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61" r:id="rId3"/>
    <p:sldId id="278" r:id="rId4"/>
    <p:sldId id="263" r:id="rId5"/>
    <p:sldId id="257" r:id="rId6"/>
    <p:sldId id="262" r:id="rId7"/>
    <p:sldId id="258" r:id="rId8"/>
    <p:sldId id="269" r:id="rId9"/>
    <p:sldId id="270" r:id="rId10"/>
    <p:sldId id="271" r:id="rId11"/>
    <p:sldId id="274" r:id="rId12"/>
    <p:sldId id="275" r:id="rId13"/>
    <p:sldId id="276" r:id="rId14"/>
    <p:sldId id="268" r:id="rId15"/>
    <p:sldId id="264" r:id="rId16"/>
    <p:sldId id="277" r:id="rId17"/>
    <p:sldId id="265" r:id="rId18"/>
    <p:sldId id="266" r:id="rId19"/>
    <p:sldId id="267" r:id="rId20"/>
    <p:sldId id="260" r:id="rId21"/>
    <p:sldId id="259"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978" autoAdjust="0"/>
  </p:normalViewPr>
  <p:slideViewPr>
    <p:cSldViewPr snapToGrid="0">
      <p:cViewPr varScale="1">
        <p:scale>
          <a:sx n="78" d="100"/>
          <a:sy n="78" d="100"/>
        </p:scale>
        <p:origin x="181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67ECD0-2BD9-4E36-BA2D-2580E3608BC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73C27984-EDBF-415E-9E55-6C0E8DD1E8FE}">
      <dgm:prSet phldrT="[Text]"/>
      <dgm:spPr/>
      <dgm:t>
        <a:bodyPr/>
        <a:lstStyle/>
        <a:p>
          <a:r>
            <a:rPr lang="en-US" dirty="0"/>
            <a:t>IMAGE</a:t>
          </a:r>
        </a:p>
      </dgm:t>
    </dgm:pt>
    <dgm:pt modelId="{BF5A09C7-65CE-4498-AA88-022CFB2487D3}" type="parTrans" cxnId="{3217FD22-2BD9-4DE4-AF9D-9E274595E4BA}">
      <dgm:prSet/>
      <dgm:spPr/>
      <dgm:t>
        <a:bodyPr/>
        <a:lstStyle/>
        <a:p>
          <a:endParaRPr lang="en-US"/>
        </a:p>
      </dgm:t>
    </dgm:pt>
    <dgm:pt modelId="{7B61154E-182A-47E0-B88C-87B06471BDEF}" type="sibTrans" cxnId="{3217FD22-2BD9-4DE4-AF9D-9E274595E4BA}">
      <dgm:prSet/>
      <dgm:spPr/>
      <dgm:t>
        <a:bodyPr/>
        <a:lstStyle/>
        <a:p>
          <a:endParaRPr lang="en-US"/>
        </a:p>
      </dgm:t>
    </dgm:pt>
    <dgm:pt modelId="{A2E6623C-C63F-4628-9AD8-8BCAFD6DE1E4}">
      <dgm:prSet phldrT="[Text]"/>
      <dgm:spPr/>
      <dgm:t>
        <a:bodyPr/>
        <a:lstStyle/>
        <a:p>
          <a:r>
            <a:rPr lang="en-US" dirty="0"/>
            <a:t>Create Container</a:t>
          </a:r>
        </a:p>
      </dgm:t>
    </dgm:pt>
    <dgm:pt modelId="{FD2F71E7-F623-499F-A98A-4890DDB2F0C5}" type="parTrans" cxnId="{52C9B4B8-3F8E-4E6E-ADC3-3048CE6CCD12}">
      <dgm:prSet/>
      <dgm:spPr/>
      <dgm:t>
        <a:bodyPr/>
        <a:lstStyle/>
        <a:p>
          <a:endParaRPr lang="en-US"/>
        </a:p>
      </dgm:t>
    </dgm:pt>
    <dgm:pt modelId="{45D1D7A6-2A67-4C5B-8C8A-1C3933BB586B}" type="sibTrans" cxnId="{52C9B4B8-3F8E-4E6E-ADC3-3048CE6CCD12}">
      <dgm:prSet/>
      <dgm:spPr/>
      <dgm:t>
        <a:bodyPr/>
        <a:lstStyle/>
        <a:p>
          <a:endParaRPr lang="en-US"/>
        </a:p>
      </dgm:t>
    </dgm:pt>
    <dgm:pt modelId="{AC719077-4769-4613-A428-850671D6C5B8}">
      <dgm:prSet phldrT="[Text]"/>
      <dgm:spPr/>
      <dgm:t>
        <a:bodyPr/>
        <a:lstStyle/>
        <a:p>
          <a:r>
            <a:rPr lang="en-US" dirty="0"/>
            <a:t>Name</a:t>
          </a:r>
        </a:p>
      </dgm:t>
    </dgm:pt>
    <dgm:pt modelId="{A3330025-BA26-414A-ADE7-2B279E960079}" type="parTrans" cxnId="{A3C5EC2B-58E8-4CA5-B29F-FDADAB6328C4}">
      <dgm:prSet/>
      <dgm:spPr/>
      <dgm:t>
        <a:bodyPr/>
        <a:lstStyle/>
        <a:p>
          <a:endParaRPr lang="en-US"/>
        </a:p>
      </dgm:t>
    </dgm:pt>
    <dgm:pt modelId="{88F89346-8CD2-4ABB-87F8-8FC3AC80218C}" type="sibTrans" cxnId="{A3C5EC2B-58E8-4CA5-B29F-FDADAB6328C4}">
      <dgm:prSet/>
      <dgm:spPr/>
      <dgm:t>
        <a:bodyPr/>
        <a:lstStyle/>
        <a:p>
          <a:endParaRPr lang="en-US"/>
        </a:p>
      </dgm:t>
    </dgm:pt>
    <dgm:pt modelId="{D5694897-19B4-4EBE-9552-197ABEA96A00}">
      <dgm:prSet phldrT="[Text]"/>
      <dgm:spPr/>
      <dgm:t>
        <a:bodyPr/>
        <a:lstStyle/>
        <a:p>
          <a:r>
            <a:rPr lang="en-US" dirty="0"/>
            <a:t>Container Start</a:t>
          </a:r>
        </a:p>
      </dgm:t>
    </dgm:pt>
    <dgm:pt modelId="{13CB91E7-95F6-41CE-88C0-01DC0DCFB2A1}" type="parTrans" cxnId="{FAB82E43-1C90-4362-BF8D-139403C5C4A0}">
      <dgm:prSet/>
      <dgm:spPr/>
      <dgm:t>
        <a:bodyPr/>
        <a:lstStyle/>
        <a:p>
          <a:endParaRPr lang="en-US"/>
        </a:p>
      </dgm:t>
    </dgm:pt>
    <dgm:pt modelId="{8E5EB3B1-76E8-49E3-9F84-1BA28C4C2E23}" type="sibTrans" cxnId="{FAB82E43-1C90-4362-BF8D-139403C5C4A0}">
      <dgm:prSet/>
      <dgm:spPr/>
      <dgm:t>
        <a:bodyPr/>
        <a:lstStyle/>
        <a:p>
          <a:endParaRPr lang="en-US"/>
        </a:p>
      </dgm:t>
    </dgm:pt>
    <dgm:pt modelId="{F1F5F6D0-9EA3-41EA-8CF5-FDD8A628F29F}">
      <dgm:prSet phldrT="[Text]"/>
      <dgm:spPr/>
      <dgm:t>
        <a:bodyPr/>
        <a:lstStyle/>
        <a:p>
          <a:r>
            <a:rPr lang="en-US" dirty="0"/>
            <a:t>Port</a:t>
          </a:r>
        </a:p>
      </dgm:t>
    </dgm:pt>
    <dgm:pt modelId="{919FD4D0-673C-460A-93A0-F6CD16B21AF8}" type="parTrans" cxnId="{F72287EE-33C2-4F99-85A2-CC048A010119}">
      <dgm:prSet/>
      <dgm:spPr/>
      <dgm:t>
        <a:bodyPr/>
        <a:lstStyle/>
        <a:p>
          <a:endParaRPr lang="en-US"/>
        </a:p>
      </dgm:t>
    </dgm:pt>
    <dgm:pt modelId="{80D0675A-ABB7-4A65-B389-1C62E53328B6}" type="sibTrans" cxnId="{F72287EE-33C2-4F99-85A2-CC048A010119}">
      <dgm:prSet/>
      <dgm:spPr/>
      <dgm:t>
        <a:bodyPr/>
        <a:lstStyle/>
        <a:p>
          <a:endParaRPr lang="en-US"/>
        </a:p>
      </dgm:t>
    </dgm:pt>
    <dgm:pt modelId="{A2325AB8-6C61-4390-8CB7-2BB1A39E1351}">
      <dgm:prSet phldrT="[Text]"/>
      <dgm:spPr/>
      <dgm:t>
        <a:bodyPr/>
        <a:lstStyle/>
        <a:p>
          <a:r>
            <a:rPr lang="en-US" dirty="0"/>
            <a:t>Name : Tag</a:t>
          </a:r>
        </a:p>
      </dgm:t>
    </dgm:pt>
    <dgm:pt modelId="{9470C7E6-C7D3-45BC-81C4-A08CF91C3F61}" type="parTrans" cxnId="{347104E8-E183-4643-BDE2-8CC035138F83}">
      <dgm:prSet/>
      <dgm:spPr/>
      <dgm:t>
        <a:bodyPr/>
        <a:lstStyle/>
        <a:p>
          <a:endParaRPr lang="en-US"/>
        </a:p>
      </dgm:t>
    </dgm:pt>
    <dgm:pt modelId="{98E6C06B-65A6-4FB2-9B35-57572621319D}" type="sibTrans" cxnId="{347104E8-E183-4643-BDE2-8CC035138F83}">
      <dgm:prSet/>
      <dgm:spPr/>
      <dgm:t>
        <a:bodyPr/>
        <a:lstStyle/>
        <a:p>
          <a:endParaRPr lang="en-US"/>
        </a:p>
      </dgm:t>
    </dgm:pt>
    <dgm:pt modelId="{D9899171-33C5-4B70-827F-66795D9915DD}">
      <dgm:prSet phldrT="[Text]"/>
      <dgm:spPr/>
      <dgm:t>
        <a:bodyPr/>
        <a:lstStyle/>
        <a:p>
          <a:r>
            <a:rPr lang="en-US" dirty="0"/>
            <a:t>Command</a:t>
          </a:r>
        </a:p>
      </dgm:t>
    </dgm:pt>
    <dgm:pt modelId="{65243C55-96A2-44CA-AE5F-6CC1D666AF3E}" type="parTrans" cxnId="{FDAA8A0D-7963-4C65-9C59-7603895F0F4F}">
      <dgm:prSet/>
      <dgm:spPr/>
      <dgm:t>
        <a:bodyPr/>
        <a:lstStyle/>
        <a:p>
          <a:endParaRPr lang="en-US"/>
        </a:p>
      </dgm:t>
    </dgm:pt>
    <dgm:pt modelId="{5E3EE0C9-F0D9-4B59-94A0-6480B28E4502}" type="sibTrans" cxnId="{FDAA8A0D-7963-4C65-9C59-7603895F0F4F}">
      <dgm:prSet/>
      <dgm:spPr/>
      <dgm:t>
        <a:bodyPr/>
        <a:lstStyle/>
        <a:p>
          <a:endParaRPr lang="en-US"/>
        </a:p>
      </dgm:t>
    </dgm:pt>
    <dgm:pt modelId="{BF9F6681-9C70-4DA8-ACEB-43D7836AF7DD}">
      <dgm:prSet phldrT="[Text]"/>
      <dgm:spPr/>
      <dgm:t>
        <a:bodyPr/>
        <a:lstStyle/>
        <a:p>
          <a:r>
            <a:rPr lang="en-US" dirty="0"/>
            <a:t>Network</a:t>
          </a:r>
        </a:p>
      </dgm:t>
    </dgm:pt>
    <dgm:pt modelId="{B553E3DE-3DDB-4880-BABF-A5A7DE0365DE}" type="parTrans" cxnId="{7BB9FEBC-CACA-49B3-A512-64CFC20DCFFC}">
      <dgm:prSet/>
      <dgm:spPr/>
      <dgm:t>
        <a:bodyPr/>
        <a:lstStyle/>
        <a:p>
          <a:endParaRPr lang="en-US"/>
        </a:p>
      </dgm:t>
    </dgm:pt>
    <dgm:pt modelId="{6D13CF31-BC09-4995-957A-D662B7356B8D}" type="sibTrans" cxnId="{7BB9FEBC-CACA-49B3-A512-64CFC20DCFFC}">
      <dgm:prSet/>
      <dgm:spPr/>
      <dgm:t>
        <a:bodyPr/>
        <a:lstStyle/>
        <a:p>
          <a:endParaRPr lang="en-US"/>
        </a:p>
      </dgm:t>
    </dgm:pt>
    <dgm:pt modelId="{005D0952-7992-424A-84E9-7E960EF8766F}">
      <dgm:prSet phldrT="[Text]"/>
      <dgm:spPr/>
      <dgm:t>
        <a:bodyPr/>
        <a:lstStyle/>
        <a:p>
          <a:r>
            <a:rPr lang="en-US" dirty="0"/>
            <a:t>Env Variables</a:t>
          </a:r>
        </a:p>
      </dgm:t>
    </dgm:pt>
    <dgm:pt modelId="{41682F96-2482-44F9-A883-CAFA11F8A730}" type="parTrans" cxnId="{CDFB8CB8-17F4-4C6F-9F7E-F1F310135F6F}">
      <dgm:prSet/>
      <dgm:spPr/>
      <dgm:t>
        <a:bodyPr/>
        <a:lstStyle/>
        <a:p>
          <a:endParaRPr lang="en-US"/>
        </a:p>
      </dgm:t>
    </dgm:pt>
    <dgm:pt modelId="{86724AED-F0E7-4300-B330-98A2D883496F}" type="sibTrans" cxnId="{CDFB8CB8-17F4-4C6F-9F7E-F1F310135F6F}">
      <dgm:prSet/>
      <dgm:spPr/>
      <dgm:t>
        <a:bodyPr/>
        <a:lstStyle/>
        <a:p>
          <a:endParaRPr lang="en-US"/>
        </a:p>
      </dgm:t>
    </dgm:pt>
    <dgm:pt modelId="{2C695CC6-D71A-41F9-A42F-F7B3D5C39069}">
      <dgm:prSet phldrT="[Text]"/>
      <dgm:spPr/>
      <dgm:t>
        <a:bodyPr/>
        <a:lstStyle/>
        <a:p>
          <a:r>
            <a:rPr lang="en-US" dirty="0"/>
            <a:t>Command</a:t>
          </a:r>
        </a:p>
      </dgm:t>
    </dgm:pt>
    <dgm:pt modelId="{7CE3B695-8222-429F-8A9F-7F0B3C50EE46}" type="parTrans" cxnId="{812BA46A-27D2-465C-8B66-4AE89535EEAA}">
      <dgm:prSet/>
      <dgm:spPr/>
      <dgm:t>
        <a:bodyPr/>
        <a:lstStyle/>
        <a:p>
          <a:endParaRPr lang="en-US"/>
        </a:p>
      </dgm:t>
    </dgm:pt>
    <dgm:pt modelId="{7AF3CD6D-CF51-482F-AC78-32E51E798A12}" type="sibTrans" cxnId="{812BA46A-27D2-465C-8B66-4AE89535EEAA}">
      <dgm:prSet/>
      <dgm:spPr/>
      <dgm:t>
        <a:bodyPr/>
        <a:lstStyle/>
        <a:p>
          <a:endParaRPr lang="en-US"/>
        </a:p>
      </dgm:t>
    </dgm:pt>
    <dgm:pt modelId="{6F14FF4C-E933-47DB-AA60-FE3B8734E2C7}">
      <dgm:prSet phldrT="[Text]"/>
      <dgm:spPr/>
      <dgm:t>
        <a:bodyPr/>
        <a:lstStyle/>
        <a:p>
          <a:r>
            <a:rPr lang="en-US" dirty="0"/>
            <a:t>Running Container</a:t>
          </a:r>
        </a:p>
      </dgm:t>
    </dgm:pt>
    <dgm:pt modelId="{25F5D4BD-026A-4F53-87AC-F21149A25627}" type="parTrans" cxnId="{15DC00A0-7CE5-482A-82D5-B56D3F8A2839}">
      <dgm:prSet/>
      <dgm:spPr/>
      <dgm:t>
        <a:bodyPr/>
        <a:lstStyle/>
        <a:p>
          <a:endParaRPr lang="en-US"/>
        </a:p>
      </dgm:t>
    </dgm:pt>
    <dgm:pt modelId="{0F41FFF3-4D81-4E0E-A068-7E2ADF8DD2B6}" type="sibTrans" cxnId="{15DC00A0-7CE5-482A-82D5-B56D3F8A2839}">
      <dgm:prSet/>
      <dgm:spPr/>
      <dgm:t>
        <a:bodyPr/>
        <a:lstStyle/>
        <a:p>
          <a:endParaRPr lang="en-US"/>
        </a:p>
      </dgm:t>
    </dgm:pt>
    <dgm:pt modelId="{7F0B3C6A-C15F-4274-82E8-85BDBD429554}">
      <dgm:prSet phldrT="[Text]"/>
      <dgm:spPr/>
      <dgm:t>
        <a:bodyPr/>
        <a:lstStyle/>
        <a:p>
          <a:r>
            <a:rPr lang="en-US" dirty="0"/>
            <a:t>Executes Entry Command</a:t>
          </a:r>
        </a:p>
      </dgm:t>
    </dgm:pt>
    <dgm:pt modelId="{BAB76AFB-DD7F-480C-A376-49C112CB1907}" type="parTrans" cxnId="{EE7561BC-B7D7-4EA7-8CE9-C8C8D9334985}">
      <dgm:prSet/>
      <dgm:spPr/>
      <dgm:t>
        <a:bodyPr/>
        <a:lstStyle/>
        <a:p>
          <a:endParaRPr lang="en-US"/>
        </a:p>
      </dgm:t>
    </dgm:pt>
    <dgm:pt modelId="{22059A40-7125-44D3-942B-FE196384B38A}" type="sibTrans" cxnId="{EE7561BC-B7D7-4EA7-8CE9-C8C8D9334985}">
      <dgm:prSet/>
      <dgm:spPr/>
      <dgm:t>
        <a:bodyPr/>
        <a:lstStyle/>
        <a:p>
          <a:endParaRPr lang="en-US"/>
        </a:p>
      </dgm:t>
    </dgm:pt>
    <dgm:pt modelId="{D83BC800-F185-4BEE-BBEB-4C4CE4AEE815}">
      <dgm:prSet phldrT="[Text]"/>
      <dgm:spPr/>
      <dgm:t>
        <a:bodyPr/>
        <a:lstStyle/>
        <a:p>
          <a:r>
            <a:rPr lang="en-US" dirty="0"/>
            <a:t>Container Exit</a:t>
          </a:r>
        </a:p>
      </dgm:t>
    </dgm:pt>
    <dgm:pt modelId="{BB120F9A-D46D-4353-AE25-E8C5D75445A2}" type="parTrans" cxnId="{5853B520-7D27-483D-AD4E-D4714A70FD5A}">
      <dgm:prSet/>
      <dgm:spPr/>
      <dgm:t>
        <a:bodyPr/>
        <a:lstStyle/>
        <a:p>
          <a:endParaRPr lang="en-US"/>
        </a:p>
      </dgm:t>
    </dgm:pt>
    <dgm:pt modelId="{D3BF1CFC-5681-4673-82A4-56CD258E9A76}" type="sibTrans" cxnId="{5853B520-7D27-483D-AD4E-D4714A70FD5A}">
      <dgm:prSet/>
      <dgm:spPr/>
      <dgm:t>
        <a:bodyPr/>
        <a:lstStyle/>
        <a:p>
          <a:endParaRPr lang="en-US"/>
        </a:p>
      </dgm:t>
    </dgm:pt>
    <dgm:pt modelId="{C3D9717A-4994-443C-B324-2D64BBEE0ECD}">
      <dgm:prSet phldrT="[Text]"/>
      <dgm:spPr/>
      <dgm:t>
        <a:bodyPr/>
        <a:lstStyle/>
        <a:p>
          <a:r>
            <a:rPr lang="en-US" dirty="0"/>
            <a:t>Sits in  Exit state</a:t>
          </a:r>
        </a:p>
      </dgm:t>
    </dgm:pt>
    <dgm:pt modelId="{639A9039-6A7E-480C-8E30-27D974BF3D06}" type="parTrans" cxnId="{5A97B397-191A-42B7-A2E9-738DBCAE074E}">
      <dgm:prSet/>
      <dgm:spPr/>
      <dgm:t>
        <a:bodyPr/>
        <a:lstStyle/>
        <a:p>
          <a:endParaRPr lang="en-US"/>
        </a:p>
      </dgm:t>
    </dgm:pt>
    <dgm:pt modelId="{246D088B-21FD-4D79-82A3-2AC238934983}" type="sibTrans" cxnId="{5A97B397-191A-42B7-A2E9-738DBCAE074E}">
      <dgm:prSet/>
      <dgm:spPr/>
      <dgm:t>
        <a:bodyPr/>
        <a:lstStyle/>
        <a:p>
          <a:endParaRPr lang="en-US"/>
        </a:p>
      </dgm:t>
    </dgm:pt>
    <dgm:pt modelId="{07CA210E-3413-43BA-9ACF-AB609C6345C5}" type="pres">
      <dgm:prSet presAssocID="{0967ECD0-2BD9-4E36-BA2D-2580E3608BC0}" presName="theList" presStyleCnt="0">
        <dgm:presLayoutVars>
          <dgm:dir/>
          <dgm:animLvl val="lvl"/>
          <dgm:resizeHandles val="exact"/>
        </dgm:presLayoutVars>
      </dgm:prSet>
      <dgm:spPr/>
    </dgm:pt>
    <dgm:pt modelId="{28A5B2EA-4A2C-40AA-B58F-A96DC39AE2A9}" type="pres">
      <dgm:prSet presAssocID="{73C27984-EDBF-415E-9E55-6C0E8DD1E8FE}" presName="compNode" presStyleCnt="0"/>
      <dgm:spPr/>
    </dgm:pt>
    <dgm:pt modelId="{EADB5890-30AD-4844-B0A4-32FB86067489}" type="pres">
      <dgm:prSet presAssocID="{73C27984-EDBF-415E-9E55-6C0E8DD1E8FE}" presName="noGeometry" presStyleCnt="0"/>
      <dgm:spPr/>
    </dgm:pt>
    <dgm:pt modelId="{C3564D74-1172-42B8-A36E-7A6AA9D1894A}" type="pres">
      <dgm:prSet presAssocID="{73C27984-EDBF-415E-9E55-6C0E8DD1E8FE}" presName="childTextVisible" presStyleLbl="bgAccFollowNode1" presStyleIdx="0" presStyleCnt="5">
        <dgm:presLayoutVars>
          <dgm:bulletEnabled val="1"/>
        </dgm:presLayoutVars>
      </dgm:prSet>
      <dgm:spPr/>
    </dgm:pt>
    <dgm:pt modelId="{52C76962-850B-4429-9B5A-9FC1816AC1A6}" type="pres">
      <dgm:prSet presAssocID="{73C27984-EDBF-415E-9E55-6C0E8DD1E8FE}" presName="childTextHidden" presStyleLbl="bgAccFollowNode1" presStyleIdx="0" presStyleCnt="5"/>
      <dgm:spPr/>
    </dgm:pt>
    <dgm:pt modelId="{3C125693-E6D7-42E8-96DA-AEB68D658502}" type="pres">
      <dgm:prSet presAssocID="{73C27984-EDBF-415E-9E55-6C0E8DD1E8FE}" presName="parentText" presStyleLbl="node1" presStyleIdx="0" presStyleCnt="5">
        <dgm:presLayoutVars>
          <dgm:chMax val="1"/>
          <dgm:bulletEnabled val="1"/>
        </dgm:presLayoutVars>
      </dgm:prSet>
      <dgm:spPr/>
    </dgm:pt>
    <dgm:pt modelId="{F0377DBD-F93C-487B-AF1C-647FD00684DF}" type="pres">
      <dgm:prSet presAssocID="{73C27984-EDBF-415E-9E55-6C0E8DD1E8FE}" presName="aSpace" presStyleCnt="0"/>
      <dgm:spPr/>
    </dgm:pt>
    <dgm:pt modelId="{71B13BDE-44BC-4D6F-A648-036EAB0A2794}" type="pres">
      <dgm:prSet presAssocID="{A2E6623C-C63F-4628-9AD8-8BCAFD6DE1E4}" presName="compNode" presStyleCnt="0"/>
      <dgm:spPr/>
    </dgm:pt>
    <dgm:pt modelId="{E68BBAF4-EB02-42CD-A3F1-DA8C95E56B40}" type="pres">
      <dgm:prSet presAssocID="{A2E6623C-C63F-4628-9AD8-8BCAFD6DE1E4}" presName="noGeometry" presStyleCnt="0"/>
      <dgm:spPr/>
    </dgm:pt>
    <dgm:pt modelId="{5BD851D1-39F8-4EFE-82A0-B788F2514B1E}" type="pres">
      <dgm:prSet presAssocID="{A2E6623C-C63F-4628-9AD8-8BCAFD6DE1E4}" presName="childTextVisible" presStyleLbl="bgAccFollowNode1" presStyleIdx="1" presStyleCnt="5" custLinFactNeighborY="156">
        <dgm:presLayoutVars>
          <dgm:bulletEnabled val="1"/>
        </dgm:presLayoutVars>
      </dgm:prSet>
      <dgm:spPr/>
    </dgm:pt>
    <dgm:pt modelId="{AAA54576-8DE0-4A62-8A2B-8B3D04C12311}" type="pres">
      <dgm:prSet presAssocID="{A2E6623C-C63F-4628-9AD8-8BCAFD6DE1E4}" presName="childTextHidden" presStyleLbl="bgAccFollowNode1" presStyleIdx="1" presStyleCnt="5"/>
      <dgm:spPr/>
    </dgm:pt>
    <dgm:pt modelId="{702AC3E2-AD1C-4096-9170-63826B653B13}" type="pres">
      <dgm:prSet presAssocID="{A2E6623C-C63F-4628-9AD8-8BCAFD6DE1E4}" presName="parentText" presStyleLbl="node1" presStyleIdx="1" presStyleCnt="5">
        <dgm:presLayoutVars>
          <dgm:chMax val="1"/>
          <dgm:bulletEnabled val="1"/>
        </dgm:presLayoutVars>
      </dgm:prSet>
      <dgm:spPr/>
    </dgm:pt>
    <dgm:pt modelId="{C2EEE6BE-49C6-4E0C-9684-553C26AE5D7B}" type="pres">
      <dgm:prSet presAssocID="{A2E6623C-C63F-4628-9AD8-8BCAFD6DE1E4}" presName="aSpace" presStyleCnt="0"/>
      <dgm:spPr/>
    </dgm:pt>
    <dgm:pt modelId="{0693D9F5-9976-49D8-9BE6-39950714D5BB}" type="pres">
      <dgm:prSet presAssocID="{D5694897-19B4-4EBE-9552-197ABEA96A00}" presName="compNode" presStyleCnt="0"/>
      <dgm:spPr/>
    </dgm:pt>
    <dgm:pt modelId="{FC8BA4EC-B34B-4F9D-A779-D0CAD697C00C}" type="pres">
      <dgm:prSet presAssocID="{D5694897-19B4-4EBE-9552-197ABEA96A00}" presName="noGeometry" presStyleCnt="0"/>
      <dgm:spPr/>
    </dgm:pt>
    <dgm:pt modelId="{D656D092-4933-493B-9E96-DF261C1526B1}" type="pres">
      <dgm:prSet presAssocID="{D5694897-19B4-4EBE-9552-197ABEA96A00}" presName="childTextVisible" presStyleLbl="bgAccFollowNode1" presStyleIdx="2" presStyleCnt="5">
        <dgm:presLayoutVars>
          <dgm:bulletEnabled val="1"/>
        </dgm:presLayoutVars>
      </dgm:prSet>
      <dgm:spPr/>
    </dgm:pt>
    <dgm:pt modelId="{7467FFE5-F38F-4A83-8796-B9442FA7FFA2}" type="pres">
      <dgm:prSet presAssocID="{D5694897-19B4-4EBE-9552-197ABEA96A00}" presName="childTextHidden" presStyleLbl="bgAccFollowNode1" presStyleIdx="2" presStyleCnt="5"/>
      <dgm:spPr/>
    </dgm:pt>
    <dgm:pt modelId="{1B02A6B4-82C2-464B-83E3-11FB8B629752}" type="pres">
      <dgm:prSet presAssocID="{D5694897-19B4-4EBE-9552-197ABEA96A00}" presName="parentText" presStyleLbl="node1" presStyleIdx="2" presStyleCnt="5">
        <dgm:presLayoutVars>
          <dgm:chMax val="1"/>
          <dgm:bulletEnabled val="1"/>
        </dgm:presLayoutVars>
      </dgm:prSet>
      <dgm:spPr/>
    </dgm:pt>
    <dgm:pt modelId="{4C02A229-23F9-418C-B73C-A479C6B42B58}" type="pres">
      <dgm:prSet presAssocID="{D5694897-19B4-4EBE-9552-197ABEA96A00}" presName="aSpace" presStyleCnt="0"/>
      <dgm:spPr/>
    </dgm:pt>
    <dgm:pt modelId="{FB584FE2-2A4A-455A-A01F-927375D9024F}" type="pres">
      <dgm:prSet presAssocID="{6F14FF4C-E933-47DB-AA60-FE3B8734E2C7}" presName="compNode" presStyleCnt="0"/>
      <dgm:spPr/>
    </dgm:pt>
    <dgm:pt modelId="{2EA75DE6-A90C-4F62-A6AE-8450328475EC}" type="pres">
      <dgm:prSet presAssocID="{6F14FF4C-E933-47DB-AA60-FE3B8734E2C7}" presName="noGeometry" presStyleCnt="0"/>
      <dgm:spPr/>
    </dgm:pt>
    <dgm:pt modelId="{A20F54FD-E384-4409-8CAE-6278B787BF89}" type="pres">
      <dgm:prSet presAssocID="{6F14FF4C-E933-47DB-AA60-FE3B8734E2C7}" presName="childTextVisible" presStyleLbl="bgAccFollowNode1" presStyleIdx="3" presStyleCnt="5">
        <dgm:presLayoutVars>
          <dgm:bulletEnabled val="1"/>
        </dgm:presLayoutVars>
      </dgm:prSet>
      <dgm:spPr/>
    </dgm:pt>
    <dgm:pt modelId="{278D4400-5122-4AE2-9317-EB2114F571E2}" type="pres">
      <dgm:prSet presAssocID="{6F14FF4C-E933-47DB-AA60-FE3B8734E2C7}" presName="childTextHidden" presStyleLbl="bgAccFollowNode1" presStyleIdx="3" presStyleCnt="5"/>
      <dgm:spPr/>
    </dgm:pt>
    <dgm:pt modelId="{B9880C89-334D-471C-95C1-FBBC65B8CC7A}" type="pres">
      <dgm:prSet presAssocID="{6F14FF4C-E933-47DB-AA60-FE3B8734E2C7}" presName="parentText" presStyleLbl="node1" presStyleIdx="3" presStyleCnt="5">
        <dgm:presLayoutVars>
          <dgm:chMax val="1"/>
          <dgm:bulletEnabled val="1"/>
        </dgm:presLayoutVars>
      </dgm:prSet>
      <dgm:spPr/>
    </dgm:pt>
    <dgm:pt modelId="{45691CD8-CEF3-41E8-997B-F9895412E3BF}" type="pres">
      <dgm:prSet presAssocID="{6F14FF4C-E933-47DB-AA60-FE3B8734E2C7}" presName="aSpace" presStyleCnt="0"/>
      <dgm:spPr/>
    </dgm:pt>
    <dgm:pt modelId="{81204301-5DC4-42C1-AC9B-4656D289D2F8}" type="pres">
      <dgm:prSet presAssocID="{D83BC800-F185-4BEE-BBEB-4C4CE4AEE815}" presName="compNode" presStyleCnt="0"/>
      <dgm:spPr/>
    </dgm:pt>
    <dgm:pt modelId="{00F43D7C-FB30-4DD8-95D1-B8748C067506}" type="pres">
      <dgm:prSet presAssocID="{D83BC800-F185-4BEE-BBEB-4C4CE4AEE815}" presName="noGeometry" presStyleCnt="0"/>
      <dgm:spPr/>
    </dgm:pt>
    <dgm:pt modelId="{D7761FC8-5A37-42CE-957F-659F66817352}" type="pres">
      <dgm:prSet presAssocID="{D83BC800-F185-4BEE-BBEB-4C4CE4AEE815}" presName="childTextVisible" presStyleLbl="bgAccFollowNode1" presStyleIdx="4" presStyleCnt="5">
        <dgm:presLayoutVars>
          <dgm:bulletEnabled val="1"/>
        </dgm:presLayoutVars>
      </dgm:prSet>
      <dgm:spPr/>
    </dgm:pt>
    <dgm:pt modelId="{37F095D5-7AD5-4009-8C0A-BBA04BB7E85C}" type="pres">
      <dgm:prSet presAssocID="{D83BC800-F185-4BEE-BBEB-4C4CE4AEE815}" presName="childTextHidden" presStyleLbl="bgAccFollowNode1" presStyleIdx="4" presStyleCnt="5"/>
      <dgm:spPr/>
    </dgm:pt>
    <dgm:pt modelId="{5A09994D-AB2C-4FA6-BCA0-AE714929C608}" type="pres">
      <dgm:prSet presAssocID="{D83BC800-F185-4BEE-BBEB-4C4CE4AEE815}" presName="parentText" presStyleLbl="node1" presStyleIdx="4" presStyleCnt="5">
        <dgm:presLayoutVars>
          <dgm:chMax val="1"/>
          <dgm:bulletEnabled val="1"/>
        </dgm:presLayoutVars>
      </dgm:prSet>
      <dgm:spPr/>
    </dgm:pt>
  </dgm:ptLst>
  <dgm:cxnLst>
    <dgm:cxn modelId="{5FCD7703-EEC8-4C3D-80F3-91AF495CDBDA}" type="presOf" srcId="{D5694897-19B4-4EBE-9552-197ABEA96A00}" destId="{1B02A6B4-82C2-464B-83E3-11FB8B629752}" srcOrd="0" destOrd="0" presId="urn:microsoft.com/office/officeart/2005/8/layout/hProcess6"/>
    <dgm:cxn modelId="{D7297408-71D4-4A4E-A149-DD5B60BD41A7}" type="presOf" srcId="{F1F5F6D0-9EA3-41EA-8CF5-FDD8A628F29F}" destId="{7467FFE5-F38F-4A83-8796-B9442FA7FFA2}" srcOrd="1" destOrd="0" presId="urn:microsoft.com/office/officeart/2005/8/layout/hProcess6"/>
    <dgm:cxn modelId="{A2F5420B-5F88-4A1C-BA08-CF7B4B649AE7}" type="presOf" srcId="{BF9F6681-9C70-4DA8-ACEB-43D7836AF7DD}" destId="{7467FFE5-F38F-4A83-8796-B9442FA7FFA2}" srcOrd="1" destOrd="1" presId="urn:microsoft.com/office/officeart/2005/8/layout/hProcess6"/>
    <dgm:cxn modelId="{FDAA8A0D-7963-4C65-9C59-7603895F0F4F}" srcId="{A2E6623C-C63F-4628-9AD8-8BCAFD6DE1E4}" destId="{D9899171-33C5-4B70-827F-66795D9915DD}" srcOrd="1" destOrd="0" parTransId="{65243C55-96A2-44CA-AE5F-6CC1D666AF3E}" sibTransId="{5E3EE0C9-F0D9-4B59-94A0-6480B28E4502}"/>
    <dgm:cxn modelId="{5853B520-7D27-483D-AD4E-D4714A70FD5A}" srcId="{0967ECD0-2BD9-4E36-BA2D-2580E3608BC0}" destId="{D83BC800-F185-4BEE-BBEB-4C4CE4AEE815}" srcOrd="4" destOrd="0" parTransId="{BB120F9A-D46D-4353-AE25-E8C5D75445A2}" sibTransId="{D3BF1CFC-5681-4673-82A4-56CD258E9A76}"/>
    <dgm:cxn modelId="{29DD8A22-CF9B-4ED7-8C87-E5F194810E8B}" type="presOf" srcId="{AC719077-4769-4613-A428-850671D6C5B8}" destId="{5BD851D1-39F8-4EFE-82A0-B788F2514B1E}" srcOrd="0" destOrd="0" presId="urn:microsoft.com/office/officeart/2005/8/layout/hProcess6"/>
    <dgm:cxn modelId="{3217FD22-2BD9-4DE4-AF9D-9E274595E4BA}" srcId="{0967ECD0-2BD9-4E36-BA2D-2580E3608BC0}" destId="{73C27984-EDBF-415E-9E55-6C0E8DD1E8FE}" srcOrd="0" destOrd="0" parTransId="{BF5A09C7-65CE-4498-AA88-022CFB2487D3}" sibTransId="{7B61154E-182A-47E0-B88C-87B06471BDEF}"/>
    <dgm:cxn modelId="{EF4AB52B-318A-4329-829B-E5B152DBCF85}" type="presOf" srcId="{7F0B3C6A-C15F-4274-82E8-85BDBD429554}" destId="{A20F54FD-E384-4409-8CAE-6278B787BF89}" srcOrd="0" destOrd="0" presId="urn:microsoft.com/office/officeart/2005/8/layout/hProcess6"/>
    <dgm:cxn modelId="{A3C5EC2B-58E8-4CA5-B29F-FDADAB6328C4}" srcId="{A2E6623C-C63F-4628-9AD8-8BCAFD6DE1E4}" destId="{AC719077-4769-4613-A428-850671D6C5B8}" srcOrd="0" destOrd="0" parTransId="{A3330025-BA26-414A-ADE7-2B279E960079}" sibTransId="{88F89346-8CD2-4ABB-87F8-8FC3AC80218C}"/>
    <dgm:cxn modelId="{B8989C33-9FAF-4EE5-9ABE-C2CC5C6967FC}" type="presOf" srcId="{F1F5F6D0-9EA3-41EA-8CF5-FDD8A628F29F}" destId="{D656D092-4933-493B-9E96-DF261C1526B1}" srcOrd="0" destOrd="0" presId="urn:microsoft.com/office/officeart/2005/8/layout/hProcess6"/>
    <dgm:cxn modelId="{FAB82E43-1C90-4362-BF8D-139403C5C4A0}" srcId="{0967ECD0-2BD9-4E36-BA2D-2580E3608BC0}" destId="{D5694897-19B4-4EBE-9552-197ABEA96A00}" srcOrd="2" destOrd="0" parTransId="{13CB91E7-95F6-41CE-88C0-01DC0DCFB2A1}" sibTransId="{8E5EB3B1-76E8-49E3-9F84-1BA28C4C2E23}"/>
    <dgm:cxn modelId="{812BA46A-27D2-465C-8B66-4AE89535EEAA}" srcId="{D5694897-19B4-4EBE-9552-197ABEA96A00}" destId="{2C695CC6-D71A-41F9-A42F-F7B3D5C39069}" srcOrd="3" destOrd="0" parTransId="{7CE3B695-8222-429F-8A9F-7F0B3C50EE46}" sibTransId="{7AF3CD6D-CF51-482F-AC78-32E51E798A12}"/>
    <dgm:cxn modelId="{FA64784D-0F67-4E96-9728-1DAE0D2F8D97}" type="presOf" srcId="{AC719077-4769-4613-A428-850671D6C5B8}" destId="{AAA54576-8DE0-4A62-8A2B-8B3D04C12311}" srcOrd="1" destOrd="0" presId="urn:microsoft.com/office/officeart/2005/8/layout/hProcess6"/>
    <dgm:cxn modelId="{B7A2C572-46E6-4C0D-A909-13899CDFE49B}" type="presOf" srcId="{2C695CC6-D71A-41F9-A42F-F7B3D5C39069}" destId="{7467FFE5-F38F-4A83-8796-B9442FA7FFA2}" srcOrd="1" destOrd="3" presId="urn:microsoft.com/office/officeart/2005/8/layout/hProcess6"/>
    <dgm:cxn modelId="{330D8455-11AF-40FE-88D8-EEB3798A7AB7}" type="presOf" srcId="{C3D9717A-4994-443C-B324-2D64BBEE0ECD}" destId="{37F095D5-7AD5-4009-8C0A-BBA04BB7E85C}" srcOrd="1" destOrd="0" presId="urn:microsoft.com/office/officeart/2005/8/layout/hProcess6"/>
    <dgm:cxn modelId="{609A8283-71B0-46AC-934D-DCCB017011AB}" type="presOf" srcId="{0967ECD0-2BD9-4E36-BA2D-2580E3608BC0}" destId="{07CA210E-3413-43BA-9ACF-AB609C6345C5}" srcOrd="0" destOrd="0" presId="urn:microsoft.com/office/officeart/2005/8/layout/hProcess6"/>
    <dgm:cxn modelId="{EC8B1895-3AE9-4735-8F01-4048E05F9915}" type="presOf" srcId="{A2325AB8-6C61-4390-8CB7-2BB1A39E1351}" destId="{52C76962-850B-4429-9B5A-9FC1816AC1A6}" srcOrd="1" destOrd="0" presId="urn:microsoft.com/office/officeart/2005/8/layout/hProcess6"/>
    <dgm:cxn modelId="{00E9CA95-508D-408E-9218-FE677CD95B41}" type="presOf" srcId="{A2E6623C-C63F-4628-9AD8-8BCAFD6DE1E4}" destId="{702AC3E2-AD1C-4096-9170-63826B653B13}" srcOrd="0" destOrd="0" presId="urn:microsoft.com/office/officeart/2005/8/layout/hProcess6"/>
    <dgm:cxn modelId="{5A97B397-191A-42B7-A2E9-738DBCAE074E}" srcId="{D83BC800-F185-4BEE-BBEB-4C4CE4AEE815}" destId="{C3D9717A-4994-443C-B324-2D64BBEE0ECD}" srcOrd="0" destOrd="0" parTransId="{639A9039-6A7E-480C-8E30-27D974BF3D06}" sibTransId="{246D088B-21FD-4D79-82A3-2AC238934983}"/>
    <dgm:cxn modelId="{32283C9A-E5FF-48E0-845A-C7076F5A2ABB}" type="presOf" srcId="{6F14FF4C-E933-47DB-AA60-FE3B8734E2C7}" destId="{B9880C89-334D-471C-95C1-FBBC65B8CC7A}" srcOrd="0" destOrd="0" presId="urn:microsoft.com/office/officeart/2005/8/layout/hProcess6"/>
    <dgm:cxn modelId="{513EE59A-B679-48CA-B954-9A342D11BFAD}" type="presOf" srcId="{A2325AB8-6C61-4390-8CB7-2BB1A39E1351}" destId="{C3564D74-1172-42B8-A36E-7A6AA9D1894A}" srcOrd="0" destOrd="0" presId="urn:microsoft.com/office/officeart/2005/8/layout/hProcess6"/>
    <dgm:cxn modelId="{15DC00A0-7CE5-482A-82D5-B56D3F8A2839}" srcId="{0967ECD0-2BD9-4E36-BA2D-2580E3608BC0}" destId="{6F14FF4C-E933-47DB-AA60-FE3B8734E2C7}" srcOrd="3" destOrd="0" parTransId="{25F5D4BD-026A-4F53-87AC-F21149A25627}" sibTransId="{0F41FFF3-4D81-4E0E-A068-7E2ADF8DD2B6}"/>
    <dgm:cxn modelId="{166ED8A4-00FC-4E6D-95F2-37169E4EAF56}" type="presOf" srcId="{D9899171-33C5-4B70-827F-66795D9915DD}" destId="{AAA54576-8DE0-4A62-8A2B-8B3D04C12311}" srcOrd="1" destOrd="1" presId="urn:microsoft.com/office/officeart/2005/8/layout/hProcess6"/>
    <dgm:cxn modelId="{095589A6-7730-4789-98F8-7BB125A6A59A}" type="presOf" srcId="{2C695CC6-D71A-41F9-A42F-F7B3D5C39069}" destId="{D656D092-4933-493B-9E96-DF261C1526B1}" srcOrd="0" destOrd="3" presId="urn:microsoft.com/office/officeart/2005/8/layout/hProcess6"/>
    <dgm:cxn modelId="{CDFB8CB8-17F4-4C6F-9F7E-F1F310135F6F}" srcId="{D5694897-19B4-4EBE-9552-197ABEA96A00}" destId="{005D0952-7992-424A-84E9-7E960EF8766F}" srcOrd="2" destOrd="0" parTransId="{41682F96-2482-44F9-A883-CAFA11F8A730}" sibTransId="{86724AED-F0E7-4300-B330-98A2D883496F}"/>
    <dgm:cxn modelId="{52C9B4B8-3F8E-4E6E-ADC3-3048CE6CCD12}" srcId="{0967ECD0-2BD9-4E36-BA2D-2580E3608BC0}" destId="{A2E6623C-C63F-4628-9AD8-8BCAFD6DE1E4}" srcOrd="1" destOrd="0" parTransId="{FD2F71E7-F623-499F-A98A-4890DDB2F0C5}" sibTransId="{45D1D7A6-2A67-4C5B-8C8A-1C3933BB586B}"/>
    <dgm:cxn modelId="{CBD813BC-3ED0-4A3A-985A-1BEF7784AB79}" type="presOf" srcId="{005D0952-7992-424A-84E9-7E960EF8766F}" destId="{D656D092-4933-493B-9E96-DF261C1526B1}" srcOrd="0" destOrd="2" presId="urn:microsoft.com/office/officeart/2005/8/layout/hProcess6"/>
    <dgm:cxn modelId="{EE7561BC-B7D7-4EA7-8CE9-C8C8D9334985}" srcId="{6F14FF4C-E933-47DB-AA60-FE3B8734E2C7}" destId="{7F0B3C6A-C15F-4274-82E8-85BDBD429554}" srcOrd="0" destOrd="0" parTransId="{BAB76AFB-DD7F-480C-A376-49C112CB1907}" sibTransId="{22059A40-7125-44D3-942B-FE196384B38A}"/>
    <dgm:cxn modelId="{AC0F92BC-7CD2-4DA6-ADE6-D53CC6E523EE}" type="presOf" srcId="{C3D9717A-4994-443C-B324-2D64BBEE0ECD}" destId="{D7761FC8-5A37-42CE-957F-659F66817352}" srcOrd="0" destOrd="0" presId="urn:microsoft.com/office/officeart/2005/8/layout/hProcess6"/>
    <dgm:cxn modelId="{7BB9FEBC-CACA-49B3-A512-64CFC20DCFFC}" srcId="{D5694897-19B4-4EBE-9552-197ABEA96A00}" destId="{BF9F6681-9C70-4DA8-ACEB-43D7836AF7DD}" srcOrd="1" destOrd="0" parTransId="{B553E3DE-3DDB-4880-BABF-A5A7DE0365DE}" sibTransId="{6D13CF31-BC09-4995-957A-D662B7356B8D}"/>
    <dgm:cxn modelId="{AD0964C4-6E74-4612-B8F2-C5225BE2D3D6}" type="presOf" srcId="{005D0952-7992-424A-84E9-7E960EF8766F}" destId="{7467FFE5-F38F-4A83-8796-B9442FA7FFA2}" srcOrd="1" destOrd="2" presId="urn:microsoft.com/office/officeart/2005/8/layout/hProcess6"/>
    <dgm:cxn modelId="{144BEEC6-8827-49A0-879F-3EACECBCD1BA}" type="presOf" srcId="{D9899171-33C5-4B70-827F-66795D9915DD}" destId="{5BD851D1-39F8-4EFE-82A0-B788F2514B1E}" srcOrd="0" destOrd="1" presId="urn:microsoft.com/office/officeart/2005/8/layout/hProcess6"/>
    <dgm:cxn modelId="{0767E7E3-9D59-48EB-8A6A-EE9377945894}" type="presOf" srcId="{D83BC800-F185-4BEE-BBEB-4C4CE4AEE815}" destId="{5A09994D-AB2C-4FA6-BCA0-AE714929C608}" srcOrd="0" destOrd="0" presId="urn:microsoft.com/office/officeart/2005/8/layout/hProcess6"/>
    <dgm:cxn modelId="{347104E8-E183-4643-BDE2-8CC035138F83}" srcId="{73C27984-EDBF-415E-9E55-6C0E8DD1E8FE}" destId="{A2325AB8-6C61-4390-8CB7-2BB1A39E1351}" srcOrd="0" destOrd="0" parTransId="{9470C7E6-C7D3-45BC-81C4-A08CF91C3F61}" sibTransId="{98E6C06B-65A6-4FB2-9B35-57572621319D}"/>
    <dgm:cxn modelId="{6E18CBEB-3ED9-4608-A3F2-2B73B8C56036}" type="presOf" srcId="{BF9F6681-9C70-4DA8-ACEB-43D7836AF7DD}" destId="{D656D092-4933-493B-9E96-DF261C1526B1}" srcOrd="0" destOrd="1" presId="urn:microsoft.com/office/officeart/2005/8/layout/hProcess6"/>
    <dgm:cxn modelId="{D23828EC-8596-4D7B-A11B-0E64E6951F3C}" type="presOf" srcId="{73C27984-EDBF-415E-9E55-6C0E8DD1E8FE}" destId="{3C125693-E6D7-42E8-96DA-AEB68D658502}" srcOrd="0" destOrd="0" presId="urn:microsoft.com/office/officeart/2005/8/layout/hProcess6"/>
    <dgm:cxn modelId="{F72287EE-33C2-4F99-85A2-CC048A010119}" srcId="{D5694897-19B4-4EBE-9552-197ABEA96A00}" destId="{F1F5F6D0-9EA3-41EA-8CF5-FDD8A628F29F}" srcOrd="0" destOrd="0" parTransId="{919FD4D0-673C-460A-93A0-F6CD16B21AF8}" sibTransId="{80D0675A-ABB7-4A65-B389-1C62E53328B6}"/>
    <dgm:cxn modelId="{927E95F8-E4A7-4753-ABE1-CEF81F831E18}" type="presOf" srcId="{7F0B3C6A-C15F-4274-82E8-85BDBD429554}" destId="{278D4400-5122-4AE2-9317-EB2114F571E2}" srcOrd="1" destOrd="0" presId="urn:microsoft.com/office/officeart/2005/8/layout/hProcess6"/>
    <dgm:cxn modelId="{A7C8421C-5138-47A7-AA25-2B053060164E}" type="presParOf" srcId="{07CA210E-3413-43BA-9ACF-AB609C6345C5}" destId="{28A5B2EA-4A2C-40AA-B58F-A96DC39AE2A9}" srcOrd="0" destOrd="0" presId="urn:microsoft.com/office/officeart/2005/8/layout/hProcess6"/>
    <dgm:cxn modelId="{89ED9C49-98CD-434C-A227-02087DE564EE}" type="presParOf" srcId="{28A5B2EA-4A2C-40AA-B58F-A96DC39AE2A9}" destId="{EADB5890-30AD-4844-B0A4-32FB86067489}" srcOrd="0" destOrd="0" presId="urn:microsoft.com/office/officeart/2005/8/layout/hProcess6"/>
    <dgm:cxn modelId="{90EA73D6-EF18-4696-A3FA-03ECC88568AE}" type="presParOf" srcId="{28A5B2EA-4A2C-40AA-B58F-A96DC39AE2A9}" destId="{C3564D74-1172-42B8-A36E-7A6AA9D1894A}" srcOrd="1" destOrd="0" presId="urn:microsoft.com/office/officeart/2005/8/layout/hProcess6"/>
    <dgm:cxn modelId="{F7BC7D52-2192-484C-8232-8EA75FB9B044}" type="presParOf" srcId="{28A5B2EA-4A2C-40AA-B58F-A96DC39AE2A9}" destId="{52C76962-850B-4429-9B5A-9FC1816AC1A6}" srcOrd="2" destOrd="0" presId="urn:microsoft.com/office/officeart/2005/8/layout/hProcess6"/>
    <dgm:cxn modelId="{F120F5BB-057F-4EF4-A3CE-7A898128C0CD}" type="presParOf" srcId="{28A5B2EA-4A2C-40AA-B58F-A96DC39AE2A9}" destId="{3C125693-E6D7-42E8-96DA-AEB68D658502}" srcOrd="3" destOrd="0" presId="urn:microsoft.com/office/officeart/2005/8/layout/hProcess6"/>
    <dgm:cxn modelId="{B14E4702-A863-454C-BC27-E06AB4B6027E}" type="presParOf" srcId="{07CA210E-3413-43BA-9ACF-AB609C6345C5}" destId="{F0377DBD-F93C-487B-AF1C-647FD00684DF}" srcOrd="1" destOrd="0" presId="urn:microsoft.com/office/officeart/2005/8/layout/hProcess6"/>
    <dgm:cxn modelId="{33A84BF3-8827-4BCC-ACAC-1E62F4E721CB}" type="presParOf" srcId="{07CA210E-3413-43BA-9ACF-AB609C6345C5}" destId="{71B13BDE-44BC-4D6F-A648-036EAB0A2794}" srcOrd="2" destOrd="0" presId="urn:microsoft.com/office/officeart/2005/8/layout/hProcess6"/>
    <dgm:cxn modelId="{F2BCD5BC-F5E7-4D6A-B53B-94549B9FB7FC}" type="presParOf" srcId="{71B13BDE-44BC-4D6F-A648-036EAB0A2794}" destId="{E68BBAF4-EB02-42CD-A3F1-DA8C95E56B40}" srcOrd="0" destOrd="0" presId="urn:microsoft.com/office/officeart/2005/8/layout/hProcess6"/>
    <dgm:cxn modelId="{D068AF1C-EEA1-4A1A-A83D-5531AF212309}" type="presParOf" srcId="{71B13BDE-44BC-4D6F-A648-036EAB0A2794}" destId="{5BD851D1-39F8-4EFE-82A0-B788F2514B1E}" srcOrd="1" destOrd="0" presId="urn:microsoft.com/office/officeart/2005/8/layout/hProcess6"/>
    <dgm:cxn modelId="{413FF531-FDCA-4682-9B12-FAF8DC3FBCA5}" type="presParOf" srcId="{71B13BDE-44BC-4D6F-A648-036EAB0A2794}" destId="{AAA54576-8DE0-4A62-8A2B-8B3D04C12311}" srcOrd="2" destOrd="0" presId="urn:microsoft.com/office/officeart/2005/8/layout/hProcess6"/>
    <dgm:cxn modelId="{5BA93B84-C50A-4071-82E2-5615E824E02C}" type="presParOf" srcId="{71B13BDE-44BC-4D6F-A648-036EAB0A2794}" destId="{702AC3E2-AD1C-4096-9170-63826B653B13}" srcOrd="3" destOrd="0" presId="urn:microsoft.com/office/officeart/2005/8/layout/hProcess6"/>
    <dgm:cxn modelId="{FAA05765-C1F3-4177-83CE-E59B57C4C8E9}" type="presParOf" srcId="{07CA210E-3413-43BA-9ACF-AB609C6345C5}" destId="{C2EEE6BE-49C6-4E0C-9684-553C26AE5D7B}" srcOrd="3" destOrd="0" presId="urn:microsoft.com/office/officeart/2005/8/layout/hProcess6"/>
    <dgm:cxn modelId="{D9F6B5EF-9270-4762-AADF-49739198A3D9}" type="presParOf" srcId="{07CA210E-3413-43BA-9ACF-AB609C6345C5}" destId="{0693D9F5-9976-49D8-9BE6-39950714D5BB}" srcOrd="4" destOrd="0" presId="urn:microsoft.com/office/officeart/2005/8/layout/hProcess6"/>
    <dgm:cxn modelId="{1D5EF2AC-8BED-428C-BC11-D5AF25AD3673}" type="presParOf" srcId="{0693D9F5-9976-49D8-9BE6-39950714D5BB}" destId="{FC8BA4EC-B34B-4F9D-A779-D0CAD697C00C}" srcOrd="0" destOrd="0" presId="urn:microsoft.com/office/officeart/2005/8/layout/hProcess6"/>
    <dgm:cxn modelId="{079D3D03-A0B7-4441-8185-FDACC755516B}" type="presParOf" srcId="{0693D9F5-9976-49D8-9BE6-39950714D5BB}" destId="{D656D092-4933-493B-9E96-DF261C1526B1}" srcOrd="1" destOrd="0" presId="urn:microsoft.com/office/officeart/2005/8/layout/hProcess6"/>
    <dgm:cxn modelId="{A2A4B6CF-2F14-4F10-8B4E-AE9CAC69CCD2}" type="presParOf" srcId="{0693D9F5-9976-49D8-9BE6-39950714D5BB}" destId="{7467FFE5-F38F-4A83-8796-B9442FA7FFA2}" srcOrd="2" destOrd="0" presId="urn:microsoft.com/office/officeart/2005/8/layout/hProcess6"/>
    <dgm:cxn modelId="{5DE8DE11-F4A4-4BC2-BC0A-3D8B7C9506EF}" type="presParOf" srcId="{0693D9F5-9976-49D8-9BE6-39950714D5BB}" destId="{1B02A6B4-82C2-464B-83E3-11FB8B629752}" srcOrd="3" destOrd="0" presId="urn:microsoft.com/office/officeart/2005/8/layout/hProcess6"/>
    <dgm:cxn modelId="{0F7EC9F3-A53D-4211-A3CF-C9AE1862F437}" type="presParOf" srcId="{07CA210E-3413-43BA-9ACF-AB609C6345C5}" destId="{4C02A229-23F9-418C-B73C-A479C6B42B58}" srcOrd="5" destOrd="0" presId="urn:microsoft.com/office/officeart/2005/8/layout/hProcess6"/>
    <dgm:cxn modelId="{8EE1F40B-0A85-4406-B849-C716BF077942}" type="presParOf" srcId="{07CA210E-3413-43BA-9ACF-AB609C6345C5}" destId="{FB584FE2-2A4A-455A-A01F-927375D9024F}" srcOrd="6" destOrd="0" presId="urn:microsoft.com/office/officeart/2005/8/layout/hProcess6"/>
    <dgm:cxn modelId="{04FC32C4-C0B2-4B7E-90BB-F39C6316C968}" type="presParOf" srcId="{FB584FE2-2A4A-455A-A01F-927375D9024F}" destId="{2EA75DE6-A90C-4F62-A6AE-8450328475EC}" srcOrd="0" destOrd="0" presId="urn:microsoft.com/office/officeart/2005/8/layout/hProcess6"/>
    <dgm:cxn modelId="{B2FCD843-5F34-44F6-9373-61A7B35BD329}" type="presParOf" srcId="{FB584FE2-2A4A-455A-A01F-927375D9024F}" destId="{A20F54FD-E384-4409-8CAE-6278B787BF89}" srcOrd="1" destOrd="0" presId="urn:microsoft.com/office/officeart/2005/8/layout/hProcess6"/>
    <dgm:cxn modelId="{9116FC3C-C30F-44B2-8317-C4FECB4B7484}" type="presParOf" srcId="{FB584FE2-2A4A-455A-A01F-927375D9024F}" destId="{278D4400-5122-4AE2-9317-EB2114F571E2}" srcOrd="2" destOrd="0" presId="urn:microsoft.com/office/officeart/2005/8/layout/hProcess6"/>
    <dgm:cxn modelId="{085089C1-D154-47D7-A084-8E6718163EE0}" type="presParOf" srcId="{FB584FE2-2A4A-455A-A01F-927375D9024F}" destId="{B9880C89-334D-471C-95C1-FBBC65B8CC7A}" srcOrd="3" destOrd="0" presId="urn:microsoft.com/office/officeart/2005/8/layout/hProcess6"/>
    <dgm:cxn modelId="{70BD9293-1079-4783-87C6-33B5601A6369}" type="presParOf" srcId="{07CA210E-3413-43BA-9ACF-AB609C6345C5}" destId="{45691CD8-CEF3-41E8-997B-F9895412E3BF}" srcOrd="7" destOrd="0" presId="urn:microsoft.com/office/officeart/2005/8/layout/hProcess6"/>
    <dgm:cxn modelId="{A6736E13-28FB-49D4-81FF-5F7470B63E1F}" type="presParOf" srcId="{07CA210E-3413-43BA-9ACF-AB609C6345C5}" destId="{81204301-5DC4-42C1-AC9B-4656D289D2F8}" srcOrd="8" destOrd="0" presId="urn:microsoft.com/office/officeart/2005/8/layout/hProcess6"/>
    <dgm:cxn modelId="{14C74927-6B51-4ED7-943C-A6FE77596844}" type="presParOf" srcId="{81204301-5DC4-42C1-AC9B-4656D289D2F8}" destId="{00F43D7C-FB30-4DD8-95D1-B8748C067506}" srcOrd="0" destOrd="0" presId="urn:microsoft.com/office/officeart/2005/8/layout/hProcess6"/>
    <dgm:cxn modelId="{CBE4F259-AE67-4FC4-B81A-CAF1AE332A03}" type="presParOf" srcId="{81204301-5DC4-42C1-AC9B-4656D289D2F8}" destId="{D7761FC8-5A37-42CE-957F-659F66817352}" srcOrd="1" destOrd="0" presId="urn:microsoft.com/office/officeart/2005/8/layout/hProcess6"/>
    <dgm:cxn modelId="{C114BD53-94CD-4A8F-9733-54F1A64F3FEB}" type="presParOf" srcId="{81204301-5DC4-42C1-AC9B-4656D289D2F8}" destId="{37F095D5-7AD5-4009-8C0A-BBA04BB7E85C}" srcOrd="2" destOrd="0" presId="urn:microsoft.com/office/officeart/2005/8/layout/hProcess6"/>
    <dgm:cxn modelId="{D25AEF77-2A9F-4F24-A0AF-7C520F166B96}" type="presParOf" srcId="{81204301-5DC4-42C1-AC9B-4656D289D2F8}" destId="{5A09994D-AB2C-4FA6-BCA0-AE714929C608}" srcOrd="3" destOrd="0" presId="urn:microsoft.com/office/officeart/2005/8/layout/hProcess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64D74-1172-42B8-A36E-7A6AA9D1894A}">
      <dsp:nvSpPr>
        <dsp:cNvPr id="0" name=""/>
        <dsp:cNvSpPr/>
      </dsp:nvSpPr>
      <dsp:spPr>
        <a:xfrm>
          <a:off x="297159"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a:t>Name : Tag</a:t>
          </a:r>
        </a:p>
      </dsp:txBody>
      <dsp:txXfrm>
        <a:off x="590959" y="164847"/>
        <a:ext cx="572909" cy="719090"/>
      </dsp:txXfrm>
    </dsp:sp>
    <dsp:sp modelId="{3C125693-E6D7-42E8-96DA-AEB68D658502}">
      <dsp:nvSpPr>
        <dsp:cNvPr id="0" name=""/>
        <dsp:cNvSpPr/>
      </dsp:nvSpPr>
      <dsp:spPr>
        <a:xfrm>
          <a:off x="3359"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IMAGE</a:t>
          </a:r>
        </a:p>
      </dsp:txBody>
      <dsp:txXfrm>
        <a:off x="89411" y="316644"/>
        <a:ext cx="415495" cy="415495"/>
      </dsp:txXfrm>
    </dsp:sp>
    <dsp:sp modelId="{5BD851D1-39F8-4EFE-82A0-B788F2514B1E}">
      <dsp:nvSpPr>
        <dsp:cNvPr id="0" name=""/>
        <dsp:cNvSpPr/>
      </dsp:nvSpPr>
      <dsp:spPr>
        <a:xfrm>
          <a:off x="1839609" y="12358"/>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Name</a:t>
          </a:r>
        </a:p>
        <a:p>
          <a:pPr marL="57150" lvl="1" indent="-57150" algn="l" defTabSz="311150">
            <a:lnSpc>
              <a:spcPct val="90000"/>
            </a:lnSpc>
            <a:spcBef>
              <a:spcPct val="0"/>
            </a:spcBef>
            <a:spcAft>
              <a:spcPct val="15000"/>
            </a:spcAft>
            <a:buChar char="•"/>
          </a:pPr>
          <a:r>
            <a:rPr lang="en-US" sz="700" kern="1200" dirty="0"/>
            <a:t>Command</a:t>
          </a:r>
        </a:p>
      </dsp:txBody>
      <dsp:txXfrm>
        <a:off x="2133409" y="166449"/>
        <a:ext cx="572909" cy="719090"/>
      </dsp:txXfrm>
    </dsp:sp>
    <dsp:sp modelId="{702AC3E2-AD1C-4096-9170-63826B653B13}">
      <dsp:nvSpPr>
        <dsp:cNvPr id="0" name=""/>
        <dsp:cNvSpPr/>
      </dsp:nvSpPr>
      <dsp:spPr>
        <a:xfrm>
          <a:off x="1545809"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Create Container</a:t>
          </a:r>
        </a:p>
      </dsp:txBody>
      <dsp:txXfrm>
        <a:off x="1631861" y="316644"/>
        <a:ext cx="415495" cy="415495"/>
      </dsp:txXfrm>
    </dsp:sp>
    <dsp:sp modelId="{D656D092-4933-493B-9E96-DF261C1526B1}">
      <dsp:nvSpPr>
        <dsp:cNvPr id="0" name=""/>
        <dsp:cNvSpPr/>
      </dsp:nvSpPr>
      <dsp:spPr>
        <a:xfrm>
          <a:off x="3382058"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Port</a:t>
          </a:r>
        </a:p>
        <a:p>
          <a:pPr marL="57150" lvl="1" indent="-57150" algn="l" defTabSz="311150">
            <a:lnSpc>
              <a:spcPct val="90000"/>
            </a:lnSpc>
            <a:spcBef>
              <a:spcPct val="0"/>
            </a:spcBef>
            <a:spcAft>
              <a:spcPct val="15000"/>
            </a:spcAft>
            <a:buChar char="•"/>
          </a:pPr>
          <a:r>
            <a:rPr lang="en-US" sz="700" kern="1200" dirty="0"/>
            <a:t>Network</a:t>
          </a:r>
        </a:p>
        <a:p>
          <a:pPr marL="57150" lvl="1" indent="-57150" algn="l" defTabSz="311150">
            <a:lnSpc>
              <a:spcPct val="90000"/>
            </a:lnSpc>
            <a:spcBef>
              <a:spcPct val="0"/>
            </a:spcBef>
            <a:spcAft>
              <a:spcPct val="15000"/>
            </a:spcAft>
            <a:buChar char="•"/>
          </a:pPr>
          <a:r>
            <a:rPr lang="en-US" sz="700" kern="1200" dirty="0"/>
            <a:t>Env Variables</a:t>
          </a:r>
        </a:p>
        <a:p>
          <a:pPr marL="57150" lvl="1" indent="-57150" algn="l" defTabSz="311150">
            <a:lnSpc>
              <a:spcPct val="90000"/>
            </a:lnSpc>
            <a:spcBef>
              <a:spcPct val="0"/>
            </a:spcBef>
            <a:spcAft>
              <a:spcPct val="15000"/>
            </a:spcAft>
            <a:buChar char="•"/>
          </a:pPr>
          <a:r>
            <a:rPr lang="en-US" sz="700" kern="1200" dirty="0"/>
            <a:t>Command</a:t>
          </a:r>
        </a:p>
      </dsp:txBody>
      <dsp:txXfrm>
        <a:off x="3675858" y="164847"/>
        <a:ext cx="572909" cy="719090"/>
      </dsp:txXfrm>
    </dsp:sp>
    <dsp:sp modelId="{1B02A6B4-82C2-464B-83E3-11FB8B629752}">
      <dsp:nvSpPr>
        <dsp:cNvPr id="0" name=""/>
        <dsp:cNvSpPr/>
      </dsp:nvSpPr>
      <dsp:spPr>
        <a:xfrm>
          <a:off x="3088258"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Container Start</a:t>
          </a:r>
        </a:p>
      </dsp:txBody>
      <dsp:txXfrm>
        <a:off x="3174310" y="316644"/>
        <a:ext cx="415495" cy="415495"/>
      </dsp:txXfrm>
    </dsp:sp>
    <dsp:sp modelId="{A20F54FD-E384-4409-8CAE-6278B787BF89}">
      <dsp:nvSpPr>
        <dsp:cNvPr id="0" name=""/>
        <dsp:cNvSpPr/>
      </dsp:nvSpPr>
      <dsp:spPr>
        <a:xfrm>
          <a:off x="4924508"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a:t>Executes Entry Command</a:t>
          </a:r>
        </a:p>
      </dsp:txBody>
      <dsp:txXfrm>
        <a:off x="5218308" y="164847"/>
        <a:ext cx="572909" cy="719090"/>
      </dsp:txXfrm>
    </dsp:sp>
    <dsp:sp modelId="{B9880C89-334D-471C-95C1-FBBC65B8CC7A}">
      <dsp:nvSpPr>
        <dsp:cNvPr id="0" name=""/>
        <dsp:cNvSpPr/>
      </dsp:nvSpPr>
      <dsp:spPr>
        <a:xfrm>
          <a:off x="4630708"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Running Container</a:t>
          </a:r>
        </a:p>
      </dsp:txBody>
      <dsp:txXfrm>
        <a:off x="4716760" y="316644"/>
        <a:ext cx="415495" cy="415495"/>
      </dsp:txXfrm>
    </dsp:sp>
    <dsp:sp modelId="{D7761FC8-5A37-42CE-957F-659F66817352}">
      <dsp:nvSpPr>
        <dsp:cNvPr id="0" name=""/>
        <dsp:cNvSpPr/>
      </dsp:nvSpPr>
      <dsp:spPr>
        <a:xfrm>
          <a:off x="6466957"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a:t>Sits in  Exit state</a:t>
          </a:r>
        </a:p>
      </dsp:txBody>
      <dsp:txXfrm>
        <a:off x="6760757" y="164847"/>
        <a:ext cx="572909" cy="719090"/>
      </dsp:txXfrm>
    </dsp:sp>
    <dsp:sp modelId="{5A09994D-AB2C-4FA6-BCA0-AE714929C608}">
      <dsp:nvSpPr>
        <dsp:cNvPr id="0" name=""/>
        <dsp:cNvSpPr/>
      </dsp:nvSpPr>
      <dsp:spPr>
        <a:xfrm>
          <a:off x="6173157"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Container Exit</a:t>
          </a:r>
        </a:p>
      </dsp:txBody>
      <dsp:txXfrm>
        <a:off x="6259209" y="316644"/>
        <a:ext cx="415495" cy="41549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79F3D-1AF7-4C15-803B-D0ED7BCC2C35}"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DC511-4480-4A82-BA29-F3464795B20B}" type="slidenum">
              <a:rPr lang="en-US" smtClean="0"/>
              <a:t>‹#›</a:t>
            </a:fld>
            <a:endParaRPr lang="en-US"/>
          </a:p>
        </p:txBody>
      </p:sp>
    </p:spTree>
    <p:extLst>
      <p:ext uri="{BB962C8B-B14F-4D97-AF65-F5344CB8AC3E}">
        <p14:creationId xmlns:p14="http://schemas.microsoft.com/office/powerpoint/2010/main" val="311878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ub.docker.com/_/scratch/"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ore.docker.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a:t>
            </a:fld>
            <a:endParaRPr lang="en-US"/>
          </a:p>
        </p:txBody>
      </p:sp>
    </p:spTree>
    <p:extLst>
      <p:ext uri="{BB962C8B-B14F-4D97-AF65-F5344CB8AC3E}">
        <p14:creationId xmlns:p14="http://schemas.microsoft.com/office/powerpoint/2010/main" val="2309496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above example</a:t>
            </a:r>
          </a:p>
          <a:p>
            <a:r>
              <a:rPr lang="en-GB" sz="1200" b="0" i="0" kern="1200" dirty="0">
                <a:solidFill>
                  <a:schemeClr val="tx1"/>
                </a:solidFill>
                <a:effectLst/>
                <a:latin typeface="+mn-lt"/>
                <a:ea typeface="+mn-ea"/>
                <a:cs typeface="+mn-cs"/>
              </a:rPr>
              <a:t>The Host OS is Ubuntu.</a:t>
            </a:r>
          </a:p>
          <a:p>
            <a:r>
              <a:rPr lang="en-GB" sz="1200" b="0" i="0" kern="1200" dirty="0">
                <a:solidFill>
                  <a:schemeClr val="tx1"/>
                </a:solidFill>
                <a:effectLst/>
                <a:latin typeface="+mn-lt"/>
                <a:ea typeface="+mn-ea"/>
                <a:cs typeface="+mn-cs"/>
              </a:rPr>
              <a:t>The Docker Client and the Docker Daemon (together called the Docker Engine) are running on the Host OS.</a:t>
            </a:r>
          </a:p>
          <a:p>
            <a:r>
              <a:rPr lang="en-GB" sz="1200" b="0" i="0" kern="1200" dirty="0">
                <a:solidFill>
                  <a:schemeClr val="tx1"/>
                </a:solidFill>
                <a:effectLst/>
                <a:latin typeface="+mn-lt"/>
                <a:ea typeface="+mn-ea"/>
                <a:cs typeface="+mn-cs"/>
              </a:rPr>
              <a:t>Each container shares the Host OS kernel.</a:t>
            </a:r>
          </a:p>
          <a:p>
            <a:r>
              <a:rPr lang="en-GB" sz="1200" b="0" i="0" kern="1200" dirty="0">
                <a:solidFill>
                  <a:schemeClr val="tx1"/>
                </a:solidFill>
                <a:effectLst/>
                <a:latin typeface="+mn-lt"/>
                <a:ea typeface="+mn-ea"/>
                <a:cs typeface="+mn-cs"/>
              </a:rPr>
              <a:t>CentOS and </a:t>
            </a:r>
            <a:r>
              <a:rPr lang="en-GB" sz="1200" b="0" i="0" kern="1200" dirty="0" err="1">
                <a:solidFill>
                  <a:schemeClr val="tx1"/>
                </a:solidFill>
                <a:effectLst/>
                <a:latin typeface="+mn-lt"/>
                <a:ea typeface="+mn-ea"/>
                <a:cs typeface="+mn-cs"/>
              </a:rPr>
              <a:t>BusyBox</a:t>
            </a:r>
            <a:r>
              <a:rPr lang="en-GB" sz="1200" b="0" i="0" kern="1200" dirty="0">
                <a:solidFill>
                  <a:schemeClr val="tx1"/>
                </a:solidFill>
                <a:effectLst/>
                <a:latin typeface="+mn-lt"/>
                <a:ea typeface="+mn-ea"/>
                <a:cs typeface="+mn-cs"/>
              </a:rPr>
              <a:t> are Linux Base OS images.</a:t>
            </a:r>
          </a:p>
          <a:p>
            <a:r>
              <a:rPr lang="en-GB" sz="1200" b="0" i="0" kern="1200" dirty="0">
                <a:solidFill>
                  <a:schemeClr val="tx1"/>
                </a:solidFill>
                <a:effectLst/>
                <a:latin typeface="+mn-lt"/>
                <a:ea typeface="+mn-ea"/>
                <a:cs typeface="+mn-cs"/>
              </a:rPr>
              <a:t>The “No OS” container demonstrates that you do not NEED a base OS to run a container in Linux. You can create a Docker file that has a base image of </a:t>
            </a:r>
            <a:r>
              <a:rPr lang="en-GB" sz="1200" b="0" i="0" u="none" strike="noStrike" kern="1200" dirty="0">
                <a:solidFill>
                  <a:schemeClr val="tx1"/>
                </a:solidFill>
                <a:effectLst/>
                <a:latin typeface="+mn-lt"/>
                <a:ea typeface="+mn-ea"/>
                <a:cs typeface="+mn-cs"/>
                <a:hlinkClick r:id="rId3"/>
              </a:rPr>
              <a:t>scratch</a:t>
            </a:r>
            <a:r>
              <a:rPr lang="en-GB" sz="1200" b="0" i="0" u="none" strike="noStrike"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and then runs a binary that uses the kernel directly.</a:t>
            </a:r>
          </a:p>
          <a:p>
            <a:endParaRPr lang="en-GB" dirty="0"/>
          </a:p>
          <a:p>
            <a:endParaRPr lang="en-GB" dirty="0"/>
          </a:p>
          <a:p>
            <a:endParaRPr lang="en-GB" dirty="0"/>
          </a:p>
          <a:p>
            <a:endParaRPr lang="en-GB" dirty="0"/>
          </a:p>
          <a:p>
            <a:endParaRPr lang="en-GB" dirty="0"/>
          </a:p>
          <a:p>
            <a:endParaRPr lang="en-GB" dirty="0"/>
          </a:p>
          <a:p>
            <a:r>
              <a:rPr lang="en-GB" dirty="0"/>
              <a:t>Docker images are layered. When you build a new image, Docker does this for each instruction (RUN, COPY etc.) in your </a:t>
            </a:r>
            <a:r>
              <a:rPr lang="en-GB" dirty="0" err="1"/>
              <a:t>Dockerfile</a:t>
            </a:r>
            <a:r>
              <a:rPr lang="en-GB" dirty="0"/>
              <a:t>:</a:t>
            </a:r>
          </a:p>
          <a:p>
            <a:r>
              <a:rPr lang="en-GB" dirty="0"/>
              <a:t>create a temporary container from the previous image layer (or the base FROM image for the first command;</a:t>
            </a:r>
          </a:p>
          <a:p>
            <a:r>
              <a:rPr lang="en-GB" dirty="0"/>
              <a:t>run the </a:t>
            </a:r>
            <a:r>
              <a:rPr lang="en-GB" dirty="0" err="1"/>
              <a:t>Dockerfile</a:t>
            </a:r>
            <a:r>
              <a:rPr lang="en-GB" dirty="0"/>
              <a:t> instruction in the temporary "intermediate" container;</a:t>
            </a:r>
          </a:p>
          <a:p>
            <a:r>
              <a:rPr lang="en-GB" dirty="0"/>
              <a:t>save the temporary container as a new image layer.</a:t>
            </a:r>
          </a:p>
          <a:p>
            <a:r>
              <a:rPr lang="en-GB" dirty="0"/>
              <a:t>The final image layer is tagged with whatever you name the image.</a:t>
            </a:r>
          </a:p>
          <a:p>
            <a:endParaRPr lang="en-GB" dirty="0"/>
          </a:p>
          <a:p>
            <a:r>
              <a:rPr lang="en-GB" b="1" dirty="0"/>
              <a:t>Union file systems</a:t>
            </a:r>
          </a:p>
          <a:p>
            <a:r>
              <a:rPr lang="en-GB" dirty="0"/>
              <a:t>Union file systems, or </a:t>
            </a:r>
            <a:r>
              <a:rPr lang="en-GB" dirty="0" err="1"/>
              <a:t>UnionFS</a:t>
            </a:r>
            <a:r>
              <a:rPr lang="en-GB" dirty="0"/>
              <a:t>, are file systems that operate by creating layers, making them very lightweight and fast. Docker Engine uses </a:t>
            </a:r>
            <a:r>
              <a:rPr lang="en-GB" dirty="0" err="1"/>
              <a:t>UnionFS</a:t>
            </a:r>
            <a:r>
              <a:rPr lang="en-GB" dirty="0"/>
              <a:t> to provide the building blocks for containers. Docker Engine can use multiple </a:t>
            </a:r>
            <a:r>
              <a:rPr lang="en-GB" dirty="0" err="1"/>
              <a:t>UnionFS</a:t>
            </a:r>
            <a:r>
              <a:rPr lang="en-GB" dirty="0"/>
              <a:t> variants, including AUFS, </a:t>
            </a:r>
            <a:r>
              <a:rPr lang="en-GB" dirty="0" err="1"/>
              <a:t>btrfs</a:t>
            </a:r>
            <a:r>
              <a:rPr lang="en-GB" dirty="0"/>
              <a:t>, </a:t>
            </a:r>
            <a:r>
              <a:rPr lang="en-GB" dirty="0" err="1"/>
              <a:t>vfs</a:t>
            </a:r>
            <a:r>
              <a:rPr lang="en-GB" dirty="0"/>
              <a:t>, and </a:t>
            </a:r>
            <a:r>
              <a:rPr lang="en-GB" dirty="0" err="1"/>
              <a:t>DeviceMapper</a:t>
            </a:r>
            <a:endParaRPr lang="en-GB" dirty="0"/>
          </a:p>
          <a:p>
            <a:endParaRPr lang="en-GB" dirty="0"/>
          </a:p>
          <a:p>
            <a:endParaRPr lang="en-GB" dirty="0"/>
          </a:p>
          <a:p>
            <a:r>
              <a:rPr lang="en-GB" sz="1200" b="0" i="0" kern="1200" dirty="0">
                <a:solidFill>
                  <a:schemeClr val="tx1"/>
                </a:solidFill>
                <a:effectLst/>
                <a:latin typeface="+mn-lt"/>
                <a:ea typeface="+mn-ea"/>
                <a:cs typeface="+mn-cs"/>
              </a:rPr>
              <a:t>The operating system of the host is not the operating system running in the container. That is the beauty of using containers. For example: the OS of the host could be </a:t>
            </a:r>
            <a:r>
              <a:rPr lang="en-GB" sz="1200" b="0" i="0" kern="1200" dirty="0" err="1">
                <a:solidFill>
                  <a:schemeClr val="tx1"/>
                </a:solidFill>
                <a:effectLst/>
                <a:latin typeface="+mn-lt"/>
                <a:ea typeface="+mn-ea"/>
                <a:cs typeface="+mn-cs"/>
              </a:rPr>
              <a:t>RedHat</a:t>
            </a:r>
            <a:r>
              <a:rPr lang="en-GB" sz="1200" b="0" i="0" kern="1200" dirty="0">
                <a:solidFill>
                  <a:schemeClr val="tx1"/>
                </a:solidFill>
                <a:effectLst/>
                <a:latin typeface="+mn-lt"/>
                <a:ea typeface="+mn-ea"/>
                <a:cs typeface="+mn-cs"/>
              </a:rPr>
              <a:t> and the OS of the container could be Ubuntu. The only thing that the host and container share is the kernel of the host. The filesystems and everything else are of their respective operating systems. Applications running in an Ubuntu container are running on Ubuntu. Applications running in an Alpine container are running on Alpine. It doesn’t matter that the host might be CentOS or any other Linux distro. Every container is running some </a:t>
            </a:r>
            <a:r>
              <a:rPr lang="en-GB" sz="1200" b="0" i="0" kern="1200" dirty="0" err="1">
                <a:solidFill>
                  <a:schemeClr val="tx1"/>
                </a:solidFill>
                <a:effectLst/>
                <a:latin typeface="+mn-lt"/>
                <a:ea typeface="+mn-ea"/>
                <a:cs typeface="+mn-cs"/>
              </a:rPr>
              <a:t>linux</a:t>
            </a:r>
            <a:r>
              <a:rPr lang="en-GB" sz="1200" b="0" i="0" kern="1200" dirty="0">
                <a:solidFill>
                  <a:schemeClr val="tx1"/>
                </a:solidFill>
                <a:effectLst/>
                <a:latin typeface="+mn-lt"/>
                <a:ea typeface="+mn-ea"/>
                <a:cs typeface="+mn-cs"/>
              </a:rPr>
              <a:t> distro that does not have to be the host distro</a:t>
            </a:r>
          </a:p>
          <a:p>
            <a:endParaRPr lang="en-GB" sz="1200" b="0" i="0" kern="1200" dirty="0">
              <a:solidFill>
                <a:schemeClr val="tx1"/>
              </a:solidFill>
              <a:effectLst/>
              <a:latin typeface="+mn-lt"/>
              <a:ea typeface="+mn-ea"/>
              <a:cs typeface="+mn-cs"/>
            </a:endParaRPr>
          </a:p>
          <a:p>
            <a:r>
              <a:rPr lang="en-GB" dirty="0"/>
              <a:t>http://www.floydhilton.com/docker/2017/03/31/Docker-ContainerHost-vs-ContainerOS-Linux-Windows.html</a:t>
            </a:r>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11</a:t>
            </a:fld>
            <a:endParaRPr lang="en-US"/>
          </a:p>
        </p:txBody>
      </p:sp>
    </p:spTree>
    <p:extLst>
      <p:ext uri="{BB962C8B-B14F-4D97-AF65-F5344CB8AC3E}">
        <p14:creationId xmlns:p14="http://schemas.microsoft.com/office/powerpoint/2010/main" val="123466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12</a:t>
            </a:fld>
            <a:endParaRPr lang="en-US"/>
          </a:p>
        </p:txBody>
      </p:sp>
    </p:spTree>
    <p:extLst>
      <p:ext uri="{BB962C8B-B14F-4D97-AF65-F5344CB8AC3E}">
        <p14:creationId xmlns:p14="http://schemas.microsoft.com/office/powerpoint/2010/main" val="223779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13</a:t>
            </a:fld>
            <a:endParaRPr lang="en-US"/>
          </a:p>
        </p:txBody>
      </p:sp>
    </p:spTree>
    <p:extLst>
      <p:ext uri="{BB962C8B-B14F-4D97-AF65-F5344CB8AC3E}">
        <p14:creationId xmlns:p14="http://schemas.microsoft.com/office/powerpoint/2010/main" val="4060928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14</a:t>
            </a:fld>
            <a:endParaRPr lang="en-US"/>
          </a:p>
        </p:txBody>
      </p:sp>
    </p:spTree>
    <p:extLst>
      <p:ext uri="{BB962C8B-B14F-4D97-AF65-F5344CB8AC3E}">
        <p14:creationId xmlns:p14="http://schemas.microsoft.com/office/powerpoint/2010/main" val="242143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Dockerfile</a:t>
            </a:r>
            <a:r>
              <a:rPr lang="en-GB" dirty="0"/>
              <a:t> is the name of </a:t>
            </a:r>
            <a:r>
              <a:rPr lang="en-GB" dirty="0" err="1"/>
              <a:t>docker</a:t>
            </a:r>
            <a:r>
              <a:rPr lang="en-GB" dirty="0"/>
              <a:t> file.</a:t>
            </a:r>
            <a:r>
              <a:rPr lang="en-GB" baseline="0" dirty="0"/>
              <a:t> This is case sensitive name and has no extension.</a:t>
            </a:r>
            <a:endParaRPr lang="en-GB" dirty="0"/>
          </a:p>
          <a:p>
            <a:endParaRPr lang="en-GB" dirty="0"/>
          </a:p>
          <a:p>
            <a:r>
              <a:rPr lang="en-GB" dirty="0"/>
              <a:t>Example</a:t>
            </a:r>
            <a:r>
              <a:rPr lang="en-GB" baseline="0" dirty="0"/>
              <a:t> shows a simple Docker file that can deploy a java web application war file in the Tomcat Container.</a:t>
            </a:r>
          </a:p>
          <a:p>
            <a:endParaRPr lang="en-GB" baseline="0" dirty="0"/>
          </a:p>
          <a:p>
            <a:r>
              <a:rPr lang="en-GB" baseline="0" dirty="0"/>
              <a:t>Docker images are layered. While building the </a:t>
            </a:r>
            <a:r>
              <a:rPr lang="en-GB" baseline="0" dirty="0" err="1"/>
              <a:t>docker</a:t>
            </a:r>
            <a:r>
              <a:rPr lang="en-GB" baseline="0" dirty="0"/>
              <a:t> image from </a:t>
            </a:r>
            <a:r>
              <a:rPr lang="en-GB" baseline="0" dirty="0" err="1"/>
              <a:t>docker</a:t>
            </a:r>
            <a:r>
              <a:rPr lang="en-GB" baseline="0" dirty="0"/>
              <a:t> file </a:t>
            </a:r>
            <a:r>
              <a:rPr lang="en-GB" baseline="0" dirty="0" err="1"/>
              <a:t>docker</a:t>
            </a:r>
            <a:r>
              <a:rPr lang="en-GB" baseline="0" dirty="0"/>
              <a:t> client sends the build context to the </a:t>
            </a:r>
            <a:r>
              <a:rPr lang="en-GB" baseline="0" dirty="0" err="1"/>
              <a:t>docker</a:t>
            </a:r>
            <a:r>
              <a:rPr lang="en-GB" baseline="0" dirty="0"/>
              <a:t> engine </a:t>
            </a:r>
            <a:r>
              <a:rPr lang="en-GB" baseline="0" dirty="0" err="1"/>
              <a:t>a.k.a</a:t>
            </a:r>
            <a:r>
              <a:rPr lang="en-GB" baseline="0" dirty="0"/>
              <a:t> Docker daemon process. So its possible that </a:t>
            </a:r>
            <a:r>
              <a:rPr lang="en-GB" baseline="0" dirty="0" err="1"/>
              <a:t>docker</a:t>
            </a:r>
            <a:r>
              <a:rPr lang="en-GB" baseline="0" dirty="0"/>
              <a:t> client can point to a remote Docker daemon process.</a:t>
            </a:r>
          </a:p>
          <a:p>
            <a:endParaRPr lang="en-GB" baseline="0" dirty="0"/>
          </a:p>
          <a:p>
            <a:r>
              <a:rPr lang="en-GB" baseline="0" dirty="0"/>
              <a:t>Dockerfile is executed from top to bottom executing each instruction. So here is what happens:</a:t>
            </a:r>
          </a:p>
          <a:p>
            <a:endParaRPr lang="en-GB" baseline="0" dirty="0"/>
          </a:p>
          <a:p>
            <a:r>
              <a:rPr lang="en-GB" baseline="0" dirty="0"/>
              <a:t>Docker engine checks Docker cache for base image. If no base image is there Docker engine downloads the base image to local cache.</a:t>
            </a:r>
          </a:p>
          <a:p>
            <a:r>
              <a:rPr lang="en-GB" baseline="0" dirty="0"/>
              <a:t>Sets Current Image: base image</a:t>
            </a:r>
          </a:p>
          <a:p>
            <a:r>
              <a:rPr lang="en-GB" baseline="0" dirty="0"/>
              <a:t>While there are Steps in Dockerfile:</a:t>
            </a:r>
          </a:p>
          <a:p>
            <a:r>
              <a:rPr lang="en-GB" baseline="0" dirty="0"/>
              <a:t>     Docker engine creates a temporary container from the Current image.</a:t>
            </a:r>
          </a:p>
          <a:p>
            <a:r>
              <a:rPr lang="en-GB" baseline="0" dirty="0"/>
              <a:t>     Docker engine executes the Run Command or instruction in the Dockerfile. This modifies the File System State. </a:t>
            </a:r>
          </a:p>
          <a:p>
            <a:r>
              <a:rPr lang="en-GB" baseline="0" dirty="0"/>
              <a:t>     Docker creates the image out of current container and stores in local cache.</a:t>
            </a:r>
          </a:p>
          <a:p>
            <a:r>
              <a:rPr lang="en-GB" baseline="0" dirty="0"/>
              <a:t>     Current image: latest image created in step above.</a:t>
            </a:r>
          </a:p>
          <a:p>
            <a:r>
              <a:rPr lang="en-GB" baseline="0" dirty="0"/>
              <a:t>End While</a:t>
            </a:r>
          </a:p>
          <a:p>
            <a:r>
              <a:rPr lang="en-GB" baseline="0" dirty="0"/>
              <a:t>Final Image is the Current Image. Docker then applies the tag to the image if specified.</a:t>
            </a:r>
          </a:p>
          <a:p>
            <a:endParaRPr lang="en-GB" baseline="0"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15</a:t>
            </a:fld>
            <a:endParaRPr lang="en-US"/>
          </a:p>
        </p:txBody>
      </p:sp>
    </p:spTree>
    <p:extLst>
      <p:ext uri="{BB962C8B-B14F-4D97-AF65-F5344CB8AC3E}">
        <p14:creationId xmlns:p14="http://schemas.microsoft.com/office/powerpoint/2010/main" val="770721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Docker</a:t>
            </a:r>
            <a:r>
              <a:rPr lang="en-GB" baseline="0" dirty="0"/>
              <a:t> Caching:</a:t>
            </a:r>
          </a:p>
          <a:p>
            <a:endParaRPr lang="en-GB" dirty="0"/>
          </a:p>
          <a:p>
            <a:r>
              <a:rPr lang="en-GB" dirty="0"/>
              <a:t>Also note that when you run</a:t>
            </a:r>
            <a:r>
              <a:rPr lang="en-GB" baseline="0" dirty="0"/>
              <a:t> the same Dockerfile again Docker is intelligent enough to leverage the local cache and detect from where changes have been done to the Dockerfile. All steps prior to the changed steps will go through quick as Docker would know nothing has changed prior to changed step so use cached image.</a:t>
            </a:r>
          </a:p>
          <a:p>
            <a:endParaRPr lang="en-GB" baseline="0" dirty="0"/>
          </a:p>
          <a:p>
            <a:r>
              <a:rPr lang="en-GB" dirty="0"/>
              <a:t>Note you cannot create the image with the same namespace/</a:t>
            </a:r>
            <a:r>
              <a:rPr lang="en-GB" dirty="0" err="1"/>
              <a:t>name:tag</a:t>
            </a:r>
            <a:r>
              <a:rPr lang="en-GB" baseline="0" dirty="0"/>
              <a:t> again. Unless you drop the image from local cache.</a:t>
            </a:r>
          </a:p>
          <a:p>
            <a:r>
              <a:rPr lang="en-GB" baseline="0" dirty="0"/>
              <a:t>Also image cannot be deleted if any containers are currently referencing the image.</a:t>
            </a:r>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16</a:t>
            </a:fld>
            <a:endParaRPr lang="en-US"/>
          </a:p>
        </p:txBody>
      </p:sp>
    </p:spTree>
    <p:extLst>
      <p:ext uri="{BB962C8B-B14F-4D97-AF65-F5344CB8AC3E}">
        <p14:creationId xmlns:p14="http://schemas.microsoft.com/office/powerpoint/2010/main" val="394552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17</a:t>
            </a:fld>
            <a:endParaRPr lang="en-US"/>
          </a:p>
        </p:txBody>
      </p:sp>
    </p:spTree>
    <p:extLst>
      <p:ext uri="{BB962C8B-B14F-4D97-AF65-F5344CB8AC3E}">
        <p14:creationId xmlns:p14="http://schemas.microsoft.com/office/powerpoint/2010/main" val="659234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18</a:t>
            </a:fld>
            <a:endParaRPr lang="en-US"/>
          </a:p>
        </p:txBody>
      </p:sp>
    </p:spTree>
    <p:extLst>
      <p:ext uri="{BB962C8B-B14F-4D97-AF65-F5344CB8AC3E}">
        <p14:creationId xmlns:p14="http://schemas.microsoft.com/office/powerpoint/2010/main" val="3770568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Environment Variable Precedence: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you set the same environment variable in multiple files, here’s the priority used by Compose to choose which value to use:</a:t>
            </a:r>
          </a:p>
          <a:p>
            <a:r>
              <a:rPr lang="en-US" sz="1200" b="0" i="0" u="none" strike="noStrike" kern="1200" dirty="0">
                <a:solidFill>
                  <a:schemeClr val="tx1"/>
                </a:solidFill>
                <a:effectLst/>
                <a:latin typeface="+mn-lt"/>
                <a:ea typeface="+mn-ea"/>
                <a:cs typeface="+mn-cs"/>
              </a:rPr>
              <a:t>Compose file</a:t>
            </a:r>
          </a:p>
          <a:p>
            <a:r>
              <a:rPr lang="en-US" sz="1200" b="0" i="0" u="none" strike="noStrike" kern="1200" dirty="0">
                <a:solidFill>
                  <a:schemeClr val="tx1"/>
                </a:solidFill>
                <a:effectLst/>
                <a:latin typeface="+mn-lt"/>
                <a:ea typeface="+mn-ea"/>
                <a:cs typeface="+mn-cs"/>
              </a:rPr>
              <a:t>Shell environment variables</a:t>
            </a:r>
          </a:p>
          <a:p>
            <a:r>
              <a:rPr lang="en-US" sz="1200" b="0" i="0" u="none" strike="noStrike" kern="1200" dirty="0">
                <a:solidFill>
                  <a:schemeClr val="tx1"/>
                </a:solidFill>
                <a:effectLst/>
                <a:latin typeface="+mn-lt"/>
                <a:ea typeface="+mn-ea"/>
                <a:cs typeface="+mn-cs"/>
              </a:rPr>
              <a:t>Environment file</a:t>
            </a:r>
          </a:p>
          <a:p>
            <a:r>
              <a:rPr lang="en-US" sz="1200" b="0" i="0" u="none" strike="noStrike" kern="1200" dirty="0">
                <a:solidFill>
                  <a:schemeClr val="tx1"/>
                </a:solidFill>
                <a:effectLst/>
                <a:latin typeface="+mn-lt"/>
                <a:ea typeface="+mn-ea"/>
                <a:cs typeface="+mn-cs"/>
              </a:rPr>
              <a:t>Dockerfile</a:t>
            </a:r>
          </a:p>
          <a:p>
            <a:r>
              <a:rPr lang="en-US" sz="1200" b="0" i="0" u="none" strike="noStrike" kern="1200" dirty="0">
                <a:solidFill>
                  <a:schemeClr val="tx1"/>
                </a:solidFill>
                <a:effectLst/>
                <a:latin typeface="+mn-lt"/>
                <a:ea typeface="+mn-ea"/>
                <a:cs typeface="+mn-cs"/>
              </a:rPr>
              <a:t>Variable is not defined</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19</a:t>
            </a:fld>
            <a:endParaRPr lang="en-US"/>
          </a:p>
        </p:txBody>
      </p:sp>
    </p:spTree>
    <p:extLst>
      <p:ext uri="{BB962C8B-B14F-4D97-AF65-F5344CB8AC3E}">
        <p14:creationId xmlns:p14="http://schemas.microsoft.com/office/powerpoint/2010/main" val="667742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20</a:t>
            </a:fld>
            <a:endParaRPr lang="en-US"/>
          </a:p>
        </p:txBody>
      </p:sp>
    </p:spTree>
    <p:extLst>
      <p:ext uri="{BB962C8B-B14F-4D97-AF65-F5344CB8AC3E}">
        <p14:creationId xmlns:p14="http://schemas.microsoft.com/office/powerpoint/2010/main" val="1946791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 a world of virtualization. Virtualization attempts to make  better utilization of resources. There are 2 modes of virtualization available VM and Containers. </a:t>
            </a:r>
          </a:p>
          <a:p>
            <a:r>
              <a:rPr lang="en-US" dirty="0"/>
              <a:t>Any virtualization works around 2 concepts: </a:t>
            </a:r>
            <a:r>
              <a:rPr lang="en-US" dirty="0" err="1"/>
              <a:t>NameSpaces</a:t>
            </a:r>
            <a:r>
              <a:rPr lang="en-US" dirty="0"/>
              <a:t> and Control Groups</a:t>
            </a:r>
          </a:p>
          <a:p>
            <a:endParaRPr lang="en-US" dirty="0"/>
          </a:p>
          <a:p>
            <a:r>
              <a:rPr lang="en-US" dirty="0"/>
              <a:t>By default these concepts are Linux Kernel primitives but there are equivalent concepts on windows platform as well. </a:t>
            </a:r>
          </a:p>
          <a:p>
            <a:r>
              <a:rPr lang="en-US" dirty="0" err="1"/>
              <a:t>NameSpaces</a:t>
            </a:r>
            <a:r>
              <a:rPr lang="en-US" dirty="0"/>
              <a:t> are about Isolation, Control Groups are about grouping objects ex namespace and setting limits.</a:t>
            </a:r>
          </a:p>
          <a:p>
            <a:endParaRPr lang="en-US" dirty="0"/>
          </a:p>
          <a:p>
            <a:r>
              <a:rPr lang="en-US" dirty="0"/>
              <a:t>Name Space is a Linux  concept which isolates and virtualizes system resources for a process in a such a manner that each process gets its own resources .</a:t>
            </a:r>
          </a:p>
          <a:p>
            <a:r>
              <a:rPr lang="en-US" dirty="0"/>
              <a:t>Such as its own IP address, host name, root file system etc.</a:t>
            </a:r>
          </a:p>
          <a:p>
            <a:endParaRPr lang="en-US" dirty="0"/>
          </a:p>
          <a:p>
            <a:endParaRPr lang="en-US" dirty="0"/>
          </a:p>
          <a:p>
            <a:r>
              <a:rPr lang="en-US" dirty="0"/>
              <a:t>Lets look at VM first:</a:t>
            </a:r>
          </a:p>
          <a:p>
            <a:endParaRPr lang="en-US" dirty="0"/>
          </a:p>
          <a:p>
            <a:r>
              <a:rPr lang="en-US" dirty="0"/>
              <a:t>VM virtualization works on top of a virtual machine manager like hypervisor. To achieve virtualization it grabs physical resources like CPU, RAM, storage, networks, then, it slices them into virtual versions, so virtual CPU, virtual RAM, virtual NICs, all that goodness, and then it builds virtual machines out of them, virtual machines that look, smell, and feel like normal physical servers. But in the end we end up running guest OS over the Host OS layer. This makes it bulkier and takes time to start as it need to boot up the Guest OS additionally to provision a VM.</a:t>
            </a:r>
          </a:p>
          <a:p>
            <a:endParaRPr lang="en-US" dirty="0"/>
          </a:p>
          <a:p>
            <a:r>
              <a:rPr lang="en-US" dirty="0"/>
              <a:t>Lets look into Containers:</a:t>
            </a:r>
          </a:p>
          <a:p>
            <a:endParaRPr lang="en-US" dirty="0"/>
          </a:p>
          <a:p>
            <a:endParaRPr lang="en-US" dirty="0"/>
          </a:p>
          <a:p>
            <a:r>
              <a:rPr lang="en-US" dirty="0"/>
              <a:t>Well not so with containers. Now, keeping this somewhat high-level here,</a:t>
            </a:r>
          </a:p>
          <a:p>
            <a:r>
              <a:rPr lang="en-US" dirty="0"/>
              <a:t>instead of slicing and dicing physical server resources, Docker and other container engines slice and dice operating system resources. So, they slice up the process namespace, the network stack, </a:t>
            </a:r>
          </a:p>
          <a:p>
            <a:r>
              <a:rPr lang="en-US" dirty="0"/>
              <a:t>the storage stack, the file system hierarchy actually. In effect, every container gets its own PID1, process ID 1, every container gets its own root file system, that's obviously / on Linux and c on Windows. </a:t>
            </a:r>
          </a:p>
          <a:p>
            <a:r>
              <a:rPr lang="en-US" dirty="0"/>
              <a:t>So, hypervisor virtualization virtualizes physical server resources and builds virtual machines. Container engines like Docker, they're more like operating system virtualization, they create virtual operating systems,  assign one to each container, inside of which we run applications. And they're way more lightweight than VMs. </a:t>
            </a:r>
          </a:p>
        </p:txBody>
      </p:sp>
      <p:sp>
        <p:nvSpPr>
          <p:cNvPr id="4" name="Slide Number Placeholder 3"/>
          <p:cNvSpPr>
            <a:spLocks noGrp="1"/>
          </p:cNvSpPr>
          <p:nvPr>
            <p:ph type="sldNum" sz="quarter" idx="5"/>
          </p:nvPr>
        </p:nvSpPr>
        <p:spPr/>
        <p:txBody>
          <a:bodyPr/>
          <a:lstStyle/>
          <a:p>
            <a:fld id="{841DC511-4480-4A82-BA29-F3464795B20B}" type="slidenum">
              <a:rPr lang="en-US" smtClean="0"/>
              <a:t>2</a:t>
            </a:fld>
            <a:endParaRPr lang="en-US"/>
          </a:p>
        </p:txBody>
      </p:sp>
    </p:spTree>
    <p:extLst>
      <p:ext uri="{BB962C8B-B14F-4D97-AF65-F5344CB8AC3E}">
        <p14:creationId xmlns:p14="http://schemas.microsoft.com/office/powerpoint/2010/main" val="3657951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21</a:t>
            </a:fld>
            <a:endParaRPr lang="en-US"/>
          </a:p>
        </p:txBody>
      </p:sp>
    </p:spTree>
    <p:extLst>
      <p:ext uri="{BB962C8B-B14F-4D97-AF65-F5344CB8AC3E}">
        <p14:creationId xmlns:p14="http://schemas.microsoft.com/office/powerpoint/2010/main" val="150650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Space is a Linux  concept which isolates and virtualizes system resources for a process in a such a manner that each process gets its own resources .</a:t>
            </a:r>
          </a:p>
          <a:p>
            <a:r>
              <a:rPr lang="en-US" dirty="0"/>
              <a:t>Such as its own IP address, host name, root file system etc.</a:t>
            </a:r>
          </a:p>
          <a:p>
            <a:endParaRPr lang="en-US" dirty="0"/>
          </a:p>
          <a:p>
            <a:endParaRPr lang="en-US" dirty="0"/>
          </a:p>
          <a:p>
            <a:r>
              <a:rPr lang="en-US" dirty="0"/>
              <a:t>Here is above example when Process 5.1 isolated it becomes the root process i.e. PID=1 for its isolated space. Any further process it starts will become its child process.</a:t>
            </a:r>
          </a:p>
        </p:txBody>
      </p:sp>
      <p:sp>
        <p:nvSpPr>
          <p:cNvPr id="4" name="Slide Number Placeholder 3"/>
          <p:cNvSpPr>
            <a:spLocks noGrp="1"/>
          </p:cNvSpPr>
          <p:nvPr>
            <p:ph type="sldNum" sz="quarter" idx="5"/>
          </p:nvPr>
        </p:nvSpPr>
        <p:spPr/>
        <p:txBody>
          <a:bodyPr/>
          <a:lstStyle/>
          <a:p>
            <a:fld id="{841DC511-4480-4A82-BA29-F3464795B20B}" type="slidenum">
              <a:rPr lang="en-US" smtClean="0"/>
              <a:t>3</a:t>
            </a:fld>
            <a:endParaRPr lang="en-US"/>
          </a:p>
        </p:txBody>
      </p:sp>
    </p:spTree>
    <p:extLst>
      <p:ext uri="{BB962C8B-B14F-4D97-AF65-F5344CB8AC3E}">
        <p14:creationId xmlns:p14="http://schemas.microsoft.com/office/powerpoint/2010/main" val="369452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is a collection of tools that provides different capabilities to build an eco-system to run containers.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Machine: Docker Host running docker core engine.</a:t>
            </a:r>
          </a:p>
          <a:p>
            <a:r>
              <a:rPr lang="en-US" dirty="0"/>
              <a:t>Docker Client: Docker CLI client</a:t>
            </a:r>
          </a:p>
          <a:p>
            <a:r>
              <a:rPr lang="en-US" dirty="0"/>
              <a:t>Docker Server: Docker </a:t>
            </a:r>
            <a:r>
              <a:rPr lang="en-US" dirty="0" err="1"/>
              <a:t>dameon</a:t>
            </a:r>
            <a:r>
              <a:rPr lang="en-US" dirty="0"/>
              <a:t> server side process that accepts commands from Docker client.</a:t>
            </a:r>
          </a:p>
          <a:p>
            <a:r>
              <a:rPr lang="en-US" dirty="0"/>
              <a:t>Docker Hub: Central location that hosts the repositories containing docker images.</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5</a:t>
            </a:fld>
            <a:endParaRPr lang="en-US"/>
          </a:p>
        </p:txBody>
      </p:sp>
    </p:spTree>
    <p:extLst>
      <p:ext uri="{BB962C8B-B14F-4D97-AF65-F5344CB8AC3E}">
        <p14:creationId xmlns:p14="http://schemas.microsoft.com/office/powerpoint/2010/main" val="4791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Hides the complexity of dealing with Name Space and Control Groups for virtualization</a:t>
            </a:r>
          </a:p>
          <a:p>
            <a:r>
              <a:rPr lang="en-US" dirty="0"/>
              <a:t>Reduces the effort configuring the software across multiple server(s)/environments</a:t>
            </a:r>
          </a:p>
          <a:p>
            <a:endParaRPr lang="en-US" dirty="0"/>
          </a:p>
          <a:p>
            <a:r>
              <a:rPr lang="en-US" dirty="0"/>
              <a:t>Can be leveraged for :</a:t>
            </a:r>
          </a:p>
          <a:p>
            <a:endParaRPr lang="en-US" dirty="0"/>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6</a:t>
            </a:fld>
            <a:endParaRPr lang="en-US"/>
          </a:p>
        </p:txBody>
      </p:sp>
    </p:spTree>
    <p:extLst>
      <p:ext uri="{BB962C8B-B14F-4D97-AF65-F5344CB8AC3E}">
        <p14:creationId xmlns:p14="http://schemas.microsoft.com/office/powerpoint/2010/main" val="402332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Toolbox includes these Docker tools: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Docker Machine for running docker-machine commands</a:t>
            </a:r>
          </a:p>
          <a:p>
            <a:r>
              <a:rPr lang="en-US" sz="1200" b="0" i="0" u="none" strike="noStrike" kern="1200" dirty="0">
                <a:solidFill>
                  <a:schemeClr val="tx1"/>
                </a:solidFill>
                <a:effectLst/>
                <a:latin typeface="+mn-lt"/>
                <a:ea typeface="+mn-ea"/>
                <a:cs typeface="+mn-cs"/>
              </a:rPr>
              <a:t>Docker Engine for running the docker commands</a:t>
            </a:r>
          </a:p>
          <a:p>
            <a:r>
              <a:rPr lang="en-US" sz="1200" b="0" i="0" u="none" strike="noStrike" kern="1200" dirty="0">
                <a:solidFill>
                  <a:schemeClr val="tx1"/>
                </a:solidFill>
                <a:effectLst/>
                <a:latin typeface="+mn-lt"/>
                <a:ea typeface="+mn-ea"/>
                <a:cs typeface="+mn-cs"/>
              </a:rPr>
              <a:t>Docker Compose for running the docker-compose commands</a:t>
            </a:r>
          </a:p>
          <a:p>
            <a:r>
              <a:rPr lang="en-US" sz="1200" b="0" i="0" u="none" strike="noStrike" kern="1200" dirty="0" err="1">
                <a:solidFill>
                  <a:schemeClr val="tx1"/>
                </a:solidFill>
                <a:effectLst/>
                <a:latin typeface="+mn-lt"/>
                <a:ea typeface="+mn-ea"/>
                <a:cs typeface="+mn-cs"/>
              </a:rPr>
              <a:t>Kitematic</a:t>
            </a:r>
            <a:r>
              <a:rPr lang="en-US" sz="1200" b="0" i="0" u="none" strike="noStrike" kern="1200" dirty="0">
                <a:solidFill>
                  <a:schemeClr val="tx1"/>
                </a:solidFill>
                <a:effectLst/>
                <a:latin typeface="+mn-lt"/>
                <a:ea typeface="+mn-ea"/>
                <a:cs typeface="+mn-cs"/>
              </a:rPr>
              <a:t>, the Docker GUI</a:t>
            </a:r>
          </a:p>
          <a:p>
            <a:r>
              <a:rPr lang="en-US" sz="1200" b="0" i="0" u="none" strike="noStrike" kern="1200" dirty="0">
                <a:solidFill>
                  <a:schemeClr val="tx1"/>
                </a:solidFill>
                <a:effectLst/>
                <a:latin typeface="+mn-lt"/>
                <a:ea typeface="+mn-ea"/>
                <a:cs typeface="+mn-cs"/>
              </a:rPr>
              <a:t>A shell preconfigured for a Docker command-line environment</a:t>
            </a:r>
          </a:p>
          <a:p>
            <a:r>
              <a:rPr lang="en-US" sz="1200" b="0" i="0" u="none" strike="noStrike" kern="1200" dirty="0">
                <a:solidFill>
                  <a:schemeClr val="tx1"/>
                </a:solidFill>
                <a:effectLst/>
                <a:latin typeface="+mn-lt"/>
                <a:ea typeface="+mn-ea"/>
                <a:cs typeface="+mn-cs"/>
              </a:rPr>
              <a:t>Oracle VirtualBox</a:t>
            </a:r>
          </a:p>
          <a:p>
            <a:endParaRPr lang="en-US" dirty="0"/>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Images</a:t>
            </a:r>
            <a:r>
              <a:rPr lang="en-US" sz="1200" b="0" i="0" u="none" strike="noStrike" kern="1200" dirty="0">
                <a:solidFill>
                  <a:schemeClr val="tx1"/>
                </a:solidFill>
                <a:effectLst/>
                <a:latin typeface="+mn-lt"/>
                <a:ea typeface="+mn-ea"/>
                <a:cs typeface="+mn-cs"/>
              </a:rPr>
              <a:t> - The file system and configuration of our application which are used to create containers. To find out more about a Docker image, run docker inspect alpine. In the demo above, you used the docker pull command to download the </a:t>
            </a:r>
            <a:r>
              <a:rPr lang="en-US" sz="1200" b="1" i="0" u="none" strike="noStrike" kern="1200" dirty="0">
                <a:solidFill>
                  <a:schemeClr val="tx1"/>
                </a:solidFill>
                <a:effectLst/>
                <a:latin typeface="+mn-lt"/>
                <a:ea typeface="+mn-ea"/>
                <a:cs typeface="+mn-cs"/>
              </a:rPr>
              <a:t>alpine</a:t>
            </a:r>
            <a:r>
              <a:rPr lang="en-US" sz="1200" b="0" i="0" u="none" strike="noStrike" kern="1200" dirty="0">
                <a:solidFill>
                  <a:schemeClr val="tx1"/>
                </a:solidFill>
                <a:effectLst/>
                <a:latin typeface="+mn-lt"/>
                <a:ea typeface="+mn-ea"/>
                <a:cs typeface="+mn-cs"/>
              </a:rPr>
              <a:t> image. When you executed the command docker run hello-world, it also did a docker pull behind the scenes to download the </a:t>
            </a:r>
            <a:r>
              <a:rPr lang="en-US" sz="1200" b="1" i="0" u="none" strike="noStrike" kern="1200" dirty="0">
                <a:solidFill>
                  <a:schemeClr val="tx1"/>
                </a:solidFill>
                <a:effectLst/>
                <a:latin typeface="+mn-lt"/>
                <a:ea typeface="+mn-ea"/>
                <a:cs typeface="+mn-cs"/>
              </a:rPr>
              <a:t>hello-world</a:t>
            </a:r>
            <a:r>
              <a:rPr lang="en-US" sz="1200" b="0" i="0" u="none" strike="noStrike" kern="1200" dirty="0">
                <a:solidFill>
                  <a:schemeClr val="tx1"/>
                </a:solidFill>
                <a:effectLst/>
                <a:latin typeface="+mn-lt"/>
                <a:ea typeface="+mn-ea"/>
                <a:cs typeface="+mn-cs"/>
              </a:rPr>
              <a:t> image.</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Containers</a:t>
            </a:r>
            <a:r>
              <a:rPr lang="en-US" sz="1200" b="0" i="0" u="none" strike="noStrike" kern="1200" dirty="0">
                <a:solidFill>
                  <a:schemeClr val="tx1"/>
                </a:solidFill>
                <a:effectLst/>
                <a:latin typeface="+mn-lt"/>
                <a:ea typeface="+mn-ea"/>
                <a:cs typeface="+mn-cs"/>
              </a:rPr>
              <a:t> - Running instances of Docker images — containers run the actual applications. A container includes an application and all of its dependencies. It shares the kernel with other containers, and runs as an isolated process in user space on the host OS. You created a container using docker run which you did using the alpine image that you downloaded. A list of running containers can be seen using the docker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command.</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  Docker Client + Docker Engine (Docker </a:t>
            </a:r>
            <a:r>
              <a:rPr lang="en-US" sz="1200" b="0" i="1" u="none" strike="noStrike" kern="1200" dirty="0" err="1">
                <a:solidFill>
                  <a:schemeClr val="tx1"/>
                </a:solidFill>
                <a:effectLst/>
                <a:latin typeface="+mn-lt"/>
                <a:ea typeface="+mn-ea"/>
                <a:cs typeface="+mn-cs"/>
              </a:rPr>
              <a:t>Dameon</a:t>
            </a:r>
            <a:r>
              <a:rPr lang="en-US" sz="1200" b="0" i="1" u="none" strike="noStrike" kern="1200" dirty="0">
                <a:solidFill>
                  <a:schemeClr val="tx1"/>
                </a:solidFill>
                <a:effectLst/>
                <a:latin typeface="+mn-lt"/>
                <a:ea typeface="+mn-ea"/>
                <a:cs typeface="+mn-cs"/>
              </a:rPr>
              <a:t>)</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daemon</a:t>
            </a:r>
            <a:r>
              <a:rPr lang="en-US" sz="1200" b="0" i="0" u="none" strike="noStrike" kern="1200" dirty="0">
                <a:solidFill>
                  <a:schemeClr val="tx1"/>
                </a:solidFill>
                <a:effectLst/>
                <a:latin typeface="+mn-lt"/>
                <a:ea typeface="+mn-ea"/>
                <a:cs typeface="+mn-cs"/>
              </a:rPr>
              <a:t> - The background service running on the host that manages building, running and distributing Docker containers.</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client</a:t>
            </a:r>
            <a:r>
              <a:rPr lang="en-US" sz="1200" b="0" i="0" u="none" strike="noStrike" kern="1200" dirty="0">
                <a:solidFill>
                  <a:schemeClr val="tx1"/>
                </a:solidFill>
                <a:effectLst/>
                <a:latin typeface="+mn-lt"/>
                <a:ea typeface="+mn-ea"/>
                <a:cs typeface="+mn-cs"/>
              </a:rPr>
              <a:t> - The command line tool that allows the user to interact with the Docker daemon.</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Store</a:t>
            </a:r>
            <a:r>
              <a:rPr lang="en-US" sz="1200" b="0" i="0" u="none" strike="noStrike" kern="1200" dirty="0">
                <a:solidFill>
                  <a:schemeClr val="tx1"/>
                </a:solidFill>
                <a:effectLst/>
                <a:latin typeface="+mn-lt"/>
                <a:ea typeface="+mn-ea"/>
                <a:cs typeface="+mn-cs"/>
              </a:rPr>
              <a:t> - A </a:t>
            </a:r>
            <a:r>
              <a:rPr lang="en-US" sz="1200" b="0" i="0" u="none" strike="noStrike" kern="1200" dirty="0">
                <a:solidFill>
                  <a:schemeClr val="tx1"/>
                </a:solidFill>
                <a:effectLst/>
                <a:latin typeface="+mn-lt"/>
                <a:ea typeface="+mn-ea"/>
                <a:cs typeface="+mn-cs"/>
                <a:hlinkClick r:id="rId3"/>
              </a:rPr>
              <a:t>registry</a:t>
            </a:r>
            <a:r>
              <a:rPr lang="en-US" sz="1200" b="0" i="0" u="none" strike="noStrike" kern="1200" dirty="0">
                <a:solidFill>
                  <a:schemeClr val="tx1"/>
                </a:solidFill>
                <a:effectLst/>
                <a:latin typeface="+mn-lt"/>
                <a:ea typeface="+mn-ea"/>
                <a:cs typeface="+mn-cs"/>
              </a:rPr>
              <a:t> of Docker images, where you can find trusted and enterprise ready containers, plugins, and Docker editions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Boot2Docker:</a:t>
            </a:r>
          </a:p>
          <a:p>
            <a:r>
              <a:rPr lang="en-US" sz="1200" b="0" i="0" u="none" strike="noStrike" kern="1200" dirty="0">
                <a:solidFill>
                  <a:schemeClr val="tx1"/>
                </a:solidFill>
                <a:effectLst/>
                <a:latin typeface="+mn-lt"/>
                <a:ea typeface="+mn-ea"/>
                <a:cs typeface="+mn-cs"/>
              </a:rPr>
              <a:t>Boot2Docker is a minimalist Linux distribution with the sole purpose to run Docker </a:t>
            </a:r>
            <a:r>
              <a:rPr lang="en-US" sz="1200" b="0" i="0" u="none" strike="noStrike" kern="1200" dirty="0" err="1">
                <a:solidFill>
                  <a:schemeClr val="tx1"/>
                </a:solidFill>
                <a:effectLst/>
                <a:latin typeface="+mn-lt"/>
                <a:ea typeface="+mn-ea"/>
                <a:cs typeface="+mn-cs"/>
              </a:rPr>
              <a:t>containers.The</a:t>
            </a:r>
            <a:r>
              <a:rPr lang="en-US" sz="1200" b="0" i="0" u="none" strike="noStrike" kern="1200" dirty="0">
                <a:solidFill>
                  <a:schemeClr val="tx1"/>
                </a:solidFill>
                <a:effectLst/>
                <a:latin typeface="+mn-lt"/>
                <a:ea typeface="+mn-ea"/>
                <a:cs typeface="+mn-cs"/>
              </a:rPr>
              <a:t> Boot2Docker distribution was based on Tiny Core Linux and runs completely from RAM.</a:t>
            </a:r>
          </a:p>
          <a:p>
            <a:r>
              <a:rPr lang="en-US" sz="1200" b="0" i="0" u="none" strike="noStrike" kern="1200" dirty="0">
                <a:solidFill>
                  <a:schemeClr val="tx1"/>
                </a:solidFill>
                <a:effectLst/>
                <a:latin typeface="+mn-lt"/>
                <a:ea typeface="+mn-ea"/>
                <a:cs typeface="+mn-cs"/>
              </a:rPr>
              <a:t>The ISO installation occupied 27 MB. Boot2Docker started up in around 5 seconds. The Boot2Docker team encourages users and people in search of a way to run Docker on </a:t>
            </a:r>
          </a:p>
          <a:p>
            <a:r>
              <a:rPr lang="en-US" sz="1200" b="0" i="0" u="none" strike="noStrike" kern="1200" dirty="0">
                <a:solidFill>
                  <a:schemeClr val="tx1"/>
                </a:solidFill>
                <a:effectLst/>
                <a:latin typeface="+mn-lt"/>
                <a:ea typeface="+mn-ea"/>
                <a:cs typeface="+mn-cs"/>
              </a:rPr>
              <a:t>Microsoft Windows and Apple MacOS to use Docker Machine. The Docker Machine tool installs Docker Engine on virtual hosts. Docker Engine deploys and runs containers from images.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is Docker Machine:</a:t>
            </a:r>
          </a:p>
          <a:p>
            <a:r>
              <a:rPr lang="en-US" sz="1200" b="0" i="0" u="none" strike="noStrike" kern="1200" dirty="0">
                <a:solidFill>
                  <a:schemeClr val="tx1"/>
                </a:solidFill>
                <a:effectLst/>
                <a:latin typeface="+mn-lt"/>
                <a:ea typeface="+mn-ea"/>
                <a:cs typeface="+mn-cs"/>
              </a:rPr>
              <a:t>Docker Machine is a tool that lets you install Docker Engine on virtual hosts, and manage the hosts with docker-machine commands. You can use Machine to create Docker hosts on your local </a:t>
            </a:r>
          </a:p>
          <a:p>
            <a:r>
              <a:rPr lang="en-US" sz="1200" b="0" i="0" u="none" strike="noStrike" kern="1200" dirty="0">
                <a:solidFill>
                  <a:schemeClr val="tx1"/>
                </a:solidFill>
                <a:effectLst/>
                <a:latin typeface="+mn-lt"/>
                <a:ea typeface="+mn-ea"/>
                <a:cs typeface="+mn-cs"/>
              </a:rPr>
              <a:t>Mac or Windows box, on your company network, in your data center, or on cloud providers like Azure, AWS, or Digital Ocean.</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7</a:t>
            </a:fld>
            <a:endParaRPr lang="en-US"/>
          </a:p>
        </p:txBody>
      </p:sp>
    </p:spTree>
    <p:extLst>
      <p:ext uri="{BB962C8B-B14F-4D97-AF65-F5344CB8AC3E}">
        <p14:creationId xmlns:p14="http://schemas.microsoft.com/office/powerpoint/2010/main" val="2452808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8</a:t>
            </a:fld>
            <a:endParaRPr lang="en-US"/>
          </a:p>
        </p:txBody>
      </p:sp>
    </p:spTree>
    <p:extLst>
      <p:ext uri="{BB962C8B-B14F-4D97-AF65-F5344CB8AC3E}">
        <p14:creationId xmlns:p14="http://schemas.microsoft.com/office/powerpoint/2010/main" val="1215306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Images:</a:t>
            </a:r>
          </a:p>
          <a:p>
            <a:r>
              <a:rPr lang="en-US" sz="1200" b="0" i="0" kern="1200" dirty="0">
                <a:solidFill>
                  <a:schemeClr val="tx1"/>
                </a:solidFill>
                <a:effectLst/>
                <a:latin typeface="+mn-lt"/>
                <a:ea typeface="+mn-ea"/>
                <a:cs typeface="+mn-cs"/>
              </a:rPr>
              <a:t>In Linux, everything is a file. The whole operating system is basically a filesystem with files and folders stored on the local disk. This is an important fact to remember when looking at what container images are. As we will see, an image is basically a big </a:t>
            </a:r>
            <a:r>
              <a:rPr lang="en-US" sz="1200" b="0" i="0" kern="1200" dirty="0" err="1">
                <a:solidFill>
                  <a:schemeClr val="tx1"/>
                </a:solidFill>
                <a:effectLst/>
                <a:latin typeface="+mn-lt"/>
                <a:ea typeface="+mn-ea"/>
                <a:cs typeface="+mn-cs"/>
              </a:rPr>
              <a:t>tarball</a:t>
            </a:r>
            <a:r>
              <a:rPr lang="en-US" sz="1200" b="0" i="0" kern="1200" dirty="0">
                <a:solidFill>
                  <a:schemeClr val="tx1"/>
                </a:solidFill>
                <a:effectLst/>
                <a:latin typeface="+mn-lt"/>
                <a:ea typeface="+mn-ea"/>
                <a:cs typeface="+mn-cs"/>
              </a:rPr>
              <a:t> containing a filesystem. More specifically, it contains a layered filesystem.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first layer in the image is also called the base layer. The layers of a image are all immutable. Immutable means that once generated, the layer cannot ever be changed.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individual layer contains files and folders. Each layer only contains the changes to the filesystem with respect to the underlying layers. Docker uses a union filesystem to create a virtual filesystem out of the set of layers. A storage driver handles the details regarding the way these layers interact with each other.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layer only contains the delta of changes in regard to the previous set of layers. The content of each layer is mapped to a special folder on the host system, which is usually a subfolder of </a:t>
            </a:r>
            <a:r>
              <a:rPr lang="en-US" dirty="0"/>
              <a:t>/var/lib/docker/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Union File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UnionFS</a:t>
            </a:r>
            <a:r>
              <a:rPr lang="en-US" sz="1200" b="0" i="0" kern="1200" dirty="0">
                <a:solidFill>
                  <a:schemeClr val="tx1"/>
                </a:solidFill>
                <a:effectLst/>
                <a:latin typeface="+mn-lt"/>
                <a:ea typeface="+mn-ea"/>
                <a:cs typeface="+mn-cs"/>
              </a:rPr>
              <a:t> forms the backbone of what is known as container images. </a:t>
            </a:r>
            <a:r>
              <a:rPr lang="en-US" sz="1200" b="0" i="0" kern="1200" dirty="0" err="1">
                <a:solidFill>
                  <a:schemeClr val="tx1"/>
                </a:solidFill>
                <a:effectLst/>
                <a:latin typeface="+mn-lt"/>
                <a:ea typeface="+mn-ea"/>
                <a:cs typeface="+mn-cs"/>
              </a:rPr>
              <a:t>UnionFS</a:t>
            </a:r>
            <a:r>
              <a:rPr lang="en-US" sz="1200" b="0" i="0" kern="1200" dirty="0">
                <a:solidFill>
                  <a:schemeClr val="tx1"/>
                </a:solidFill>
                <a:effectLst/>
                <a:latin typeface="+mn-lt"/>
                <a:ea typeface="+mn-ea"/>
                <a:cs typeface="+mn-cs"/>
              </a:rPr>
              <a:t> is mainly used on Linux and allows files and directories of distinct filesystems to be overlaid and with it form a single coherent file system. In this context, the individual filesystems are called branches. Contents of directories that have the same path within the merged branches will be seen together in a single merged directory, within the new, virtual filesystem. When merging branches, the priority between the branches is specified. In that way, when two branches contain the same file, the one with the higher priority is seen in the final FS.</a:t>
            </a:r>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9</a:t>
            </a:fld>
            <a:endParaRPr lang="en-US"/>
          </a:p>
        </p:txBody>
      </p:sp>
    </p:spTree>
    <p:extLst>
      <p:ext uri="{BB962C8B-B14F-4D97-AF65-F5344CB8AC3E}">
        <p14:creationId xmlns:p14="http://schemas.microsoft.com/office/powerpoint/2010/main" val="4004578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Life Style:</a:t>
            </a:r>
          </a:p>
          <a:p>
            <a:endParaRPr lang="en-US" dirty="0"/>
          </a:p>
          <a:p>
            <a:r>
              <a:rPr lang="en-US" dirty="0"/>
              <a:t>What happens when container is first created?</a:t>
            </a:r>
          </a:p>
          <a:p>
            <a:endParaRPr lang="en-US" dirty="0"/>
          </a:p>
          <a:p>
            <a:r>
              <a:rPr lang="en-US" dirty="0"/>
              <a:t>Creating a container and running a container  are  separate processes.</a:t>
            </a:r>
          </a:p>
          <a:p>
            <a:endParaRPr lang="en-US" dirty="0"/>
          </a:p>
          <a:p>
            <a:r>
              <a:rPr lang="en-US" dirty="0"/>
              <a:t>When we are creating the container we are just setting up the File System Snap Shot to be used to create the container. </a:t>
            </a:r>
          </a:p>
          <a:p>
            <a:endParaRPr lang="en-US" dirty="0"/>
          </a:p>
          <a:p>
            <a:r>
              <a:rPr lang="en-US" dirty="0"/>
              <a:t>When we start the container, the configured Entry point command is executed.</a:t>
            </a:r>
          </a:p>
          <a:p>
            <a:endParaRPr lang="en-US" dirty="0"/>
          </a:p>
          <a:p>
            <a:r>
              <a:rPr lang="en-US" dirty="0"/>
              <a:t>One point to remember is that once a container is created its state is well established and it will always execute through same state whenever started.</a:t>
            </a:r>
          </a:p>
          <a:p>
            <a:endParaRPr lang="en-US" dirty="0"/>
          </a:p>
          <a:p>
            <a:r>
              <a:rPr lang="en-US" dirty="0"/>
              <a:t>Also its important to note that container exits after it has successfully completed its entry point commands. Ex: </a:t>
            </a:r>
            <a:r>
              <a:rPr lang="en-US" dirty="0" err="1"/>
              <a:t>BusyBox</a:t>
            </a:r>
            <a:r>
              <a:rPr lang="en-US" dirty="0"/>
              <a:t> exited after executing the start up command.</a:t>
            </a:r>
          </a:p>
          <a:p>
            <a:endParaRPr lang="en-US" dirty="0"/>
          </a:p>
          <a:p>
            <a:r>
              <a:rPr lang="en-US" dirty="0"/>
              <a:t>Typical apache containers holds the tomcat in listening mode so they don’t exit once started, unless tomcat has stopped or crashed for some reasons.</a:t>
            </a:r>
          </a:p>
          <a:p>
            <a:r>
              <a:rPr lang="en-US" dirty="0"/>
              <a:t> </a:t>
            </a:r>
          </a:p>
          <a:p>
            <a:endParaRPr lang="en-US" dirty="0"/>
          </a:p>
          <a:p>
            <a:r>
              <a:rPr lang="en-US" dirty="0"/>
              <a:t>Any commands that are specified with the docker run will be appended to the entry point command list.</a:t>
            </a:r>
          </a:p>
          <a:p>
            <a:endParaRPr lang="en-US" dirty="0"/>
          </a:p>
          <a:p>
            <a:endParaRPr lang="en-US" dirty="0"/>
          </a:p>
          <a:p>
            <a:r>
              <a:rPr lang="en-US" dirty="0"/>
              <a:t>docker run = docker create + docker start</a:t>
            </a:r>
          </a:p>
          <a:p>
            <a:r>
              <a:rPr lang="en-US" dirty="0"/>
              <a:t>docker  start –a : this –a flag will attach the container </a:t>
            </a:r>
            <a:r>
              <a:rPr lang="en-US" dirty="0" err="1"/>
              <a:t>stdin|stdout</a:t>
            </a:r>
            <a:r>
              <a:rPr lang="en-US" dirty="0"/>
              <a:t> stream to the host and it will display the execution outputs.</a:t>
            </a:r>
          </a:p>
        </p:txBody>
      </p:sp>
      <p:sp>
        <p:nvSpPr>
          <p:cNvPr id="4" name="Slide Number Placeholder 3"/>
          <p:cNvSpPr>
            <a:spLocks noGrp="1"/>
          </p:cNvSpPr>
          <p:nvPr>
            <p:ph type="sldNum" sz="quarter" idx="5"/>
          </p:nvPr>
        </p:nvSpPr>
        <p:spPr/>
        <p:txBody>
          <a:bodyPr/>
          <a:lstStyle/>
          <a:p>
            <a:fld id="{841DC511-4480-4A82-BA29-F3464795B20B}" type="slidenum">
              <a:rPr lang="en-US" smtClean="0"/>
              <a:t>10</a:t>
            </a:fld>
            <a:endParaRPr lang="en-US"/>
          </a:p>
        </p:txBody>
      </p:sp>
    </p:spTree>
    <p:extLst>
      <p:ext uri="{BB962C8B-B14F-4D97-AF65-F5344CB8AC3E}">
        <p14:creationId xmlns:p14="http://schemas.microsoft.com/office/powerpoint/2010/main" val="2426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7248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80526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6011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5307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180560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60929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4518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7245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72162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542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6049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059F8-73F0-4410-A87B-3A37E6C5A5AB}"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21544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059F8-73F0-4410-A87B-3A37E6C5A5AB}" type="datetimeFigureOut">
              <a:rPr lang="en-US" smtClean="0"/>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55015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82984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3614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44059F8-73F0-4410-A87B-3A37E6C5A5AB}" type="datetimeFigureOut">
              <a:rPr lang="en-US" smtClean="0"/>
              <a:t>2/20/2019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918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67116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4059F8-73F0-4410-A87B-3A37E6C5A5AB}" type="datetimeFigureOut">
              <a:rPr lang="en-US" smtClean="0"/>
              <a:t>2/20/2019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B923D2-FBDA-47F1-B986-6E7F3087A23C}" type="slidenum">
              <a:rPr lang="en-US" smtClean="0"/>
              <a:t>‹#›</a:t>
            </a:fld>
            <a:endParaRPr lang="en-US"/>
          </a:p>
        </p:txBody>
      </p:sp>
    </p:spTree>
    <p:extLst>
      <p:ext uri="{BB962C8B-B14F-4D97-AF65-F5344CB8AC3E}">
        <p14:creationId xmlns:p14="http://schemas.microsoft.com/office/powerpoint/2010/main" val="29705374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notesSlide" Target="../notesSlides/notesSlide9.xml"/><Relationship Id="rId7" Type="http://schemas.openxmlformats.org/officeDocument/2006/relationships/image" Target="../media/image22.png"/><Relationship Id="rId12"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wmf"/><Relationship Id="rId11" Type="http://schemas.openxmlformats.org/officeDocument/2006/relationships/diagramColors" Target="../diagrams/colors1.xml"/><Relationship Id="rId5" Type="http://schemas.openxmlformats.org/officeDocument/2006/relationships/oleObject" Target="../embeddings/oleObject1.bin"/><Relationship Id="rId10" Type="http://schemas.openxmlformats.org/officeDocument/2006/relationships/diagramQuickStyle" Target="../diagrams/quickStyle1.xml"/><Relationship Id="rId4" Type="http://schemas.openxmlformats.org/officeDocument/2006/relationships/image" Target="../media/image21.png"/><Relationship Id="rId9"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odeItOnGit/simple-springboot-projec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CodeItOnGit/presentation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ackblaze.com/blog/vm-vs-containers/" TargetMode="Externa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youtube.com/watch?v=15uf4Cm7HG4" TargetMode="Externa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reference/ru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ocker/labs/tree/master/beginner/"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fly.io/articles/load-balancing-a-fleet-of-docker-containers-using-fly/" TargetMode="External"/><Relationship Id="rId5" Type="http://schemas.openxmlformats.org/officeDocument/2006/relationships/hyperlink" Target="https://github.com/docker/labs/blob/master/developer-tools/java/chapters/ch02-basic-concepts.adoc" TargetMode="External"/><Relationship Id="rId4" Type="http://schemas.openxmlformats.org/officeDocument/2006/relationships/hyperlink" Target="https://medium.com/@betz.mark/ten-tips-for-debugging-docker-containers-cde4da841a1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hub.docker.com/search?q=simplespringbootapp&amp;type=imag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toolbox/toolbox_install_window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ldn.swissbank.com/Demographics/docker-toolbo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D241-CB58-4D4B-A10C-E3707DABB0CB}"/>
              </a:ext>
            </a:extLst>
          </p:cNvPr>
          <p:cNvSpPr>
            <a:spLocks noGrp="1"/>
          </p:cNvSpPr>
          <p:nvPr>
            <p:ph type="ctrTitle"/>
          </p:nvPr>
        </p:nvSpPr>
        <p:spPr>
          <a:xfrm>
            <a:off x="1524000" y="2504449"/>
            <a:ext cx="9144000" cy="924551"/>
          </a:xfrm>
        </p:spPr>
        <p:txBody>
          <a:bodyPr>
            <a:normAutofit fontScale="90000"/>
          </a:bodyPr>
          <a:lstStyle/>
          <a:p>
            <a:r>
              <a:rPr lang="en-US" dirty="0"/>
              <a:t>Docker Fundamentals</a:t>
            </a:r>
          </a:p>
        </p:txBody>
      </p:sp>
      <p:sp>
        <p:nvSpPr>
          <p:cNvPr id="5" name="TextBox 4">
            <a:extLst>
              <a:ext uri="{FF2B5EF4-FFF2-40B4-BE49-F238E27FC236}">
                <a16:creationId xmlns:a16="http://schemas.microsoft.com/office/drawing/2014/main" id="{68EB65BB-0BC4-4290-A0BC-B865281667EF}"/>
              </a:ext>
            </a:extLst>
          </p:cNvPr>
          <p:cNvSpPr txBox="1"/>
          <p:nvPr/>
        </p:nvSpPr>
        <p:spPr>
          <a:xfrm>
            <a:off x="931178" y="1375795"/>
            <a:ext cx="9848675"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131173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CB19-FCB2-4BD8-A240-2451BC3DF941}"/>
              </a:ext>
            </a:extLst>
          </p:cNvPr>
          <p:cNvSpPr>
            <a:spLocks noGrp="1"/>
          </p:cNvSpPr>
          <p:nvPr>
            <p:ph type="title"/>
          </p:nvPr>
        </p:nvSpPr>
        <p:spPr>
          <a:xfrm>
            <a:off x="151838" y="180864"/>
            <a:ext cx="9404723" cy="1400530"/>
          </a:xfrm>
        </p:spPr>
        <p:txBody>
          <a:bodyPr/>
          <a:lstStyle/>
          <a:p>
            <a:r>
              <a:rPr lang="en-US" dirty="0"/>
              <a:t>Docker Container</a:t>
            </a:r>
          </a:p>
        </p:txBody>
      </p:sp>
      <p:sp>
        <p:nvSpPr>
          <p:cNvPr id="3" name="Content Placeholder 2">
            <a:extLst>
              <a:ext uri="{FF2B5EF4-FFF2-40B4-BE49-F238E27FC236}">
                <a16:creationId xmlns:a16="http://schemas.microsoft.com/office/drawing/2014/main" id="{803E2D50-ECF5-4DFE-B5F4-C33AED2E6CDC}"/>
              </a:ext>
            </a:extLst>
          </p:cNvPr>
          <p:cNvSpPr>
            <a:spLocks noGrp="1"/>
          </p:cNvSpPr>
          <p:nvPr>
            <p:ph idx="1"/>
          </p:nvPr>
        </p:nvSpPr>
        <p:spPr>
          <a:xfrm>
            <a:off x="151838" y="1250434"/>
            <a:ext cx="7373428" cy="5074023"/>
          </a:xfrm>
        </p:spPr>
        <p:txBody>
          <a:bodyPr>
            <a:normAutofit fontScale="70000" lnSpcReduction="20000"/>
          </a:bodyPr>
          <a:lstStyle/>
          <a:p>
            <a:r>
              <a:rPr lang="en-US" sz="2600" dirty="0"/>
              <a:t>Docker Container is a running instance of a Docker Image</a:t>
            </a:r>
          </a:p>
          <a:p>
            <a:endParaRPr lang="en-US" dirty="0"/>
          </a:p>
          <a:p>
            <a:r>
              <a:rPr lang="en-US" dirty="0"/>
              <a:t>Example: </a:t>
            </a:r>
          </a:p>
          <a:p>
            <a:r>
              <a:rPr lang="en-US" dirty="0"/>
              <a:t>docker run --name </a:t>
            </a:r>
            <a:r>
              <a:rPr lang="en-US" dirty="0" err="1"/>
              <a:t>busyboxechowelcome</a:t>
            </a:r>
            <a:r>
              <a:rPr lang="en-US" dirty="0"/>
              <a:t> </a:t>
            </a:r>
            <a:r>
              <a:rPr lang="en-US" dirty="0" err="1"/>
              <a:t>busybox</a:t>
            </a:r>
            <a:r>
              <a:rPr lang="en-US" dirty="0"/>
              <a:t> echo Welcome Mark</a:t>
            </a:r>
          </a:p>
          <a:p>
            <a:r>
              <a:rPr lang="en-US" dirty="0"/>
              <a:t>docker run --name </a:t>
            </a:r>
            <a:r>
              <a:rPr lang="en-US" dirty="0" err="1"/>
              <a:t>busyboxechobye</a:t>
            </a:r>
            <a:r>
              <a:rPr lang="en-US" dirty="0"/>
              <a:t> </a:t>
            </a:r>
            <a:r>
              <a:rPr lang="en-US" dirty="0" err="1"/>
              <a:t>busybox</a:t>
            </a:r>
            <a:r>
              <a:rPr lang="en-US" dirty="0"/>
              <a:t> echo Bye Mark</a:t>
            </a:r>
          </a:p>
          <a:p>
            <a:r>
              <a:rPr lang="en-US" dirty="0"/>
              <a:t>docker </a:t>
            </a:r>
            <a:r>
              <a:rPr lang="en-US" dirty="0" err="1"/>
              <a:t>ps</a:t>
            </a:r>
            <a:r>
              <a:rPr lang="en-US" dirty="0"/>
              <a:t> –a</a:t>
            </a:r>
          </a:p>
          <a:p>
            <a:r>
              <a:rPr lang="en-US" dirty="0"/>
              <a:t>docker start </a:t>
            </a:r>
            <a:r>
              <a:rPr lang="en-US" dirty="0" err="1"/>
              <a:t>busyboxechowelcome</a:t>
            </a:r>
            <a:r>
              <a:rPr lang="en-US" dirty="0"/>
              <a:t> -a</a:t>
            </a:r>
          </a:p>
          <a:p>
            <a:r>
              <a:rPr lang="en-US" dirty="0"/>
              <a:t>docker start </a:t>
            </a:r>
            <a:r>
              <a:rPr lang="en-US" dirty="0" err="1"/>
              <a:t>busyboxechobye</a:t>
            </a:r>
            <a:r>
              <a:rPr lang="en-US" dirty="0"/>
              <a:t> -a</a:t>
            </a:r>
          </a:p>
          <a:p>
            <a:endParaRPr lang="en-US" dirty="0"/>
          </a:p>
          <a:p>
            <a:r>
              <a:rPr lang="en-US" dirty="0"/>
              <a:t>Other useful commands:</a:t>
            </a:r>
          </a:p>
          <a:p>
            <a:r>
              <a:rPr lang="en-US" dirty="0"/>
              <a:t>docker </a:t>
            </a:r>
            <a:r>
              <a:rPr lang="en-US" dirty="0" err="1"/>
              <a:t>ps</a:t>
            </a:r>
            <a:r>
              <a:rPr lang="en-US" dirty="0"/>
              <a:t> –a </a:t>
            </a:r>
          </a:p>
          <a:p>
            <a:r>
              <a:rPr lang="en-US" dirty="0"/>
              <a:t>docker create –name[container user friendly name] [</a:t>
            </a:r>
            <a:r>
              <a:rPr lang="en-US" dirty="0" err="1"/>
              <a:t>image:tag</a:t>
            </a:r>
            <a:r>
              <a:rPr lang="en-US" dirty="0"/>
              <a:t>]</a:t>
            </a:r>
          </a:p>
          <a:p>
            <a:r>
              <a:rPr lang="en-US" dirty="0"/>
              <a:t>docker stop –name[container user friendly name]</a:t>
            </a:r>
          </a:p>
          <a:p>
            <a:r>
              <a:rPr lang="en-US" dirty="0"/>
              <a:t>docker pause –name [container user friendly name]</a:t>
            </a:r>
          </a:p>
          <a:p>
            <a:r>
              <a:rPr lang="en-US" dirty="0"/>
              <a:t>docker container inspect  [container id or name]</a:t>
            </a:r>
          </a:p>
        </p:txBody>
      </p:sp>
      <p:pic>
        <p:nvPicPr>
          <p:cNvPr id="6" name="Picture 5">
            <a:extLst>
              <a:ext uri="{FF2B5EF4-FFF2-40B4-BE49-F238E27FC236}">
                <a16:creationId xmlns:a16="http://schemas.microsoft.com/office/drawing/2014/main" id="{60685B60-43F6-42F5-92BD-D480841F94A4}"/>
              </a:ext>
            </a:extLst>
          </p:cNvPr>
          <p:cNvPicPr>
            <a:picLocks noChangeAspect="1"/>
          </p:cNvPicPr>
          <p:nvPr/>
        </p:nvPicPr>
        <p:blipFill>
          <a:blip r:embed="rId4"/>
          <a:stretch>
            <a:fillRect/>
          </a:stretch>
        </p:blipFill>
        <p:spPr>
          <a:xfrm>
            <a:off x="5842743" y="27361"/>
            <a:ext cx="4529370" cy="1208315"/>
          </a:xfrm>
          <a:prstGeom prst="rect">
            <a:avLst/>
          </a:prstGeom>
        </p:spPr>
      </p:pic>
      <p:graphicFrame>
        <p:nvGraphicFramePr>
          <p:cNvPr id="10" name="Object 9">
            <a:extLst>
              <a:ext uri="{FF2B5EF4-FFF2-40B4-BE49-F238E27FC236}">
                <a16:creationId xmlns:a16="http://schemas.microsoft.com/office/drawing/2014/main" id="{19FB5597-0D8C-459C-94F7-F92038E7A6BC}"/>
              </a:ext>
            </a:extLst>
          </p:cNvPr>
          <p:cNvGraphicFramePr>
            <a:graphicFrameLocks noChangeAspect="1"/>
          </p:cNvGraphicFramePr>
          <p:nvPr>
            <p:extLst>
              <p:ext uri="{D42A27DB-BD31-4B8C-83A1-F6EECF244321}">
                <p14:modId xmlns:p14="http://schemas.microsoft.com/office/powerpoint/2010/main" val="2625001770"/>
              </p:ext>
            </p:extLst>
          </p:nvPr>
        </p:nvGraphicFramePr>
        <p:xfrm>
          <a:off x="7923171" y="1198148"/>
          <a:ext cx="4233863" cy="3895725"/>
        </p:xfrm>
        <a:graphic>
          <a:graphicData uri="http://schemas.openxmlformats.org/presentationml/2006/ole">
            <mc:AlternateContent xmlns:mc="http://schemas.openxmlformats.org/markup-compatibility/2006">
              <mc:Choice xmlns:v="urn:schemas-microsoft-com:vml" Requires="v">
                <p:oleObj spid="_x0000_s1094" name="Bitmap Image" r:id="rId5" imgW="5734080" imgH="5276880" progId="Paint.Picture">
                  <p:embed/>
                </p:oleObj>
              </mc:Choice>
              <mc:Fallback>
                <p:oleObj name="Bitmap Image" r:id="rId5" imgW="5734080" imgH="5276880" progId="Paint.Picture">
                  <p:embed/>
                  <p:pic>
                    <p:nvPicPr>
                      <p:cNvPr id="0" name=""/>
                      <p:cNvPicPr/>
                      <p:nvPr/>
                    </p:nvPicPr>
                    <p:blipFill>
                      <a:blip r:embed="rId6"/>
                      <a:stretch>
                        <a:fillRect/>
                      </a:stretch>
                    </p:blipFill>
                    <p:spPr>
                      <a:xfrm>
                        <a:off x="7923171" y="1198148"/>
                        <a:ext cx="4233863" cy="3895725"/>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6E414B94-BFEE-453E-A956-152A5AD9C4E9}"/>
              </a:ext>
            </a:extLst>
          </p:cNvPr>
          <p:cNvPicPr>
            <a:picLocks noChangeAspect="1"/>
          </p:cNvPicPr>
          <p:nvPr/>
        </p:nvPicPr>
        <p:blipFill>
          <a:blip r:embed="rId7"/>
          <a:stretch>
            <a:fillRect/>
          </a:stretch>
        </p:blipFill>
        <p:spPr>
          <a:xfrm>
            <a:off x="7982625" y="5093873"/>
            <a:ext cx="3246137" cy="1584340"/>
          </a:xfrm>
          <a:prstGeom prst="rect">
            <a:avLst/>
          </a:prstGeom>
        </p:spPr>
      </p:pic>
      <p:grpSp>
        <p:nvGrpSpPr>
          <p:cNvPr id="19" name="Group 18">
            <a:extLst>
              <a:ext uri="{FF2B5EF4-FFF2-40B4-BE49-F238E27FC236}">
                <a16:creationId xmlns:a16="http://schemas.microsoft.com/office/drawing/2014/main" id="{A666DCB2-E5C8-471D-B282-8110806D7CDE}"/>
              </a:ext>
            </a:extLst>
          </p:cNvPr>
          <p:cNvGrpSpPr/>
          <p:nvPr/>
        </p:nvGrpSpPr>
        <p:grpSpPr>
          <a:xfrm>
            <a:off x="8224619" y="1820560"/>
            <a:ext cx="2818873" cy="4552024"/>
            <a:chOff x="8224619" y="1820560"/>
            <a:chExt cx="2818873" cy="4552024"/>
          </a:xfrm>
        </p:grpSpPr>
        <p:sp>
          <p:nvSpPr>
            <p:cNvPr id="13" name="TextBox 12">
              <a:extLst>
                <a:ext uri="{FF2B5EF4-FFF2-40B4-BE49-F238E27FC236}">
                  <a16:creationId xmlns:a16="http://schemas.microsoft.com/office/drawing/2014/main" id="{7BFB8A5C-6F43-4642-AC74-7B2DAF8CFD46}"/>
                </a:ext>
              </a:extLst>
            </p:cNvPr>
            <p:cNvSpPr txBox="1"/>
            <p:nvPr/>
          </p:nvSpPr>
          <p:spPr>
            <a:xfrm>
              <a:off x="8455277" y="4386646"/>
              <a:ext cx="1101284" cy="246221"/>
            </a:xfrm>
            <a:prstGeom prst="rect">
              <a:avLst/>
            </a:prstGeom>
            <a:solidFill>
              <a:schemeClr val="bg1">
                <a:lumMod val="95000"/>
              </a:schemeClr>
            </a:solidFill>
          </p:spPr>
          <p:txBody>
            <a:bodyPr wrap="square" rtlCol="0">
              <a:spAutoFit/>
            </a:bodyPr>
            <a:lstStyle/>
            <a:p>
              <a:r>
                <a:rPr lang="en-US" sz="1000" dirty="0"/>
                <a:t>BUSY BOX</a:t>
              </a:r>
            </a:p>
          </p:txBody>
        </p:sp>
        <p:sp>
          <p:nvSpPr>
            <p:cNvPr id="15" name="TextBox 14">
              <a:extLst>
                <a:ext uri="{FF2B5EF4-FFF2-40B4-BE49-F238E27FC236}">
                  <a16:creationId xmlns:a16="http://schemas.microsoft.com/office/drawing/2014/main" id="{50ADFBFB-762C-4E7D-8EAF-BC875D93994C}"/>
                </a:ext>
              </a:extLst>
            </p:cNvPr>
            <p:cNvSpPr txBox="1"/>
            <p:nvPr/>
          </p:nvSpPr>
          <p:spPr>
            <a:xfrm>
              <a:off x="8492348" y="1820560"/>
              <a:ext cx="1101284" cy="215444"/>
            </a:xfrm>
            <a:prstGeom prst="rect">
              <a:avLst/>
            </a:prstGeom>
            <a:solidFill>
              <a:schemeClr val="bg1">
                <a:lumMod val="95000"/>
              </a:schemeClr>
            </a:solidFill>
          </p:spPr>
          <p:txBody>
            <a:bodyPr wrap="square" rtlCol="0">
              <a:spAutoFit/>
            </a:bodyPr>
            <a:lstStyle/>
            <a:p>
              <a:r>
                <a:rPr lang="en-US" sz="800" dirty="0"/>
                <a:t>ECHO …….</a:t>
              </a:r>
            </a:p>
          </p:txBody>
        </p:sp>
        <p:sp>
          <p:nvSpPr>
            <p:cNvPr id="17" name="TextBox 16">
              <a:extLst>
                <a:ext uri="{FF2B5EF4-FFF2-40B4-BE49-F238E27FC236}">
                  <a16:creationId xmlns:a16="http://schemas.microsoft.com/office/drawing/2014/main" id="{F1DEC223-81FA-4AA6-8FD9-82EF3B787091}"/>
                </a:ext>
              </a:extLst>
            </p:cNvPr>
            <p:cNvSpPr txBox="1"/>
            <p:nvPr/>
          </p:nvSpPr>
          <p:spPr>
            <a:xfrm>
              <a:off x="8224619" y="6146083"/>
              <a:ext cx="684604" cy="215444"/>
            </a:xfrm>
            <a:prstGeom prst="rect">
              <a:avLst/>
            </a:prstGeom>
            <a:solidFill>
              <a:schemeClr val="bg1">
                <a:lumMod val="95000"/>
              </a:schemeClr>
            </a:solidFill>
          </p:spPr>
          <p:txBody>
            <a:bodyPr wrap="square" rtlCol="0">
              <a:spAutoFit/>
            </a:bodyPr>
            <a:lstStyle/>
            <a:p>
              <a:r>
                <a:rPr lang="en-US" sz="800" dirty="0"/>
                <a:t>BUSY BOX</a:t>
              </a:r>
            </a:p>
          </p:txBody>
        </p:sp>
        <p:sp>
          <p:nvSpPr>
            <p:cNvPr id="18" name="TextBox 17">
              <a:extLst>
                <a:ext uri="{FF2B5EF4-FFF2-40B4-BE49-F238E27FC236}">
                  <a16:creationId xmlns:a16="http://schemas.microsoft.com/office/drawing/2014/main" id="{9E125342-02A5-4618-861D-FA5447638E80}"/>
                </a:ext>
              </a:extLst>
            </p:cNvPr>
            <p:cNvSpPr txBox="1"/>
            <p:nvPr/>
          </p:nvSpPr>
          <p:spPr>
            <a:xfrm>
              <a:off x="9942208" y="6157140"/>
              <a:ext cx="1101284" cy="215444"/>
            </a:xfrm>
            <a:prstGeom prst="rect">
              <a:avLst/>
            </a:prstGeom>
            <a:solidFill>
              <a:schemeClr val="bg1">
                <a:lumMod val="95000"/>
              </a:schemeClr>
            </a:solidFill>
          </p:spPr>
          <p:txBody>
            <a:bodyPr wrap="square" rtlCol="0">
              <a:spAutoFit/>
            </a:bodyPr>
            <a:lstStyle/>
            <a:p>
              <a:r>
                <a:rPr lang="en-US" sz="800" dirty="0"/>
                <a:t>ECHO …….</a:t>
              </a:r>
            </a:p>
          </p:txBody>
        </p:sp>
      </p:grpSp>
      <p:graphicFrame>
        <p:nvGraphicFramePr>
          <p:cNvPr id="20" name="Diagram 19">
            <a:extLst>
              <a:ext uri="{FF2B5EF4-FFF2-40B4-BE49-F238E27FC236}">
                <a16:creationId xmlns:a16="http://schemas.microsoft.com/office/drawing/2014/main" id="{01A5719E-A4A3-4D8A-B3E3-9E8FEED70691}"/>
              </a:ext>
            </a:extLst>
          </p:cNvPr>
          <p:cNvGraphicFramePr/>
          <p:nvPr>
            <p:extLst>
              <p:ext uri="{D42A27DB-BD31-4B8C-83A1-F6EECF244321}">
                <p14:modId xmlns:p14="http://schemas.microsoft.com/office/powerpoint/2010/main" val="1982317416"/>
              </p:ext>
            </p:extLst>
          </p:nvPr>
        </p:nvGraphicFramePr>
        <p:xfrm>
          <a:off x="201266" y="5745890"/>
          <a:ext cx="7645517" cy="10487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4867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Container</a:t>
            </a:r>
          </a:p>
        </p:txBody>
      </p:sp>
      <p:sp>
        <p:nvSpPr>
          <p:cNvPr id="3" name="Content Placeholder 2"/>
          <p:cNvSpPr>
            <a:spLocks noGrp="1"/>
          </p:cNvSpPr>
          <p:nvPr>
            <p:ph idx="1"/>
          </p:nvPr>
        </p:nvSpPr>
        <p:spPr>
          <a:xfrm>
            <a:off x="4631376" y="1145968"/>
            <a:ext cx="7267699" cy="5244256"/>
          </a:xfrm>
        </p:spPr>
        <p:txBody>
          <a:bodyPr/>
          <a:lstStyle/>
          <a:p>
            <a:r>
              <a:rPr lang="en-GB" b="1" dirty="0"/>
              <a:t>Container Host</a:t>
            </a:r>
            <a:r>
              <a:rPr lang="en-GB" dirty="0"/>
              <a:t>: Also called the Host OS. The Host OS is the operating system on which the Docker client and Docker daemon run. In the case of Linux and non-Hyper-V containers, the Host OS shares its kernel with running Docker containers. For Hyper-V each container has its own Hyper-V kernel.</a:t>
            </a:r>
          </a:p>
          <a:p>
            <a:r>
              <a:rPr lang="en-GB" b="1" dirty="0"/>
              <a:t>Container OS</a:t>
            </a:r>
            <a:r>
              <a:rPr lang="en-GB" dirty="0"/>
              <a:t>: Also called the Base OS. The base OS refers to an image that contains an operating system such as Ubuntu, CentOS, or windows </a:t>
            </a:r>
            <a:r>
              <a:rPr lang="en-GB" dirty="0" err="1"/>
              <a:t>servercore</a:t>
            </a:r>
            <a:r>
              <a:rPr lang="en-GB" dirty="0"/>
              <a:t>. Typically, you would build your own image on top of a Base OS image so that you can take utilize parts of the OS. Note that windows containers require a Base OS, while Linux containers do not.</a:t>
            </a:r>
          </a:p>
          <a:p>
            <a:r>
              <a:rPr lang="en-GB" b="1" dirty="0"/>
              <a:t>Operating System Kernel</a:t>
            </a:r>
            <a:r>
              <a:rPr lang="en-GB" dirty="0"/>
              <a:t>: The Kernel manages lower level functions such as memory management, file system, network and process scheduling.</a:t>
            </a:r>
          </a:p>
          <a:p>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17" y="1353787"/>
            <a:ext cx="3920869" cy="4828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234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701" y="127866"/>
            <a:ext cx="9404723" cy="714345"/>
          </a:xfrm>
        </p:spPr>
        <p:txBody>
          <a:bodyPr/>
          <a:lstStyle/>
          <a:p>
            <a:r>
              <a:rPr lang="en-GB" dirty="0"/>
              <a:t>Containers on Single Host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568" y="1143001"/>
            <a:ext cx="9458382" cy="5670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296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45" y="151928"/>
            <a:ext cx="10194342" cy="858724"/>
          </a:xfrm>
        </p:spPr>
        <p:txBody>
          <a:bodyPr/>
          <a:lstStyle/>
          <a:p>
            <a:r>
              <a:rPr lang="en-GB" sz="4000" dirty="0"/>
              <a:t>Docker Container Build Execution Cycle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2948"/>
            <a:ext cx="12192000" cy="5735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60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CF8E-C289-4C48-BFE1-4472A79DBE07}"/>
              </a:ext>
            </a:extLst>
          </p:cNvPr>
          <p:cNvSpPr>
            <a:spLocks noGrp="1"/>
          </p:cNvSpPr>
          <p:nvPr>
            <p:ph type="title"/>
          </p:nvPr>
        </p:nvSpPr>
        <p:spPr>
          <a:xfrm>
            <a:off x="710234" y="1379474"/>
            <a:ext cx="10771532" cy="1400530"/>
          </a:xfrm>
        </p:spPr>
        <p:txBody>
          <a:bodyPr/>
          <a:lstStyle/>
          <a:p>
            <a:r>
              <a:rPr lang="en-US" dirty="0"/>
              <a:t>Packaging Applications Using Docker</a:t>
            </a:r>
          </a:p>
        </p:txBody>
      </p:sp>
      <p:sp>
        <p:nvSpPr>
          <p:cNvPr id="3" name="TextBox 2">
            <a:extLst>
              <a:ext uri="{FF2B5EF4-FFF2-40B4-BE49-F238E27FC236}">
                <a16:creationId xmlns:a16="http://schemas.microsoft.com/office/drawing/2014/main" id="{5DE7B1DA-8925-4E6C-A5BA-2F1C846D62B7}"/>
              </a:ext>
            </a:extLst>
          </p:cNvPr>
          <p:cNvSpPr txBox="1"/>
          <p:nvPr/>
        </p:nvSpPr>
        <p:spPr>
          <a:xfrm>
            <a:off x="710234" y="3774988"/>
            <a:ext cx="7599406" cy="1200329"/>
          </a:xfrm>
          <a:prstGeom prst="rect">
            <a:avLst/>
          </a:prstGeom>
          <a:noFill/>
        </p:spPr>
        <p:txBody>
          <a:bodyPr wrap="square" rtlCol="0">
            <a:spAutoFit/>
          </a:bodyPr>
          <a:lstStyle/>
          <a:p>
            <a:r>
              <a:rPr lang="en-US" dirty="0">
                <a:hlinkClick r:id="rId3"/>
              </a:rPr>
              <a:t>https://github.com/CodeItOnGit/simple-springboot-project</a:t>
            </a:r>
            <a:r>
              <a:rPr lang="en-US" dirty="0"/>
              <a:t> </a:t>
            </a:r>
          </a:p>
          <a:p>
            <a:endParaRPr lang="en-US" dirty="0"/>
          </a:p>
          <a:p>
            <a:endParaRPr lang="en-US" dirty="0"/>
          </a:p>
          <a:p>
            <a:r>
              <a:rPr lang="en-US" dirty="0">
                <a:hlinkClick r:id="rId4"/>
              </a:rPr>
              <a:t>https://github.com/CodeItOnGit/presentations</a:t>
            </a:r>
            <a:r>
              <a:rPr lang="en-US" dirty="0"/>
              <a:t> </a:t>
            </a:r>
          </a:p>
        </p:txBody>
      </p:sp>
      <p:sp>
        <p:nvSpPr>
          <p:cNvPr id="4" name="TextBox 3">
            <a:extLst>
              <a:ext uri="{FF2B5EF4-FFF2-40B4-BE49-F238E27FC236}">
                <a16:creationId xmlns:a16="http://schemas.microsoft.com/office/drawing/2014/main" id="{18154DCD-8533-4C87-951D-6626997E1278}"/>
              </a:ext>
            </a:extLst>
          </p:cNvPr>
          <p:cNvSpPr txBox="1"/>
          <p:nvPr/>
        </p:nvSpPr>
        <p:spPr>
          <a:xfrm>
            <a:off x="710234" y="3223261"/>
            <a:ext cx="5721178" cy="369332"/>
          </a:xfrm>
          <a:prstGeom prst="rect">
            <a:avLst/>
          </a:prstGeom>
          <a:noFill/>
        </p:spPr>
        <p:txBody>
          <a:bodyPr wrap="square" rtlCol="0">
            <a:spAutoFit/>
          </a:bodyPr>
          <a:lstStyle/>
          <a:p>
            <a:r>
              <a:rPr lang="en-US" dirty="0"/>
              <a:t>Examples and Deck:</a:t>
            </a:r>
          </a:p>
        </p:txBody>
      </p:sp>
    </p:spTree>
    <p:extLst>
      <p:ext uri="{BB962C8B-B14F-4D97-AF65-F5344CB8AC3E}">
        <p14:creationId xmlns:p14="http://schemas.microsoft.com/office/powerpoint/2010/main" val="187519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89C6-1337-434E-8CAF-CD8F35C12FAB}"/>
              </a:ext>
            </a:extLst>
          </p:cNvPr>
          <p:cNvSpPr>
            <a:spLocks noGrp="1"/>
          </p:cNvSpPr>
          <p:nvPr>
            <p:ph type="title"/>
          </p:nvPr>
        </p:nvSpPr>
        <p:spPr>
          <a:xfrm>
            <a:off x="104690" y="163960"/>
            <a:ext cx="9845425" cy="738408"/>
          </a:xfrm>
        </p:spPr>
        <p:txBody>
          <a:bodyPr/>
          <a:lstStyle/>
          <a:p>
            <a:r>
              <a:rPr lang="en-US" dirty="0"/>
              <a:t>Simple Docker File: Dockerfile</a:t>
            </a:r>
          </a:p>
        </p:txBody>
      </p:sp>
      <p:sp>
        <p:nvSpPr>
          <p:cNvPr id="3" name="Content Placeholder 2">
            <a:extLst>
              <a:ext uri="{FF2B5EF4-FFF2-40B4-BE49-F238E27FC236}">
                <a16:creationId xmlns:a16="http://schemas.microsoft.com/office/drawing/2014/main" id="{BDC6A981-CDF4-437D-A3B9-8D6B58CDA61A}"/>
              </a:ext>
            </a:extLst>
          </p:cNvPr>
          <p:cNvSpPr>
            <a:spLocks noGrp="1"/>
          </p:cNvSpPr>
          <p:nvPr>
            <p:ph idx="1"/>
          </p:nvPr>
        </p:nvSpPr>
        <p:spPr>
          <a:xfrm>
            <a:off x="469230" y="1323474"/>
            <a:ext cx="11177337" cy="4211052"/>
          </a:xfrm>
          <a:ln>
            <a:solidFill>
              <a:schemeClr val="tx2"/>
            </a:solidFill>
          </a:ln>
        </p:spPr>
        <p:txBody>
          <a:bodyPr>
            <a:noAutofit/>
          </a:bodyPr>
          <a:lstStyle/>
          <a:p>
            <a:r>
              <a:rPr lang="en-GB" sz="1400" dirty="0"/>
              <a:t># All comment lines start with #</a:t>
            </a:r>
            <a:br>
              <a:rPr lang="en-GB" sz="1400" dirty="0"/>
            </a:br>
            <a:r>
              <a:rPr lang="en-GB" sz="1400" dirty="0"/>
              <a:t># Specify base image</a:t>
            </a:r>
            <a:br>
              <a:rPr lang="en-GB" sz="1400" dirty="0"/>
            </a:br>
            <a:r>
              <a:rPr lang="en-GB" sz="1400" dirty="0"/>
              <a:t>FROM tomcat:9-jre8-alpine</a:t>
            </a:r>
            <a:br>
              <a:rPr lang="en-GB" sz="1400" dirty="0"/>
            </a:br>
            <a:br>
              <a:rPr lang="en-GB" sz="1400" dirty="0"/>
            </a:br>
            <a:r>
              <a:rPr lang="en-GB" sz="1400" dirty="0"/>
              <a:t># Set Author Reference</a:t>
            </a:r>
            <a:br>
              <a:rPr lang="en-GB" sz="1400" dirty="0"/>
            </a:br>
            <a:r>
              <a:rPr lang="en-GB" sz="1400" dirty="0"/>
              <a:t>LABEL [Author Name]</a:t>
            </a:r>
            <a:br>
              <a:rPr lang="en-GB" sz="1400" dirty="0"/>
            </a:br>
            <a:br>
              <a:rPr lang="en-GB" sz="1400" dirty="0"/>
            </a:br>
            <a:r>
              <a:rPr lang="en-GB" sz="1400" dirty="0"/>
              <a:t># Copy the WAR file to the container</a:t>
            </a:r>
            <a:br>
              <a:rPr lang="en-GB" sz="1400" dirty="0"/>
            </a:br>
            <a:r>
              <a:rPr lang="en-GB" sz="1400" dirty="0"/>
              <a:t>ADD /target/</a:t>
            </a:r>
            <a:r>
              <a:rPr lang="en-GB" sz="1400" dirty="0">
                <a:solidFill>
                  <a:schemeClr val="accent2"/>
                </a:solidFill>
              </a:rPr>
              <a:t> [your </a:t>
            </a:r>
            <a:r>
              <a:rPr lang="en-GB" sz="1400" dirty="0" err="1">
                <a:solidFill>
                  <a:schemeClr val="accent2"/>
                </a:solidFill>
              </a:rPr>
              <a:t>application.war</a:t>
            </a:r>
            <a:r>
              <a:rPr lang="en-GB" sz="1400" dirty="0">
                <a:solidFill>
                  <a:schemeClr val="accent2"/>
                </a:solidFill>
              </a:rPr>
              <a:t>]</a:t>
            </a:r>
            <a:r>
              <a:rPr lang="en-GB" sz="1400" dirty="0"/>
              <a:t> /</a:t>
            </a:r>
            <a:r>
              <a:rPr lang="en-GB" sz="1400" dirty="0" err="1"/>
              <a:t>usr</a:t>
            </a:r>
            <a:r>
              <a:rPr lang="en-GB" sz="1400" dirty="0"/>
              <a:t>/local/tomcat/</a:t>
            </a:r>
            <a:r>
              <a:rPr lang="en-GB" sz="1400" dirty="0" err="1"/>
              <a:t>webapps</a:t>
            </a:r>
            <a:r>
              <a:rPr lang="en-GB" sz="1400" dirty="0"/>
              <a:t>/</a:t>
            </a:r>
            <a:r>
              <a:rPr lang="en-GB" sz="1400" dirty="0">
                <a:solidFill>
                  <a:schemeClr val="accent2"/>
                </a:solidFill>
              </a:rPr>
              <a:t>[your </a:t>
            </a:r>
            <a:r>
              <a:rPr lang="en-GB" sz="1400" dirty="0" err="1">
                <a:solidFill>
                  <a:schemeClr val="accent2"/>
                </a:solidFill>
              </a:rPr>
              <a:t>application.war</a:t>
            </a:r>
            <a:r>
              <a:rPr lang="en-GB" sz="1400" dirty="0">
                <a:solidFill>
                  <a:schemeClr val="accent2"/>
                </a:solidFill>
              </a:rPr>
              <a:t>]</a:t>
            </a:r>
            <a:br>
              <a:rPr lang="en-GB" sz="1400" dirty="0"/>
            </a:br>
            <a:br>
              <a:rPr lang="en-GB" sz="1400" dirty="0"/>
            </a:br>
            <a:r>
              <a:rPr lang="en-GB" sz="1400" dirty="0"/>
              <a:t># Update the WAR file timestamp.</a:t>
            </a:r>
            <a:br>
              <a:rPr lang="en-GB" sz="1400" dirty="0"/>
            </a:br>
            <a:r>
              <a:rPr lang="en-GB" sz="1400" dirty="0"/>
              <a:t>RUN </a:t>
            </a:r>
            <a:r>
              <a:rPr lang="en-GB" sz="1400" dirty="0" err="1"/>
              <a:t>sh</a:t>
            </a:r>
            <a:r>
              <a:rPr lang="en-GB" sz="1400" dirty="0"/>
              <a:t> -c 'touch /</a:t>
            </a:r>
            <a:r>
              <a:rPr lang="en-GB" sz="1400" dirty="0" err="1"/>
              <a:t>usr</a:t>
            </a:r>
            <a:r>
              <a:rPr lang="en-GB" sz="1400" dirty="0"/>
              <a:t>/local/tomcat/</a:t>
            </a:r>
            <a:r>
              <a:rPr lang="en-GB" sz="1400" dirty="0" err="1"/>
              <a:t>webapps</a:t>
            </a:r>
            <a:r>
              <a:rPr lang="en-GB" sz="1400" dirty="0"/>
              <a:t>/</a:t>
            </a:r>
            <a:r>
              <a:rPr lang="en-GB" sz="1400" dirty="0">
                <a:solidFill>
                  <a:schemeClr val="accent2"/>
                </a:solidFill>
              </a:rPr>
              <a:t> [your </a:t>
            </a:r>
            <a:r>
              <a:rPr lang="en-GB" sz="1400" dirty="0" err="1">
                <a:solidFill>
                  <a:schemeClr val="accent2"/>
                </a:solidFill>
              </a:rPr>
              <a:t>application.war</a:t>
            </a:r>
            <a:r>
              <a:rPr lang="en-GB" sz="1400" dirty="0">
                <a:solidFill>
                  <a:schemeClr val="accent2"/>
                </a:solidFill>
              </a:rPr>
              <a:t>] </a:t>
            </a:r>
            <a:r>
              <a:rPr lang="en-GB" sz="1400" dirty="0"/>
              <a:t>'</a:t>
            </a:r>
          </a:p>
          <a:p>
            <a:endParaRPr lang="en-GB" sz="1400" dirty="0"/>
          </a:p>
          <a:p>
            <a:r>
              <a:rPr lang="en-GB" sz="1400" dirty="0"/>
              <a:t># You can add any number or Run Commands in the </a:t>
            </a:r>
            <a:r>
              <a:rPr lang="en-GB" sz="1400" dirty="0" err="1"/>
              <a:t>Dockerfile</a:t>
            </a:r>
            <a:endParaRPr lang="en-GB" sz="1400" dirty="0"/>
          </a:p>
          <a:p>
            <a:r>
              <a:rPr lang="en-GB" sz="1400" dirty="0"/>
              <a:t>#Optionally you can specify the Entry Point command. If not specified </a:t>
            </a:r>
            <a:r>
              <a:rPr lang="en-GB" sz="1400" dirty="0" err="1"/>
              <a:t>EntryPoint</a:t>
            </a:r>
            <a:r>
              <a:rPr lang="en-GB" sz="1400" dirty="0"/>
              <a:t> command of base image is executed.</a:t>
            </a:r>
          </a:p>
          <a:p>
            <a:r>
              <a:rPr lang="en-GB" sz="1400" dirty="0"/>
              <a:t>#Restart the tomcat..</a:t>
            </a:r>
            <a:br>
              <a:rPr lang="en-GB" sz="1400" dirty="0"/>
            </a:br>
            <a:r>
              <a:rPr lang="en-GB" sz="1400" dirty="0"/>
              <a:t>ENTRYPOINT ["catalina.sh", "</a:t>
            </a:r>
            <a:r>
              <a:rPr lang="en-GB" sz="1400" dirty="0" err="1"/>
              <a:t>jpda</a:t>
            </a:r>
            <a:r>
              <a:rPr lang="en-GB" sz="1400" dirty="0"/>
              <a:t>", "run"]</a:t>
            </a:r>
          </a:p>
          <a:p>
            <a:br>
              <a:rPr lang="en-GB" sz="1400" dirty="0"/>
            </a:br>
            <a:br>
              <a:rPr lang="en-GB" sz="1400" dirty="0"/>
            </a:br>
            <a:endParaRPr lang="en-US" sz="1400" dirty="0"/>
          </a:p>
        </p:txBody>
      </p:sp>
      <p:sp>
        <p:nvSpPr>
          <p:cNvPr id="4" name="TextBox 3"/>
          <p:cNvSpPr txBox="1"/>
          <p:nvPr/>
        </p:nvSpPr>
        <p:spPr>
          <a:xfrm>
            <a:off x="517357" y="5811252"/>
            <a:ext cx="11129211" cy="769441"/>
          </a:xfrm>
          <a:prstGeom prst="rect">
            <a:avLst/>
          </a:prstGeom>
          <a:noFill/>
        </p:spPr>
        <p:txBody>
          <a:bodyPr wrap="square" rtlCol="0">
            <a:spAutoFit/>
          </a:bodyPr>
          <a:lstStyle/>
          <a:p>
            <a:r>
              <a:rPr lang="en-US" sz="1100" dirty="0"/>
              <a:t>Commands to build a Docker image from the Dockerfile.:</a:t>
            </a:r>
          </a:p>
          <a:p>
            <a:endParaRPr lang="en-US" sz="1100" dirty="0"/>
          </a:p>
          <a:p>
            <a:r>
              <a:rPr lang="en-US" sz="1100" dirty="0" err="1"/>
              <a:t>docker</a:t>
            </a:r>
            <a:r>
              <a:rPr lang="en-US" sz="1100" dirty="0"/>
              <a:t> build –t [image-tag] .  </a:t>
            </a:r>
            <a:r>
              <a:rPr lang="en-US" sz="1100" b="1" dirty="0">
                <a:solidFill>
                  <a:schemeClr val="accent1">
                    <a:lumMod val="60000"/>
                    <a:lumOff val="40000"/>
                  </a:schemeClr>
                </a:solidFill>
              </a:rPr>
              <a:t>(Very imp:  . Here specifies the build context. It should be relative path to artifacts or applications we are trying to package)</a:t>
            </a:r>
          </a:p>
          <a:p>
            <a:r>
              <a:rPr lang="en-US" sz="1100" dirty="0" err="1"/>
              <a:t>docker</a:t>
            </a:r>
            <a:r>
              <a:rPr lang="en-US" sz="1100" dirty="0"/>
              <a:t> build –f [</a:t>
            </a:r>
            <a:r>
              <a:rPr lang="en-US" sz="1100" dirty="0" err="1"/>
              <a:t>docker</a:t>
            </a:r>
            <a:r>
              <a:rPr lang="en-US" sz="1100" dirty="0"/>
              <a:t> file path]  -t [image-tag] .</a:t>
            </a:r>
          </a:p>
        </p:txBody>
      </p:sp>
    </p:spTree>
    <p:extLst>
      <p:ext uri="{BB962C8B-B14F-4D97-AF65-F5344CB8AC3E}">
        <p14:creationId xmlns:p14="http://schemas.microsoft.com/office/powerpoint/2010/main" val="2313433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080" y="224118"/>
            <a:ext cx="9404723" cy="1400530"/>
          </a:xfrm>
        </p:spPr>
        <p:txBody>
          <a:bodyPr/>
          <a:lstStyle/>
          <a:p>
            <a:r>
              <a:rPr lang="en-GB" dirty="0"/>
              <a:t>Docker image creation process</a:t>
            </a:r>
          </a:p>
        </p:txBody>
      </p:sp>
      <p:sp>
        <p:nvSpPr>
          <p:cNvPr id="3" name="Content Placeholder 2"/>
          <p:cNvSpPr>
            <a:spLocks noGrp="1"/>
          </p:cNvSpPr>
          <p:nvPr>
            <p:ph idx="1"/>
          </p:nvPr>
        </p:nvSpPr>
        <p:spPr>
          <a:xfrm>
            <a:off x="649704" y="1251283"/>
            <a:ext cx="10696073" cy="3128209"/>
          </a:xfrm>
          <a:ln>
            <a:solidFill>
              <a:schemeClr val="tx2"/>
            </a:solidFill>
          </a:ln>
        </p:spPr>
        <p:txBody>
          <a:bodyPr>
            <a:normAutofit/>
          </a:bodyPr>
          <a:lstStyle/>
          <a:p>
            <a:r>
              <a:rPr lang="en-GB" sz="1400" dirty="0"/>
              <a:t>Sets Current Image: base image</a:t>
            </a:r>
          </a:p>
          <a:p>
            <a:r>
              <a:rPr lang="en-GB" sz="1400" dirty="0"/>
              <a:t>While there are Steps in Dockerfile:</a:t>
            </a:r>
          </a:p>
          <a:p>
            <a:r>
              <a:rPr lang="en-GB" sz="1400" dirty="0"/>
              <a:t>     Check if Current Image is not in local cache. Download Current Image from specified repository.</a:t>
            </a:r>
          </a:p>
          <a:p>
            <a:r>
              <a:rPr lang="en-GB" sz="1400" dirty="0"/>
              <a:t>     Docker engine creates a temporary container from the Current image.</a:t>
            </a:r>
          </a:p>
          <a:p>
            <a:r>
              <a:rPr lang="en-GB" sz="1400" dirty="0"/>
              <a:t>     Docker engine executes the Run Command or instruction in the Dockerfile. This modifies the File System State. </a:t>
            </a:r>
          </a:p>
          <a:p>
            <a:r>
              <a:rPr lang="en-GB" sz="1400" dirty="0"/>
              <a:t>     Docker creates the image out of current container and stores in local cache.</a:t>
            </a:r>
          </a:p>
          <a:p>
            <a:r>
              <a:rPr lang="en-GB" sz="1400" dirty="0"/>
              <a:t>     Current image: latest image created in step above.</a:t>
            </a:r>
          </a:p>
          <a:p>
            <a:r>
              <a:rPr lang="en-GB" sz="1400" dirty="0"/>
              <a:t>End While</a:t>
            </a:r>
          </a:p>
          <a:p>
            <a:r>
              <a:rPr lang="en-GB" sz="1400" dirty="0"/>
              <a:t>Final Image is the Current Image. Docker then applies the tag to the image if specified.</a:t>
            </a:r>
          </a:p>
          <a:p>
            <a:endParaRPr lang="en-GB" sz="1400" dirty="0"/>
          </a:p>
        </p:txBody>
      </p:sp>
      <p:sp>
        <p:nvSpPr>
          <p:cNvPr id="4" name="TextBox 3"/>
          <p:cNvSpPr txBox="1"/>
          <p:nvPr/>
        </p:nvSpPr>
        <p:spPr>
          <a:xfrm>
            <a:off x="685801" y="4513258"/>
            <a:ext cx="10672010" cy="2092881"/>
          </a:xfrm>
          <a:prstGeom prst="rect">
            <a:avLst/>
          </a:prstGeom>
          <a:noFill/>
        </p:spPr>
        <p:txBody>
          <a:bodyPr wrap="square" rtlCol="0">
            <a:spAutoFit/>
          </a:bodyPr>
          <a:lstStyle/>
          <a:p>
            <a:r>
              <a:rPr lang="en-GB" sz="1600" dirty="0"/>
              <a:t>Example: Following command:</a:t>
            </a:r>
          </a:p>
          <a:p>
            <a:r>
              <a:rPr lang="en-GB" sz="1600" dirty="0" err="1"/>
              <a:t>docker</a:t>
            </a:r>
            <a:r>
              <a:rPr lang="en-GB" sz="1600" dirty="0"/>
              <a:t> build –f ./</a:t>
            </a:r>
            <a:r>
              <a:rPr lang="en-GB" sz="1600" dirty="0" err="1"/>
              <a:t>dockerfilepath</a:t>
            </a:r>
            <a:r>
              <a:rPr lang="en-GB" sz="1600" dirty="0"/>
              <a:t>/Dockerfile –t simple/app:1.0 .</a:t>
            </a:r>
          </a:p>
          <a:p>
            <a:endParaRPr lang="en-GB" sz="1600" dirty="0"/>
          </a:p>
          <a:p>
            <a:r>
              <a:rPr lang="en-GB" sz="1600" dirty="0"/>
              <a:t>Will result in an image with tag simple/app:1.0</a:t>
            </a:r>
          </a:p>
          <a:p>
            <a:endParaRPr lang="en-GB" dirty="0"/>
          </a:p>
          <a:p>
            <a:r>
              <a:rPr lang="en-GB" sz="1600" dirty="0"/>
              <a:t>Note you cannot create the image with the same namespace/</a:t>
            </a:r>
            <a:r>
              <a:rPr lang="en-GB" sz="1600" dirty="0" err="1"/>
              <a:t>name:tag</a:t>
            </a:r>
            <a:r>
              <a:rPr lang="en-GB" sz="1600" dirty="0"/>
              <a:t> again. Unless you drop the image from local cache. </a:t>
            </a:r>
            <a:r>
              <a:rPr lang="en-GB" sz="1600" dirty="0" err="1"/>
              <a:t>docker</a:t>
            </a:r>
            <a:r>
              <a:rPr lang="en-GB" sz="1600" dirty="0"/>
              <a:t> </a:t>
            </a:r>
            <a:r>
              <a:rPr lang="en-GB" sz="1600" dirty="0" err="1"/>
              <a:t>rmi</a:t>
            </a:r>
            <a:r>
              <a:rPr lang="en-GB" sz="1600" dirty="0"/>
              <a:t> [image id | tag]</a:t>
            </a:r>
          </a:p>
          <a:p>
            <a:r>
              <a:rPr lang="en-GB" sz="1600" dirty="0"/>
              <a:t>Also image cannot be deleted if any containers are currently referencing the image.</a:t>
            </a:r>
            <a:endParaRPr lang="en-GB" dirty="0"/>
          </a:p>
        </p:txBody>
      </p:sp>
    </p:spTree>
    <p:extLst>
      <p:ext uri="{BB962C8B-B14F-4D97-AF65-F5344CB8AC3E}">
        <p14:creationId xmlns:p14="http://schemas.microsoft.com/office/powerpoint/2010/main" val="239850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5EEF-D37D-433B-9161-B8EB671A890F}"/>
              </a:ext>
            </a:extLst>
          </p:cNvPr>
          <p:cNvSpPr>
            <a:spLocks noGrp="1"/>
          </p:cNvSpPr>
          <p:nvPr>
            <p:ph type="title"/>
          </p:nvPr>
        </p:nvSpPr>
        <p:spPr/>
        <p:txBody>
          <a:bodyPr/>
          <a:lstStyle/>
          <a:p>
            <a:r>
              <a:rPr lang="en-US" dirty="0"/>
              <a:t>Multi Stage Docker File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23475"/>
            <a:ext cx="12192000" cy="347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8916" y="5197642"/>
            <a:ext cx="11562347" cy="147732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dirty="0"/>
              <a:t>Named stages in Dockerfile</a:t>
            </a:r>
          </a:p>
          <a:p>
            <a:pPr marL="285750" indent="-285750">
              <a:buFont typeface="Arial" panose="020B0604020202020204" pitchFamily="34" charset="0"/>
              <a:buChar char="•"/>
            </a:pPr>
            <a:r>
              <a:rPr lang="en-GB" dirty="0"/>
              <a:t>Reference out puts from named stage later</a:t>
            </a:r>
          </a:p>
          <a:p>
            <a:pPr marL="285750" indent="-285750">
              <a:buFont typeface="Arial" panose="020B0604020202020204" pitchFamily="34" charset="0"/>
              <a:buChar char="•"/>
            </a:pPr>
            <a:r>
              <a:rPr lang="en-GB" dirty="0"/>
              <a:t>Build leaner image that is production ready</a:t>
            </a:r>
          </a:p>
          <a:p>
            <a:r>
              <a:rPr lang="en-GB" dirty="0"/>
              <a:t>Example:</a:t>
            </a:r>
          </a:p>
          <a:p>
            <a:r>
              <a:rPr lang="en-GB" dirty="0"/>
              <a:t>Use Maven image to build the Jar/War -</a:t>
            </a:r>
            <a:r>
              <a:rPr lang="en-GB" dirty="0">
                <a:sym typeface="Wingdings" panose="05000000000000000000" pitchFamily="2" charset="2"/>
              </a:rPr>
              <a:t> Use output war to package in Tomcat Image</a:t>
            </a:r>
            <a:endParaRPr lang="en-GB" dirty="0"/>
          </a:p>
        </p:txBody>
      </p:sp>
    </p:spTree>
    <p:extLst>
      <p:ext uri="{BB962C8B-B14F-4D97-AF65-F5344CB8AC3E}">
        <p14:creationId xmlns:p14="http://schemas.microsoft.com/office/powerpoint/2010/main" val="3169753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2E41-0B1B-4765-BC4D-FB0E0947FDAF}"/>
              </a:ext>
            </a:extLst>
          </p:cNvPr>
          <p:cNvSpPr>
            <a:spLocks noGrp="1"/>
          </p:cNvSpPr>
          <p:nvPr>
            <p:ph type="title"/>
          </p:nvPr>
        </p:nvSpPr>
        <p:spPr/>
        <p:txBody>
          <a:bodyPr/>
          <a:lstStyle/>
          <a:p>
            <a:r>
              <a:rPr lang="en-US" dirty="0"/>
              <a:t>Scaling Docker Containers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173"/>
            <a:ext cx="12192000" cy="3556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7043" y="5450305"/>
            <a:ext cx="11646568" cy="861774"/>
          </a:xfrm>
          <a:prstGeom prst="rect">
            <a:avLst/>
          </a:prstGeom>
          <a:noFill/>
        </p:spPr>
        <p:txBody>
          <a:bodyPr wrap="square" rtlCol="0">
            <a:spAutoFit/>
          </a:bodyPr>
          <a:lstStyle/>
          <a:p>
            <a:pPr marL="285750" indent="-285750">
              <a:buFont typeface="Arial" panose="020B0604020202020204" pitchFamily="34" charset="0"/>
              <a:buChar char="•"/>
            </a:pPr>
            <a:r>
              <a:rPr lang="en-GB" sz="1600" dirty="0"/>
              <a:t>Run multiple instances of your application containers.</a:t>
            </a:r>
          </a:p>
          <a:p>
            <a:pPr marL="285750" indent="-285750">
              <a:buFont typeface="Arial" panose="020B0604020202020204" pitchFamily="34" charset="0"/>
              <a:buChar char="•"/>
            </a:pPr>
            <a:r>
              <a:rPr lang="en-GB" sz="1600" dirty="0"/>
              <a:t>Use load balances with schemes to redirect traffic to different containers.</a:t>
            </a:r>
          </a:p>
          <a:p>
            <a:pPr marL="285750" indent="-285750">
              <a:buFont typeface="Arial" panose="020B0604020202020204" pitchFamily="34" charset="0"/>
              <a:buChar char="•"/>
            </a:pPr>
            <a:r>
              <a:rPr lang="en-GB" sz="1600" dirty="0"/>
              <a:t>You can also connect to external load balancers. Or make use of software load balancer in container</a:t>
            </a:r>
            <a:r>
              <a:rPr lang="en-GB" dirty="0"/>
              <a:t>.</a:t>
            </a:r>
          </a:p>
        </p:txBody>
      </p:sp>
    </p:spTree>
    <p:extLst>
      <p:ext uri="{BB962C8B-B14F-4D97-AF65-F5344CB8AC3E}">
        <p14:creationId xmlns:p14="http://schemas.microsoft.com/office/powerpoint/2010/main" val="288391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6F04-A953-4A74-A97D-2A2BFE6E8DDB}"/>
              </a:ext>
            </a:extLst>
          </p:cNvPr>
          <p:cNvSpPr>
            <a:spLocks noGrp="1"/>
          </p:cNvSpPr>
          <p:nvPr>
            <p:ph type="title"/>
          </p:nvPr>
        </p:nvSpPr>
        <p:spPr>
          <a:xfrm>
            <a:off x="228600" y="252663"/>
            <a:ext cx="5823284" cy="814495"/>
          </a:xfrm>
        </p:spPr>
        <p:txBody>
          <a:bodyPr/>
          <a:lstStyle/>
          <a:p>
            <a:r>
              <a:rPr lang="en-US" dirty="0"/>
              <a:t>Docker Compose</a:t>
            </a:r>
          </a:p>
        </p:txBody>
      </p:sp>
      <p:sp>
        <p:nvSpPr>
          <p:cNvPr id="3" name="Content Placeholder 2">
            <a:extLst>
              <a:ext uri="{FF2B5EF4-FFF2-40B4-BE49-F238E27FC236}">
                <a16:creationId xmlns:a16="http://schemas.microsoft.com/office/drawing/2014/main" id="{FF1AD8D6-9785-47E2-9051-49F9899ADF83}"/>
              </a:ext>
            </a:extLst>
          </p:cNvPr>
          <p:cNvSpPr>
            <a:spLocks noGrp="1"/>
          </p:cNvSpPr>
          <p:nvPr>
            <p:ph idx="1"/>
          </p:nvPr>
        </p:nvSpPr>
        <p:spPr>
          <a:xfrm>
            <a:off x="309228" y="1944634"/>
            <a:ext cx="11445625" cy="4195481"/>
          </a:xfrm>
        </p:spPr>
        <p:txBody>
          <a:bodyPr/>
          <a:lstStyle/>
          <a:p>
            <a:r>
              <a:rPr lang="en-US" dirty="0" err="1"/>
              <a:t>docker</a:t>
            </a:r>
            <a:r>
              <a:rPr lang="en-US" dirty="0"/>
              <a:t>-compose [option] command Looks for </a:t>
            </a:r>
            <a:r>
              <a:rPr lang="en-US" dirty="0" err="1"/>
              <a:t>docker-compose.yml</a:t>
            </a:r>
            <a:r>
              <a:rPr lang="en-US" dirty="0"/>
              <a:t> file.</a:t>
            </a:r>
          </a:p>
          <a:p>
            <a:r>
              <a:rPr lang="en-US" dirty="0"/>
              <a:t>Provides easy way to spin up multiple containers using a single file.</a:t>
            </a:r>
          </a:p>
          <a:p>
            <a:r>
              <a:rPr lang="en-US" dirty="0"/>
              <a:t>Can refer to images or other build </a:t>
            </a:r>
            <a:r>
              <a:rPr lang="en-US" dirty="0" err="1"/>
              <a:t>Dockerfiles</a:t>
            </a:r>
            <a:r>
              <a:rPr lang="en-US" dirty="0"/>
              <a:t>.</a:t>
            </a:r>
          </a:p>
          <a:p>
            <a:r>
              <a:rPr lang="en-US" dirty="0"/>
              <a:t>Support notion of named services. IP based linking not required.</a:t>
            </a:r>
          </a:p>
          <a:p>
            <a:r>
              <a:rPr lang="en-US" dirty="0"/>
              <a:t>Sets up a network based on the project name /file location and connect the containers on the network.</a:t>
            </a:r>
          </a:p>
          <a:p>
            <a:endParaRPr lang="en-US" dirty="0"/>
          </a:p>
          <a:p>
            <a:pPr marL="0" indent="0">
              <a:buNone/>
            </a:pPr>
            <a:r>
              <a:rPr lang="en-US" dirty="0"/>
              <a:t>     </a:t>
            </a:r>
            <a:r>
              <a:rPr lang="en-US" dirty="0" err="1"/>
              <a:t>docker</a:t>
            </a:r>
            <a:r>
              <a:rPr lang="en-US" dirty="0"/>
              <a:t>-compose up –d </a:t>
            </a:r>
          </a:p>
          <a:p>
            <a:r>
              <a:rPr lang="en-US" dirty="0" err="1"/>
              <a:t>docker</a:t>
            </a:r>
            <a:r>
              <a:rPr lang="en-US" dirty="0"/>
              <a:t>-compose down</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819" y="12032"/>
            <a:ext cx="3819023" cy="1604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1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4E6-0AB9-4164-9201-1637BA37BE16}"/>
              </a:ext>
            </a:extLst>
          </p:cNvPr>
          <p:cNvSpPr>
            <a:spLocks noGrp="1"/>
          </p:cNvSpPr>
          <p:nvPr>
            <p:ph type="title"/>
          </p:nvPr>
        </p:nvSpPr>
        <p:spPr>
          <a:xfrm>
            <a:off x="386619" y="205583"/>
            <a:ext cx="9894203" cy="1400530"/>
          </a:xfrm>
        </p:spPr>
        <p:txBody>
          <a:bodyPr/>
          <a:lstStyle/>
          <a:p>
            <a:r>
              <a:rPr lang="en-US" dirty="0">
                <a:hlinkClick r:id="rId3"/>
              </a:rPr>
              <a:t>Containers vs Virtual Machine</a:t>
            </a:r>
            <a:endParaRPr lang="en-US" dirty="0"/>
          </a:p>
        </p:txBody>
      </p:sp>
      <p:pic>
        <p:nvPicPr>
          <p:cNvPr id="7" name="Picture 6">
            <a:extLst>
              <a:ext uri="{FF2B5EF4-FFF2-40B4-BE49-F238E27FC236}">
                <a16:creationId xmlns:a16="http://schemas.microsoft.com/office/drawing/2014/main" id="{5B3B2407-8AD8-4820-9DDD-91A3F4239040}"/>
              </a:ext>
            </a:extLst>
          </p:cNvPr>
          <p:cNvPicPr>
            <a:picLocks noChangeAspect="1"/>
          </p:cNvPicPr>
          <p:nvPr/>
        </p:nvPicPr>
        <p:blipFill>
          <a:blip r:embed="rId4"/>
          <a:stretch>
            <a:fillRect/>
          </a:stretch>
        </p:blipFill>
        <p:spPr>
          <a:xfrm>
            <a:off x="6081584" y="3747909"/>
            <a:ext cx="4617867" cy="3070008"/>
          </a:xfrm>
          <a:prstGeom prst="rect">
            <a:avLst/>
          </a:prstGeom>
        </p:spPr>
      </p:pic>
      <p:pic>
        <p:nvPicPr>
          <p:cNvPr id="8" name="Picture 7">
            <a:hlinkClick r:id="rId5"/>
            <a:extLst>
              <a:ext uri="{FF2B5EF4-FFF2-40B4-BE49-F238E27FC236}">
                <a16:creationId xmlns:a16="http://schemas.microsoft.com/office/drawing/2014/main" id="{C1651178-D65E-4B4A-BD82-9C46A5773F2A}"/>
              </a:ext>
            </a:extLst>
          </p:cNvPr>
          <p:cNvPicPr>
            <a:picLocks noChangeAspect="1"/>
          </p:cNvPicPr>
          <p:nvPr/>
        </p:nvPicPr>
        <p:blipFill>
          <a:blip r:embed="rId6"/>
          <a:stretch>
            <a:fillRect/>
          </a:stretch>
        </p:blipFill>
        <p:spPr>
          <a:xfrm>
            <a:off x="0" y="1238100"/>
            <a:ext cx="12192000" cy="2083443"/>
          </a:xfrm>
          <a:prstGeom prst="rect">
            <a:avLst/>
          </a:prstGeom>
        </p:spPr>
      </p:pic>
      <p:grpSp>
        <p:nvGrpSpPr>
          <p:cNvPr id="14" name="Group 13">
            <a:extLst>
              <a:ext uri="{FF2B5EF4-FFF2-40B4-BE49-F238E27FC236}">
                <a16:creationId xmlns:a16="http://schemas.microsoft.com/office/drawing/2014/main" id="{B4837AA1-DE62-413A-A92C-E9F0D37ABE19}"/>
              </a:ext>
            </a:extLst>
          </p:cNvPr>
          <p:cNvGrpSpPr/>
          <p:nvPr/>
        </p:nvGrpSpPr>
        <p:grpSpPr>
          <a:xfrm>
            <a:off x="777638" y="3735551"/>
            <a:ext cx="4617867" cy="3087567"/>
            <a:chOff x="777638" y="3735551"/>
            <a:chExt cx="4617867" cy="3087567"/>
          </a:xfrm>
        </p:grpSpPr>
        <p:pic>
          <p:nvPicPr>
            <p:cNvPr id="6" name="Picture 5">
              <a:extLst>
                <a:ext uri="{FF2B5EF4-FFF2-40B4-BE49-F238E27FC236}">
                  <a16:creationId xmlns:a16="http://schemas.microsoft.com/office/drawing/2014/main" id="{458934D0-18A7-43E8-835A-6B82DC6BCD77}"/>
                </a:ext>
              </a:extLst>
            </p:cNvPr>
            <p:cNvPicPr>
              <a:picLocks noChangeAspect="1"/>
            </p:cNvPicPr>
            <p:nvPr/>
          </p:nvPicPr>
          <p:blipFill>
            <a:blip r:embed="rId7"/>
            <a:stretch>
              <a:fillRect/>
            </a:stretch>
          </p:blipFill>
          <p:spPr>
            <a:xfrm>
              <a:off x="777638" y="3735551"/>
              <a:ext cx="4617867" cy="3087567"/>
            </a:xfrm>
            <a:prstGeom prst="rect">
              <a:avLst/>
            </a:prstGeom>
          </p:spPr>
        </p:pic>
        <p:sp>
          <p:nvSpPr>
            <p:cNvPr id="9" name="Rectangle 8">
              <a:extLst>
                <a:ext uri="{FF2B5EF4-FFF2-40B4-BE49-F238E27FC236}">
                  <a16:creationId xmlns:a16="http://schemas.microsoft.com/office/drawing/2014/main" id="{54E41707-39DD-4174-A2C3-04E32A32E07F}"/>
                </a:ext>
              </a:extLst>
            </p:cNvPr>
            <p:cNvSpPr/>
            <p:nvPr/>
          </p:nvSpPr>
          <p:spPr>
            <a:xfrm>
              <a:off x="1606377" y="4699683"/>
              <a:ext cx="405155" cy="383060"/>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2" name="Rectangle 11">
              <a:extLst>
                <a:ext uri="{FF2B5EF4-FFF2-40B4-BE49-F238E27FC236}">
                  <a16:creationId xmlns:a16="http://schemas.microsoft.com/office/drawing/2014/main" id="{B975D374-675D-4322-88B2-65DCC8FE2C0A}"/>
                </a:ext>
              </a:extLst>
            </p:cNvPr>
            <p:cNvSpPr/>
            <p:nvPr/>
          </p:nvSpPr>
          <p:spPr>
            <a:xfrm>
              <a:off x="2895599"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3" name="Rectangle 12">
              <a:extLst>
                <a:ext uri="{FF2B5EF4-FFF2-40B4-BE49-F238E27FC236}">
                  <a16:creationId xmlns:a16="http://schemas.microsoft.com/office/drawing/2014/main" id="{3B4802F6-5CAF-4951-BB38-70283A5CCDF4}"/>
                </a:ext>
              </a:extLst>
            </p:cNvPr>
            <p:cNvSpPr/>
            <p:nvPr/>
          </p:nvSpPr>
          <p:spPr>
            <a:xfrm>
              <a:off x="4205423"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grpSp>
    </p:spTree>
    <p:extLst>
      <p:ext uri="{BB962C8B-B14F-4D97-AF65-F5344CB8AC3E}">
        <p14:creationId xmlns:p14="http://schemas.microsoft.com/office/powerpoint/2010/main" val="132765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30AA-94A8-4C3A-BEA7-C6BE3F02096A}"/>
              </a:ext>
            </a:extLst>
          </p:cNvPr>
          <p:cNvSpPr>
            <a:spLocks noGrp="1"/>
          </p:cNvSpPr>
          <p:nvPr>
            <p:ph type="title"/>
          </p:nvPr>
        </p:nvSpPr>
        <p:spPr>
          <a:xfrm>
            <a:off x="646111" y="0"/>
            <a:ext cx="9404723" cy="1400530"/>
          </a:xfrm>
        </p:spPr>
        <p:txBody>
          <a:bodyPr/>
          <a:lstStyle/>
          <a:p>
            <a:r>
              <a:rPr lang="en-US" dirty="0">
                <a:latin typeface="Abadi" panose="020B0604020104020204" pitchFamily="34" charset="0"/>
              </a:rPr>
              <a:t>Useful commands : </a:t>
            </a:r>
            <a:r>
              <a:rPr lang="en-US" dirty="0">
                <a:latin typeface="Abadi" panose="020B0604020104020204" pitchFamily="34" charset="0"/>
                <a:hlinkClick r:id="rId3"/>
              </a:rPr>
              <a:t>Docker CLI</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C90545C7-E274-4DA8-84DB-AF57D769F088}"/>
              </a:ext>
            </a:extLst>
          </p:cNvPr>
          <p:cNvSpPr>
            <a:spLocks noGrp="1"/>
          </p:cNvSpPr>
          <p:nvPr>
            <p:ph idx="1"/>
          </p:nvPr>
        </p:nvSpPr>
        <p:spPr>
          <a:xfrm>
            <a:off x="160638" y="877330"/>
            <a:ext cx="11813059" cy="5678016"/>
          </a:xfrm>
        </p:spPr>
        <p:txBody>
          <a:bodyPr>
            <a:normAutofit fontScale="47500" lnSpcReduction="20000"/>
          </a:bodyPr>
          <a:lstStyle/>
          <a:p>
            <a:r>
              <a:rPr lang="en-US" sz="2500" b="1" dirty="0"/>
              <a:t>docker-machine create</a:t>
            </a:r>
            <a:r>
              <a:rPr lang="en-US" sz="2500" dirty="0"/>
              <a:t>: Create a docker machine based on boot2docker </a:t>
            </a:r>
            <a:r>
              <a:rPr lang="en-US" sz="2500" dirty="0" err="1"/>
              <a:t>vm</a:t>
            </a:r>
            <a:r>
              <a:rPr lang="en-US" sz="2500" dirty="0"/>
              <a:t>.</a:t>
            </a:r>
          </a:p>
          <a:p>
            <a:r>
              <a:rPr lang="en-US" sz="2500" b="1" dirty="0"/>
              <a:t>docker-machine inspect</a:t>
            </a:r>
            <a:r>
              <a:rPr lang="en-US" sz="2500" dirty="0"/>
              <a:t>: Displays docker machine configuration in json format.</a:t>
            </a:r>
          </a:p>
          <a:p>
            <a:r>
              <a:rPr lang="en-US" sz="2500" b="1" dirty="0"/>
              <a:t>docker </a:t>
            </a:r>
            <a:r>
              <a:rPr lang="en-US" sz="2500" b="1" dirty="0" err="1"/>
              <a:t>ps</a:t>
            </a:r>
            <a:r>
              <a:rPr lang="en-US" sz="2500" dirty="0"/>
              <a:t>: List  all running containers.	</a:t>
            </a:r>
          </a:p>
          <a:p>
            <a:r>
              <a:rPr lang="en-US" sz="2500" b="1" dirty="0"/>
              <a:t>docker images ls</a:t>
            </a:r>
            <a:r>
              <a:rPr lang="en-US" sz="2500" dirty="0"/>
              <a:t> :	List all local images.</a:t>
            </a:r>
          </a:p>
          <a:p>
            <a:r>
              <a:rPr lang="sv-SE" sz="2500" b="1" dirty="0"/>
              <a:t>docker pull [image|tag]</a:t>
            </a:r>
            <a:r>
              <a:rPr lang="sv-SE" sz="2500" dirty="0"/>
              <a:t>: Pulls the specified image from the connected docker repository.			</a:t>
            </a:r>
          </a:p>
          <a:p>
            <a:r>
              <a:rPr lang="sv-SE" sz="2500" b="1" dirty="0"/>
              <a:t>docker push [image|tag]</a:t>
            </a:r>
            <a:r>
              <a:rPr lang="sv-SE" sz="2500" dirty="0"/>
              <a:t>: Pushes the specified image from the connected docker repository.	</a:t>
            </a:r>
          </a:p>
          <a:p>
            <a:r>
              <a:rPr lang="sv-SE" sz="2500" b="1" dirty="0"/>
              <a:t>docker build</a:t>
            </a:r>
            <a:r>
              <a:rPr lang="sv-SE" sz="2500" dirty="0"/>
              <a:t>: Builds the docker image using Dockerfile</a:t>
            </a:r>
          </a:p>
          <a:p>
            <a:r>
              <a:rPr lang="en-US" sz="2500" b="1" dirty="0"/>
              <a:t>docker create [OPTIONS] IMAGE [COMMAND] [ARG...]</a:t>
            </a:r>
            <a:r>
              <a:rPr lang="sv-SE" sz="2500" dirty="0"/>
              <a:t>: </a:t>
            </a:r>
            <a:r>
              <a:rPr lang="en-US" sz="2500" dirty="0"/>
              <a:t>The docker create command creates a writeable container layer over the specified image and prepares it for running the specified command. The container ID is then printed to STDOUT. This is similar to docker run -d except the container is never started</a:t>
            </a:r>
            <a:endParaRPr lang="sv-SE" sz="2500" dirty="0"/>
          </a:p>
          <a:p>
            <a:r>
              <a:rPr lang="en-US" sz="2500" b="1" dirty="0"/>
              <a:t>docker run [OPTIONS] IMAGE[:TAG|@DIGEST] [COMMAND] [ARG...]</a:t>
            </a:r>
            <a:r>
              <a:rPr lang="en-US" sz="2500" dirty="0"/>
              <a:t> : Runs a docker container from image.</a:t>
            </a:r>
          </a:p>
          <a:p>
            <a:r>
              <a:rPr lang="sv-SE" sz="2500" b="1" dirty="0"/>
              <a:t>docker container start [Container ID]</a:t>
            </a:r>
            <a:r>
              <a:rPr lang="sv-SE" sz="2500" dirty="0"/>
              <a:t>: Starts a docker container. </a:t>
            </a:r>
          </a:p>
          <a:p>
            <a:r>
              <a:rPr lang="sv-SE" sz="2500" b="1" dirty="0"/>
              <a:t>docker rm $(docker ps -aq)</a:t>
            </a:r>
            <a:r>
              <a:rPr lang="sv-SE" sz="2500" dirty="0"/>
              <a:t> : Deletes all containers from local host.</a:t>
            </a:r>
          </a:p>
          <a:p>
            <a:r>
              <a:rPr lang="sv-SE" sz="2500" b="1" dirty="0"/>
              <a:t>docker rmi $(docker images -q)</a:t>
            </a:r>
            <a:r>
              <a:rPr lang="sv-SE" sz="2500" dirty="0"/>
              <a:t>: Deletes all images from local cache.</a:t>
            </a:r>
          </a:p>
          <a:p>
            <a:r>
              <a:rPr lang="en-US" sz="2500" b="1" dirty="0"/>
              <a:t>docker stats [container name/ID] [container name/ID]</a:t>
            </a:r>
            <a:r>
              <a:rPr lang="en-US" sz="2500" dirty="0"/>
              <a:t> : Show the current load on each container specified – it will show CPU%, memory usage, and network traffic.</a:t>
            </a:r>
          </a:p>
          <a:p>
            <a:r>
              <a:rPr lang="en-US" sz="2500" b="1" dirty="0"/>
              <a:t>docker logs [-f] [container name/ID]</a:t>
            </a:r>
            <a:r>
              <a:rPr lang="en-US" sz="2500" dirty="0"/>
              <a:t>:	Shows the latest output from the container. The -f option “follows” the output, much like a console “tail-f” command would.</a:t>
            </a:r>
          </a:p>
          <a:p>
            <a:r>
              <a:rPr lang="en-US" sz="2500" b="1" dirty="0"/>
              <a:t>docker inspect [container name/ID]</a:t>
            </a:r>
            <a:r>
              <a:rPr lang="en-US" sz="2500" dirty="0"/>
              <a:t>:	Dumps all of the configuration information on the container in JSON format.</a:t>
            </a:r>
          </a:p>
          <a:p>
            <a:r>
              <a:rPr lang="en-US" sz="2500" b="1" dirty="0"/>
              <a:t>docker port [container name/ID]</a:t>
            </a:r>
            <a:r>
              <a:rPr lang="en-US" sz="2500" dirty="0"/>
              <a:t>:	Shows all of the port forwarding between the container host and the container.</a:t>
            </a:r>
          </a:p>
          <a:p>
            <a:r>
              <a:rPr lang="en-US" sz="2500" b="1" dirty="0"/>
              <a:t>docker exec [-</a:t>
            </a:r>
            <a:r>
              <a:rPr lang="en-US" sz="2500" b="1" dirty="0" err="1"/>
              <a:t>i</a:t>
            </a:r>
            <a:r>
              <a:rPr lang="en-US" sz="2500" b="1" dirty="0"/>
              <a:t>] [-t] [container name/ID]</a:t>
            </a:r>
            <a:r>
              <a:rPr lang="en-US" sz="2500" dirty="0"/>
              <a:t>:	Executes a command on the target container (-</a:t>
            </a:r>
            <a:r>
              <a:rPr lang="en-US" sz="2500" dirty="0" err="1"/>
              <a:t>i</a:t>
            </a:r>
            <a:r>
              <a:rPr lang="en-US" sz="2500" dirty="0"/>
              <a:t> indicates to run interactively, -t is pseudo-</a:t>
            </a:r>
            <a:r>
              <a:rPr lang="en-US" sz="2500" dirty="0" err="1"/>
              <a:t>tty</a:t>
            </a:r>
            <a:r>
              <a:rPr lang="en-US" sz="2500" dirty="0"/>
              <a:t>). This command is very commonly used to get a container shell:</a:t>
            </a:r>
          </a:p>
          <a:p>
            <a:endParaRPr lang="en-US" dirty="0"/>
          </a:p>
        </p:txBody>
      </p:sp>
    </p:spTree>
    <p:extLst>
      <p:ext uri="{BB962C8B-B14F-4D97-AF65-F5344CB8AC3E}">
        <p14:creationId xmlns:p14="http://schemas.microsoft.com/office/powerpoint/2010/main" val="325727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A260-79F8-4504-B8A6-30AE2B4BDCAE}"/>
              </a:ext>
            </a:extLst>
          </p:cNvPr>
          <p:cNvSpPr>
            <a:spLocks noGrp="1"/>
          </p:cNvSpPr>
          <p:nvPr>
            <p:ph type="title"/>
          </p:nvPr>
        </p:nvSpPr>
        <p:spPr/>
        <p:txBody>
          <a:bodyPr/>
          <a:lstStyle/>
          <a:p>
            <a:r>
              <a:rPr lang="en-US" dirty="0"/>
              <a:t>Practice Links</a:t>
            </a:r>
          </a:p>
        </p:txBody>
      </p:sp>
      <p:sp>
        <p:nvSpPr>
          <p:cNvPr id="3" name="Content Placeholder 2">
            <a:extLst>
              <a:ext uri="{FF2B5EF4-FFF2-40B4-BE49-F238E27FC236}">
                <a16:creationId xmlns:a16="http://schemas.microsoft.com/office/drawing/2014/main" id="{5310D7BC-13BC-465A-9B86-63F16C5F9790}"/>
              </a:ext>
            </a:extLst>
          </p:cNvPr>
          <p:cNvSpPr>
            <a:spLocks noGrp="1"/>
          </p:cNvSpPr>
          <p:nvPr>
            <p:ph idx="1"/>
          </p:nvPr>
        </p:nvSpPr>
        <p:spPr>
          <a:xfrm>
            <a:off x="366466" y="2026285"/>
            <a:ext cx="11248885" cy="4195481"/>
          </a:xfrm>
        </p:spPr>
        <p:txBody>
          <a:bodyPr>
            <a:normAutofit fontScale="92500" lnSpcReduction="20000"/>
          </a:bodyPr>
          <a:lstStyle/>
          <a:p>
            <a:r>
              <a:rPr lang="en-US" dirty="0">
                <a:hlinkClick r:id="rId3"/>
              </a:rPr>
              <a:t>https://docs.docker.com/machine/get-started/</a:t>
            </a:r>
          </a:p>
          <a:p>
            <a:endParaRPr lang="en-US" dirty="0">
              <a:hlinkClick r:id="rId3"/>
            </a:endParaRPr>
          </a:p>
          <a:p>
            <a:r>
              <a:rPr lang="en-US" dirty="0">
                <a:hlinkClick r:id="rId3"/>
              </a:rPr>
              <a:t>https://github.com/docker/labs/tree/master/beginner/</a:t>
            </a:r>
            <a:endParaRPr lang="en-US" dirty="0"/>
          </a:p>
          <a:p>
            <a:endParaRPr lang="en-US" dirty="0"/>
          </a:p>
          <a:p>
            <a:r>
              <a:rPr lang="en-US" dirty="0">
                <a:hlinkClick r:id="rId4"/>
              </a:rPr>
              <a:t>https://medium.com/@betz.mark/ten-tips-for-debugging-docker-containers-cde4da841a1d</a:t>
            </a:r>
            <a:r>
              <a:rPr lang="en-US" dirty="0"/>
              <a:t> </a:t>
            </a:r>
          </a:p>
          <a:p>
            <a:endParaRPr lang="en-US" dirty="0"/>
          </a:p>
          <a:p>
            <a:r>
              <a:rPr lang="en-US" dirty="0">
                <a:hlinkClick r:id="rId5"/>
              </a:rPr>
              <a:t>https://github.com/docker/labs/blob/master/developer-tools/java/chapters/ch02-basic-concepts.adoc</a:t>
            </a:r>
            <a:r>
              <a:rPr lang="en-US" dirty="0"/>
              <a:t> </a:t>
            </a:r>
          </a:p>
          <a:p>
            <a:endParaRPr lang="en-US" dirty="0">
              <a:hlinkClick r:id="rId6"/>
            </a:endParaRPr>
          </a:p>
          <a:p>
            <a:r>
              <a:rPr lang="en-US" dirty="0">
                <a:hlinkClick r:id="rId6"/>
              </a:rPr>
              <a:t>https://fly.io/articles/load-balancing-a-fleet-of-docker-containers-using-fly/</a:t>
            </a:r>
            <a:endParaRPr lang="en-US" dirty="0"/>
          </a:p>
          <a:p>
            <a:pPr marL="0" indent="0">
              <a:buNone/>
            </a:pPr>
            <a:r>
              <a:rPr lang="en-US" dirty="0"/>
              <a:t> </a:t>
            </a:r>
          </a:p>
        </p:txBody>
      </p:sp>
    </p:spTree>
    <p:extLst>
      <p:ext uri="{BB962C8B-B14F-4D97-AF65-F5344CB8AC3E}">
        <p14:creationId xmlns:p14="http://schemas.microsoft.com/office/powerpoint/2010/main" val="1610507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1376-4349-4585-B577-700AA6FDD22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AF36F100-2A0B-4C0F-B02D-C6F357135958}"/>
              </a:ext>
            </a:extLst>
          </p:cNvPr>
          <p:cNvSpPr>
            <a:spLocks noGrp="1"/>
          </p:cNvSpPr>
          <p:nvPr>
            <p:ph idx="1"/>
          </p:nvPr>
        </p:nvSpPr>
        <p:spPr>
          <a:xfrm>
            <a:off x="645131" y="2052918"/>
            <a:ext cx="10599517" cy="4195481"/>
          </a:xfrm>
        </p:spPr>
        <p:txBody>
          <a:bodyPr/>
          <a:lstStyle/>
          <a:p>
            <a:r>
              <a:rPr lang="en-US" dirty="0"/>
              <a:t>Complete open JDK docker file to run application as stand alone container.</a:t>
            </a:r>
          </a:p>
          <a:p>
            <a:r>
              <a:rPr lang="en-US" dirty="0"/>
              <a:t>Use Open JDK instead of Tomcat to execute the war/jar file.</a:t>
            </a:r>
          </a:p>
          <a:p>
            <a:endParaRPr lang="en-US" dirty="0"/>
          </a:p>
          <a:p>
            <a:r>
              <a:rPr lang="en-US" dirty="0"/>
              <a:t>Hint:</a:t>
            </a:r>
          </a:p>
          <a:p>
            <a:r>
              <a:rPr lang="en-US" dirty="0"/>
              <a:t>FROM openjdk:8-jdk-alpine</a:t>
            </a:r>
          </a:p>
        </p:txBody>
      </p:sp>
    </p:spTree>
    <p:extLst>
      <p:ext uri="{BB962C8B-B14F-4D97-AF65-F5344CB8AC3E}">
        <p14:creationId xmlns:p14="http://schemas.microsoft.com/office/powerpoint/2010/main" val="171762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7E81-F2A8-4B0E-85F4-8FD0645F68B4}"/>
              </a:ext>
            </a:extLst>
          </p:cNvPr>
          <p:cNvSpPr>
            <a:spLocks noGrp="1"/>
          </p:cNvSpPr>
          <p:nvPr>
            <p:ph type="title"/>
          </p:nvPr>
        </p:nvSpPr>
        <p:spPr>
          <a:xfrm>
            <a:off x="646111" y="452718"/>
            <a:ext cx="9404723" cy="1400530"/>
          </a:xfrm>
        </p:spPr>
        <p:txBody>
          <a:bodyPr/>
          <a:lstStyle/>
          <a:p>
            <a:r>
              <a:rPr lang="en-US"/>
              <a:t>Name Space Process Isolation</a:t>
            </a:r>
            <a:endParaRPr lang="en-US" dirty="0"/>
          </a:p>
        </p:txBody>
      </p:sp>
      <p:pic>
        <p:nvPicPr>
          <p:cNvPr id="5" name="Picture 4">
            <a:extLst>
              <a:ext uri="{FF2B5EF4-FFF2-40B4-BE49-F238E27FC236}">
                <a16:creationId xmlns:a16="http://schemas.microsoft.com/office/drawing/2014/main" id="{CBCEADBD-0497-4B9B-A0EA-83F4571ADFB3}"/>
              </a:ext>
            </a:extLst>
          </p:cNvPr>
          <p:cNvPicPr>
            <a:picLocks noChangeAspect="1"/>
          </p:cNvPicPr>
          <p:nvPr/>
        </p:nvPicPr>
        <p:blipFill>
          <a:blip r:embed="rId3"/>
          <a:stretch>
            <a:fillRect/>
          </a:stretch>
        </p:blipFill>
        <p:spPr>
          <a:xfrm>
            <a:off x="1" y="1152983"/>
            <a:ext cx="12192000" cy="5705017"/>
          </a:xfrm>
          <a:prstGeom prst="rect">
            <a:avLst/>
          </a:prstGeom>
        </p:spPr>
      </p:pic>
    </p:spTree>
    <p:extLst>
      <p:ext uri="{BB962C8B-B14F-4D97-AF65-F5344CB8AC3E}">
        <p14:creationId xmlns:p14="http://schemas.microsoft.com/office/powerpoint/2010/main" val="106242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B3BAAE-F48C-4355-9E7D-4F3223EBF5CE}"/>
              </a:ext>
            </a:extLst>
          </p:cNvPr>
          <p:cNvPicPr>
            <a:picLocks noChangeAspect="1"/>
          </p:cNvPicPr>
          <p:nvPr/>
        </p:nvPicPr>
        <p:blipFill>
          <a:blip r:embed="rId2"/>
          <a:stretch>
            <a:fillRect/>
          </a:stretch>
        </p:blipFill>
        <p:spPr>
          <a:xfrm>
            <a:off x="0" y="1210963"/>
            <a:ext cx="11998411" cy="5647038"/>
          </a:xfrm>
          <a:prstGeom prst="rect">
            <a:avLst/>
          </a:prstGeom>
        </p:spPr>
      </p:pic>
      <p:sp>
        <p:nvSpPr>
          <p:cNvPr id="5" name="Title 1">
            <a:extLst>
              <a:ext uri="{FF2B5EF4-FFF2-40B4-BE49-F238E27FC236}">
                <a16:creationId xmlns:a16="http://schemas.microsoft.com/office/drawing/2014/main" id="{72890322-F18D-4260-AFDC-AE6F5B5B7DA2}"/>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Containers on Linux</a:t>
            </a:r>
          </a:p>
        </p:txBody>
      </p:sp>
      <p:sp>
        <p:nvSpPr>
          <p:cNvPr id="6" name="Rectangle 5">
            <a:extLst>
              <a:ext uri="{FF2B5EF4-FFF2-40B4-BE49-F238E27FC236}">
                <a16:creationId xmlns:a16="http://schemas.microsoft.com/office/drawing/2014/main" id="{9A155047-32A7-42A1-A59C-9CC5FABEB645}"/>
              </a:ext>
            </a:extLst>
          </p:cNvPr>
          <p:cNvSpPr/>
          <p:nvPr/>
        </p:nvSpPr>
        <p:spPr>
          <a:xfrm>
            <a:off x="6096000" y="622122"/>
            <a:ext cx="4259564" cy="369332"/>
          </a:xfrm>
          <a:prstGeom prst="rect">
            <a:avLst/>
          </a:prstGeom>
        </p:spPr>
        <p:txBody>
          <a:bodyPr wrap="none">
            <a:spAutoFit/>
          </a:bodyPr>
          <a:lstStyle/>
          <a:p>
            <a:r>
              <a:rPr lang="en-US" dirty="0">
                <a:latin typeface="Menlo"/>
              </a:rPr>
              <a:t>docker run </a:t>
            </a:r>
            <a:r>
              <a:rPr lang="en-US" dirty="0">
                <a:solidFill>
                  <a:srgbClr val="8B008B"/>
                </a:solidFill>
                <a:latin typeface="Menlo"/>
              </a:rPr>
              <a:t>-it</a:t>
            </a:r>
            <a:r>
              <a:rPr lang="en-US" dirty="0">
                <a:latin typeface="Menlo"/>
              </a:rPr>
              <a:t> </a:t>
            </a:r>
            <a:r>
              <a:rPr lang="en-US" dirty="0">
                <a:solidFill>
                  <a:srgbClr val="8B008B"/>
                </a:solidFill>
                <a:latin typeface="Menlo"/>
              </a:rPr>
              <a:t>--</a:t>
            </a:r>
            <a:r>
              <a:rPr lang="en-US" dirty="0" err="1">
                <a:solidFill>
                  <a:srgbClr val="8B008B"/>
                </a:solidFill>
                <a:latin typeface="Menlo"/>
              </a:rPr>
              <a:t>cpus</a:t>
            </a:r>
            <a:r>
              <a:rPr lang="en-US" dirty="0">
                <a:solidFill>
                  <a:srgbClr val="0C5176"/>
                </a:solidFill>
                <a:latin typeface="Menlo"/>
              </a:rPr>
              <a:t>=</a:t>
            </a:r>
            <a:r>
              <a:rPr lang="en-US" dirty="0">
                <a:solidFill>
                  <a:srgbClr val="CD5555"/>
                </a:solidFill>
                <a:latin typeface="Menlo"/>
              </a:rPr>
              <a:t>".5"</a:t>
            </a:r>
            <a:r>
              <a:rPr lang="en-US" dirty="0">
                <a:latin typeface="Menlo"/>
              </a:rPr>
              <a:t> ubuntu /bin/bash</a:t>
            </a:r>
            <a:endParaRPr lang="en-US" dirty="0"/>
          </a:p>
        </p:txBody>
      </p:sp>
    </p:spTree>
    <p:extLst>
      <p:ext uri="{BB962C8B-B14F-4D97-AF65-F5344CB8AC3E}">
        <p14:creationId xmlns:p14="http://schemas.microsoft.com/office/powerpoint/2010/main" val="304296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1AEF-966E-4806-89C8-A5252AAEEAD7}"/>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What is Docker?</a:t>
            </a:r>
          </a:p>
        </p:txBody>
      </p:sp>
      <p:sp>
        <p:nvSpPr>
          <p:cNvPr id="3" name="Content Placeholder 2">
            <a:extLst>
              <a:ext uri="{FF2B5EF4-FFF2-40B4-BE49-F238E27FC236}">
                <a16:creationId xmlns:a16="http://schemas.microsoft.com/office/drawing/2014/main" id="{EDA2E0A9-3E05-441D-8A12-DD22D5D1CE29}"/>
              </a:ext>
            </a:extLst>
          </p:cNvPr>
          <p:cNvSpPr>
            <a:spLocks noGrp="1"/>
          </p:cNvSpPr>
          <p:nvPr>
            <p:ph idx="1"/>
          </p:nvPr>
        </p:nvSpPr>
        <p:spPr>
          <a:xfrm>
            <a:off x="211424" y="1057605"/>
            <a:ext cx="11344552" cy="1764279"/>
          </a:xfrm>
        </p:spPr>
        <p:txBody>
          <a:bodyPr/>
          <a:lstStyle/>
          <a:p>
            <a:pPr algn="just"/>
            <a:r>
              <a:rPr lang="en-US" dirty="0"/>
              <a:t>Docker is a tool designed to make it easier to create, deploy, and run applications by using containers. Containers allow a developer to package up an application with all of the parts it needs, such as libraries and other dependencies, and ship it all out as one package.</a:t>
            </a:r>
          </a:p>
          <a:p>
            <a:endParaRPr lang="en-US" dirty="0"/>
          </a:p>
        </p:txBody>
      </p:sp>
      <p:pic>
        <p:nvPicPr>
          <p:cNvPr id="6" name="Picture 5">
            <a:extLst>
              <a:ext uri="{FF2B5EF4-FFF2-40B4-BE49-F238E27FC236}">
                <a16:creationId xmlns:a16="http://schemas.microsoft.com/office/drawing/2014/main" id="{0DC18A18-8B5C-45B2-A55A-66D26E72009E}"/>
              </a:ext>
            </a:extLst>
          </p:cNvPr>
          <p:cNvPicPr>
            <a:picLocks noChangeAspect="1"/>
          </p:cNvPicPr>
          <p:nvPr/>
        </p:nvPicPr>
        <p:blipFill>
          <a:blip r:embed="rId3"/>
          <a:stretch>
            <a:fillRect/>
          </a:stretch>
        </p:blipFill>
        <p:spPr>
          <a:xfrm>
            <a:off x="1800767" y="2042997"/>
            <a:ext cx="9535058" cy="4506084"/>
          </a:xfrm>
          <a:prstGeom prst="rect">
            <a:avLst/>
          </a:prstGeom>
        </p:spPr>
      </p:pic>
      <p:sp>
        <p:nvSpPr>
          <p:cNvPr id="7" name="Rectangle 6">
            <a:extLst>
              <a:ext uri="{FF2B5EF4-FFF2-40B4-BE49-F238E27FC236}">
                <a16:creationId xmlns:a16="http://schemas.microsoft.com/office/drawing/2014/main" id="{090A2D64-4AD1-4E67-8833-E17D9EE2D607}"/>
              </a:ext>
            </a:extLst>
          </p:cNvPr>
          <p:cNvSpPr/>
          <p:nvPr/>
        </p:nvSpPr>
        <p:spPr>
          <a:xfrm>
            <a:off x="7784757" y="6227805"/>
            <a:ext cx="61784" cy="135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54AD37-EA65-4843-91D4-B00F094BC6BA}"/>
              </a:ext>
            </a:extLst>
          </p:cNvPr>
          <p:cNvSpPr/>
          <p:nvPr/>
        </p:nvSpPr>
        <p:spPr>
          <a:xfrm>
            <a:off x="7432589" y="5918886"/>
            <a:ext cx="704336" cy="61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72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52B6C0-6B79-4DAC-86C3-D49AEE78911A}"/>
              </a:ext>
            </a:extLst>
          </p:cNvPr>
          <p:cNvSpPr txBox="1">
            <a:spLocks/>
          </p:cNvSpPr>
          <p:nvPr/>
        </p:nvSpPr>
        <p:spPr>
          <a:xfrm>
            <a:off x="623402" y="349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badi" panose="020B0604020202020204" pitchFamily="34" charset="0"/>
              </a:rPr>
              <a:t>Why Docker?</a:t>
            </a:r>
          </a:p>
        </p:txBody>
      </p:sp>
      <p:sp>
        <p:nvSpPr>
          <p:cNvPr id="5" name="Content Placeholder 2">
            <a:extLst>
              <a:ext uri="{FF2B5EF4-FFF2-40B4-BE49-F238E27FC236}">
                <a16:creationId xmlns:a16="http://schemas.microsoft.com/office/drawing/2014/main" id="{832CB6F7-2E23-4799-9575-DBA4A197755C}"/>
              </a:ext>
            </a:extLst>
          </p:cNvPr>
          <p:cNvSpPr txBox="1">
            <a:spLocks/>
          </p:cNvSpPr>
          <p:nvPr/>
        </p:nvSpPr>
        <p:spPr>
          <a:xfrm>
            <a:off x="224046" y="735227"/>
            <a:ext cx="11344552" cy="1582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Docker Containerization Unlocks the Potential for Dev and Ops.</a:t>
            </a:r>
          </a:p>
          <a:p>
            <a:pPr algn="just"/>
            <a:r>
              <a:rPr lang="en-US" dirty="0"/>
              <a:t>The Docker Enterprise container platform delivers immediate value to your business by reducing the infrastructure and maintenance costs of supporting your existing application portfolio, while accelerating your time to market for new solutions.</a:t>
            </a:r>
          </a:p>
          <a:p>
            <a:endParaRPr lang="en-US" dirty="0"/>
          </a:p>
        </p:txBody>
      </p:sp>
      <p:pic>
        <p:nvPicPr>
          <p:cNvPr id="6" name="Picture 5">
            <a:extLst>
              <a:ext uri="{FF2B5EF4-FFF2-40B4-BE49-F238E27FC236}">
                <a16:creationId xmlns:a16="http://schemas.microsoft.com/office/drawing/2014/main" id="{CB0CAE04-2018-4A1D-A451-00A39B902FA9}"/>
              </a:ext>
            </a:extLst>
          </p:cNvPr>
          <p:cNvPicPr>
            <a:picLocks noChangeAspect="1"/>
          </p:cNvPicPr>
          <p:nvPr/>
        </p:nvPicPr>
        <p:blipFill>
          <a:blip r:embed="rId3"/>
          <a:stretch>
            <a:fillRect/>
          </a:stretch>
        </p:blipFill>
        <p:spPr>
          <a:xfrm>
            <a:off x="5097410" y="2153052"/>
            <a:ext cx="6471188" cy="3969721"/>
          </a:xfrm>
          <a:prstGeom prst="rect">
            <a:avLst/>
          </a:prstGeom>
        </p:spPr>
      </p:pic>
      <p:pic>
        <p:nvPicPr>
          <p:cNvPr id="7" name="Picture 6">
            <a:extLst>
              <a:ext uri="{FF2B5EF4-FFF2-40B4-BE49-F238E27FC236}">
                <a16:creationId xmlns:a16="http://schemas.microsoft.com/office/drawing/2014/main" id="{2BE60BE9-0BD6-4653-9E4C-524C190F5BE2}"/>
              </a:ext>
            </a:extLst>
          </p:cNvPr>
          <p:cNvPicPr>
            <a:picLocks noChangeAspect="1"/>
          </p:cNvPicPr>
          <p:nvPr/>
        </p:nvPicPr>
        <p:blipFill>
          <a:blip r:embed="rId4"/>
          <a:stretch>
            <a:fillRect/>
          </a:stretch>
        </p:blipFill>
        <p:spPr>
          <a:xfrm>
            <a:off x="1653740" y="2317790"/>
            <a:ext cx="2013976" cy="2604742"/>
          </a:xfrm>
          <a:prstGeom prst="rect">
            <a:avLst/>
          </a:prstGeom>
        </p:spPr>
      </p:pic>
      <p:sp>
        <p:nvSpPr>
          <p:cNvPr id="8" name="TextBox 7">
            <a:extLst>
              <a:ext uri="{FF2B5EF4-FFF2-40B4-BE49-F238E27FC236}">
                <a16:creationId xmlns:a16="http://schemas.microsoft.com/office/drawing/2014/main" id="{B2E51241-7436-4050-A73C-BC54CF054FD6}"/>
              </a:ext>
            </a:extLst>
          </p:cNvPr>
          <p:cNvSpPr txBox="1"/>
          <p:nvPr/>
        </p:nvSpPr>
        <p:spPr>
          <a:xfrm>
            <a:off x="594088" y="5245610"/>
            <a:ext cx="5126724" cy="1754326"/>
          </a:xfrm>
          <a:prstGeom prst="rect">
            <a:avLst/>
          </a:prstGeom>
          <a:noFill/>
        </p:spPr>
        <p:txBody>
          <a:bodyPr wrap="none" rtlCol="0">
            <a:spAutoFit/>
          </a:bodyPr>
          <a:lstStyle/>
          <a:p>
            <a:r>
              <a:rPr lang="en-US" dirty="0"/>
              <a:t>Potential Use Case:</a:t>
            </a:r>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Tree>
    <p:extLst>
      <p:ext uri="{BB962C8B-B14F-4D97-AF65-F5344CB8AC3E}">
        <p14:creationId xmlns:p14="http://schemas.microsoft.com/office/powerpoint/2010/main" val="291576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70CD-FEA7-4006-A13D-4DC4DB0E2114}"/>
              </a:ext>
            </a:extLst>
          </p:cNvPr>
          <p:cNvSpPr>
            <a:spLocks noGrp="1"/>
          </p:cNvSpPr>
          <p:nvPr>
            <p:ph type="title"/>
          </p:nvPr>
        </p:nvSpPr>
        <p:spPr>
          <a:xfrm>
            <a:off x="237739" y="204143"/>
            <a:ext cx="9404723" cy="1400530"/>
          </a:xfrm>
        </p:spPr>
        <p:txBody>
          <a:bodyPr/>
          <a:lstStyle/>
          <a:p>
            <a:r>
              <a:rPr lang="en-US" dirty="0">
                <a:latin typeface="Abadi" panose="020B0604020104020204" pitchFamily="34" charset="0"/>
              </a:rPr>
              <a:t>Getting Setup: No Support for A3</a:t>
            </a:r>
          </a:p>
        </p:txBody>
      </p:sp>
      <p:sp>
        <p:nvSpPr>
          <p:cNvPr id="3" name="Content Placeholder 2">
            <a:extLst>
              <a:ext uri="{FF2B5EF4-FFF2-40B4-BE49-F238E27FC236}">
                <a16:creationId xmlns:a16="http://schemas.microsoft.com/office/drawing/2014/main" id="{1589E166-B5DD-4C1F-8A87-EC869E0CFFDA}"/>
              </a:ext>
            </a:extLst>
          </p:cNvPr>
          <p:cNvSpPr>
            <a:spLocks noGrp="1"/>
          </p:cNvSpPr>
          <p:nvPr>
            <p:ph idx="1"/>
          </p:nvPr>
        </p:nvSpPr>
        <p:spPr>
          <a:xfrm>
            <a:off x="9439590" y="1275128"/>
            <a:ext cx="2752410" cy="3509936"/>
          </a:xfrm>
        </p:spPr>
        <p:txBody>
          <a:bodyPr>
            <a:normAutofit/>
          </a:bodyPr>
          <a:lstStyle/>
          <a:p>
            <a:r>
              <a:rPr lang="en-US" dirty="0"/>
              <a:t>Glossary</a:t>
            </a:r>
          </a:p>
          <a:p>
            <a:r>
              <a:rPr lang="en-US" dirty="0">
                <a:hlinkClick r:id="rId3"/>
              </a:rPr>
              <a:t>Docker Machine</a:t>
            </a:r>
            <a:endParaRPr lang="en-US" dirty="0"/>
          </a:p>
          <a:p>
            <a:r>
              <a:rPr lang="en-US" dirty="0"/>
              <a:t>Boot2Docker</a:t>
            </a:r>
          </a:p>
          <a:p>
            <a:r>
              <a:rPr lang="en-US" dirty="0"/>
              <a:t>Docker Client</a:t>
            </a:r>
          </a:p>
          <a:p>
            <a:r>
              <a:rPr lang="en-US" dirty="0"/>
              <a:t>Docker Engine</a:t>
            </a:r>
          </a:p>
          <a:p>
            <a:r>
              <a:rPr lang="en-US" dirty="0">
                <a:hlinkClick r:id="rId4"/>
              </a:rPr>
              <a:t>Repositories</a:t>
            </a:r>
            <a:endParaRPr lang="en-US" dirty="0"/>
          </a:p>
          <a:p>
            <a:r>
              <a:rPr lang="en-US" dirty="0"/>
              <a:t>Image</a:t>
            </a:r>
          </a:p>
          <a:p>
            <a:r>
              <a:rPr lang="en-US" dirty="0"/>
              <a:t>Container</a:t>
            </a:r>
          </a:p>
          <a:p>
            <a:endParaRPr lang="en-US" dirty="0"/>
          </a:p>
        </p:txBody>
      </p:sp>
      <p:sp>
        <p:nvSpPr>
          <p:cNvPr id="4" name="TextBox 3">
            <a:extLst>
              <a:ext uri="{FF2B5EF4-FFF2-40B4-BE49-F238E27FC236}">
                <a16:creationId xmlns:a16="http://schemas.microsoft.com/office/drawing/2014/main" id="{C5FB3AC7-C7F6-4EB5-9AF4-B49267DCEE8F}"/>
              </a:ext>
            </a:extLst>
          </p:cNvPr>
          <p:cNvSpPr txBox="1"/>
          <p:nvPr/>
        </p:nvSpPr>
        <p:spPr>
          <a:xfrm>
            <a:off x="559293" y="1275128"/>
            <a:ext cx="8007658" cy="2585323"/>
          </a:xfrm>
          <a:prstGeom prst="rect">
            <a:avLst/>
          </a:prstGeom>
          <a:noFill/>
        </p:spPr>
        <p:txBody>
          <a:bodyPr wrap="square" rtlCol="0">
            <a:spAutoFit/>
          </a:bodyPr>
          <a:lstStyle/>
          <a:p>
            <a:r>
              <a:rPr lang="en-US" dirty="0"/>
              <a:t>Install Docker Toolbox or Docker For Windows (Windows 10 pro)</a:t>
            </a:r>
          </a:p>
          <a:p>
            <a:endParaRPr lang="en-US" dirty="0"/>
          </a:p>
          <a:p>
            <a:r>
              <a:rPr lang="en-US" dirty="0"/>
              <a:t>Setup the Docker Machine</a:t>
            </a:r>
          </a:p>
          <a:p>
            <a:endParaRPr lang="en-US" dirty="0"/>
          </a:p>
          <a:p>
            <a:r>
              <a:rPr lang="en-US" dirty="0"/>
              <a:t>Start and Connect to the Docker Machine</a:t>
            </a:r>
          </a:p>
          <a:p>
            <a:endParaRPr lang="en-US" dirty="0"/>
          </a:p>
          <a:p>
            <a:r>
              <a:rPr lang="en-US" dirty="0"/>
              <a:t>Log into Docker Registry</a:t>
            </a:r>
          </a:p>
          <a:p>
            <a:endParaRPr lang="en-US" dirty="0"/>
          </a:p>
          <a:p>
            <a:r>
              <a:rPr lang="en-US" dirty="0"/>
              <a:t>Pull Image, start a container.</a:t>
            </a:r>
          </a:p>
        </p:txBody>
      </p:sp>
      <p:pic>
        <p:nvPicPr>
          <p:cNvPr id="5" name="Picture 4">
            <a:extLst>
              <a:ext uri="{FF2B5EF4-FFF2-40B4-BE49-F238E27FC236}">
                <a16:creationId xmlns:a16="http://schemas.microsoft.com/office/drawing/2014/main" id="{818729FD-4DB1-40E1-B1E4-E58663F1B959}"/>
              </a:ext>
            </a:extLst>
          </p:cNvPr>
          <p:cNvPicPr>
            <a:picLocks noChangeAspect="1"/>
          </p:cNvPicPr>
          <p:nvPr/>
        </p:nvPicPr>
        <p:blipFill>
          <a:blip r:embed="rId5"/>
          <a:stretch>
            <a:fillRect/>
          </a:stretch>
        </p:blipFill>
        <p:spPr>
          <a:xfrm>
            <a:off x="9642462" y="4909813"/>
            <a:ext cx="1998243" cy="1921091"/>
          </a:xfrm>
          <a:prstGeom prst="rect">
            <a:avLst/>
          </a:prstGeom>
        </p:spPr>
      </p:pic>
      <p:pic>
        <p:nvPicPr>
          <p:cNvPr id="6" name="Picture 5">
            <a:extLst>
              <a:ext uri="{FF2B5EF4-FFF2-40B4-BE49-F238E27FC236}">
                <a16:creationId xmlns:a16="http://schemas.microsoft.com/office/drawing/2014/main" id="{5FA27830-4B25-45F6-B16E-CCE5F6EDF163}"/>
              </a:ext>
            </a:extLst>
          </p:cNvPr>
          <p:cNvPicPr>
            <a:picLocks noChangeAspect="1"/>
          </p:cNvPicPr>
          <p:nvPr/>
        </p:nvPicPr>
        <p:blipFill>
          <a:blip r:embed="rId6"/>
          <a:stretch>
            <a:fillRect/>
          </a:stretch>
        </p:blipFill>
        <p:spPr>
          <a:xfrm>
            <a:off x="47310" y="5057775"/>
            <a:ext cx="5410200" cy="1800225"/>
          </a:xfrm>
          <a:prstGeom prst="rect">
            <a:avLst/>
          </a:prstGeom>
        </p:spPr>
      </p:pic>
      <p:pic>
        <p:nvPicPr>
          <p:cNvPr id="7" name="Picture 6">
            <a:extLst>
              <a:ext uri="{FF2B5EF4-FFF2-40B4-BE49-F238E27FC236}">
                <a16:creationId xmlns:a16="http://schemas.microsoft.com/office/drawing/2014/main" id="{84A9B891-DC9E-43F9-8B09-064A5CD13E54}"/>
              </a:ext>
            </a:extLst>
          </p:cNvPr>
          <p:cNvPicPr>
            <a:picLocks noChangeAspect="1"/>
          </p:cNvPicPr>
          <p:nvPr/>
        </p:nvPicPr>
        <p:blipFill>
          <a:blip r:embed="rId7"/>
          <a:stretch>
            <a:fillRect/>
          </a:stretch>
        </p:blipFill>
        <p:spPr>
          <a:xfrm>
            <a:off x="6096000" y="4039499"/>
            <a:ext cx="3116605" cy="2771848"/>
          </a:xfrm>
          <a:prstGeom prst="rect">
            <a:avLst/>
          </a:prstGeom>
        </p:spPr>
      </p:pic>
    </p:spTree>
    <p:extLst>
      <p:ext uri="{BB962C8B-B14F-4D97-AF65-F5344CB8AC3E}">
        <p14:creationId xmlns:p14="http://schemas.microsoft.com/office/powerpoint/2010/main" val="70903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D24-2BD2-423F-870A-2F1D4DA30A05}"/>
              </a:ext>
            </a:extLst>
          </p:cNvPr>
          <p:cNvSpPr>
            <a:spLocks noGrp="1"/>
          </p:cNvSpPr>
          <p:nvPr>
            <p:ph type="title"/>
          </p:nvPr>
        </p:nvSpPr>
        <p:spPr>
          <a:xfrm>
            <a:off x="355671" y="242654"/>
            <a:ext cx="7824502" cy="1400530"/>
          </a:xfrm>
        </p:spPr>
        <p:txBody>
          <a:bodyPr/>
          <a:lstStyle/>
          <a:p>
            <a:r>
              <a:rPr lang="en-US" dirty="0"/>
              <a:t>Installation and Setup Links </a:t>
            </a:r>
          </a:p>
        </p:txBody>
      </p:sp>
      <p:sp>
        <p:nvSpPr>
          <p:cNvPr id="3" name="Rectangle 2">
            <a:extLst>
              <a:ext uri="{FF2B5EF4-FFF2-40B4-BE49-F238E27FC236}">
                <a16:creationId xmlns:a16="http://schemas.microsoft.com/office/drawing/2014/main" id="{8D79CBED-BF2B-4A84-BBC8-EE58618A27E0}"/>
              </a:ext>
            </a:extLst>
          </p:cNvPr>
          <p:cNvSpPr/>
          <p:nvPr/>
        </p:nvSpPr>
        <p:spPr>
          <a:xfrm>
            <a:off x="551934" y="1643184"/>
            <a:ext cx="10124303" cy="369332"/>
          </a:xfrm>
          <a:prstGeom prst="rect">
            <a:avLst/>
          </a:prstGeom>
        </p:spPr>
        <p:txBody>
          <a:bodyPr wrap="square">
            <a:spAutoFit/>
          </a:bodyPr>
          <a:lstStyle/>
          <a:p>
            <a:r>
              <a:rPr lang="en-US" dirty="0">
                <a:hlinkClick r:id="rId3"/>
              </a:rPr>
              <a:t>https://docs.docker.com/toolbox/toolbox_install_windows/</a:t>
            </a:r>
            <a:r>
              <a:rPr lang="en-US" dirty="0"/>
              <a:t> </a:t>
            </a:r>
          </a:p>
        </p:txBody>
      </p:sp>
      <p:sp>
        <p:nvSpPr>
          <p:cNvPr id="4" name="TextBox 3">
            <a:extLst>
              <a:ext uri="{FF2B5EF4-FFF2-40B4-BE49-F238E27FC236}">
                <a16:creationId xmlns:a16="http://schemas.microsoft.com/office/drawing/2014/main" id="{E1522CD0-C798-47AE-874E-7A44CC4A40FD}"/>
              </a:ext>
            </a:extLst>
          </p:cNvPr>
          <p:cNvSpPr txBox="1"/>
          <p:nvPr/>
        </p:nvSpPr>
        <p:spPr>
          <a:xfrm>
            <a:off x="551934" y="1162642"/>
            <a:ext cx="3241589" cy="369332"/>
          </a:xfrm>
          <a:prstGeom prst="rect">
            <a:avLst/>
          </a:prstGeom>
          <a:noFill/>
        </p:spPr>
        <p:txBody>
          <a:bodyPr wrap="square" rtlCol="0">
            <a:spAutoFit/>
          </a:bodyPr>
          <a:lstStyle/>
          <a:p>
            <a:r>
              <a:rPr lang="en-US" dirty="0"/>
              <a:t>Outside </a:t>
            </a:r>
          </a:p>
        </p:txBody>
      </p:sp>
      <p:sp>
        <p:nvSpPr>
          <p:cNvPr id="5" name="TextBox 4">
            <a:extLst>
              <a:ext uri="{FF2B5EF4-FFF2-40B4-BE49-F238E27FC236}">
                <a16:creationId xmlns:a16="http://schemas.microsoft.com/office/drawing/2014/main" id="{01142BB0-3DD4-458E-BC51-F6A7F7E5E049}"/>
              </a:ext>
            </a:extLst>
          </p:cNvPr>
          <p:cNvSpPr txBox="1"/>
          <p:nvPr/>
        </p:nvSpPr>
        <p:spPr>
          <a:xfrm>
            <a:off x="551933" y="2563172"/>
            <a:ext cx="10324614" cy="646331"/>
          </a:xfrm>
          <a:prstGeom prst="rect">
            <a:avLst/>
          </a:prstGeom>
          <a:noFill/>
        </p:spPr>
        <p:txBody>
          <a:bodyPr wrap="square" rtlCol="0">
            <a:spAutoFit/>
          </a:bodyPr>
          <a:lstStyle/>
          <a:p>
            <a:endParaRPr lang="de-CH" u="sng" dirty="0">
              <a:hlinkClick r:id="rId4"/>
            </a:endParaRPr>
          </a:p>
          <a:p>
            <a:endParaRPr lang="en-US" dirty="0"/>
          </a:p>
        </p:txBody>
      </p:sp>
    </p:spTree>
    <p:extLst>
      <p:ext uri="{BB962C8B-B14F-4D97-AF65-F5344CB8AC3E}">
        <p14:creationId xmlns:p14="http://schemas.microsoft.com/office/powerpoint/2010/main" val="57847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9FBA-71C5-462C-9DCE-E9F0B0F0E5BA}"/>
              </a:ext>
            </a:extLst>
          </p:cNvPr>
          <p:cNvSpPr>
            <a:spLocks noGrp="1"/>
          </p:cNvSpPr>
          <p:nvPr>
            <p:ph type="title"/>
          </p:nvPr>
        </p:nvSpPr>
        <p:spPr/>
        <p:txBody>
          <a:bodyPr/>
          <a:lstStyle/>
          <a:p>
            <a:r>
              <a:rPr lang="en-US" dirty="0"/>
              <a:t>Docker Image</a:t>
            </a:r>
          </a:p>
        </p:txBody>
      </p:sp>
      <p:sp>
        <p:nvSpPr>
          <p:cNvPr id="3" name="Content Placeholder 2">
            <a:extLst>
              <a:ext uri="{FF2B5EF4-FFF2-40B4-BE49-F238E27FC236}">
                <a16:creationId xmlns:a16="http://schemas.microsoft.com/office/drawing/2014/main" id="{6070F30F-8B04-4DF3-ACE8-BBA5112458FF}"/>
              </a:ext>
            </a:extLst>
          </p:cNvPr>
          <p:cNvSpPr>
            <a:spLocks noGrp="1"/>
          </p:cNvSpPr>
          <p:nvPr>
            <p:ph idx="1"/>
          </p:nvPr>
        </p:nvSpPr>
        <p:spPr>
          <a:xfrm>
            <a:off x="216568" y="1126160"/>
            <a:ext cx="11806556" cy="5447635"/>
          </a:xfrm>
        </p:spPr>
        <p:txBody>
          <a:bodyPr/>
          <a:lstStyle/>
          <a:p>
            <a:r>
              <a:rPr lang="en-US" dirty="0"/>
              <a:t>Docker Images are file system snapshots along with optional entry point command details. Docker images are created using Dockerfile. Dockerfile is nothing but a series of commands that incrementally build the docker image. Images can be built on top of other images. Starting image then becomes the base image.</a:t>
            </a:r>
          </a:p>
          <a:p>
            <a:r>
              <a:rPr lang="en-US" dirty="0"/>
              <a:t>Docker leverages Linux Union File System to lay out its images. </a:t>
            </a:r>
          </a:p>
        </p:txBody>
      </p:sp>
      <p:pic>
        <p:nvPicPr>
          <p:cNvPr id="7" name="Picture 6">
            <a:extLst>
              <a:ext uri="{FF2B5EF4-FFF2-40B4-BE49-F238E27FC236}">
                <a16:creationId xmlns:a16="http://schemas.microsoft.com/office/drawing/2014/main" id="{3918C172-8A34-4805-903F-13285C03748F}"/>
              </a:ext>
            </a:extLst>
          </p:cNvPr>
          <p:cNvPicPr>
            <a:picLocks noChangeAspect="1"/>
          </p:cNvPicPr>
          <p:nvPr/>
        </p:nvPicPr>
        <p:blipFill>
          <a:blip r:embed="rId3"/>
          <a:stretch>
            <a:fillRect/>
          </a:stretch>
        </p:blipFill>
        <p:spPr>
          <a:xfrm>
            <a:off x="6540225" y="26879"/>
            <a:ext cx="2947139" cy="1099281"/>
          </a:xfrm>
          <a:prstGeom prst="rect">
            <a:avLst/>
          </a:prstGeom>
        </p:spPr>
      </p:pic>
      <p:pic>
        <p:nvPicPr>
          <p:cNvPr id="8" name="Picture 7">
            <a:extLst>
              <a:ext uri="{FF2B5EF4-FFF2-40B4-BE49-F238E27FC236}">
                <a16:creationId xmlns:a16="http://schemas.microsoft.com/office/drawing/2014/main" id="{A044BB35-6C80-4A26-BEC5-E6607A237E0D}"/>
              </a:ext>
            </a:extLst>
          </p:cNvPr>
          <p:cNvPicPr>
            <a:picLocks noChangeAspect="1"/>
          </p:cNvPicPr>
          <p:nvPr/>
        </p:nvPicPr>
        <p:blipFill>
          <a:blip r:embed="rId4"/>
          <a:stretch>
            <a:fillRect/>
          </a:stretch>
        </p:blipFill>
        <p:spPr>
          <a:xfrm>
            <a:off x="923329" y="3011120"/>
            <a:ext cx="2478550" cy="2125357"/>
          </a:xfrm>
          <a:prstGeom prst="rect">
            <a:avLst/>
          </a:prstGeom>
        </p:spPr>
      </p:pic>
      <p:pic>
        <p:nvPicPr>
          <p:cNvPr id="9" name="Picture 8">
            <a:extLst>
              <a:ext uri="{FF2B5EF4-FFF2-40B4-BE49-F238E27FC236}">
                <a16:creationId xmlns:a16="http://schemas.microsoft.com/office/drawing/2014/main" id="{46E7D5CC-4F3A-4FF1-BDB0-3F12EDA533BD}"/>
              </a:ext>
            </a:extLst>
          </p:cNvPr>
          <p:cNvPicPr>
            <a:picLocks noChangeAspect="1"/>
          </p:cNvPicPr>
          <p:nvPr/>
        </p:nvPicPr>
        <p:blipFill>
          <a:blip r:embed="rId5"/>
          <a:stretch>
            <a:fillRect/>
          </a:stretch>
        </p:blipFill>
        <p:spPr>
          <a:xfrm>
            <a:off x="3839734" y="3950496"/>
            <a:ext cx="4314825" cy="1343025"/>
          </a:xfrm>
          <a:prstGeom prst="rect">
            <a:avLst/>
          </a:prstGeom>
        </p:spPr>
      </p:pic>
      <p:sp>
        <p:nvSpPr>
          <p:cNvPr id="10" name="TextBox 9">
            <a:extLst>
              <a:ext uri="{FF2B5EF4-FFF2-40B4-BE49-F238E27FC236}">
                <a16:creationId xmlns:a16="http://schemas.microsoft.com/office/drawing/2014/main" id="{F57959E6-ABFB-4D03-A192-6D79A9D11BEF}"/>
              </a:ext>
            </a:extLst>
          </p:cNvPr>
          <p:cNvSpPr txBox="1"/>
          <p:nvPr/>
        </p:nvSpPr>
        <p:spPr>
          <a:xfrm>
            <a:off x="132347" y="5383081"/>
            <a:ext cx="11959390" cy="1200329"/>
          </a:xfrm>
          <a:prstGeom prst="rect">
            <a:avLst/>
          </a:prstGeom>
          <a:noFill/>
        </p:spPr>
        <p:txBody>
          <a:bodyPr wrap="square" rtlCol="0">
            <a:spAutoFit/>
          </a:bodyPr>
          <a:lstStyle/>
          <a:p>
            <a:r>
              <a:rPr lang="en-US" dirty="0"/>
              <a:t>docker image ls</a:t>
            </a:r>
          </a:p>
          <a:p>
            <a:r>
              <a:rPr lang="en-US" dirty="0"/>
              <a:t>docker image inspect [image id | tag]               (tag example: namespace/</a:t>
            </a:r>
            <a:r>
              <a:rPr lang="en-US" dirty="0" err="1"/>
              <a:t>name:tag</a:t>
            </a:r>
            <a:r>
              <a:rPr lang="en-US" dirty="0"/>
              <a:t>)</a:t>
            </a:r>
          </a:p>
          <a:p>
            <a:r>
              <a:rPr lang="en-US" dirty="0" err="1"/>
              <a:t>docker</a:t>
            </a:r>
            <a:r>
              <a:rPr lang="en-US" dirty="0"/>
              <a:t> build –t [image-tag] .  </a:t>
            </a:r>
            <a:r>
              <a:rPr lang="en-US" sz="1100" b="1" dirty="0">
                <a:solidFill>
                  <a:schemeClr val="accent1">
                    <a:lumMod val="60000"/>
                    <a:lumOff val="40000"/>
                  </a:schemeClr>
                </a:solidFill>
              </a:rPr>
              <a:t>(Very imp:  . Here specifies the build context. It should be relative path to artifacts or applications we are trying to package)</a:t>
            </a:r>
          </a:p>
          <a:p>
            <a:r>
              <a:rPr lang="en-US" dirty="0" err="1"/>
              <a:t>docker</a:t>
            </a:r>
            <a:r>
              <a:rPr lang="en-US" dirty="0"/>
              <a:t> build –f [</a:t>
            </a:r>
            <a:r>
              <a:rPr lang="en-US" dirty="0" err="1"/>
              <a:t>docker</a:t>
            </a:r>
            <a:r>
              <a:rPr lang="en-US" dirty="0"/>
              <a:t> file path]  -t [image-tag] .</a:t>
            </a:r>
          </a:p>
        </p:txBody>
      </p:sp>
    </p:spTree>
    <p:extLst>
      <p:ext uri="{BB962C8B-B14F-4D97-AF65-F5344CB8AC3E}">
        <p14:creationId xmlns:p14="http://schemas.microsoft.com/office/powerpoint/2010/main" val="113912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UBSNewColorsV2">
      <a:dk1>
        <a:sysClr val="windowText" lastClr="000000"/>
      </a:dk1>
      <a:lt1>
        <a:sysClr val="window" lastClr="FFFFFF"/>
      </a:lt1>
      <a:dk2>
        <a:srgbClr val="E60000"/>
      </a:dk2>
      <a:lt2>
        <a:srgbClr val="FFFFFF"/>
      </a:lt2>
      <a:accent1>
        <a:srgbClr val="4D3C2F"/>
      </a:accent1>
      <a:accent2>
        <a:srgbClr val="CFBD9B"/>
      </a:accent2>
      <a:accent3>
        <a:srgbClr val="C07156"/>
      </a:accent3>
      <a:accent4>
        <a:srgbClr val="E8C767"/>
      </a:accent4>
      <a:accent5>
        <a:srgbClr val="AEB0B3"/>
      </a:accent5>
      <a:accent6>
        <a:srgbClr val="A43725"/>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TotalTime>
  <Words>2869</Words>
  <Application>Microsoft Office PowerPoint</Application>
  <PresentationFormat>Widescreen</PresentationFormat>
  <Paragraphs>362</Paragraphs>
  <Slides>22</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Abadi</vt:lpstr>
      <vt:lpstr>Arial</vt:lpstr>
      <vt:lpstr>Calibri</vt:lpstr>
      <vt:lpstr>Century Gothic</vt:lpstr>
      <vt:lpstr>Menlo</vt:lpstr>
      <vt:lpstr>Wingdings 3</vt:lpstr>
      <vt:lpstr>Ion</vt:lpstr>
      <vt:lpstr>Bitmap Image</vt:lpstr>
      <vt:lpstr>Docker Fundamentals</vt:lpstr>
      <vt:lpstr>Containers vs Virtual Machine</vt:lpstr>
      <vt:lpstr>Name Space Process Isolation</vt:lpstr>
      <vt:lpstr>Containers on Linux</vt:lpstr>
      <vt:lpstr>What is Docker?</vt:lpstr>
      <vt:lpstr>PowerPoint Presentation</vt:lpstr>
      <vt:lpstr>Getting Setup: No Support for A3</vt:lpstr>
      <vt:lpstr>Installation and Setup Links </vt:lpstr>
      <vt:lpstr>Docker Image</vt:lpstr>
      <vt:lpstr>Docker Container</vt:lpstr>
      <vt:lpstr>Container</vt:lpstr>
      <vt:lpstr>Containers on Single Host</vt:lpstr>
      <vt:lpstr>Docker Container Build Execution Cycle</vt:lpstr>
      <vt:lpstr>Packaging Applications Using Docker</vt:lpstr>
      <vt:lpstr>Simple Docker File: Dockerfile</vt:lpstr>
      <vt:lpstr>Docker image creation process</vt:lpstr>
      <vt:lpstr>Multi Stage Docker File</vt:lpstr>
      <vt:lpstr>Scaling Docker Containers</vt:lpstr>
      <vt:lpstr>Docker Compose</vt:lpstr>
      <vt:lpstr>Useful commands : Docker CLI</vt:lpstr>
      <vt:lpstr>Practice Links</vt:lpstr>
      <vt:lpstr>Assignment</vt:lpstr>
    </vt:vector>
  </TitlesOfParts>
  <Manager>anverma@live.com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Fundamentals</dc:title>
  <dc:creator>Anand Verma</dc:creator>
  <dc:description>Docker fundamentals learning series</dc:description>
  <cp:lastModifiedBy>Anand Verma</cp:lastModifiedBy>
  <cp:revision>157</cp:revision>
  <dcterms:created xsi:type="dcterms:W3CDTF">2019-02-03T19:10:32Z</dcterms:created>
  <dcterms:modified xsi:type="dcterms:W3CDTF">2019-02-20T08:12:27Z</dcterms:modified>
</cp:coreProperties>
</file>