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1" r:id="rId3"/>
    <p:sldId id="263" r:id="rId4"/>
    <p:sldId id="257" r:id="rId5"/>
    <p:sldId id="262" r:id="rId6"/>
    <p:sldId id="258" r:id="rId7"/>
    <p:sldId id="269" r:id="rId8"/>
    <p:sldId id="270" r:id="rId9"/>
    <p:sldId id="271" r:id="rId10"/>
    <p:sldId id="268" r:id="rId11"/>
    <p:sldId id="264" r:id="rId12"/>
    <p:sldId id="265" r:id="rId13"/>
    <p:sldId id="266" r:id="rId14"/>
    <p:sldId id="267" r:id="rId15"/>
    <p:sldId id="260" r:id="rId16"/>
    <p:sldId id="25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978" autoAdjust="0"/>
  </p:normalViewPr>
  <p:slideViewPr>
    <p:cSldViewPr snapToGrid="0">
      <p:cViewPr varScale="1">
        <p:scale>
          <a:sx n="78" d="100"/>
          <a:sy n="78" d="100"/>
        </p:scale>
        <p:origin x="18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79F3D-1AF7-4C15-803B-D0ED7BCC2C35}" type="datetimeFigureOut">
              <a:rPr lang="en-US" smtClean="0"/>
              <a:t>2/16/2019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DC511-4480-4A82-BA29-F3464795B20B}" type="slidenum">
              <a:rPr lang="en-US" smtClean="0"/>
              <a:t>‹#›</a:t>
            </a:fld>
            <a:endParaRPr lang="en-US"/>
          </a:p>
        </p:txBody>
      </p:sp>
    </p:spTree>
    <p:extLst>
      <p:ext uri="{BB962C8B-B14F-4D97-AF65-F5344CB8AC3E}">
        <p14:creationId xmlns:p14="http://schemas.microsoft.com/office/powerpoint/2010/main" val="311878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ore.docker.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a:t>
            </a:fld>
            <a:endParaRPr lang="en-US"/>
          </a:p>
        </p:txBody>
      </p:sp>
    </p:spTree>
    <p:extLst>
      <p:ext uri="{BB962C8B-B14F-4D97-AF65-F5344CB8AC3E}">
        <p14:creationId xmlns:p14="http://schemas.microsoft.com/office/powerpoint/2010/main" val="230949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 a world of virtualization. Virtualization attempts to make  better utilization of resources. There are 2 modes of virtualization available VM and Containers. </a:t>
            </a:r>
          </a:p>
          <a:p>
            <a:r>
              <a:rPr lang="en-US" dirty="0"/>
              <a:t>Any virtualization works around 2 concepts: </a:t>
            </a:r>
            <a:r>
              <a:rPr lang="en-US" dirty="0" err="1"/>
              <a:t>NameSpaces</a:t>
            </a:r>
            <a:r>
              <a:rPr lang="en-US" dirty="0"/>
              <a:t> and Control Groups</a:t>
            </a:r>
          </a:p>
          <a:p>
            <a:endParaRPr lang="en-US" dirty="0"/>
          </a:p>
          <a:p>
            <a:r>
              <a:rPr lang="en-US" dirty="0"/>
              <a:t>By default these concepts are Linux Kernel primitives but there are equivalent concepts on windows platform as well. </a:t>
            </a:r>
          </a:p>
          <a:p>
            <a:r>
              <a:rPr lang="en-US" dirty="0" err="1"/>
              <a:t>NameSpaces</a:t>
            </a:r>
            <a:r>
              <a:rPr lang="en-US" dirty="0"/>
              <a:t> are about Isolation, Control Groups are about grouping objects ex namespace and setting limits.</a:t>
            </a:r>
          </a:p>
          <a:p>
            <a:endParaRPr lang="en-US" dirty="0"/>
          </a:p>
          <a:p>
            <a:r>
              <a:rPr lang="en-US" dirty="0"/>
              <a:t>Lets look at VM first:</a:t>
            </a:r>
          </a:p>
          <a:p>
            <a:endParaRPr lang="en-US" dirty="0"/>
          </a:p>
          <a:p>
            <a:r>
              <a:rPr lang="en-US" dirty="0"/>
              <a:t>VM virtualization works on top of a virtual machine manager like hypervisor. To achieve virtualization it grabs physical resources like CPU, RAM, storage, networks, then, it slices them into virtual versions, so virtual CPU, virtual RAM, virtual NICs, all that goodness, and then it builds virtual machines out of them, virtual machines that look, smell, and feel like normal physical servers. But in the end we end up running guest OS over the Host OS layer. This makes it bulkier and takes time to start as it need to boot up the Guest OS additionally to provision a VM.</a:t>
            </a:r>
          </a:p>
          <a:p>
            <a:endParaRPr lang="en-US" dirty="0"/>
          </a:p>
          <a:p>
            <a:r>
              <a:rPr lang="en-US" dirty="0"/>
              <a:t>Lets look into Containers:</a:t>
            </a:r>
          </a:p>
          <a:p>
            <a:r>
              <a:rPr lang="en-US" dirty="0"/>
              <a:t>Well not so with containers. Now, keeping this somewhat high-level here,</a:t>
            </a:r>
          </a:p>
          <a:p>
            <a:r>
              <a:rPr lang="en-US" dirty="0"/>
              <a:t>instead of slicing and dicing physical server resources, Docker and other container engines slice and dice operating system resources. So, they slice up the process namespace, the network stack, </a:t>
            </a:r>
          </a:p>
          <a:p>
            <a:r>
              <a:rPr lang="en-US" dirty="0"/>
              <a:t>the storage stack, the file system hierarchy actually. In effect, every container gets its own PID1, process ID 1, every container gets its own root file system, that's obviously / on Linux and c on Windows. </a:t>
            </a:r>
          </a:p>
          <a:p>
            <a:r>
              <a:rPr lang="en-US" dirty="0"/>
              <a:t>So, hypervisor virtualization virtualizes physical server resources and builds virtual machines. Container engines like Docker, they're more like operating system virtualization, they create virtual operating systems,  assign one to each container, inside of which we run applications. And they're way more lightweight than VMs. </a:t>
            </a:r>
          </a:p>
        </p:txBody>
      </p:sp>
      <p:sp>
        <p:nvSpPr>
          <p:cNvPr id="4" name="Slide Number Placeholder 3"/>
          <p:cNvSpPr>
            <a:spLocks noGrp="1"/>
          </p:cNvSpPr>
          <p:nvPr>
            <p:ph type="sldNum" sz="quarter" idx="5"/>
          </p:nvPr>
        </p:nvSpPr>
        <p:spPr/>
        <p:txBody>
          <a:bodyPr/>
          <a:lstStyle/>
          <a:p>
            <a:fld id="{841DC511-4480-4A82-BA29-F3464795B20B}" type="slidenum">
              <a:rPr lang="en-US" smtClean="0"/>
              <a:t>2</a:t>
            </a:fld>
            <a:endParaRPr lang="en-US"/>
          </a:p>
        </p:txBody>
      </p:sp>
    </p:spTree>
    <p:extLst>
      <p:ext uri="{BB962C8B-B14F-4D97-AF65-F5344CB8AC3E}">
        <p14:creationId xmlns:p14="http://schemas.microsoft.com/office/powerpoint/2010/main" val="365795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is a collection of tools that provides different capabilities to build an eco-system to run containers.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Machine: Docker Host running docker core engine.</a:t>
            </a:r>
          </a:p>
          <a:p>
            <a:r>
              <a:rPr lang="en-US" dirty="0"/>
              <a:t>Docker Client: Docker CLI client</a:t>
            </a:r>
          </a:p>
          <a:p>
            <a:r>
              <a:rPr lang="en-US" dirty="0"/>
              <a:t>Docker Server: Docker </a:t>
            </a:r>
            <a:r>
              <a:rPr lang="en-US" dirty="0" err="1"/>
              <a:t>dameon</a:t>
            </a:r>
            <a:r>
              <a:rPr lang="en-US" dirty="0"/>
              <a:t> server side process that accepts commands from Docker client.</a:t>
            </a:r>
          </a:p>
          <a:p>
            <a:r>
              <a:rPr lang="en-US" dirty="0"/>
              <a:t>Docker Hub: Central location that hosts the repositories containing docker images.</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4</a:t>
            </a:fld>
            <a:endParaRPr lang="en-US"/>
          </a:p>
        </p:txBody>
      </p:sp>
    </p:spTree>
    <p:extLst>
      <p:ext uri="{BB962C8B-B14F-4D97-AF65-F5344CB8AC3E}">
        <p14:creationId xmlns:p14="http://schemas.microsoft.com/office/powerpoint/2010/main" val="4791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Hides the complexity of dealing with Name Space and Control Groups for virtualization</a:t>
            </a:r>
          </a:p>
          <a:p>
            <a:r>
              <a:rPr lang="en-US" dirty="0"/>
              <a:t>Reduces the effort configuring the software across multiple server(s)/environments</a:t>
            </a:r>
          </a:p>
          <a:p>
            <a:endParaRPr lang="en-US" dirty="0"/>
          </a:p>
          <a:p>
            <a:r>
              <a:rPr lang="en-US" dirty="0"/>
              <a:t>Can be leveraged for :</a:t>
            </a:r>
          </a:p>
          <a:p>
            <a:endParaRPr lang="en-US" dirty="0"/>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5</a:t>
            </a:fld>
            <a:endParaRPr lang="en-US"/>
          </a:p>
        </p:txBody>
      </p:sp>
    </p:spTree>
    <p:extLst>
      <p:ext uri="{BB962C8B-B14F-4D97-AF65-F5344CB8AC3E}">
        <p14:creationId xmlns:p14="http://schemas.microsoft.com/office/powerpoint/2010/main" val="4023322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Toolbox includes these Docker tools: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Docker Machine for running docker-machine commands</a:t>
            </a:r>
          </a:p>
          <a:p>
            <a:r>
              <a:rPr lang="en-US" sz="1200" b="0" i="0" u="none" strike="noStrike" kern="1200" dirty="0">
                <a:solidFill>
                  <a:schemeClr val="tx1"/>
                </a:solidFill>
                <a:effectLst/>
                <a:latin typeface="+mn-lt"/>
                <a:ea typeface="+mn-ea"/>
                <a:cs typeface="+mn-cs"/>
              </a:rPr>
              <a:t>Docker Engine for running the docker commands</a:t>
            </a:r>
          </a:p>
          <a:p>
            <a:r>
              <a:rPr lang="en-US" sz="1200" b="0" i="0" u="none" strike="noStrike" kern="1200" dirty="0">
                <a:solidFill>
                  <a:schemeClr val="tx1"/>
                </a:solidFill>
                <a:effectLst/>
                <a:latin typeface="+mn-lt"/>
                <a:ea typeface="+mn-ea"/>
                <a:cs typeface="+mn-cs"/>
              </a:rPr>
              <a:t>Docker Compose for running the docker-compose commands</a:t>
            </a:r>
          </a:p>
          <a:p>
            <a:r>
              <a:rPr lang="en-US" sz="1200" b="0" i="0" u="none" strike="noStrike" kern="1200" dirty="0" err="1">
                <a:solidFill>
                  <a:schemeClr val="tx1"/>
                </a:solidFill>
                <a:effectLst/>
                <a:latin typeface="+mn-lt"/>
                <a:ea typeface="+mn-ea"/>
                <a:cs typeface="+mn-cs"/>
              </a:rPr>
              <a:t>Kitematic</a:t>
            </a:r>
            <a:r>
              <a:rPr lang="en-US" sz="1200" b="0" i="0" u="none" strike="noStrike" kern="1200" dirty="0">
                <a:solidFill>
                  <a:schemeClr val="tx1"/>
                </a:solidFill>
                <a:effectLst/>
                <a:latin typeface="+mn-lt"/>
                <a:ea typeface="+mn-ea"/>
                <a:cs typeface="+mn-cs"/>
              </a:rPr>
              <a:t>, the Docker GUI</a:t>
            </a:r>
          </a:p>
          <a:p>
            <a:r>
              <a:rPr lang="en-US" sz="1200" b="0" i="0" u="none" strike="noStrike" kern="1200" dirty="0">
                <a:solidFill>
                  <a:schemeClr val="tx1"/>
                </a:solidFill>
                <a:effectLst/>
                <a:latin typeface="+mn-lt"/>
                <a:ea typeface="+mn-ea"/>
                <a:cs typeface="+mn-cs"/>
              </a:rPr>
              <a:t>A shell preconfigured for a Docker command-line environment</a:t>
            </a:r>
          </a:p>
          <a:p>
            <a:r>
              <a:rPr lang="en-US" sz="1200" b="0" i="0" u="none" strike="noStrike" kern="1200" dirty="0">
                <a:solidFill>
                  <a:schemeClr val="tx1"/>
                </a:solidFill>
                <a:effectLst/>
                <a:latin typeface="+mn-lt"/>
                <a:ea typeface="+mn-ea"/>
                <a:cs typeface="+mn-cs"/>
              </a:rPr>
              <a:t>Oracle VirtualBox</a:t>
            </a:r>
          </a:p>
          <a:p>
            <a:endParaRPr lang="en-US" dirty="0"/>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Images</a:t>
            </a:r>
            <a:r>
              <a:rPr lang="en-US" sz="1200" b="0" i="0" u="none" strike="noStrike" kern="1200" dirty="0">
                <a:solidFill>
                  <a:schemeClr val="tx1"/>
                </a:solidFill>
                <a:effectLst/>
                <a:latin typeface="+mn-lt"/>
                <a:ea typeface="+mn-ea"/>
                <a:cs typeface="+mn-cs"/>
              </a:rPr>
              <a:t> - The file system and configuration of our application which are used to create containers. To find out more about a Docker image, run docker inspect alpine. In the demo above, you used the docker pull command to download the </a:t>
            </a:r>
            <a:r>
              <a:rPr lang="en-US" sz="1200" b="1" i="0" u="none" strike="noStrike" kern="1200" dirty="0">
                <a:solidFill>
                  <a:schemeClr val="tx1"/>
                </a:solidFill>
                <a:effectLst/>
                <a:latin typeface="+mn-lt"/>
                <a:ea typeface="+mn-ea"/>
                <a:cs typeface="+mn-cs"/>
              </a:rPr>
              <a:t>alpine</a:t>
            </a:r>
            <a:r>
              <a:rPr lang="en-US" sz="1200" b="0" i="0" u="none" strike="noStrike" kern="1200" dirty="0">
                <a:solidFill>
                  <a:schemeClr val="tx1"/>
                </a:solidFill>
                <a:effectLst/>
                <a:latin typeface="+mn-lt"/>
                <a:ea typeface="+mn-ea"/>
                <a:cs typeface="+mn-cs"/>
              </a:rPr>
              <a:t> image. When you executed the command docker run hello-world, it also did a docker pull behind the scenes to download the </a:t>
            </a:r>
            <a:r>
              <a:rPr lang="en-US" sz="1200" b="1" i="0" u="none" strike="noStrike" kern="1200" dirty="0">
                <a:solidFill>
                  <a:schemeClr val="tx1"/>
                </a:solidFill>
                <a:effectLst/>
                <a:latin typeface="+mn-lt"/>
                <a:ea typeface="+mn-ea"/>
                <a:cs typeface="+mn-cs"/>
              </a:rPr>
              <a:t>hello-world</a:t>
            </a:r>
            <a:r>
              <a:rPr lang="en-US" sz="1200" b="0" i="0" u="none" strike="noStrike" kern="1200" dirty="0">
                <a:solidFill>
                  <a:schemeClr val="tx1"/>
                </a:solidFill>
                <a:effectLst/>
                <a:latin typeface="+mn-lt"/>
                <a:ea typeface="+mn-ea"/>
                <a:cs typeface="+mn-cs"/>
              </a:rPr>
              <a:t> image.</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Containers</a:t>
            </a:r>
            <a:r>
              <a:rPr lang="en-US" sz="1200" b="0" i="0" u="none" strike="noStrike" kern="1200" dirty="0">
                <a:solidFill>
                  <a:schemeClr val="tx1"/>
                </a:solidFill>
                <a:effectLst/>
                <a:latin typeface="+mn-lt"/>
                <a:ea typeface="+mn-ea"/>
                <a:cs typeface="+mn-cs"/>
              </a:rPr>
              <a:t> - Running instances of Docker images — containers run the actual applications. A container includes an application and all of its dependencies. It shares the kernel with other containers, and runs as an isolated process in user space on the host OS. You created a container using docker run which you did using the alpine image that you downloaded. A list of running containers can be seen using the docker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command.</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  Docker Client + Docker Engine (Docker </a:t>
            </a:r>
            <a:r>
              <a:rPr lang="en-US" sz="1200" b="0" i="1" u="none" strike="noStrike" kern="1200" dirty="0" err="1">
                <a:solidFill>
                  <a:schemeClr val="tx1"/>
                </a:solidFill>
                <a:effectLst/>
                <a:latin typeface="+mn-lt"/>
                <a:ea typeface="+mn-ea"/>
                <a:cs typeface="+mn-cs"/>
              </a:rPr>
              <a:t>Dameon</a:t>
            </a:r>
            <a:r>
              <a:rPr lang="en-US" sz="1200" b="0" i="1" u="none" strike="noStrike" kern="1200" dirty="0">
                <a:solidFill>
                  <a:schemeClr val="tx1"/>
                </a:solidFill>
                <a:effectLst/>
                <a:latin typeface="+mn-lt"/>
                <a:ea typeface="+mn-ea"/>
                <a:cs typeface="+mn-cs"/>
              </a:rPr>
              <a:t>)</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daemon</a:t>
            </a:r>
            <a:r>
              <a:rPr lang="en-US" sz="1200" b="0" i="0" u="none" strike="noStrike" kern="1200" dirty="0">
                <a:solidFill>
                  <a:schemeClr val="tx1"/>
                </a:solidFill>
                <a:effectLst/>
                <a:latin typeface="+mn-lt"/>
                <a:ea typeface="+mn-ea"/>
                <a:cs typeface="+mn-cs"/>
              </a:rPr>
              <a:t> - The background service running on the host that manages building, running and distributing Docker containers.</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client</a:t>
            </a:r>
            <a:r>
              <a:rPr lang="en-US" sz="1200" b="0" i="0" u="none" strike="noStrike" kern="1200" dirty="0">
                <a:solidFill>
                  <a:schemeClr val="tx1"/>
                </a:solidFill>
                <a:effectLst/>
                <a:latin typeface="+mn-lt"/>
                <a:ea typeface="+mn-ea"/>
                <a:cs typeface="+mn-cs"/>
              </a:rPr>
              <a:t> - The command line tool that allows the user to interact with the Docker daemon.</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Store</a:t>
            </a:r>
            <a:r>
              <a:rPr lang="en-US" sz="1200" b="0" i="0" u="none" strike="noStrike" kern="1200" dirty="0">
                <a:solidFill>
                  <a:schemeClr val="tx1"/>
                </a:solidFill>
                <a:effectLst/>
                <a:latin typeface="+mn-lt"/>
                <a:ea typeface="+mn-ea"/>
                <a:cs typeface="+mn-cs"/>
              </a:rPr>
              <a:t> - A </a:t>
            </a:r>
            <a:r>
              <a:rPr lang="en-US" sz="1200" b="0" i="0" u="none" strike="noStrike" kern="1200" dirty="0">
                <a:solidFill>
                  <a:schemeClr val="tx1"/>
                </a:solidFill>
                <a:effectLst/>
                <a:latin typeface="+mn-lt"/>
                <a:ea typeface="+mn-ea"/>
                <a:cs typeface="+mn-cs"/>
                <a:hlinkClick r:id="rId3"/>
              </a:rPr>
              <a:t>registry</a:t>
            </a:r>
            <a:r>
              <a:rPr lang="en-US" sz="1200" b="0" i="0" u="none" strike="noStrike" kern="1200" dirty="0">
                <a:solidFill>
                  <a:schemeClr val="tx1"/>
                </a:solidFill>
                <a:effectLst/>
                <a:latin typeface="+mn-lt"/>
                <a:ea typeface="+mn-ea"/>
                <a:cs typeface="+mn-cs"/>
              </a:rPr>
              <a:t> of Docker images, where you can find trusted and enterprise ready containers, plugins, and Docker editions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Boot2Docker:</a:t>
            </a:r>
          </a:p>
          <a:p>
            <a:r>
              <a:rPr lang="en-US" sz="1200" b="0" i="0" u="none" strike="noStrike" kern="1200" dirty="0">
                <a:solidFill>
                  <a:schemeClr val="tx1"/>
                </a:solidFill>
                <a:effectLst/>
                <a:latin typeface="+mn-lt"/>
                <a:ea typeface="+mn-ea"/>
                <a:cs typeface="+mn-cs"/>
              </a:rPr>
              <a:t>Boot2Docker is a minimalist Linux distribution with the sole purpose to run Docker </a:t>
            </a:r>
            <a:r>
              <a:rPr lang="en-US" sz="1200" b="0" i="0" u="none" strike="noStrike" kern="1200" dirty="0" err="1">
                <a:solidFill>
                  <a:schemeClr val="tx1"/>
                </a:solidFill>
                <a:effectLst/>
                <a:latin typeface="+mn-lt"/>
                <a:ea typeface="+mn-ea"/>
                <a:cs typeface="+mn-cs"/>
              </a:rPr>
              <a:t>containers.The</a:t>
            </a:r>
            <a:r>
              <a:rPr lang="en-US" sz="1200" b="0" i="0" u="none" strike="noStrike" kern="1200" dirty="0">
                <a:solidFill>
                  <a:schemeClr val="tx1"/>
                </a:solidFill>
                <a:effectLst/>
                <a:latin typeface="+mn-lt"/>
                <a:ea typeface="+mn-ea"/>
                <a:cs typeface="+mn-cs"/>
              </a:rPr>
              <a:t> Boot2Docker distribution was based on Tiny Core Linux and runs completely from RAM.</a:t>
            </a:r>
          </a:p>
          <a:p>
            <a:r>
              <a:rPr lang="en-US" sz="1200" b="0" i="0" u="none" strike="noStrike" kern="1200" dirty="0">
                <a:solidFill>
                  <a:schemeClr val="tx1"/>
                </a:solidFill>
                <a:effectLst/>
                <a:latin typeface="+mn-lt"/>
                <a:ea typeface="+mn-ea"/>
                <a:cs typeface="+mn-cs"/>
              </a:rPr>
              <a:t>The ISO installation occupied 27 MB. Boot2Docker started up in around 5 seconds. The Boot2Docker team encourages users and people in search of a way to run Docker on </a:t>
            </a:r>
          </a:p>
          <a:p>
            <a:r>
              <a:rPr lang="en-US" sz="1200" b="0" i="0" u="none" strike="noStrike" kern="1200" dirty="0">
                <a:solidFill>
                  <a:schemeClr val="tx1"/>
                </a:solidFill>
                <a:effectLst/>
                <a:latin typeface="+mn-lt"/>
                <a:ea typeface="+mn-ea"/>
                <a:cs typeface="+mn-cs"/>
              </a:rPr>
              <a:t>Microsoft Windows and Apple MacOS to use Docker Machine. The Docker Machine tool installs Docker Engine on virtual hosts. Docker Engine deploys and runs containers from images.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is Docker Machine:</a:t>
            </a:r>
          </a:p>
          <a:p>
            <a:r>
              <a:rPr lang="en-US" sz="1200" b="0" i="0" u="none" strike="noStrike" kern="1200" dirty="0">
                <a:solidFill>
                  <a:schemeClr val="tx1"/>
                </a:solidFill>
                <a:effectLst/>
                <a:latin typeface="+mn-lt"/>
                <a:ea typeface="+mn-ea"/>
                <a:cs typeface="+mn-cs"/>
              </a:rPr>
              <a:t>Docker Machine is a tool that lets you install Docker Engine on virtual hosts, and manage the hosts with docker-machine commands. You can use Machine to create Docker hosts on your local </a:t>
            </a:r>
          </a:p>
          <a:p>
            <a:r>
              <a:rPr lang="en-US" sz="1200" b="0" i="0" u="none" strike="noStrike" kern="1200" dirty="0">
                <a:solidFill>
                  <a:schemeClr val="tx1"/>
                </a:solidFill>
                <a:effectLst/>
                <a:latin typeface="+mn-lt"/>
                <a:ea typeface="+mn-ea"/>
                <a:cs typeface="+mn-cs"/>
              </a:rPr>
              <a:t>Mac or Windows box, on your company network, in your data center, or on cloud providers like Azure, AWS, or Digital Ocean.</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6</a:t>
            </a:fld>
            <a:endParaRPr lang="en-US"/>
          </a:p>
        </p:txBody>
      </p:sp>
    </p:spTree>
    <p:extLst>
      <p:ext uri="{BB962C8B-B14F-4D97-AF65-F5344CB8AC3E}">
        <p14:creationId xmlns:p14="http://schemas.microsoft.com/office/powerpoint/2010/main" val="2452808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Environment Variable Precedence: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When you set the same environment variable in multiple files, here’s the priority used by Compose to choose which value to use:</a:t>
            </a:r>
          </a:p>
          <a:p>
            <a:r>
              <a:rPr lang="en-US" sz="1200" b="0" i="0" u="none" strike="noStrike" kern="1200" dirty="0">
                <a:solidFill>
                  <a:schemeClr val="tx1"/>
                </a:solidFill>
                <a:effectLst/>
                <a:latin typeface="+mn-lt"/>
                <a:ea typeface="+mn-ea"/>
                <a:cs typeface="+mn-cs"/>
              </a:rPr>
              <a:t>Compose file</a:t>
            </a:r>
          </a:p>
          <a:p>
            <a:r>
              <a:rPr lang="en-US" sz="1200" b="0" i="0" u="none" strike="noStrike" kern="1200" dirty="0">
                <a:solidFill>
                  <a:schemeClr val="tx1"/>
                </a:solidFill>
                <a:effectLst/>
                <a:latin typeface="+mn-lt"/>
                <a:ea typeface="+mn-ea"/>
                <a:cs typeface="+mn-cs"/>
              </a:rPr>
              <a:t>Shell environment variables</a:t>
            </a:r>
          </a:p>
          <a:p>
            <a:r>
              <a:rPr lang="en-US" sz="1200" b="0" i="0" u="none" strike="noStrike" kern="1200" dirty="0">
                <a:solidFill>
                  <a:schemeClr val="tx1"/>
                </a:solidFill>
                <a:effectLst/>
                <a:latin typeface="+mn-lt"/>
                <a:ea typeface="+mn-ea"/>
                <a:cs typeface="+mn-cs"/>
              </a:rPr>
              <a:t>Environment file</a:t>
            </a:r>
          </a:p>
          <a:p>
            <a:r>
              <a:rPr lang="en-US" sz="1200" b="0" i="0" u="none" strike="noStrike" kern="1200" dirty="0" err="1">
                <a:solidFill>
                  <a:schemeClr val="tx1"/>
                </a:solidFill>
                <a:effectLst/>
                <a:latin typeface="+mn-lt"/>
                <a:ea typeface="+mn-ea"/>
                <a:cs typeface="+mn-cs"/>
              </a:rPr>
              <a:t>Dockerfile</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Variable is not defined</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14</a:t>
            </a:fld>
            <a:endParaRPr lang="en-US"/>
          </a:p>
        </p:txBody>
      </p:sp>
    </p:spTree>
    <p:extLst>
      <p:ext uri="{BB962C8B-B14F-4D97-AF65-F5344CB8AC3E}">
        <p14:creationId xmlns:p14="http://schemas.microsoft.com/office/powerpoint/2010/main" val="667742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15</a:t>
            </a:fld>
            <a:endParaRPr lang="en-US"/>
          </a:p>
        </p:txBody>
      </p:sp>
    </p:spTree>
    <p:extLst>
      <p:ext uri="{BB962C8B-B14F-4D97-AF65-F5344CB8AC3E}">
        <p14:creationId xmlns:p14="http://schemas.microsoft.com/office/powerpoint/2010/main" val="194679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7248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80526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6011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5307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180560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60929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2/16/2019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4518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7245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72162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44059F8-73F0-4410-A87B-3A37E6C5A5AB}"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542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6049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059F8-73F0-4410-A87B-3A37E6C5A5AB}"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21544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059F8-73F0-4410-A87B-3A37E6C5A5AB}" type="datetimeFigureOut">
              <a:rPr lang="en-US" smtClean="0"/>
              <a:t>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55015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4059F8-73F0-4410-A87B-3A37E6C5A5AB}" type="datetimeFigureOut">
              <a:rPr lang="en-US" smtClean="0"/>
              <a:t>2/16/2019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82984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4059F8-73F0-4410-A87B-3A37E6C5A5AB}" type="datetimeFigureOut">
              <a:rPr lang="en-US" smtClean="0"/>
              <a:t>2/16/2019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3614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44059F8-73F0-4410-A87B-3A37E6C5A5AB}" type="datetimeFigureOut">
              <a:rPr lang="en-US" smtClean="0"/>
              <a:t>2/16/2019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918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67116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4059F8-73F0-4410-A87B-3A37E6C5A5AB}" type="datetimeFigureOut">
              <a:rPr lang="en-US" smtClean="0"/>
              <a:t>2/16/2019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B923D2-FBDA-47F1-B986-6E7F3087A23C}" type="slidenum">
              <a:rPr lang="en-US" smtClean="0"/>
              <a:t>‹#›</a:t>
            </a:fld>
            <a:endParaRPr lang="en-US"/>
          </a:p>
        </p:txBody>
      </p:sp>
    </p:spTree>
    <p:extLst>
      <p:ext uri="{BB962C8B-B14F-4D97-AF65-F5344CB8AC3E}">
        <p14:creationId xmlns:p14="http://schemas.microsoft.com/office/powerpoint/2010/main" val="29705374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odeItOnGit/presentations" TargetMode="External"/><Relationship Id="rId2" Type="http://schemas.openxmlformats.org/officeDocument/2006/relationships/hyperlink" Target="https://github.com/CodeItOnGit/simple-springboot-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docker.com/engine/reference/ru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betz.mark/ten-tips-for-debugging-docker-containers-cde4da841a1d" TargetMode="External"/><Relationship Id="rId2" Type="http://schemas.openxmlformats.org/officeDocument/2006/relationships/hyperlink" Target="https://github.com/docker/labs/tree/master/beginner/" TargetMode="External"/><Relationship Id="rId1" Type="http://schemas.openxmlformats.org/officeDocument/2006/relationships/slideLayout" Target="../slideLayouts/slideLayout2.xml"/><Relationship Id="rId5" Type="http://schemas.openxmlformats.org/officeDocument/2006/relationships/hyperlink" Target="https://fly.io/articles/load-balancing-a-fleet-of-docker-containers-using-fly/" TargetMode="External"/><Relationship Id="rId4" Type="http://schemas.openxmlformats.org/officeDocument/2006/relationships/hyperlink" Target="https://github.com/docker/labs/blob/master/developer-tools/java/chapters/ch02-basic-concepts.ado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backblaze.com/blog/vm-vs-contain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D241-CB58-4D4B-A10C-E3707DABB0CB}"/>
              </a:ext>
            </a:extLst>
          </p:cNvPr>
          <p:cNvSpPr>
            <a:spLocks noGrp="1"/>
          </p:cNvSpPr>
          <p:nvPr>
            <p:ph type="ctrTitle"/>
          </p:nvPr>
        </p:nvSpPr>
        <p:spPr>
          <a:xfrm>
            <a:off x="1524000" y="2504449"/>
            <a:ext cx="9144000" cy="924551"/>
          </a:xfrm>
        </p:spPr>
        <p:txBody>
          <a:bodyPr>
            <a:normAutofit fontScale="90000"/>
          </a:bodyPr>
          <a:lstStyle/>
          <a:p>
            <a:r>
              <a:rPr lang="en-US" dirty="0"/>
              <a:t>Docker Fundamentals</a:t>
            </a:r>
          </a:p>
        </p:txBody>
      </p:sp>
      <p:sp>
        <p:nvSpPr>
          <p:cNvPr id="5" name="TextBox 4">
            <a:extLst>
              <a:ext uri="{FF2B5EF4-FFF2-40B4-BE49-F238E27FC236}">
                <a16:creationId xmlns:a16="http://schemas.microsoft.com/office/drawing/2014/main" id="{68EB65BB-0BC4-4290-A0BC-B865281667EF}"/>
              </a:ext>
            </a:extLst>
          </p:cNvPr>
          <p:cNvSpPr txBox="1"/>
          <p:nvPr/>
        </p:nvSpPr>
        <p:spPr>
          <a:xfrm>
            <a:off x="931178" y="1375795"/>
            <a:ext cx="9848675"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131173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CF8E-C289-4C48-BFE1-4472A79DBE07}"/>
              </a:ext>
            </a:extLst>
          </p:cNvPr>
          <p:cNvSpPr>
            <a:spLocks noGrp="1"/>
          </p:cNvSpPr>
          <p:nvPr>
            <p:ph type="title"/>
          </p:nvPr>
        </p:nvSpPr>
        <p:spPr>
          <a:xfrm>
            <a:off x="710234" y="1379474"/>
            <a:ext cx="10771532" cy="1400530"/>
          </a:xfrm>
        </p:spPr>
        <p:txBody>
          <a:bodyPr/>
          <a:lstStyle/>
          <a:p>
            <a:r>
              <a:rPr lang="en-US" dirty="0"/>
              <a:t>Packaging Applications Using Docker</a:t>
            </a:r>
          </a:p>
        </p:txBody>
      </p:sp>
      <p:sp>
        <p:nvSpPr>
          <p:cNvPr id="3" name="TextBox 2">
            <a:extLst>
              <a:ext uri="{FF2B5EF4-FFF2-40B4-BE49-F238E27FC236}">
                <a16:creationId xmlns:a16="http://schemas.microsoft.com/office/drawing/2014/main" id="{5DE7B1DA-8925-4E6C-A5BA-2F1C846D62B7}"/>
              </a:ext>
            </a:extLst>
          </p:cNvPr>
          <p:cNvSpPr txBox="1"/>
          <p:nvPr/>
        </p:nvSpPr>
        <p:spPr>
          <a:xfrm>
            <a:off x="710234" y="3774988"/>
            <a:ext cx="7599406" cy="1200329"/>
          </a:xfrm>
          <a:prstGeom prst="rect">
            <a:avLst/>
          </a:prstGeom>
          <a:noFill/>
        </p:spPr>
        <p:txBody>
          <a:bodyPr wrap="square" rtlCol="0">
            <a:spAutoFit/>
          </a:bodyPr>
          <a:lstStyle/>
          <a:p>
            <a:r>
              <a:rPr lang="en-US" dirty="0">
                <a:hlinkClick r:id="rId2"/>
              </a:rPr>
              <a:t>https://github.com/CodeItOnGit/simple-springboot-project</a:t>
            </a:r>
            <a:r>
              <a:rPr lang="en-US" dirty="0"/>
              <a:t> </a:t>
            </a:r>
          </a:p>
          <a:p>
            <a:endParaRPr lang="en-US" dirty="0"/>
          </a:p>
          <a:p>
            <a:endParaRPr lang="en-US" dirty="0"/>
          </a:p>
          <a:p>
            <a:r>
              <a:rPr lang="en-US" dirty="0">
                <a:hlinkClick r:id="rId3"/>
              </a:rPr>
              <a:t>https://github.com/CodeItOnGit/presentations</a:t>
            </a:r>
            <a:r>
              <a:rPr lang="en-US" dirty="0"/>
              <a:t> </a:t>
            </a:r>
          </a:p>
        </p:txBody>
      </p:sp>
      <p:sp>
        <p:nvSpPr>
          <p:cNvPr id="4" name="TextBox 3">
            <a:extLst>
              <a:ext uri="{FF2B5EF4-FFF2-40B4-BE49-F238E27FC236}">
                <a16:creationId xmlns:a16="http://schemas.microsoft.com/office/drawing/2014/main" id="{18154DCD-8533-4C87-951D-6626997E1278}"/>
              </a:ext>
            </a:extLst>
          </p:cNvPr>
          <p:cNvSpPr txBox="1"/>
          <p:nvPr/>
        </p:nvSpPr>
        <p:spPr>
          <a:xfrm>
            <a:off x="710234" y="3223261"/>
            <a:ext cx="5721178" cy="369332"/>
          </a:xfrm>
          <a:prstGeom prst="rect">
            <a:avLst/>
          </a:prstGeom>
          <a:noFill/>
        </p:spPr>
        <p:txBody>
          <a:bodyPr wrap="square" rtlCol="0">
            <a:spAutoFit/>
          </a:bodyPr>
          <a:lstStyle/>
          <a:p>
            <a:r>
              <a:rPr lang="en-US" dirty="0"/>
              <a:t>Examples and Deck:</a:t>
            </a:r>
          </a:p>
        </p:txBody>
      </p:sp>
    </p:spTree>
    <p:extLst>
      <p:ext uri="{BB962C8B-B14F-4D97-AF65-F5344CB8AC3E}">
        <p14:creationId xmlns:p14="http://schemas.microsoft.com/office/powerpoint/2010/main" val="1875190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89C6-1337-434E-8CAF-CD8F35C12FAB}"/>
              </a:ext>
            </a:extLst>
          </p:cNvPr>
          <p:cNvSpPr>
            <a:spLocks noGrp="1"/>
          </p:cNvSpPr>
          <p:nvPr>
            <p:ph type="title"/>
          </p:nvPr>
        </p:nvSpPr>
        <p:spPr/>
        <p:txBody>
          <a:bodyPr/>
          <a:lstStyle/>
          <a:p>
            <a:r>
              <a:rPr lang="en-US" dirty="0"/>
              <a:t>Simple Docker File</a:t>
            </a:r>
          </a:p>
        </p:txBody>
      </p:sp>
      <p:sp>
        <p:nvSpPr>
          <p:cNvPr id="3" name="Content Placeholder 2">
            <a:extLst>
              <a:ext uri="{FF2B5EF4-FFF2-40B4-BE49-F238E27FC236}">
                <a16:creationId xmlns:a16="http://schemas.microsoft.com/office/drawing/2014/main" id="{BDC6A981-CDF4-437D-A3B9-8D6B58CDA61A}"/>
              </a:ext>
            </a:extLst>
          </p:cNvPr>
          <p:cNvSpPr>
            <a:spLocks noGrp="1"/>
          </p:cNvSpPr>
          <p:nvPr>
            <p:ph idx="1"/>
          </p:nvPr>
        </p:nvSpPr>
        <p:spPr>
          <a:xfrm>
            <a:off x="1103312" y="1223320"/>
            <a:ext cx="8946541" cy="5025080"/>
          </a:xfrm>
        </p:spPr>
        <p:txBody>
          <a:bodyPr/>
          <a:lstStyle/>
          <a:p>
            <a:endParaRPr lang="en-US"/>
          </a:p>
        </p:txBody>
      </p:sp>
    </p:spTree>
    <p:extLst>
      <p:ext uri="{BB962C8B-B14F-4D97-AF65-F5344CB8AC3E}">
        <p14:creationId xmlns:p14="http://schemas.microsoft.com/office/powerpoint/2010/main" val="231343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5EEF-D37D-433B-9161-B8EB671A890F}"/>
              </a:ext>
            </a:extLst>
          </p:cNvPr>
          <p:cNvSpPr>
            <a:spLocks noGrp="1"/>
          </p:cNvSpPr>
          <p:nvPr>
            <p:ph type="title"/>
          </p:nvPr>
        </p:nvSpPr>
        <p:spPr/>
        <p:txBody>
          <a:bodyPr/>
          <a:lstStyle/>
          <a:p>
            <a:r>
              <a:rPr lang="en-US" dirty="0"/>
              <a:t>Multi Step Docker File</a:t>
            </a:r>
          </a:p>
        </p:txBody>
      </p:sp>
      <p:sp>
        <p:nvSpPr>
          <p:cNvPr id="3" name="Content Placeholder 2">
            <a:extLst>
              <a:ext uri="{FF2B5EF4-FFF2-40B4-BE49-F238E27FC236}">
                <a16:creationId xmlns:a16="http://schemas.microsoft.com/office/drawing/2014/main" id="{05BC697C-6CF9-4FDF-9A28-9157F8BCDFE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69753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2E41-0B1B-4765-BC4D-FB0E0947FDAF}"/>
              </a:ext>
            </a:extLst>
          </p:cNvPr>
          <p:cNvSpPr>
            <a:spLocks noGrp="1"/>
          </p:cNvSpPr>
          <p:nvPr>
            <p:ph type="title"/>
          </p:nvPr>
        </p:nvSpPr>
        <p:spPr/>
        <p:txBody>
          <a:bodyPr/>
          <a:lstStyle/>
          <a:p>
            <a:r>
              <a:rPr lang="en-US" dirty="0"/>
              <a:t>Scaling Docker Containers</a:t>
            </a:r>
          </a:p>
        </p:txBody>
      </p:sp>
    </p:spTree>
    <p:extLst>
      <p:ext uri="{BB962C8B-B14F-4D97-AF65-F5344CB8AC3E}">
        <p14:creationId xmlns:p14="http://schemas.microsoft.com/office/powerpoint/2010/main" val="288391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6F04-A953-4A74-A97D-2A2BFE6E8DDB}"/>
              </a:ext>
            </a:extLst>
          </p:cNvPr>
          <p:cNvSpPr>
            <a:spLocks noGrp="1"/>
          </p:cNvSpPr>
          <p:nvPr>
            <p:ph type="title"/>
          </p:nvPr>
        </p:nvSpPr>
        <p:spPr/>
        <p:txBody>
          <a:bodyPr/>
          <a:lstStyle/>
          <a:p>
            <a:r>
              <a:rPr lang="en-US" dirty="0"/>
              <a:t>Docker Compose</a:t>
            </a:r>
          </a:p>
        </p:txBody>
      </p:sp>
      <p:sp>
        <p:nvSpPr>
          <p:cNvPr id="3" name="Content Placeholder 2">
            <a:extLst>
              <a:ext uri="{FF2B5EF4-FFF2-40B4-BE49-F238E27FC236}">
                <a16:creationId xmlns:a16="http://schemas.microsoft.com/office/drawing/2014/main" id="{FF1AD8D6-9785-47E2-9051-49F9899ADF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718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30AA-94A8-4C3A-BEA7-C6BE3F02096A}"/>
              </a:ext>
            </a:extLst>
          </p:cNvPr>
          <p:cNvSpPr>
            <a:spLocks noGrp="1"/>
          </p:cNvSpPr>
          <p:nvPr>
            <p:ph type="title"/>
          </p:nvPr>
        </p:nvSpPr>
        <p:spPr>
          <a:xfrm>
            <a:off x="646111" y="0"/>
            <a:ext cx="9404723" cy="1400530"/>
          </a:xfrm>
        </p:spPr>
        <p:txBody>
          <a:bodyPr/>
          <a:lstStyle/>
          <a:p>
            <a:r>
              <a:rPr lang="en-US" dirty="0">
                <a:latin typeface="Abadi" panose="020B0604020104020204" pitchFamily="34" charset="0"/>
              </a:rPr>
              <a:t>Useful commands : </a:t>
            </a:r>
            <a:r>
              <a:rPr lang="en-US" dirty="0">
                <a:latin typeface="Abadi" panose="020B0604020104020204" pitchFamily="34" charset="0"/>
                <a:hlinkClick r:id="rId3"/>
              </a:rPr>
              <a:t>Docker CLI</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C90545C7-E274-4DA8-84DB-AF57D769F088}"/>
              </a:ext>
            </a:extLst>
          </p:cNvPr>
          <p:cNvSpPr>
            <a:spLocks noGrp="1"/>
          </p:cNvSpPr>
          <p:nvPr>
            <p:ph idx="1"/>
          </p:nvPr>
        </p:nvSpPr>
        <p:spPr>
          <a:xfrm>
            <a:off x="160638" y="877330"/>
            <a:ext cx="11813059" cy="5678016"/>
          </a:xfrm>
        </p:spPr>
        <p:txBody>
          <a:bodyPr>
            <a:normAutofit fontScale="47500" lnSpcReduction="20000"/>
          </a:bodyPr>
          <a:lstStyle/>
          <a:p>
            <a:r>
              <a:rPr lang="en-US" sz="2500" b="1" dirty="0"/>
              <a:t>docker-machine create</a:t>
            </a:r>
            <a:r>
              <a:rPr lang="en-US" sz="2500" dirty="0"/>
              <a:t>: Create a docker machine based on boot2docker </a:t>
            </a:r>
            <a:r>
              <a:rPr lang="en-US" sz="2500" dirty="0" err="1"/>
              <a:t>vm</a:t>
            </a:r>
            <a:r>
              <a:rPr lang="en-US" sz="2500" dirty="0"/>
              <a:t>.</a:t>
            </a:r>
          </a:p>
          <a:p>
            <a:r>
              <a:rPr lang="en-US" sz="2500" b="1" dirty="0"/>
              <a:t>docker-machine inspect</a:t>
            </a:r>
            <a:r>
              <a:rPr lang="en-US" sz="2500" dirty="0"/>
              <a:t>: Displays docker machine configuration in json format.</a:t>
            </a:r>
          </a:p>
          <a:p>
            <a:r>
              <a:rPr lang="en-US" sz="2500" b="1" dirty="0"/>
              <a:t>docker </a:t>
            </a:r>
            <a:r>
              <a:rPr lang="en-US" sz="2500" b="1" dirty="0" err="1"/>
              <a:t>ps</a:t>
            </a:r>
            <a:r>
              <a:rPr lang="en-US" sz="2500" dirty="0"/>
              <a:t>: List  all running containers.	</a:t>
            </a:r>
          </a:p>
          <a:p>
            <a:r>
              <a:rPr lang="en-US" sz="2500" b="1" dirty="0"/>
              <a:t>docker images ls</a:t>
            </a:r>
            <a:r>
              <a:rPr lang="en-US" sz="2500" dirty="0"/>
              <a:t> :	List all local images.</a:t>
            </a:r>
          </a:p>
          <a:p>
            <a:r>
              <a:rPr lang="sv-SE" sz="2500" b="1" dirty="0"/>
              <a:t>docker pull [image|tag]</a:t>
            </a:r>
            <a:r>
              <a:rPr lang="sv-SE" sz="2500" dirty="0"/>
              <a:t>: Pulls the specified image from the connected docker repository.			</a:t>
            </a:r>
          </a:p>
          <a:p>
            <a:r>
              <a:rPr lang="sv-SE" sz="2500" b="1" dirty="0"/>
              <a:t>docker push [image|tag]</a:t>
            </a:r>
            <a:r>
              <a:rPr lang="sv-SE" sz="2500" dirty="0"/>
              <a:t>: Pushes the specified image from the connected docker repository.	</a:t>
            </a:r>
          </a:p>
          <a:p>
            <a:r>
              <a:rPr lang="sv-SE" sz="2500" b="1" dirty="0"/>
              <a:t>docker build</a:t>
            </a:r>
            <a:r>
              <a:rPr lang="sv-SE" sz="2500" dirty="0"/>
              <a:t>: Builds the docker image using Dockerfile</a:t>
            </a:r>
          </a:p>
          <a:p>
            <a:r>
              <a:rPr lang="en-US" sz="2500" b="1" dirty="0"/>
              <a:t>docker create [OPTIONS] IMAGE [COMMAND] [ARG...]</a:t>
            </a:r>
            <a:r>
              <a:rPr lang="sv-SE" sz="2500" dirty="0"/>
              <a:t>: </a:t>
            </a:r>
            <a:r>
              <a:rPr lang="en-US" sz="2500" dirty="0"/>
              <a:t>The docker create command creates a writeable container layer over the specified image and prepares it for running the specified command. The container ID is then printed to STDOUT. This is similar to docker run -d except the container is never started</a:t>
            </a:r>
            <a:endParaRPr lang="sv-SE" sz="2500" dirty="0"/>
          </a:p>
          <a:p>
            <a:r>
              <a:rPr lang="en-US" sz="2500" b="1" dirty="0"/>
              <a:t>docker run [OPTIONS] IMAGE[:TAG|@DIGEST] [COMMAND] [ARG...]</a:t>
            </a:r>
            <a:r>
              <a:rPr lang="en-US" sz="2500" dirty="0"/>
              <a:t> : Runs a docker container from image.</a:t>
            </a:r>
          </a:p>
          <a:p>
            <a:r>
              <a:rPr lang="sv-SE" sz="2500" b="1" dirty="0"/>
              <a:t>docker container start [Container ID]</a:t>
            </a:r>
            <a:r>
              <a:rPr lang="sv-SE" sz="2500" dirty="0"/>
              <a:t>: Starts a docker container. </a:t>
            </a:r>
          </a:p>
          <a:p>
            <a:r>
              <a:rPr lang="sv-SE" sz="2500" b="1" dirty="0"/>
              <a:t>docker rm $(docker ps -aq)</a:t>
            </a:r>
            <a:r>
              <a:rPr lang="sv-SE" sz="2500" dirty="0"/>
              <a:t> : Deletes all containers from local host.</a:t>
            </a:r>
          </a:p>
          <a:p>
            <a:r>
              <a:rPr lang="sv-SE" sz="2500" b="1" dirty="0"/>
              <a:t>docker rmi $(docker images -q)</a:t>
            </a:r>
            <a:r>
              <a:rPr lang="sv-SE" sz="2500" dirty="0"/>
              <a:t>: Deletes all images from local cache.</a:t>
            </a:r>
          </a:p>
          <a:p>
            <a:r>
              <a:rPr lang="en-US" sz="2500" b="1" dirty="0"/>
              <a:t>docker stats [container name/ID] [container name/ID]</a:t>
            </a:r>
            <a:r>
              <a:rPr lang="en-US" sz="2500" dirty="0"/>
              <a:t> : Show the current load on each container specified – it will show CPU%, memory usage, and network traffic.</a:t>
            </a:r>
          </a:p>
          <a:p>
            <a:r>
              <a:rPr lang="en-US" sz="2500" b="1" dirty="0"/>
              <a:t>docker logs [-f] [container name/ID]</a:t>
            </a:r>
            <a:r>
              <a:rPr lang="en-US" sz="2500" dirty="0"/>
              <a:t>:	Shows the latest output from the container. The -f option “follows” the output, much like a console “tail-f” command would.</a:t>
            </a:r>
          </a:p>
          <a:p>
            <a:r>
              <a:rPr lang="en-US" sz="2500" b="1" dirty="0"/>
              <a:t>docker inspect [container name/ID]</a:t>
            </a:r>
            <a:r>
              <a:rPr lang="en-US" sz="2500" dirty="0"/>
              <a:t>:	Dumps all of the configuration information on the container in JSON format.</a:t>
            </a:r>
          </a:p>
          <a:p>
            <a:r>
              <a:rPr lang="en-US" sz="2500" b="1" dirty="0"/>
              <a:t>docker port [container name/ID]</a:t>
            </a:r>
            <a:r>
              <a:rPr lang="en-US" sz="2500" dirty="0"/>
              <a:t>:	Shows all of the port forwarding between the container host and the container.</a:t>
            </a:r>
          </a:p>
          <a:p>
            <a:r>
              <a:rPr lang="en-US" sz="2500" b="1" dirty="0"/>
              <a:t>docker exec [-</a:t>
            </a:r>
            <a:r>
              <a:rPr lang="en-US" sz="2500" b="1" dirty="0" err="1"/>
              <a:t>i</a:t>
            </a:r>
            <a:r>
              <a:rPr lang="en-US" sz="2500" b="1" dirty="0"/>
              <a:t>] [-t] [container name/ID]</a:t>
            </a:r>
            <a:r>
              <a:rPr lang="en-US" sz="2500" dirty="0"/>
              <a:t>:	Executes a command on the target container (-</a:t>
            </a:r>
            <a:r>
              <a:rPr lang="en-US" sz="2500" dirty="0" err="1"/>
              <a:t>i</a:t>
            </a:r>
            <a:r>
              <a:rPr lang="en-US" sz="2500" dirty="0"/>
              <a:t> indicates to run interactively, -t is pseudo-</a:t>
            </a:r>
            <a:r>
              <a:rPr lang="en-US" sz="2500" dirty="0" err="1"/>
              <a:t>tty</a:t>
            </a:r>
            <a:r>
              <a:rPr lang="en-US" sz="2500" dirty="0"/>
              <a:t>). This command is very commonly used to get a container shell:</a:t>
            </a:r>
          </a:p>
          <a:p>
            <a:endParaRPr lang="en-US" dirty="0"/>
          </a:p>
        </p:txBody>
      </p:sp>
    </p:spTree>
    <p:extLst>
      <p:ext uri="{BB962C8B-B14F-4D97-AF65-F5344CB8AC3E}">
        <p14:creationId xmlns:p14="http://schemas.microsoft.com/office/powerpoint/2010/main" val="325727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A260-79F8-4504-B8A6-30AE2B4BDCAE}"/>
              </a:ext>
            </a:extLst>
          </p:cNvPr>
          <p:cNvSpPr>
            <a:spLocks noGrp="1"/>
          </p:cNvSpPr>
          <p:nvPr>
            <p:ph type="title"/>
          </p:nvPr>
        </p:nvSpPr>
        <p:spPr/>
        <p:txBody>
          <a:bodyPr/>
          <a:lstStyle/>
          <a:p>
            <a:r>
              <a:rPr lang="en-US" dirty="0"/>
              <a:t>Practice Links</a:t>
            </a:r>
          </a:p>
        </p:txBody>
      </p:sp>
      <p:sp>
        <p:nvSpPr>
          <p:cNvPr id="3" name="Content Placeholder 2">
            <a:extLst>
              <a:ext uri="{FF2B5EF4-FFF2-40B4-BE49-F238E27FC236}">
                <a16:creationId xmlns:a16="http://schemas.microsoft.com/office/drawing/2014/main" id="{5310D7BC-13BC-465A-9B86-63F16C5F9790}"/>
              </a:ext>
            </a:extLst>
          </p:cNvPr>
          <p:cNvSpPr>
            <a:spLocks noGrp="1"/>
          </p:cNvSpPr>
          <p:nvPr>
            <p:ph idx="1"/>
          </p:nvPr>
        </p:nvSpPr>
        <p:spPr>
          <a:xfrm>
            <a:off x="366466" y="2026285"/>
            <a:ext cx="11248885" cy="4195481"/>
          </a:xfrm>
        </p:spPr>
        <p:txBody>
          <a:bodyPr>
            <a:normAutofit fontScale="92500" lnSpcReduction="20000"/>
          </a:bodyPr>
          <a:lstStyle/>
          <a:p>
            <a:r>
              <a:rPr lang="en-US" dirty="0">
                <a:hlinkClick r:id="rId2"/>
              </a:rPr>
              <a:t>https://docs.docker.com/machine/get-started/</a:t>
            </a:r>
          </a:p>
          <a:p>
            <a:endParaRPr lang="en-US" dirty="0">
              <a:hlinkClick r:id="rId2"/>
            </a:endParaRPr>
          </a:p>
          <a:p>
            <a:r>
              <a:rPr lang="en-US" dirty="0">
                <a:hlinkClick r:id="rId2"/>
              </a:rPr>
              <a:t>https://github.com/docker/labs/tree/master/beginner/</a:t>
            </a:r>
            <a:endParaRPr lang="en-US" dirty="0"/>
          </a:p>
          <a:p>
            <a:endParaRPr lang="en-US" dirty="0"/>
          </a:p>
          <a:p>
            <a:r>
              <a:rPr lang="en-US" dirty="0">
                <a:hlinkClick r:id="rId3"/>
              </a:rPr>
              <a:t>https://medium.com/@betz.mark/ten-tips-for-debugging-docker-containers-cde4da841a1d</a:t>
            </a:r>
            <a:r>
              <a:rPr lang="en-US" dirty="0"/>
              <a:t> </a:t>
            </a:r>
          </a:p>
          <a:p>
            <a:endParaRPr lang="en-US" dirty="0"/>
          </a:p>
          <a:p>
            <a:r>
              <a:rPr lang="en-US" dirty="0">
                <a:hlinkClick r:id="rId4"/>
              </a:rPr>
              <a:t>https://github.com/docker/labs/blob/master/developer-tools/java/chapters/ch02-basic-concepts.adoc</a:t>
            </a:r>
            <a:r>
              <a:rPr lang="en-US" dirty="0"/>
              <a:t> </a:t>
            </a:r>
          </a:p>
          <a:p>
            <a:endParaRPr lang="en-US" dirty="0">
              <a:hlinkClick r:id="rId5"/>
            </a:endParaRPr>
          </a:p>
          <a:p>
            <a:r>
              <a:rPr lang="en-US" dirty="0">
                <a:hlinkClick r:id="rId5"/>
              </a:rPr>
              <a:t>https://fly.io/articles/load-balancing-a-fleet-of-docker-containers-using-fly/</a:t>
            </a:r>
            <a:endParaRPr lang="en-US" dirty="0"/>
          </a:p>
          <a:p>
            <a:pPr marL="0" indent="0">
              <a:buNone/>
            </a:pPr>
            <a:r>
              <a:rPr lang="en-US" dirty="0"/>
              <a:t> </a:t>
            </a:r>
          </a:p>
        </p:txBody>
      </p:sp>
    </p:spTree>
    <p:extLst>
      <p:ext uri="{BB962C8B-B14F-4D97-AF65-F5344CB8AC3E}">
        <p14:creationId xmlns:p14="http://schemas.microsoft.com/office/powerpoint/2010/main" val="1610507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1376-4349-4585-B577-700AA6FDD22C}"/>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AF36F100-2A0B-4C0F-B02D-C6F357135958}"/>
              </a:ext>
            </a:extLst>
          </p:cNvPr>
          <p:cNvSpPr>
            <a:spLocks noGrp="1"/>
          </p:cNvSpPr>
          <p:nvPr>
            <p:ph idx="1"/>
          </p:nvPr>
        </p:nvSpPr>
        <p:spPr>
          <a:xfrm>
            <a:off x="645131" y="2052918"/>
            <a:ext cx="10599517" cy="4195481"/>
          </a:xfrm>
        </p:spPr>
        <p:txBody>
          <a:bodyPr/>
          <a:lstStyle/>
          <a:p>
            <a:r>
              <a:rPr lang="en-US" dirty="0"/>
              <a:t>Complete open JDK docker file to run application as stand alone container.</a:t>
            </a:r>
          </a:p>
          <a:p>
            <a:r>
              <a:rPr lang="en-US" dirty="0"/>
              <a:t>Use Open JDK instead of Tomcat to execute the war/jar file.</a:t>
            </a:r>
          </a:p>
          <a:p>
            <a:endParaRPr lang="en-US" dirty="0"/>
          </a:p>
          <a:p>
            <a:r>
              <a:rPr lang="en-US" dirty="0"/>
              <a:t>Hint:</a:t>
            </a:r>
          </a:p>
          <a:p>
            <a:r>
              <a:rPr lang="en-US" dirty="0"/>
              <a:t>FROM openjdk:8-jdk-alpine</a:t>
            </a:r>
          </a:p>
        </p:txBody>
      </p:sp>
    </p:spTree>
    <p:extLst>
      <p:ext uri="{BB962C8B-B14F-4D97-AF65-F5344CB8AC3E}">
        <p14:creationId xmlns:p14="http://schemas.microsoft.com/office/powerpoint/2010/main" val="171762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4E6-0AB9-4164-9201-1637BA37BE16}"/>
              </a:ext>
            </a:extLst>
          </p:cNvPr>
          <p:cNvSpPr>
            <a:spLocks noGrp="1"/>
          </p:cNvSpPr>
          <p:nvPr>
            <p:ph type="title"/>
          </p:nvPr>
        </p:nvSpPr>
        <p:spPr>
          <a:xfrm>
            <a:off x="386619" y="205583"/>
            <a:ext cx="9894203" cy="1400530"/>
          </a:xfrm>
        </p:spPr>
        <p:txBody>
          <a:bodyPr/>
          <a:lstStyle/>
          <a:p>
            <a:r>
              <a:rPr lang="en-US" dirty="0">
                <a:hlinkClick r:id="rId3"/>
              </a:rPr>
              <a:t>Containers vs Virtual Machine</a:t>
            </a:r>
            <a:endParaRPr lang="en-US" dirty="0"/>
          </a:p>
        </p:txBody>
      </p:sp>
      <p:pic>
        <p:nvPicPr>
          <p:cNvPr id="7" name="Picture 6">
            <a:extLst>
              <a:ext uri="{FF2B5EF4-FFF2-40B4-BE49-F238E27FC236}">
                <a16:creationId xmlns:a16="http://schemas.microsoft.com/office/drawing/2014/main" id="{5B3B2407-8AD8-4820-9DDD-91A3F4239040}"/>
              </a:ext>
            </a:extLst>
          </p:cNvPr>
          <p:cNvPicPr>
            <a:picLocks noChangeAspect="1"/>
          </p:cNvPicPr>
          <p:nvPr/>
        </p:nvPicPr>
        <p:blipFill>
          <a:blip r:embed="rId4"/>
          <a:stretch>
            <a:fillRect/>
          </a:stretch>
        </p:blipFill>
        <p:spPr>
          <a:xfrm>
            <a:off x="6081584" y="3747909"/>
            <a:ext cx="4617867" cy="3070008"/>
          </a:xfrm>
          <a:prstGeom prst="rect">
            <a:avLst/>
          </a:prstGeom>
        </p:spPr>
      </p:pic>
      <p:pic>
        <p:nvPicPr>
          <p:cNvPr id="8" name="Picture 7">
            <a:extLst>
              <a:ext uri="{FF2B5EF4-FFF2-40B4-BE49-F238E27FC236}">
                <a16:creationId xmlns:a16="http://schemas.microsoft.com/office/drawing/2014/main" id="{C1651178-D65E-4B4A-BD82-9C46A5773F2A}"/>
              </a:ext>
            </a:extLst>
          </p:cNvPr>
          <p:cNvPicPr>
            <a:picLocks noChangeAspect="1"/>
          </p:cNvPicPr>
          <p:nvPr/>
        </p:nvPicPr>
        <p:blipFill>
          <a:blip r:embed="rId5"/>
          <a:stretch>
            <a:fillRect/>
          </a:stretch>
        </p:blipFill>
        <p:spPr>
          <a:xfrm>
            <a:off x="0" y="1238100"/>
            <a:ext cx="12192000" cy="2083443"/>
          </a:xfrm>
          <a:prstGeom prst="rect">
            <a:avLst/>
          </a:prstGeom>
        </p:spPr>
      </p:pic>
      <p:grpSp>
        <p:nvGrpSpPr>
          <p:cNvPr id="14" name="Group 13">
            <a:extLst>
              <a:ext uri="{FF2B5EF4-FFF2-40B4-BE49-F238E27FC236}">
                <a16:creationId xmlns:a16="http://schemas.microsoft.com/office/drawing/2014/main" id="{B4837AA1-DE62-413A-A92C-E9F0D37ABE19}"/>
              </a:ext>
            </a:extLst>
          </p:cNvPr>
          <p:cNvGrpSpPr/>
          <p:nvPr/>
        </p:nvGrpSpPr>
        <p:grpSpPr>
          <a:xfrm>
            <a:off x="777638" y="3735551"/>
            <a:ext cx="4617867" cy="3087567"/>
            <a:chOff x="777638" y="3735551"/>
            <a:chExt cx="4617867" cy="3087567"/>
          </a:xfrm>
        </p:grpSpPr>
        <p:pic>
          <p:nvPicPr>
            <p:cNvPr id="6" name="Picture 5">
              <a:extLst>
                <a:ext uri="{FF2B5EF4-FFF2-40B4-BE49-F238E27FC236}">
                  <a16:creationId xmlns:a16="http://schemas.microsoft.com/office/drawing/2014/main" id="{458934D0-18A7-43E8-835A-6B82DC6BCD77}"/>
                </a:ext>
              </a:extLst>
            </p:cNvPr>
            <p:cNvPicPr>
              <a:picLocks noChangeAspect="1"/>
            </p:cNvPicPr>
            <p:nvPr/>
          </p:nvPicPr>
          <p:blipFill>
            <a:blip r:embed="rId6"/>
            <a:stretch>
              <a:fillRect/>
            </a:stretch>
          </p:blipFill>
          <p:spPr>
            <a:xfrm>
              <a:off x="777638" y="3735551"/>
              <a:ext cx="4617867" cy="3087567"/>
            </a:xfrm>
            <a:prstGeom prst="rect">
              <a:avLst/>
            </a:prstGeom>
          </p:spPr>
        </p:pic>
        <p:sp>
          <p:nvSpPr>
            <p:cNvPr id="9" name="Rectangle 8">
              <a:extLst>
                <a:ext uri="{FF2B5EF4-FFF2-40B4-BE49-F238E27FC236}">
                  <a16:creationId xmlns:a16="http://schemas.microsoft.com/office/drawing/2014/main" id="{54E41707-39DD-4174-A2C3-04E32A32E07F}"/>
                </a:ext>
              </a:extLst>
            </p:cNvPr>
            <p:cNvSpPr/>
            <p:nvPr/>
          </p:nvSpPr>
          <p:spPr>
            <a:xfrm>
              <a:off x="1606377" y="4699683"/>
              <a:ext cx="405155" cy="383060"/>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2" name="Rectangle 11">
              <a:extLst>
                <a:ext uri="{FF2B5EF4-FFF2-40B4-BE49-F238E27FC236}">
                  <a16:creationId xmlns:a16="http://schemas.microsoft.com/office/drawing/2014/main" id="{B975D374-675D-4322-88B2-65DCC8FE2C0A}"/>
                </a:ext>
              </a:extLst>
            </p:cNvPr>
            <p:cNvSpPr/>
            <p:nvPr/>
          </p:nvSpPr>
          <p:spPr>
            <a:xfrm>
              <a:off x="2895599"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3" name="Rectangle 12">
              <a:extLst>
                <a:ext uri="{FF2B5EF4-FFF2-40B4-BE49-F238E27FC236}">
                  <a16:creationId xmlns:a16="http://schemas.microsoft.com/office/drawing/2014/main" id="{3B4802F6-5CAF-4951-BB38-70283A5CCDF4}"/>
                </a:ext>
              </a:extLst>
            </p:cNvPr>
            <p:cNvSpPr/>
            <p:nvPr/>
          </p:nvSpPr>
          <p:spPr>
            <a:xfrm>
              <a:off x="4205423"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grpSp>
    </p:spTree>
    <p:extLst>
      <p:ext uri="{BB962C8B-B14F-4D97-AF65-F5344CB8AC3E}">
        <p14:creationId xmlns:p14="http://schemas.microsoft.com/office/powerpoint/2010/main" val="132765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B3BAAE-F48C-4355-9E7D-4F3223EBF5CE}"/>
              </a:ext>
            </a:extLst>
          </p:cNvPr>
          <p:cNvPicPr>
            <a:picLocks noChangeAspect="1"/>
          </p:cNvPicPr>
          <p:nvPr/>
        </p:nvPicPr>
        <p:blipFill>
          <a:blip r:embed="rId2"/>
          <a:stretch>
            <a:fillRect/>
          </a:stretch>
        </p:blipFill>
        <p:spPr>
          <a:xfrm>
            <a:off x="0" y="1210963"/>
            <a:ext cx="11998411" cy="5647038"/>
          </a:xfrm>
          <a:prstGeom prst="rect">
            <a:avLst/>
          </a:prstGeom>
        </p:spPr>
      </p:pic>
      <p:sp>
        <p:nvSpPr>
          <p:cNvPr id="5" name="Title 1">
            <a:extLst>
              <a:ext uri="{FF2B5EF4-FFF2-40B4-BE49-F238E27FC236}">
                <a16:creationId xmlns:a16="http://schemas.microsoft.com/office/drawing/2014/main" id="{72890322-F18D-4260-AFDC-AE6F5B5B7DA2}"/>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Containers on Linux</a:t>
            </a:r>
          </a:p>
        </p:txBody>
      </p:sp>
      <p:sp>
        <p:nvSpPr>
          <p:cNvPr id="6" name="Rectangle 5">
            <a:extLst>
              <a:ext uri="{FF2B5EF4-FFF2-40B4-BE49-F238E27FC236}">
                <a16:creationId xmlns:a16="http://schemas.microsoft.com/office/drawing/2014/main" id="{9A155047-32A7-42A1-A59C-9CC5FABEB645}"/>
              </a:ext>
            </a:extLst>
          </p:cNvPr>
          <p:cNvSpPr/>
          <p:nvPr/>
        </p:nvSpPr>
        <p:spPr>
          <a:xfrm>
            <a:off x="6096000" y="622122"/>
            <a:ext cx="4259564" cy="369332"/>
          </a:xfrm>
          <a:prstGeom prst="rect">
            <a:avLst/>
          </a:prstGeom>
        </p:spPr>
        <p:txBody>
          <a:bodyPr wrap="none">
            <a:spAutoFit/>
          </a:bodyPr>
          <a:lstStyle/>
          <a:p>
            <a:r>
              <a:rPr lang="en-US" dirty="0">
                <a:latin typeface="Menlo"/>
              </a:rPr>
              <a:t>docker run </a:t>
            </a:r>
            <a:r>
              <a:rPr lang="en-US" dirty="0">
                <a:solidFill>
                  <a:srgbClr val="8B008B"/>
                </a:solidFill>
                <a:latin typeface="Menlo"/>
              </a:rPr>
              <a:t>-it</a:t>
            </a:r>
            <a:r>
              <a:rPr lang="en-US" dirty="0">
                <a:latin typeface="Menlo"/>
              </a:rPr>
              <a:t> </a:t>
            </a:r>
            <a:r>
              <a:rPr lang="en-US" dirty="0">
                <a:solidFill>
                  <a:srgbClr val="8B008B"/>
                </a:solidFill>
                <a:latin typeface="Menlo"/>
              </a:rPr>
              <a:t>--</a:t>
            </a:r>
            <a:r>
              <a:rPr lang="en-US" dirty="0" err="1">
                <a:solidFill>
                  <a:srgbClr val="8B008B"/>
                </a:solidFill>
                <a:latin typeface="Menlo"/>
              </a:rPr>
              <a:t>cpus</a:t>
            </a:r>
            <a:r>
              <a:rPr lang="en-US" dirty="0">
                <a:solidFill>
                  <a:srgbClr val="0C5176"/>
                </a:solidFill>
                <a:latin typeface="Menlo"/>
              </a:rPr>
              <a:t>=</a:t>
            </a:r>
            <a:r>
              <a:rPr lang="en-US" dirty="0">
                <a:solidFill>
                  <a:srgbClr val="CD5555"/>
                </a:solidFill>
                <a:latin typeface="Menlo"/>
              </a:rPr>
              <a:t>".5"</a:t>
            </a:r>
            <a:r>
              <a:rPr lang="en-US" dirty="0">
                <a:latin typeface="Menlo"/>
              </a:rPr>
              <a:t> ubuntu /bin/bash</a:t>
            </a:r>
            <a:endParaRPr lang="en-US" dirty="0"/>
          </a:p>
        </p:txBody>
      </p:sp>
    </p:spTree>
    <p:extLst>
      <p:ext uri="{BB962C8B-B14F-4D97-AF65-F5344CB8AC3E}">
        <p14:creationId xmlns:p14="http://schemas.microsoft.com/office/powerpoint/2010/main" val="304296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1AEF-966E-4806-89C8-A5252AAEEAD7}"/>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What is Docker?</a:t>
            </a:r>
          </a:p>
        </p:txBody>
      </p:sp>
      <p:sp>
        <p:nvSpPr>
          <p:cNvPr id="3" name="Content Placeholder 2">
            <a:extLst>
              <a:ext uri="{FF2B5EF4-FFF2-40B4-BE49-F238E27FC236}">
                <a16:creationId xmlns:a16="http://schemas.microsoft.com/office/drawing/2014/main" id="{EDA2E0A9-3E05-441D-8A12-DD22D5D1CE29}"/>
              </a:ext>
            </a:extLst>
          </p:cNvPr>
          <p:cNvSpPr>
            <a:spLocks noGrp="1"/>
          </p:cNvSpPr>
          <p:nvPr>
            <p:ph idx="1"/>
          </p:nvPr>
        </p:nvSpPr>
        <p:spPr>
          <a:xfrm>
            <a:off x="211424" y="1057605"/>
            <a:ext cx="11344552" cy="1764279"/>
          </a:xfrm>
        </p:spPr>
        <p:txBody>
          <a:bodyPr/>
          <a:lstStyle/>
          <a:p>
            <a:pPr algn="just"/>
            <a:r>
              <a:rPr lang="en-US" dirty="0"/>
              <a:t>Docker is a tool designed to make it easier to create, deploy, and run applications by using containers. Containers allow a developer to package up an application with all of the parts it needs, such as libraries and other dependencies, and ship it all out as one package.</a:t>
            </a:r>
          </a:p>
          <a:p>
            <a:endParaRPr lang="en-US" dirty="0"/>
          </a:p>
        </p:txBody>
      </p:sp>
      <p:pic>
        <p:nvPicPr>
          <p:cNvPr id="6" name="Picture 5">
            <a:extLst>
              <a:ext uri="{FF2B5EF4-FFF2-40B4-BE49-F238E27FC236}">
                <a16:creationId xmlns:a16="http://schemas.microsoft.com/office/drawing/2014/main" id="{0DC18A18-8B5C-45B2-A55A-66D26E72009E}"/>
              </a:ext>
            </a:extLst>
          </p:cNvPr>
          <p:cNvPicPr>
            <a:picLocks noChangeAspect="1"/>
          </p:cNvPicPr>
          <p:nvPr/>
        </p:nvPicPr>
        <p:blipFill>
          <a:blip r:embed="rId3"/>
          <a:stretch>
            <a:fillRect/>
          </a:stretch>
        </p:blipFill>
        <p:spPr>
          <a:xfrm>
            <a:off x="1800767" y="2042997"/>
            <a:ext cx="9535058" cy="4506084"/>
          </a:xfrm>
          <a:prstGeom prst="rect">
            <a:avLst/>
          </a:prstGeom>
        </p:spPr>
      </p:pic>
      <p:sp>
        <p:nvSpPr>
          <p:cNvPr id="7" name="Rectangle 6">
            <a:extLst>
              <a:ext uri="{FF2B5EF4-FFF2-40B4-BE49-F238E27FC236}">
                <a16:creationId xmlns:a16="http://schemas.microsoft.com/office/drawing/2014/main" id="{090A2D64-4AD1-4E67-8833-E17D9EE2D607}"/>
              </a:ext>
            </a:extLst>
          </p:cNvPr>
          <p:cNvSpPr/>
          <p:nvPr/>
        </p:nvSpPr>
        <p:spPr>
          <a:xfrm>
            <a:off x="7784757" y="6227805"/>
            <a:ext cx="61784" cy="135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54AD37-EA65-4843-91D4-B00F094BC6BA}"/>
              </a:ext>
            </a:extLst>
          </p:cNvPr>
          <p:cNvSpPr/>
          <p:nvPr/>
        </p:nvSpPr>
        <p:spPr>
          <a:xfrm>
            <a:off x="7432589" y="5918886"/>
            <a:ext cx="704336" cy="61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72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52B6C0-6B79-4DAC-86C3-D49AEE78911A}"/>
              </a:ext>
            </a:extLst>
          </p:cNvPr>
          <p:cNvSpPr txBox="1">
            <a:spLocks/>
          </p:cNvSpPr>
          <p:nvPr/>
        </p:nvSpPr>
        <p:spPr>
          <a:xfrm>
            <a:off x="623402" y="349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badi" panose="020B0604020202020204" pitchFamily="34" charset="0"/>
              </a:rPr>
              <a:t>Why Docker?</a:t>
            </a:r>
          </a:p>
        </p:txBody>
      </p:sp>
      <p:sp>
        <p:nvSpPr>
          <p:cNvPr id="5" name="Content Placeholder 2">
            <a:extLst>
              <a:ext uri="{FF2B5EF4-FFF2-40B4-BE49-F238E27FC236}">
                <a16:creationId xmlns:a16="http://schemas.microsoft.com/office/drawing/2014/main" id="{832CB6F7-2E23-4799-9575-DBA4A197755C}"/>
              </a:ext>
            </a:extLst>
          </p:cNvPr>
          <p:cNvSpPr txBox="1">
            <a:spLocks/>
          </p:cNvSpPr>
          <p:nvPr/>
        </p:nvSpPr>
        <p:spPr>
          <a:xfrm>
            <a:off x="224046" y="735227"/>
            <a:ext cx="11344552" cy="1582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Docker Containerization Unlocks the Potential for Dev and Ops.</a:t>
            </a:r>
          </a:p>
          <a:p>
            <a:pPr algn="just"/>
            <a:r>
              <a:rPr lang="en-US" dirty="0"/>
              <a:t>The Docker Enterprise container platform delivers immediate value to your business by reducing the infrastructure and maintenance costs of supporting your existing application portfolio, while accelerating your time to market for new solutions.</a:t>
            </a:r>
          </a:p>
          <a:p>
            <a:endParaRPr lang="en-US" dirty="0"/>
          </a:p>
        </p:txBody>
      </p:sp>
      <p:pic>
        <p:nvPicPr>
          <p:cNvPr id="6" name="Picture 5">
            <a:extLst>
              <a:ext uri="{FF2B5EF4-FFF2-40B4-BE49-F238E27FC236}">
                <a16:creationId xmlns:a16="http://schemas.microsoft.com/office/drawing/2014/main" id="{CB0CAE04-2018-4A1D-A451-00A39B902FA9}"/>
              </a:ext>
            </a:extLst>
          </p:cNvPr>
          <p:cNvPicPr>
            <a:picLocks noChangeAspect="1"/>
          </p:cNvPicPr>
          <p:nvPr/>
        </p:nvPicPr>
        <p:blipFill>
          <a:blip r:embed="rId3"/>
          <a:stretch>
            <a:fillRect/>
          </a:stretch>
        </p:blipFill>
        <p:spPr>
          <a:xfrm>
            <a:off x="5097410" y="2153052"/>
            <a:ext cx="6471188" cy="3969721"/>
          </a:xfrm>
          <a:prstGeom prst="rect">
            <a:avLst/>
          </a:prstGeom>
        </p:spPr>
      </p:pic>
      <p:pic>
        <p:nvPicPr>
          <p:cNvPr id="7" name="Picture 6">
            <a:extLst>
              <a:ext uri="{FF2B5EF4-FFF2-40B4-BE49-F238E27FC236}">
                <a16:creationId xmlns:a16="http://schemas.microsoft.com/office/drawing/2014/main" id="{2BE60BE9-0BD6-4653-9E4C-524C190F5BE2}"/>
              </a:ext>
            </a:extLst>
          </p:cNvPr>
          <p:cNvPicPr>
            <a:picLocks noChangeAspect="1"/>
          </p:cNvPicPr>
          <p:nvPr/>
        </p:nvPicPr>
        <p:blipFill>
          <a:blip r:embed="rId4"/>
          <a:stretch>
            <a:fillRect/>
          </a:stretch>
        </p:blipFill>
        <p:spPr>
          <a:xfrm>
            <a:off x="1653740" y="2317790"/>
            <a:ext cx="2013976" cy="2604742"/>
          </a:xfrm>
          <a:prstGeom prst="rect">
            <a:avLst/>
          </a:prstGeom>
        </p:spPr>
      </p:pic>
      <p:sp>
        <p:nvSpPr>
          <p:cNvPr id="8" name="TextBox 7">
            <a:extLst>
              <a:ext uri="{FF2B5EF4-FFF2-40B4-BE49-F238E27FC236}">
                <a16:creationId xmlns:a16="http://schemas.microsoft.com/office/drawing/2014/main" id="{B2E51241-7436-4050-A73C-BC54CF054FD6}"/>
              </a:ext>
            </a:extLst>
          </p:cNvPr>
          <p:cNvSpPr txBox="1"/>
          <p:nvPr/>
        </p:nvSpPr>
        <p:spPr>
          <a:xfrm>
            <a:off x="594088" y="5245610"/>
            <a:ext cx="5126724" cy="1754326"/>
          </a:xfrm>
          <a:prstGeom prst="rect">
            <a:avLst/>
          </a:prstGeom>
          <a:noFill/>
        </p:spPr>
        <p:txBody>
          <a:bodyPr wrap="none" rtlCol="0">
            <a:spAutoFit/>
          </a:bodyPr>
          <a:lstStyle/>
          <a:p>
            <a:r>
              <a:rPr lang="en-US" dirty="0"/>
              <a:t>Potential Use Case:</a:t>
            </a:r>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Tree>
    <p:extLst>
      <p:ext uri="{BB962C8B-B14F-4D97-AF65-F5344CB8AC3E}">
        <p14:creationId xmlns:p14="http://schemas.microsoft.com/office/powerpoint/2010/main" val="291576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70CD-FEA7-4006-A13D-4DC4DB0E2114}"/>
              </a:ext>
            </a:extLst>
          </p:cNvPr>
          <p:cNvSpPr>
            <a:spLocks noGrp="1"/>
          </p:cNvSpPr>
          <p:nvPr>
            <p:ph type="title"/>
          </p:nvPr>
        </p:nvSpPr>
        <p:spPr>
          <a:xfrm>
            <a:off x="237739" y="204143"/>
            <a:ext cx="9404723" cy="1400530"/>
          </a:xfrm>
        </p:spPr>
        <p:txBody>
          <a:bodyPr/>
          <a:lstStyle/>
          <a:p>
            <a:r>
              <a:rPr lang="en-US" dirty="0">
                <a:latin typeface="Abadi" panose="020B0604020104020204" pitchFamily="34" charset="0"/>
              </a:rPr>
              <a:t>Getting Setup: No Support for A3</a:t>
            </a:r>
          </a:p>
        </p:txBody>
      </p:sp>
      <p:sp>
        <p:nvSpPr>
          <p:cNvPr id="3" name="Content Placeholder 2">
            <a:extLst>
              <a:ext uri="{FF2B5EF4-FFF2-40B4-BE49-F238E27FC236}">
                <a16:creationId xmlns:a16="http://schemas.microsoft.com/office/drawing/2014/main" id="{1589E166-B5DD-4C1F-8A87-EC869E0CFFDA}"/>
              </a:ext>
            </a:extLst>
          </p:cNvPr>
          <p:cNvSpPr>
            <a:spLocks noGrp="1"/>
          </p:cNvSpPr>
          <p:nvPr>
            <p:ph idx="1"/>
          </p:nvPr>
        </p:nvSpPr>
        <p:spPr>
          <a:xfrm>
            <a:off x="9439590" y="1275128"/>
            <a:ext cx="2752410" cy="3509936"/>
          </a:xfrm>
        </p:spPr>
        <p:txBody>
          <a:bodyPr>
            <a:normAutofit/>
          </a:bodyPr>
          <a:lstStyle/>
          <a:p>
            <a:r>
              <a:rPr lang="en-US" dirty="0"/>
              <a:t>Glossary</a:t>
            </a:r>
          </a:p>
          <a:p>
            <a:r>
              <a:rPr lang="en-US" dirty="0">
                <a:hlinkClick r:id="rId3"/>
              </a:rPr>
              <a:t>Docker Machine</a:t>
            </a:r>
            <a:endParaRPr lang="en-US" dirty="0"/>
          </a:p>
          <a:p>
            <a:r>
              <a:rPr lang="en-US" dirty="0"/>
              <a:t>Boot2Docker</a:t>
            </a:r>
          </a:p>
          <a:p>
            <a:r>
              <a:rPr lang="en-US" dirty="0"/>
              <a:t>Docker Client</a:t>
            </a:r>
          </a:p>
          <a:p>
            <a:r>
              <a:rPr lang="en-US" dirty="0"/>
              <a:t>Docker Engine</a:t>
            </a:r>
          </a:p>
          <a:p>
            <a:r>
              <a:rPr lang="en-US" dirty="0"/>
              <a:t>Registry</a:t>
            </a:r>
          </a:p>
          <a:p>
            <a:r>
              <a:rPr lang="en-US" dirty="0"/>
              <a:t>Image</a:t>
            </a:r>
          </a:p>
          <a:p>
            <a:r>
              <a:rPr lang="en-US" dirty="0"/>
              <a:t>Container</a:t>
            </a:r>
          </a:p>
          <a:p>
            <a:endParaRPr lang="en-US" dirty="0"/>
          </a:p>
        </p:txBody>
      </p:sp>
      <p:sp>
        <p:nvSpPr>
          <p:cNvPr id="4" name="TextBox 3">
            <a:extLst>
              <a:ext uri="{FF2B5EF4-FFF2-40B4-BE49-F238E27FC236}">
                <a16:creationId xmlns:a16="http://schemas.microsoft.com/office/drawing/2014/main" id="{C5FB3AC7-C7F6-4EB5-9AF4-B49267DCEE8F}"/>
              </a:ext>
            </a:extLst>
          </p:cNvPr>
          <p:cNvSpPr txBox="1"/>
          <p:nvPr/>
        </p:nvSpPr>
        <p:spPr>
          <a:xfrm>
            <a:off x="559293" y="1275128"/>
            <a:ext cx="8007658" cy="2585323"/>
          </a:xfrm>
          <a:prstGeom prst="rect">
            <a:avLst/>
          </a:prstGeom>
          <a:noFill/>
        </p:spPr>
        <p:txBody>
          <a:bodyPr wrap="square" rtlCol="0">
            <a:spAutoFit/>
          </a:bodyPr>
          <a:lstStyle/>
          <a:p>
            <a:r>
              <a:rPr lang="en-US" dirty="0"/>
              <a:t>Install Docker </a:t>
            </a:r>
            <a:r>
              <a:rPr lang="en-US" dirty="0" err="1"/>
              <a:t>ToolBox</a:t>
            </a:r>
            <a:r>
              <a:rPr lang="en-US" dirty="0"/>
              <a:t> or Docker For Windows (Windows 10 pro)</a:t>
            </a:r>
          </a:p>
          <a:p>
            <a:endParaRPr lang="en-US" dirty="0"/>
          </a:p>
          <a:p>
            <a:r>
              <a:rPr lang="en-US" dirty="0"/>
              <a:t>Setup the Docker Machine</a:t>
            </a:r>
          </a:p>
          <a:p>
            <a:endParaRPr lang="en-US" dirty="0"/>
          </a:p>
          <a:p>
            <a:r>
              <a:rPr lang="en-US" dirty="0"/>
              <a:t>Start and Connect to the Docker Machine</a:t>
            </a:r>
          </a:p>
          <a:p>
            <a:endParaRPr lang="en-US" dirty="0"/>
          </a:p>
          <a:p>
            <a:r>
              <a:rPr lang="en-US" dirty="0"/>
              <a:t>Log into Docker Registry</a:t>
            </a:r>
          </a:p>
          <a:p>
            <a:endParaRPr lang="en-US" dirty="0"/>
          </a:p>
          <a:p>
            <a:r>
              <a:rPr lang="en-US" dirty="0"/>
              <a:t>Pull Image, start a container.</a:t>
            </a:r>
          </a:p>
        </p:txBody>
      </p:sp>
      <p:pic>
        <p:nvPicPr>
          <p:cNvPr id="5" name="Picture 4">
            <a:extLst>
              <a:ext uri="{FF2B5EF4-FFF2-40B4-BE49-F238E27FC236}">
                <a16:creationId xmlns:a16="http://schemas.microsoft.com/office/drawing/2014/main" id="{818729FD-4DB1-40E1-B1E4-E58663F1B959}"/>
              </a:ext>
            </a:extLst>
          </p:cNvPr>
          <p:cNvPicPr>
            <a:picLocks noChangeAspect="1"/>
          </p:cNvPicPr>
          <p:nvPr/>
        </p:nvPicPr>
        <p:blipFill>
          <a:blip r:embed="rId4"/>
          <a:stretch>
            <a:fillRect/>
          </a:stretch>
        </p:blipFill>
        <p:spPr>
          <a:xfrm>
            <a:off x="9642462" y="4909813"/>
            <a:ext cx="1998243" cy="1921091"/>
          </a:xfrm>
          <a:prstGeom prst="rect">
            <a:avLst/>
          </a:prstGeom>
        </p:spPr>
      </p:pic>
      <p:pic>
        <p:nvPicPr>
          <p:cNvPr id="6" name="Picture 5">
            <a:extLst>
              <a:ext uri="{FF2B5EF4-FFF2-40B4-BE49-F238E27FC236}">
                <a16:creationId xmlns:a16="http://schemas.microsoft.com/office/drawing/2014/main" id="{5FA27830-4B25-45F6-B16E-CCE5F6EDF163}"/>
              </a:ext>
            </a:extLst>
          </p:cNvPr>
          <p:cNvPicPr>
            <a:picLocks noChangeAspect="1"/>
          </p:cNvPicPr>
          <p:nvPr/>
        </p:nvPicPr>
        <p:blipFill>
          <a:blip r:embed="rId5"/>
          <a:stretch>
            <a:fillRect/>
          </a:stretch>
        </p:blipFill>
        <p:spPr>
          <a:xfrm>
            <a:off x="47310" y="5057775"/>
            <a:ext cx="5410200" cy="1800225"/>
          </a:xfrm>
          <a:prstGeom prst="rect">
            <a:avLst/>
          </a:prstGeom>
        </p:spPr>
      </p:pic>
      <p:pic>
        <p:nvPicPr>
          <p:cNvPr id="7" name="Picture 6">
            <a:extLst>
              <a:ext uri="{FF2B5EF4-FFF2-40B4-BE49-F238E27FC236}">
                <a16:creationId xmlns:a16="http://schemas.microsoft.com/office/drawing/2014/main" id="{84A9B891-DC9E-43F9-8B09-064A5CD13E54}"/>
              </a:ext>
            </a:extLst>
          </p:cNvPr>
          <p:cNvPicPr>
            <a:picLocks noChangeAspect="1"/>
          </p:cNvPicPr>
          <p:nvPr/>
        </p:nvPicPr>
        <p:blipFill>
          <a:blip r:embed="rId6"/>
          <a:stretch>
            <a:fillRect/>
          </a:stretch>
        </p:blipFill>
        <p:spPr>
          <a:xfrm>
            <a:off x="6096000" y="4039499"/>
            <a:ext cx="3116605" cy="2771848"/>
          </a:xfrm>
          <a:prstGeom prst="rect">
            <a:avLst/>
          </a:prstGeom>
        </p:spPr>
      </p:pic>
    </p:spTree>
    <p:extLst>
      <p:ext uri="{BB962C8B-B14F-4D97-AF65-F5344CB8AC3E}">
        <p14:creationId xmlns:p14="http://schemas.microsoft.com/office/powerpoint/2010/main" val="70903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D24-2BD2-423F-870A-2F1D4DA30A05}"/>
              </a:ext>
            </a:extLst>
          </p:cNvPr>
          <p:cNvSpPr>
            <a:spLocks noGrp="1"/>
          </p:cNvSpPr>
          <p:nvPr>
            <p:ph type="title"/>
          </p:nvPr>
        </p:nvSpPr>
        <p:spPr>
          <a:xfrm>
            <a:off x="973509" y="2417443"/>
            <a:ext cx="3141292" cy="1400530"/>
          </a:xfrm>
        </p:spPr>
        <p:txBody>
          <a:bodyPr/>
          <a:lstStyle/>
          <a:p>
            <a:r>
              <a:rPr lang="en-US" dirty="0"/>
              <a:t>Demo </a:t>
            </a:r>
          </a:p>
        </p:txBody>
      </p:sp>
    </p:spTree>
    <p:extLst>
      <p:ext uri="{BB962C8B-B14F-4D97-AF65-F5344CB8AC3E}">
        <p14:creationId xmlns:p14="http://schemas.microsoft.com/office/powerpoint/2010/main" val="57847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9FBA-71C5-462C-9DCE-E9F0B0F0E5BA}"/>
              </a:ext>
            </a:extLst>
          </p:cNvPr>
          <p:cNvSpPr>
            <a:spLocks noGrp="1"/>
          </p:cNvSpPr>
          <p:nvPr>
            <p:ph type="title"/>
          </p:nvPr>
        </p:nvSpPr>
        <p:spPr/>
        <p:txBody>
          <a:bodyPr/>
          <a:lstStyle/>
          <a:p>
            <a:r>
              <a:rPr lang="en-US" dirty="0"/>
              <a:t>Docker Image</a:t>
            </a:r>
          </a:p>
        </p:txBody>
      </p:sp>
      <p:sp>
        <p:nvSpPr>
          <p:cNvPr id="3" name="Content Placeholder 2">
            <a:extLst>
              <a:ext uri="{FF2B5EF4-FFF2-40B4-BE49-F238E27FC236}">
                <a16:creationId xmlns:a16="http://schemas.microsoft.com/office/drawing/2014/main" id="{6070F30F-8B04-4DF3-ACE8-BBA5112458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91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CB19-FCB2-4BD8-A240-2451BC3DF941}"/>
              </a:ext>
            </a:extLst>
          </p:cNvPr>
          <p:cNvSpPr>
            <a:spLocks noGrp="1"/>
          </p:cNvSpPr>
          <p:nvPr>
            <p:ph type="title"/>
          </p:nvPr>
        </p:nvSpPr>
        <p:spPr/>
        <p:txBody>
          <a:bodyPr/>
          <a:lstStyle/>
          <a:p>
            <a:r>
              <a:rPr lang="en-US" dirty="0"/>
              <a:t>Docker Container</a:t>
            </a:r>
          </a:p>
        </p:txBody>
      </p:sp>
      <p:sp>
        <p:nvSpPr>
          <p:cNvPr id="3" name="Content Placeholder 2">
            <a:extLst>
              <a:ext uri="{FF2B5EF4-FFF2-40B4-BE49-F238E27FC236}">
                <a16:creationId xmlns:a16="http://schemas.microsoft.com/office/drawing/2014/main" id="{803E2D50-ECF5-4DFE-B5F4-C33AED2E6C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8674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5363</TotalTime>
  <Words>1318</Words>
  <Application>Microsoft Office PowerPoint</Application>
  <PresentationFormat>Widescreen</PresentationFormat>
  <Paragraphs>164</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Abadi</vt:lpstr>
      <vt:lpstr>Arial</vt:lpstr>
      <vt:lpstr>Calibri</vt:lpstr>
      <vt:lpstr>Century Gothic</vt:lpstr>
      <vt:lpstr>Menlo</vt:lpstr>
      <vt:lpstr>Wingdings 3</vt:lpstr>
      <vt:lpstr>Ion</vt:lpstr>
      <vt:lpstr>Docker Fundamentals</vt:lpstr>
      <vt:lpstr>Containers vs Virtual Machine</vt:lpstr>
      <vt:lpstr>Containers on Linux</vt:lpstr>
      <vt:lpstr>What is Docker?</vt:lpstr>
      <vt:lpstr>PowerPoint Presentation</vt:lpstr>
      <vt:lpstr>Getting Setup: No Support for A3</vt:lpstr>
      <vt:lpstr>Demo </vt:lpstr>
      <vt:lpstr>Docker Image</vt:lpstr>
      <vt:lpstr>Docker Container</vt:lpstr>
      <vt:lpstr>Packaging Applications Using Docker</vt:lpstr>
      <vt:lpstr>Simple Docker File</vt:lpstr>
      <vt:lpstr>Multi Step Docker File</vt:lpstr>
      <vt:lpstr>Scaling Docker Containers</vt:lpstr>
      <vt:lpstr>Docker Compose</vt:lpstr>
      <vt:lpstr>Useful commands : Docker CLI</vt:lpstr>
      <vt:lpstr>Practice Links</vt:lpstr>
      <vt:lpstr>Assignment</vt:lpstr>
    </vt:vector>
  </TitlesOfParts>
  <Manager>anverma@live.com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Fundamentals</dc:title>
  <dc:creator>Anand Verma</dc:creator>
  <dc:description>Docker fundamentals learning series</dc:description>
  <cp:lastModifiedBy>Anand Verma</cp:lastModifiedBy>
  <cp:revision>77</cp:revision>
  <dcterms:created xsi:type="dcterms:W3CDTF">2019-02-03T19:10:32Z</dcterms:created>
  <dcterms:modified xsi:type="dcterms:W3CDTF">2019-02-18T20:33:07Z</dcterms:modified>
</cp:coreProperties>
</file>