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8" r:id="rId11"/>
    <p:sldId id="265" r:id="rId12"/>
    <p:sldId id="260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361088F0-6A14-447A-97CF-8828362828F1}">
          <p14:sldIdLst/>
        </p14:section>
        <p14:section name="Abschnitt ohne Titel" id="{CA795555-7CAB-4A0B-AB37-67CE6F50A971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6"/>
            <p14:sldId id="264"/>
            <p14:sldId id="268"/>
            <p14:sldId id="265"/>
            <p14:sldId id="26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E3F"/>
    <a:srgbClr val="007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9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1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4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0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2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0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6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4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1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453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Digitale Zahlen und Diagramme">
            <a:extLst>
              <a:ext uri="{FF2B5EF4-FFF2-40B4-BE49-F238E27FC236}">
                <a16:creationId xmlns:a16="http://schemas.microsoft.com/office/drawing/2014/main" id="{FC1FDC9F-31C3-943B-6F2E-23A3B54F9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6" b="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846020-9C00-4F86-9DE7-EEB53018A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 fontScale="90000"/>
          </a:bodyPr>
          <a:lstStyle/>
          <a:p>
            <a:r>
              <a:rPr lang="de-DE" sz="5600" b="1" i="0" dirty="0">
                <a:solidFill>
                  <a:srgbClr val="FFFFFF"/>
                </a:solidFill>
                <a:latin typeface="+mj-lt"/>
              </a:rPr>
              <a:t>Q</a:t>
            </a:r>
            <a:r>
              <a:rPr lang="de-DE" dirty="0">
                <a:solidFill>
                  <a:srgbClr val="FFFFFF"/>
                </a:solidFill>
              </a:rPr>
              <a:t>uantum </a:t>
            </a:r>
            <a:r>
              <a:rPr lang="de-DE" sz="5600" b="1" dirty="0" err="1">
                <a:solidFill>
                  <a:srgbClr val="FFFFFF"/>
                </a:solidFill>
              </a:rPr>
              <a:t>A</a:t>
            </a:r>
            <a:r>
              <a:rPr lang="de-DE" dirty="0" err="1">
                <a:solidFill>
                  <a:srgbClr val="FFFFFF"/>
                </a:solidFill>
              </a:rPr>
              <a:t>pproximate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5600" b="1" dirty="0" err="1">
                <a:solidFill>
                  <a:srgbClr val="FFFFFF"/>
                </a:solidFill>
              </a:rPr>
              <a:t>o</a:t>
            </a:r>
            <a:r>
              <a:rPr lang="de-DE" dirty="0" err="1">
                <a:solidFill>
                  <a:srgbClr val="FFFFFF"/>
                </a:solidFill>
              </a:rPr>
              <a:t>ptimization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sz="5600" b="1" dirty="0" err="1">
                <a:solidFill>
                  <a:srgbClr val="FFFFFF"/>
                </a:solidFill>
              </a:rPr>
              <a:t>a</a:t>
            </a:r>
            <a:r>
              <a:rPr lang="de-DE" dirty="0" err="1">
                <a:solidFill>
                  <a:srgbClr val="FFFFFF"/>
                </a:solidFill>
              </a:rPr>
              <a:t>lgorithm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D52CB7-9963-4EE2-B1A6-E3142D291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rgbClr val="FFFFFF">
                    <a:alpha val="75000"/>
                  </a:srgbClr>
                </a:solidFill>
              </a:rPr>
              <a:t>A </a:t>
            </a:r>
            <a:r>
              <a:rPr lang="de-DE" sz="1800" dirty="0" err="1">
                <a:solidFill>
                  <a:srgbClr val="FFFFFF">
                    <a:alpha val="75000"/>
                  </a:srgbClr>
                </a:solidFill>
              </a:rPr>
              <a:t>cookbook</a:t>
            </a:r>
            <a:r>
              <a:rPr lang="de-DE" sz="18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de-DE" sz="1800" dirty="0" err="1">
                <a:solidFill>
                  <a:srgbClr val="FFFFFF">
                    <a:alpha val="75000"/>
                  </a:srgbClr>
                </a:solidFill>
              </a:rPr>
              <a:t>inspired</a:t>
            </a:r>
            <a:r>
              <a:rPr lang="de-DE" sz="18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de-DE" sz="1800" dirty="0" err="1">
                <a:solidFill>
                  <a:srgbClr val="FFFFFF">
                    <a:alpha val="75000"/>
                  </a:srgbClr>
                </a:solidFill>
              </a:rPr>
              <a:t>guide</a:t>
            </a:r>
            <a:r>
              <a:rPr lang="de-DE" sz="18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de-DE" sz="1800" dirty="0" err="1">
                <a:solidFill>
                  <a:srgbClr val="FFFFFF">
                    <a:alpha val="75000"/>
                  </a:srgbClr>
                </a:solidFill>
              </a:rPr>
              <a:t>for</a:t>
            </a:r>
            <a:r>
              <a:rPr lang="de-DE" sz="18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de-DE" sz="1800" dirty="0" err="1">
                <a:solidFill>
                  <a:srgbClr val="FFFFFF">
                    <a:alpha val="75000"/>
                  </a:srgbClr>
                </a:solidFill>
              </a:rPr>
              <a:t>culinary</a:t>
            </a:r>
            <a:r>
              <a:rPr lang="de-DE" sz="18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de-DE" sz="1800" dirty="0" err="1">
                <a:solidFill>
                  <a:srgbClr val="FFFFFF">
                    <a:alpha val="75000"/>
                  </a:srgbClr>
                </a:solidFill>
              </a:rPr>
              <a:t>quantum</a:t>
            </a:r>
            <a:r>
              <a:rPr lang="de-DE" sz="18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de-DE" sz="1800" dirty="0" err="1">
                <a:solidFill>
                  <a:srgbClr val="FFFFFF">
                    <a:alpha val="75000"/>
                  </a:srgbClr>
                </a:solidFill>
              </a:rPr>
              <a:t>experiences</a:t>
            </a:r>
            <a:endParaRPr lang="de-DE" sz="1800" dirty="0">
              <a:solidFill>
                <a:srgbClr val="FFFFFF">
                  <a:alpha val="75000"/>
                </a:srgbClr>
              </a:solidFill>
            </a:endParaRPr>
          </a:p>
          <a:p>
            <a:endParaRPr lang="de-DE" sz="18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de-DE" sz="1800" dirty="0" err="1">
                <a:solidFill>
                  <a:srgbClr val="FFFFFF">
                    <a:alpha val="75000"/>
                  </a:srgbClr>
                </a:solidFill>
              </a:rPr>
              <a:t>by</a:t>
            </a:r>
            <a:r>
              <a:rPr lang="de-DE" sz="18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de-DE" sz="1800" dirty="0" err="1">
                <a:solidFill>
                  <a:srgbClr val="FFFFFF">
                    <a:alpha val="75000"/>
                  </a:srgbClr>
                </a:solidFill>
              </a:rPr>
              <a:t>jckcj</a:t>
            </a:r>
            <a:endParaRPr lang="de-DE" sz="18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18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6647A-A0AF-4C84-97F5-8E30C103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Gate </a:t>
            </a:r>
            <a:r>
              <a:rPr lang="de-DE" dirty="0" err="1"/>
              <a:t>creation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0174BF8-7B4C-4929-B54A-2DC067964C2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come to the gates?</a:t>
                </a:r>
              </a:p>
              <a:p>
                <a:r>
                  <a:rPr lang="en-US" dirty="0"/>
                  <a:t>Like we have seen before!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dirty="0"/>
                  <a:t> as </a:t>
                </a:r>
                <a:r>
                  <a:rPr lang="de-DE" dirty="0" err="1"/>
                  <a:t>our</a:t>
                </a:r>
                <a:r>
                  <a:rPr lang="de-DE" dirty="0"/>
                  <a:t> </a:t>
                </a:r>
                <a:r>
                  <a:rPr lang="de-DE" dirty="0" err="1"/>
                  <a:t>mixing</a:t>
                </a:r>
                <a:r>
                  <a:rPr lang="de-DE" dirty="0"/>
                  <a:t> </a:t>
                </a:r>
                <a:r>
                  <a:rPr lang="de-DE" dirty="0" err="1"/>
                  <a:t>Hamiltonian</a:t>
                </a:r>
                <a:endParaRPr lang="de-DE" dirty="0"/>
              </a:p>
              <a:p>
                <a:pPr lvl="1"/>
                <a:r>
                  <a:rPr lang="de-DE" dirty="0" err="1"/>
                  <a:t>choose</a:t>
                </a:r>
                <a:r>
                  <a:rPr lang="de-DE" dirty="0"/>
                  <a:t> easy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0174BF8-7B4C-4929-B54A-2DC067964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38" t="-73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51CF32-027A-46B8-9863-5DF7415283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Hamiltonian with I-ZZ from notebook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2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Tomaten-Mozzarella-Spieße für 4 Personen von lidl-kochen.de">
            <a:extLst>
              <a:ext uri="{FF2B5EF4-FFF2-40B4-BE49-F238E27FC236}">
                <a16:creationId xmlns:a16="http://schemas.microsoft.com/office/drawing/2014/main" id="{F35A153B-A0D6-4A0B-83A3-1CA39463F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5" r="14873"/>
          <a:stretch/>
        </p:blipFill>
        <p:spPr bwMode="auto">
          <a:xfrm rot="2258378">
            <a:off x="7236840" y="4334749"/>
            <a:ext cx="4406695" cy="254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4A2B03C-E6D8-4EC9-9E97-88656982674C}"/>
              </a:ext>
            </a:extLst>
          </p:cNvPr>
          <p:cNvSpPr/>
          <p:nvPr/>
        </p:nvSpPr>
        <p:spPr>
          <a:xfrm>
            <a:off x="6244856" y="3274828"/>
            <a:ext cx="4028918" cy="1322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0FDDD4-74DD-4C7A-9A48-0530ED36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802C216-DAE5-4DCF-9EC0-C5FF3F15A58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74105" y="2235091"/>
                <a:ext cx="5194767" cy="3633047"/>
              </a:xfrm>
            </p:spPr>
            <p:txBody>
              <a:bodyPr/>
              <a:lstStyle/>
              <a:p>
                <a:r>
                  <a:rPr lang="de-DE" dirty="0"/>
                  <a:t>Initialization via </a:t>
                </a:r>
                <a:r>
                  <a:rPr lang="de-DE" dirty="0" err="1"/>
                  <a:t>Hadarmad</a:t>
                </a:r>
                <a:r>
                  <a:rPr lang="de-DE" dirty="0"/>
                  <a:t> </a:t>
                </a:r>
                <a:r>
                  <a:rPr lang="de-DE" dirty="0" err="1"/>
                  <a:t>transform</a:t>
                </a:r>
                <a:endParaRPr lang="de-DE" dirty="0"/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Apply</a:t>
                </a:r>
                <a:r>
                  <a:rPr lang="de-DE" dirty="0"/>
                  <a:t> QAOA </a:t>
                </a:r>
                <a:r>
                  <a:rPr lang="de-DE" dirty="0" err="1"/>
                  <a:t>circuit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parameters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de-DE" b="0" dirty="0"/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Measure</a:t>
                </a:r>
                <a:r>
                  <a:rPr lang="de-DE" dirty="0"/>
                  <a:t> expectation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802C216-DAE5-4DCF-9EC0-C5FF3F15A5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74105" y="2235091"/>
                <a:ext cx="5194767" cy="3633047"/>
              </a:xfrm>
              <a:blipFill>
                <a:blip r:embed="rId3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3A79FAC-89EA-4A42-B0C2-070440D3EDB4}"/>
              </a:ext>
            </a:extLst>
          </p:cNvPr>
          <p:cNvCxnSpPr>
            <a:cxnSpLocks/>
          </p:cNvCxnSpPr>
          <p:nvPr/>
        </p:nvCxnSpPr>
        <p:spPr>
          <a:xfrm>
            <a:off x="6667929" y="1627961"/>
            <a:ext cx="439448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701A1AF-9EFE-4F6F-A1C9-E10113B9C1EC}"/>
              </a:ext>
            </a:extLst>
          </p:cNvPr>
          <p:cNvCxnSpPr>
            <a:cxnSpLocks/>
          </p:cNvCxnSpPr>
          <p:nvPr/>
        </p:nvCxnSpPr>
        <p:spPr>
          <a:xfrm>
            <a:off x="6620228" y="2153223"/>
            <a:ext cx="439448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FF120D3-53DA-4BB7-B992-7CC20B425FC6}"/>
              </a:ext>
            </a:extLst>
          </p:cNvPr>
          <p:cNvCxnSpPr>
            <a:cxnSpLocks/>
          </p:cNvCxnSpPr>
          <p:nvPr/>
        </p:nvCxnSpPr>
        <p:spPr>
          <a:xfrm>
            <a:off x="6620228" y="2907825"/>
            <a:ext cx="439448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26A71DC-1D0A-4486-96F4-22468D4C1C5E}"/>
              </a:ext>
            </a:extLst>
          </p:cNvPr>
          <p:cNvCxnSpPr>
            <a:cxnSpLocks/>
          </p:cNvCxnSpPr>
          <p:nvPr/>
        </p:nvCxnSpPr>
        <p:spPr>
          <a:xfrm>
            <a:off x="6620228" y="3467118"/>
            <a:ext cx="439448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AF7963FF-450F-4D2C-96A5-869EB5C5EDA5}"/>
              </a:ext>
            </a:extLst>
          </p:cNvPr>
          <p:cNvSpPr/>
          <p:nvPr/>
        </p:nvSpPr>
        <p:spPr>
          <a:xfrm>
            <a:off x="6953051" y="1343610"/>
            <a:ext cx="816226" cy="2445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Initialization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3F73E96-3C9A-4E7D-B62B-EB407495DDD1}"/>
              </a:ext>
            </a:extLst>
          </p:cNvPr>
          <p:cNvSpPr/>
          <p:nvPr/>
        </p:nvSpPr>
        <p:spPr>
          <a:xfrm>
            <a:off x="8409356" y="1397306"/>
            <a:ext cx="816226" cy="244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U</a:t>
            </a:r>
            <a:r>
              <a:rPr lang="de-DE" baseline="-25000" dirty="0"/>
              <a:t>B</a:t>
            </a:r>
            <a:r>
              <a:rPr lang="de-DE" dirty="0"/>
              <a:t> Mixing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9C8BE7F-D40B-431A-9CF9-BB846104D286}"/>
              </a:ext>
            </a:extLst>
          </p:cNvPr>
          <p:cNvSpPr/>
          <p:nvPr/>
        </p:nvSpPr>
        <p:spPr>
          <a:xfrm>
            <a:off x="9457548" y="1397306"/>
            <a:ext cx="816226" cy="244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U</a:t>
            </a:r>
            <a:r>
              <a:rPr lang="de-DE" baseline="-25000" dirty="0"/>
              <a:t>C</a:t>
            </a:r>
            <a:r>
              <a:rPr lang="de-DE" dirty="0"/>
              <a:t> </a:t>
            </a:r>
            <a:r>
              <a:rPr lang="de-DE" dirty="0" err="1"/>
              <a:t>Cost</a:t>
            </a:r>
            <a:endParaRPr lang="de-DE" dirty="0"/>
          </a:p>
        </p:txBody>
      </p:sp>
      <p:sp>
        <p:nvSpPr>
          <p:cNvPr id="14" name="Runde Klammer links/rechts 13">
            <a:extLst>
              <a:ext uri="{FF2B5EF4-FFF2-40B4-BE49-F238E27FC236}">
                <a16:creationId xmlns:a16="http://schemas.microsoft.com/office/drawing/2014/main" id="{6081F483-C20C-4C9F-8DEF-FF7C07648E78}"/>
              </a:ext>
            </a:extLst>
          </p:cNvPr>
          <p:cNvSpPr/>
          <p:nvPr/>
        </p:nvSpPr>
        <p:spPr>
          <a:xfrm>
            <a:off x="8163373" y="948828"/>
            <a:ext cx="2361461" cy="3249227"/>
          </a:xfrm>
          <a:prstGeom prst="bracketPair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2A3BDFE-BDD4-48C7-8C9E-98E8BF513428}"/>
              </a:ext>
            </a:extLst>
          </p:cNvPr>
          <p:cNvSpPr txBox="1"/>
          <p:nvPr/>
        </p:nvSpPr>
        <p:spPr>
          <a:xfrm>
            <a:off x="10444934" y="410062"/>
            <a:ext cx="617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1D6A83E-55FB-4220-8A08-8F7D017F6788}"/>
              </a:ext>
            </a:extLst>
          </p:cNvPr>
          <p:cNvSpPr/>
          <p:nvPr/>
        </p:nvSpPr>
        <p:spPr>
          <a:xfrm>
            <a:off x="10913853" y="1399095"/>
            <a:ext cx="816226" cy="2445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Measurement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A0BE548-A831-4722-AF9A-F4A7456EFA62}"/>
              </a:ext>
            </a:extLst>
          </p:cNvPr>
          <p:cNvSpPr/>
          <p:nvPr/>
        </p:nvSpPr>
        <p:spPr>
          <a:xfrm>
            <a:off x="7425728" y="6555369"/>
            <a:ext cx="4028918" cy="1210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FA4B716-BC32-4A5D-ABCF-BF719F2D38EF}"/>
              </a:ext>
            </a:extLst>
          </p:cNvPr>
          <p:cNvSpPr/>
          <p:nvPr/>
        </p:nvSpPr>
        <p:spPr>
          <a:xfrm rot="16200000">
            <a:off x="10564871" y="5123709"/>
            <a:ext cx="1851079" cy="1141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3DE28A-A66C-488E-B4BA-70720B750089}"/>
              </a:ext>
            </a:extLst>
          </p:cNvPr>
          <p:cNvSpPr/>
          <p:nvPr/>
        </p:nvSpPr>
        <p:spPr>
          <a:xfrm rot="16200000">
            <a:off x="6286754" y="5030959"/>
            <a:ext cx="1851079" cy="588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27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4" grpId="0" animBg="1"/>
      <p:bldP spid="15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4893C-7B8B-4C57-BEA8-DA26B06D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7C55E83-F094-4123-A74F-4ED71707A3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/>
              </a:p>
              <a:p>
                <a:r>
                  <a:rPr lang="de-DE" dirty="0"/>
                  <a:t>On </a:t>
                </a:r>
                <a:r>
                  <a:rPr lang="de-DE" dirty="0" err="1"/>
                  <a:t>repeat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Prepare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de-DE" dirty="0" err="1"/>
                  <a:t>Compute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b="0" dirty="0"/>
                  <a:t> by measurement</a:t>
                </a:r>
              </a:p>
              <a:p>
                <a:pPr lvl="1"/>
                <a:r>
                  <a:rPr lang="de-DE" dirty="0"/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/>
              </a:p>
              <a:p>
                <a:r>
                  <a:rPr lang="de-DE" dirty="0"/>
                  <a:t>Output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 err="1"/>
                  <a:t>lowest</a:t>
                </a:r>
                <a:r>
                  <a:rPr lang="de-DE" dirty="0"/>
                  <a:t> </a:t>
                </a:r>
                <a:r>
                  <a:rPr lang="de-DE" dirty="0" err="1"/>
                  <a:t>energy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7C55E83-F094-4123-A74F-4ED71707A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3" descr="Ein Bild, das Person, Salat enthält.&#10;&#10;Automatisch generierte Beschreibung">
            <a:extLst>
              <a:ext uri="{FF2B5EF4-FFF2-40B4-BE49-F238E27FC236}">
                <a16:creationId xmlns:a16="http://schemas.microsoft.com/office/drawing/2014/main" id="{0208027C-EDBB-4AD2-8EFD-562EB4F14E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44" y="4765298"/>
            <a:ext cx="3492880" cy="1532986"/>
          </a:xfr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9ECC359-8688-4FD9-90D3-D6CEB23AD4A2}"/>
              </a:ext>
            </a:extLst>
          </p:cNvPr>
          <p:cNvGrpSpPr/>
          <p:nvPr/>
        </p:nvGrpSpPr>
        <p:grpSpPr>
          <a:xfrm>
            <a:off x="5892833" y="872232"/>
            <a:ext cx="5927675" cy="3383053"/>
            <a:chOff x="6096000" y="2315139"/>
            <a:chExt cx="5927675" cy="33830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A767F0A7-0A4B-4160-99D9-A0977548D9F0}"/>
                    </a:ext>
                  </a:extLst>
                </p:cNvPr>
                <p:cNvSpPr/>
                <p:nvPr/>
              </p:nvSpPr>
              <p:spPr>
                <a:xfrm>
                  <a:off x="6096000" y="3583782"/>
                  <a:ext cx="2147777" cy="921488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Classic </a:t>
                  </a:r>
                  <a:r>
                    <a:rPr lang="de-DE" dirty="0" err="1"/>
                    <a:t>optimization</a:t>
                  </a:r>
                  <a:endParaRPr lang="de-DE" dirty="0"/>
                </a:p>
                <a:p>
                  <a:pPr algn="ctr"/>
                  <a:r>
                    <a:rPr lang="de-DE" dirty="0"/>
                    <a:t>Update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a14:m>
                  <a:endParaRPr lang="de-DE" b="1" dirty="0"/>
                </a:p>
              </p:txBody>
            </p:sp>
          </mc:Choice>
          <mc:Fallback xmlns=""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A767F0A7-0A4B-4160-99D9-A0977548D9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583782"/>
                  <a:ext cx="2147777" cy="921488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hteck: abgerundete Ecken 5">
                  <a:extLst>
                    <a:ext uri="{FF2B5EF4-FFF2-40B4-BE49-F238E27FC236}">
                      <a16:creationId xmlns:a16="http://schemas.microsoft.com/office/drawing/2014/main" id="{48D16D11-9EA1-4DC5-8BC5-FFE7D97E403C}"/>
                    </a:ext>
                  </a:extLst>
                </p:cNvPr>
                <p:cNvSpPr/>
                <p:nvPr/>
              </p:nvSpPr>
              <p:spPr>
                <a:xfrm>
                  <a:off x="9126959" y="3545406"/>
                  <a:ext cx="2896716" cy="921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Quantum </a:t>
                  </a:r>
                  <a:r>
                    <a:rPr lang="de-DE" dirty="0" err="1"/>
                    <a:t>evaluation</a:t>
                  </a:r>
                  <a:endParaRPr lang="de-DE" dirty="0"/>
                </a:p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6" name="Rechteck: abgerundete Ecken 5">
                  <a:extLst>
                    <a:ext uri="{FF2B5EF4-FFF2-40B4-BE49-F238E27FC236}">
                      <a16:creationId xmlns:a16="http://schemas.microsoft.com/office/drawing/2014/main" id="{48D16D11-9EA1-4DC5-8BC5-FFE7D97E40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6959" y="3545406"/>
                  <a:ext cx="2896716" cy="921488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Pfeil: gebogen 6">
              <a:extLst>
                <a:ext uri="{FF2B5EF4-FFF2-40B4-BE49-F238E27FC236}">
                  <a16:creationId xmlns:a16="http://schemas.microsoft.com/office/drawing/2014/main" id="{524B0AA0-5078-4E6B-9D4C-9915AE5FF258}"/>
                </a:ext>
              </a:extLst>
            </p:cNvPr>
            <p:cNvSpPr/>
            <p:nvPr/>
          </p:nvSpPr>
          <p:spPr>
            <a:xfrm>
              <a:off x="7513674" y="2315139"/>
              <a:ext cx="3111795" cy="2027274"/>
            </a:xfrm>
            <a:prstGeom prst="circularArrow">
              <a:avLst>
                <a:gd name="adj1" fmla="val 6413"/>
                <a:gd name="adj2" fmla="val 1142319"/>
                <a:gd name="adj3" fmla="val 20588446"/>
                <a:gd name="adj4" fmla="val 10800000"/>
                <a:gd name="adj5" fmla="val 12500"/>
              </a:avLst>
            </a:prstGeom>
            <a:gradFill flip="none" rotWithShape="1">
              <a:gsLst>
                <a:gs pos="100000">
                  <a:schemeClr val="accent1"/>
                </a:gs>
                <a:gs pos="0">
                  <a:srgbClr val="0070C0"/>
                </a:gs>
              </a:gsLst>
              <a:lin ang="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Pfeil: gebogen 7">
              <a:extLst>
                <a:ext uri="{FF2B5EF4-FFF2-40B4-BE49-F238E27FC236}">
                  <a16:creationId xmlns:a16="http://schemas.microsoft.com/office/drawing/2014/main" id="{B94FC6A4-8164-4BD5-AD8B-572F4C19FAC2}"/>
                </a:ext>
              </a:extLst>
            </p:cNvPr>
            <p:cNvSpPr/>
            <p:nvPr/>
          </p:nvSpPr>
          <p:spPr>
            <a:xfrm rot="10800000">
              <a:off x="7513674" y="3670918"/>
              <a:ext cx="3111795" cy="2027274"/>
            </a:xfrm>
            <a:prstGeom prst="circularArrow">
              <a:avLst>
                <a:gd name="adj1" fmla="val 6413"/>
                <a:gd name="adj2" fmla="val 1142319"/>
                <a:gd name="adj3" fmla="val 20588446"/>
                <a:gd name="adj4" fmla="val 10800000"/>
                <a:gd name="adj5" fmla="val 12500"/>
              </a:avLst>
            </a:prstGeom>
            <a:gradFill>
              <a:gsLst>
                <a:gs pos="0">
                  <a:schemeClr val="accent1"/>
                </a:gs>
                <a:gs pos="100000">
                  <a:srgbClr val="0070C0"/>
                </a:gs>
              </a:gsLst>
              <a:lin ang="0" scaled="1"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8517C66A-5BDE-4407-8E29-2AED982540DB}"/>
                    </a:ext>
                  </a:extLst>
                </p:cNvPr>
                <p:cNvSpPr txBox="1"/>
                <p:nvPr/>
              </p:nvSpPr>
              <p:spPr>
                <a:xfrm>
                  <a:off x="8708499" y="2682851"/>
                  <a:ext cx="6319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oMath>
                    </m:oMathPara>
                  </a14:m>
                  <a:endParaRPr lang="de-DE" b="1" dirty="0"/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8517C66A-5BDE-4407-8E29-2AED982540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499" y="2682851"/>
                  <a:ext cx="63190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46602031-495D-47D1-85A0-3B6A97D9C89A}"/>
                    </a:ext>
                  </a:extLst>
                </p:cNvPr>
                <p:cNvSpPr txBox="1"/>
                <p:nvPr/>
              </p:nvSpPr>
              <p:spPr>
                <a:xfrm>
                  <a:off x="8581168" y="4852426"/>
                  <a:ext cx="976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d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46602031-495D-47D1-85A0-3B6A97D9C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1168" y="4852426"/>
                  <a:ext cx="97680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371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64EC4-67A8-40F3-A4A9-6A495D8A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potential and </a:t>
            </a:r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9236D8-69E9-4AA3-875C-54AF7A0E09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Solution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r>
              <a:rPr lang="de-DE" dirty="0"/>
              <a:t>Possible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speedup</a:t>
            </a:r>
            <a:endParaRPr lang="de-DE" dirty="0"/>
          </a:p>
          <a:p>
            <a:r>
              <a:rPr lang="de-DE" dirty="0"/>
              <a:t>More real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speedup</a:t>
            </a:r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1F8BFB-C599-49DB-AB8C-1746AA1C73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4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8FC0C-5355-44AA-866D-3092FA11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Ingridients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B0852-212C-4BF0-A91E-E976BA5B34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 err="1"/>
              <a:t>Overview</a:t>
            </a:r>
            <a:endParaRPr lang="de-DE" dirty="0"/>
          </a:p>
          <a:p>
            <a:r>
              <a:rPr lang="de-DE" dirty="0"/>
              <a:t>Theory</a:t>
            </a:r>
          </a:p>
          <a:p>
            <a:pPr lvl="1"/>
            <a:r>
              <a:rPr lang="de-DE" dirty="0" err="1"/>
              <a:t>Adiabatic</a:t>
            </a:r>
            <a:r>
              <a:rPr lang="de-DE" dirty="0"/>
              <a:t> </a:t>
            </a:r>
            <a:r>
              <a:rPr lang="de-DE" dirty="0" err="1"/>
              <a:t>theorem</a:t>
            </a:r>
            <a:r>
              <a:rPr lang="de-DE" dirty="0"/>
              <a:t> and </a:t>
            </a:r>
            <a:r>
              <a:rPr lang="de-DE" dirty="0" err="1"/>
              <a:t>Trotterization</a:t>
            </a:r>
            <a:endParaRPr lang="de-DE" dirty="0"/>
          </a:p>
          <a:p>
            <a:pPr lvl="1"/>
            <a:r>
              <a:rPr lang="de-DE" dirty="0"/>
              <a:t>QAOA</a:t>
            </a:r>
          </a:p>
          <a:p>
            <a:pPr lvl="1"/>
            <a:r>
              <a:rPr lang="de-DE" dirty="0" err="1"/>
              <a:t>Hamiltonian</a:t>
            </a:r>
            <a:r>
              <a:rPr lang="de-DE" dirty="0"/>
              <a:t> and </a:t>
            </a:r>
            <a:r>
              <a:rPr lang="de-DE" dirty="0" err="1"/>
              <a:t>gate</a:t>
            </a:r>
            <a:r>
              <a:rPr lang="de-DE" dirty="0"/>
              <a:t> </a:t>
            </a:r>
            <a:r>
              <a:rPr lang="de-DE" dirty="0" err="1"/>
              <a:t>creation</a:t>
            </a:r>
            <a:endParaRPr lang="de-DE" dirty="0"/>
          </a:p>
          <a:p>
            <a:r>
              <a:rPr lang="de-DE" dirty="0"/>
              <a:t>Circuit</a:t>
            </a:r>
          </a:p>
          <a:p>
            <a:r>
              <a:rPr lang="de-DE" dirty="0"/>
              <a:t>Recall</a:t>
            </a:r>
          </a:p>
          <a:p>
            <a:r>
              <a:rPr lang="de-DE" dirty="0"/>
              <a:t>Potential and </a:t>
            </a:r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A28A80-0706-4FE2-A361-5446183D0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Link hier</a:t>
            </a:r>
          </a:p>
          <a:p>
            <a:r>
              <a:rPr lang="de-DE" dirty="0"/>
              <a:t>Open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</a:t>
            </a:r>
            <a:endParaRPr lang="de-DE" dirty="0"/>
          </a:p>
          <a:p>
            <a:r>
              <a:rPr lang="de-DE" dirty="0"/>
              <a:t>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lecture</a:t>
            </a:r>
            <a:r>
              <a:rPr lang="de-DE" dirty="0"/>
              <a:t> (</a:t>
            </a:r>
            <a:r>
              <a:rPr lang="de-DE" dirty="0" err="1"/>
              <a:t>please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so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effort</a:t>
            </a:r>
            <a:r>
              <a:rPr lang="de-DE" dirty="0"/>
              <a:t> in </a:t>
            </a:r>
            <a:r>
              <a:rPr lang="de-DE" dirty="0" err="1"/>
              <a:t>it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644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430C1-550C-47B9-B617-C53814F9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D540EA-593E-4F16-9553-DB4A5F2C1E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Solution </a:t>
            </a:r>
            <a:r>
              <a:rPr lang="de-DE" dirty="0" err="1"/>
              <a:t>to</a:t>
            </a:r>
            <a:r>
              <a:rPr lang="de-DE" dirty="0"/>
              <a:t> :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(k) </a:t>
            </a:r>
            <a:r>
              <a:rPr lang="de-DE" dirty="0" err="1"/>
              <a:t>cut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travelling</a:t>
            </a:r>
            <a:r>
              <a:rPr lang="de-DE" dirty="0"/>
              <a:t> </a:t>
            </a:r>
            <a:r>
              <a:rPr lang="de-DE" dirty="0" err="1"/>
              <a:t>sales</a:t>
            </a:r>
            <a:r>
              <a:rPr lang="de-DE" dirty="0"/>
              <a:t>-man </a:t>
            </a:r>
            <a:r>
              <a:rPr lang="de-DE" dirty="0" err="1"/>
              <a:t>problem</a:t>
            </a:r>
            <a:endParaRPr lang="de-DE" dirty="0"/>
          </a:p>
          <a:p>
            <a:pPr lvl="1"/>
            <a:r>
              <a:rPr lang="de-DE" dirty="0" err="1"/>
              <a:t>generalized</a:t>
            </a:r>
            <a:r>
              <a:rPr lang="de-DE" dirty="0"/>
              <a:t> </a:t>
            </a:r>
            <a:r>
              <a:rPr lang="de-DE" dirty="0" err="1"/>
              <a:t>adiabatic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boolean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pPr lvl="1"/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Hamiltonian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C501D46-4E61-4614-BB04-3BA5ABD88B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0" y="2605881"/>
            <a:ext cx="42481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8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4893C-7B8B-4C57-BEA8-DA26B06D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C55E83-F094-4123-A74F-4ED71707A3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Hybrid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solver</a:t>
            </a:r>
            <a:br>
              <a:rPr lang="de-DE" dirty="0"/>
            </a:br>
            <a:endParaRPr lang="de-DE" dirty="0"/>
          </a:p>
          <a:p>
            <a:r>
              <a:rPr lang="de-DE" dirty="0"/>
              <a:t>Classic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a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  <a:p>
            <a:r>
              <a:rPr lang="de-DE" dirty="0"/>
              <a:t>Repeat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E8FC00-CB9B-4805-856E-9A64494F42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767F0A7-0A4B-4160-99D9-A0977548D9F0}"/>
              </a:ext>
            </a:extLst>
          </p:cNvPr>
          <p:cNvSpPr/>
          <p:nvPr/>
        </p:nvSpPr>
        <p:spPr>
          <a:xfrm>
            <a:off x="6096000" y="3583782"/>
            <a:ext cx="2147777" cy="9214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Classic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8D16D11-9EA1-4DC5-8BC5-FFE7D97E403C}"/>
              </a:ext>
            </a:extLst>
          </p:cNvPr>
          <p:cNvSpPr/>
          <p:nvPr/>
        </p:nvSpPr>
        <p:spPr>
          <a:xfrm>
            <a:off x="9736995" y="3583782"/>
            <a:ext cx="2147777" cy="92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Quantum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7" name="Pfeil: gebogen 6">
            <a:extLst>
              <a:ext uri="{FF2B5EF4-FFF2-40B4-BE49-F238E27FC236}">
                <a16:creationId xmlns:a16="http://schemas.microsoft.com/office/drawing/2014/main" id="{524B0AA0-5078-4E6B-9D4C-9915AE5FF258}"/>
              </a:ext>
            </a:extLst>
          </p:cNvPr>
          <p:cNvSpPr/>
          <p:nvPr/>
        </p:nvSpPr>
        <p:spPr>
          <a:xfrm>
            <a:off x="7513674" y="2315139"/>
            <a:ext cx="3111795" cy="2027274"/>
          </a:xfrm>
          <a:prstGeom prst="circularArrow">
            <a:avLst>
              <a:gd name="adj1" fmla="val 6413"/>
              <a:gd name="adj2" fmla="val 1142319"/>
              <a:gd name="adj3" fmla="val 20588446"/>
              <a:gd name="adj4" fmla="val 10800000"/>
              <a:gd name="adj5" fmla="val 12500"/>
            </a:avLst>
          </a:prstGeom>
          <a:gradFill flip="none" rotWithShape="1">
            <a:gsLst>
              <a:gs pos="100000">
                <a:schemeClr val="accent1"/>
              </a:gs>
              <a:gs pos="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B94FC6A4-8164-4BD5-AD8B-572F4C19FAC2}"/>
              </a:ext>
            </a:extLst>
          </p:cNvPr>
          <p:cNvSpPr/>
          <p:nvPr/>
        </p:nvSpPr>
        <p:spPr>
          <a:xfrm rot="10800000">
            <a:off x="7513674" y="3670918"/>
            <a:ext cx="3111795" cy="2027274"/>
          </a:xfrm>
          <a:prstGeom prst="circularArrow">
            <a:avLst>
              <a:gd name="adj1" fmla="val 6413"/>
              <a:gd name="adj2" fmla="val 1142319"/>
              <a:gd name="adj3" fmla="val 20588446"/>
              <a:gd name="adj4" fmla="val 10800000"/>
              <a:gd name="adj5" fmla="val 12500"/>
            </a:avLst>
          </a:prstGeom>
          <a:gradFill>
            <a:gsLst>
              <a:gs pos="0">
                <a:schemeClr val="accent1"/>
              </a:gs>
              <a:gs pos="100000">
                <a:srgbClr val="0070C0"/>
              </a:gs>
            </a:gsLst>
            <a:lin ang="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2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F0644-EF4F-4F63-ACBD-175718D0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but </a:t>
            </a:r>
            <a:r>
              <a:rPr lang="de-DE" dirty="0" err="1"/>
              <a:t>before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FA3EE9-122F-48BC-A973-F9C8A34400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Annealing</a:t>
            </a:r>
            <a:endParaRPr lang="de-DE" dirty="0"/>
          </a:p>
          <a:p>
            <a:r>
              <a:rPr lang="de-DE" dirty="0" err="1"/>
              <a:t>Trotterization</a:t>
            </a:r>
            <a:endParaRPr lang="de-DE" dirty="0"/>
          </a:p>
          <a:p>
            <a:r>
              <a:rPr lang="de-DE" dirty="0" err="1"/>
              <a:t>Closely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QAOA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96F454E-1DAA-48F2-90BA-5156CC4691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12060"/>
            <a:ext cx="5194300" cy="3464192"/>
          </a:xfrm>
        </p:spPr>
      </p:pic>
    </p:spTree>
    <p:extLst>
      <p:ext uri="{BB962C8B-B14F-4D97-AF65-F5344CB8AC3E}">
        <p14:creationId xmlns:p14="http://schemas.microsoft.com/office/powerpoint/2010/main" val="5901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9B72-3633-4F0A-9BA3-DDA5D1D1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theory</a:t>
            </a:r>
            <a:r>
              <a:rPr lang="de-DE" dirty="0"/>
              <a:t> – </a:t>
            </a:r>
            <a:r>
              <a:rPr lang="de-DE" dirty="0" err="1"/>
              <a:t>adiabatic</a:t>
            </a:r>
            <a:r>
              <a:rPr lang="de-DE" dirty="0"/>
              <a:t> </a:t>
            </a:r>
            <a:r>
              <a:rPr lang="de-DE" dirty="0" err="1"/>
              <a:t>theorem</a:t>
            </a:r>
            <a:r>
              <a:rPr lang="de-D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EAACF1-A646-40E0-9009-DD250CE12D7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r>
                  <a:rPr lang="de-DE" dirty="0"/>
                  <a:t>Goal: find </a:t>
                </a:r>
                <a:r>
                  <a:rPr lang="de-DE" dirty="0" err="1"/>
                  <a:t>ground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dirty="0"/>
                  <a:t>Problem: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may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ugly</a:t>
                </a:r>
                <a:endParaRPr lang="de-DE" dirty="0"/>
              </a:p>
              <a:p>
                <a:r>
                  <a:rPr lang="de-DE" dirty="0"/>
                  <a:t>Solution: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take</a:t>
                </a:r>
                <a:r>
                  <a:rPr lang="de-DE" dirty="0"/>
                  <a:t> known ground state of easy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dirty="0"/>
                  <a:t>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r>
                  <a:rPr lang="de-DE" dirty="0" err="1"/>
                  <a:t>slowly</a:t>
                </a:r>
                <a:r>
                  <a:rPr lang="de-DE" dirty="0"/>
                  <a:t> (</a:t>
                </a:r>
                <a:r>
                  <a:rPr lang="de-DE" dirty="0" err="1"/>
                  <a:t>adiabatically</a:t>
                </a:r>
                <a:r>
                  <a:rPr lang="de-DE" dirty="0"/>
                  <a:t>) </a:t>
                </a:r>
                <a:r>
                  <a:rPr lang="de-DE" dirty="0" err="1"/>
                  <a:t>move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stay</a:t>
                </a:r>
                <a:r>
                  <a:rPr lang="de-DE" dirty="0"/>
                  <a:t> in </a:t>
                </a:r>
                <a:r>
                  <a:rPr lang="de-DE" dirty="0" err="1"/>
                  <a:t>ground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arrive</a:t>
                </a:r>
                <a:r>
                  <a:rPr lang="de-DE" dirty="0"/>
                  <a:t> at </a:t>
                </a:r>
                <a:r>
                  <a:rPr lang="de-DE" dirty="0" err="1"/>
                  <a:t>ground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EAACF1-A646-40E0-9009-DD250CE12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686AA8B1-9AE0-4351-9F59-258F0869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30" y="3155570"/>
            <a:ext cx="5308699" cy="27056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FAB4F8C-57DE-47BC-8EFA-898BCCE4C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160" y="3147581"/>
            <a:ext cx="5194769" cy="26264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CF0B54A-5346-4F2C-9C63-E7F06ADE4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295" y="3147581"/>
            <a:ext cx="5194769" cy="2713469"/>
          </a:xfrm>
          <a:prstGeom prst="rect">
            <a:avLst/>
          </a:prstGeo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E04EE7F2-D656-489A-9486-F9EF775D6B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6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A494B-9353-4537-B1BB-46C56B42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</a:t>
            </a:r>
            <a:r>
              <a:rPr lang="de-DE" dirty="0" err="1"/>
              <a:t>trotterization</a:t>
            </a:r>
            <a:r>
              <a:rPr lang="de-D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63973A7-F1B6-4B38-BBA7-937EE7372B2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1717990"/>
                <a:ext cx="5194767" cy="4993527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Goal: Transform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:r>
                  <a:rPr lang="de-DE" dirty="0" err="1"/>
                  <a:t>gates</a:t>
                </a:r>
                <a:br>
                  <a:rPr lang="de-DE" dirty="0"/>
                </a:b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nary>
                          <m:nary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nary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/>
                  <a:t>Problem: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may also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ugly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(</a:t>
                </a:r>
                <a:r>
                  <a:rPr lang="de-DE" dirty="0" err="1"/>
                  <a:t>does</a:t>
                </a:r>
                <a:r>
                  <a:rPr lang="de-DE" dirty="0"/>
                  <a:t> not </a:t>
                </a:r>
                <a:r>
                  <a:rPr lang="de-DE" dirty="0" err="1"/>
                  <a:t>commute</a:t>
                </a:r>
                <a:r>
                  <a:rPr lang="de-DE" dirty="0"/>
                  <a:t>) </a:t>
                </a:r>
              </a:p>
              <a:p>
                <a:r>
                  <a:rPr lang="de-DE" dirty="0"/>
                  <a:t>Solution: </a:t>
                </a:r>
                <a:r>
                  <a:rPr lang="de-DE" dirty="0" err="1"/>
                  <a:t>use</a:t>
                </a:r>
                <a:r>
                  <a:rPr lang="de-DE" dirty="0"/>
                  <a:t> </a:t>
                </a:r>
                <a:r>
                  <a:rPr lang="de-DE" dirty="0" err="1"/>
                  <a:t>small</a:t>
                </a:r>
                <a:r>
                  <a:rPr lang="de-DE" dirty="0"/>
                  <a:t> time </a:t>
                </a:r>
                <a:r>
                  <a:rPr lang="de-DE" dirty="0" err="1"/>
                  <a:t>steps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de-DE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stays</a:t>
                </a:r>
                <a:r>
                  <a:rPr lang="de-DE" dirty="0"/>
                  <a:t> </a:t>
                </a:r>
                <a:r>
                  <a:rPr lang="de-DE" dirty="0" err="1"/>
                  <a:t>partly</a:t>
                </a:r>
                <a:r>
                  <a:rPr lang="de-DE" dirty="0"/>
                  <a:t> ‚</a:t>
                </a:r>
                <a:r>
                  <a:rPr lang="de-DE" dirty="0" err="1"/>
                  <a:t>constant</a:t>
                </a:r>
                <a:r>
                  <a:rPr lang="de-DE" dirty="0"/>
                  <a:t>‘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𝑖𝐻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b="0" dirty="0"/>
              </a:p>
              <a:p>
                <a:pPr lvl="1"/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neglegt</a:t>
                </a:r>
                <a:r>
                  <a:rPr lang="de-DE" dirty="0"/>
                  <a:t> non </a:t>
                </a:r>
                <a:r>
                  <a:rPr lang="de-DE" dirty="0" err="1"/>
                  <a:t>commuting</a:t>
                </a:r>
                <a:r>
                  <a:rPr lang="de-DE" dirty="0"/>
                  <a:t> </a:t>
                </a:r>
                <a:r>
                  <a:rPr lang="de-DE" dirty="0" err="1"/>
                  <a:t>terms</a:t>
                </a:r>
                <a:r>
                  <a:rPr lang="de-DE" dirty="0"/>
                  <a:t> 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∏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63973A7-F1B6-4B38-BBA7-937EE7372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1717990"/>
                <a:ext cx="5194767" cy="4993527"/>
              </a:xfrm>
              <a:blipFill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5" descr="Ein Bild, das Essen, Pflanze, Gemüse enthält.&#10;&#10;Automatisch generierte Beschreibung">
            <a:extLst>
              <a:ext uri="{FF2B5EF4-FFF2-40B4-BE49-F238E27FC236}">
                <a16:creationId xmlns:a16="http://schemas.microsoft.com/office/drawing/2014/main" id="{B120A658-4711-4CE7-A254-3CE2F3AC2C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72" y="726353"/>
            <a:ext cx="2209800" cy="2209800"/>
          </a:xfrm>
        </p:spPr>
      </p:pic>
      <p:pic>
        <p:nvPicPr>
          <p:cNvPr id="10" name="Grafik 9" descr="Ein Bild, das Tomate, Gemüse, orange enthält.&#10;&#10;Automatisch generierte Beschreibung">
            <a:extLst>
              <a:ext uri="{FF2B5EF4-FFF2-40B4-BE49-F238E27FC236}">
                <a16:creationId xmlns:a16="http://schemas.microsoft.com/office/drawing/2014/main" id="{D6C94741-D867-4C93-9BB9-ADC084A0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96" y="792142"/>
            <a:ext cx="2078221" cy="2078221"/>
          </a:xfrm>
          <a:prstGeom prst="rect">
            <a:avLst/>
          </a:prstGeom>
        </p:spPr>
      </p:pic>
      <p:pic>
        <p:nvPicPr>
          <p:cNvPr id="13" name="Grafik 12" descr="Ein Bild, das Essen, Gericht enthält.&#10;&#10;Automatisch generierte Beschreibung">
            <a:extLst>
              <a:ext uri="{FF2B5EF4-FFF2-40B4-BE49-F238E27FC236}">
                <a16:creationId xmlns:a16="http://schemas.microsoft.com/office/drawing/2014/main" id="{45586799-A60D-4209-9E57-F9CA34F32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18" y="4216086"/>
            <a:ext cx="2466975" cy="1847850"/>
          </a:xfrm>
          <a:prstGeom prst="rect">
            <a:avLst/>
          </a:prstGeom>
        </p:spPr>
      </p:pic>
      <p:sp>
        <p:nvSpPr>
          <p:cNvPr id="14" name="Additionszeichen 13">
            <a:extLst>
              <a:ext uri="{FF2B5EF4-FFF2-40B4-BE49-F238E27FC236}">
                <a16:creationId xmlns:a16="http://schemas.microsoft.com/office/drawing/2014/main" id="{E6A2B14F-2E39-4D2A-A386-00EBF96202AF}"/>
              </a:ext>
            </a:extLst>
          </p:cNvPr>
          <p:cNvSpPr/>
          <p:nvPr/>
        </p:nvSpPr>
        <p:spPr>
          <a:xfrm>
            <a:off x="8752590" y="1523378"/>
            <a:ext cx="1101310" cy="98833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 14">
            <a:extLst>
              <a:ext uri="{FF2B5EF4-FFF2-40B4-BE49-F238E27FC236}">
                <a16:creationId xmlns:a16="http://schemas.microsoft.com/office/drawing/2014/main" id="{5436E507-E970-4BF0-A4A8-A0B05BB4FEC5}"/>
              </a:ext>
            </a:extLst>
          </p:cNvPr>
          <p:cNvSpPr/>
          <p:nvPr/>
        </p:nvSpPr>
        <p:spPr>
          <a:xfrm>
            <a:off x="8523206" y="3303168"/>
            <a:ext cx="1219200" cy="80807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7" name="Grafik 16" descr="Ein Bild, das Geschirr, Flasche, angeordnet enthält.&#10;&#10;Automatisch generierte Beschreibung">
            <a:extLst>
              <a:ext uri="{FF2B5EF4-FFF2-40B4-BE49-F238E27FC236}">
                <a16:creationId xmlns:a16="http://schemas.microsoft.com/office/drawing/2014/main" id="{CAB38BC6-E2F2-4028-9F10-691A412A3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69" y="5218609"/>
            <a:ext cx="728551" cy="775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CB76C5E-DAEA-481E-AF09-28BE45DC91F2}"/>
                  </a:ext>
                </a:extLst>
              </p:cNvPr>
              <p:cNvSpPr txBox="1"/>
              <p:nvPr/>
            </p:nvSpPr>
            <p:spPr>
              <a:xfrm>
                <a:off x="7349090" y="1578595"/>
                <a:ext cx="36150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CB76C5E-DAEA-481E-AF09-28BE45DC9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90" y="1578595"/>
                <a:ext cx="361507" cy="477054"/>
              </a:xfrm>
              <a:prstGeom prst="rect">
                <a:avLst/>
              </a:prstGeom>
              <a:blipFill>
                <a:blip r:embed="rId7"/>
                <a:stretch>
                  <a:fillRect r="-254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4E7252-3E21-43C3-808C-FB886870ED11}"/>
                  </a:ext>
                </a:extLst>
              </p:cNvPr>
              <p:cNvSpPr txBox="1"/>
              <p:nvPr/>
            </p:nvSpPr>
            <p:spPr>
              <a:xfrm>
                <a:off x="10804671" y="1637796"/>
                <a:ext cx="36150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4E7252-3E21-43C3-808C-FB886870E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671" y="1637796"/>
                <a:ext cx="361507" cy="477054"/>
              </a:xfrm>
              <a:prstGeom prst="rect">
                <a:avLst/>
              </a:prstGeom>
              <a:blipFill>
                <a:blip r:embed="rId8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2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5" grpId="0" animBg="1"/>
      <p:bldP spid="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8896F17-6D81-4431-A5A4-6A0FD85986D3}"/>
              </a:ext>
            </a:extLst>
          </p:cNvPr>
          <p:cNvSpPr/>
          <p:nvPr/>
        </p:nvSpPr>
        <p:spPr>
          <a:xfrm>
            <a:off x="1484851" y="3429000"/>
            <a:ext cx="3246540" cy="435006"/>
          </a:xfrm>
          <a:prstGeom prst="rect">
            <a:avLst/>
          </a:prstGeom>
          <a:solidFill>
            <a:srgbClr val="2E5E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18C9A6-8104-438A-A04F-298F482D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QAOa</a:t>
            </a:r>
            <a:endParaRPr lang="de-DE" dirty="0"/>
          </a:p>
        </p:txBody>
      </p:sp>
      <p:pic>
        <p:nvPicPr>
          <p:cNvPr id="6" name="Inhaltsplatzhalter 5" descr="Ein Bild, das Propeller enthält.&#10;&#10;Automatisch generierte Beschreibung">
            <a:extLst>
              <a:ext uri="{FF2B5EF4-FFF2-40B4-BE49-F238E27FC236}">
                <a16:creationId xmlns:a16="http://schemas.microsoft.com/office/drawing/2014/main" id="{CE0784AE-4C50-4515-848E-3CD023E597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12723"/>
            <a:ext cx="5194300" cy="3462866"/>
          </a:xfrm>
        </p:spPr>
      </p:pic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B7C37D59-3F64-439D-A1BC-466DAEE4AE5F}"/>
              </a:ext>
            </a:extLst>
          </p:cNvPr>
          <p:cNvSpPr/>
          <p:nvPr/>
        </p:nvSpPr>
        <p:spPr>
          <a:xfrm>
            <a:off x="1040547" y="3429000"/>
            <a:ext cx="301840" cy="4350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F9EC912-92EA-436C-967F-B1D58A0AB1E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noFill/>
            </p:spPr>
            <p:txBody>
              <a:bodyPr/>
              <a:lstStyle/>
              <a:p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Trotterization</a:t>
                </a:r>
                <a:r>
                  <a:rPr lang="de-DE" dirty="0"/>
                  <a:t> </a:t>
                </a:r>
                <a:r>
                  <a:rPr lang="de-DE" dirty="0" err="1"/>
                  <a:t>use</a:t>
                </a:r>
                <a:r>
                  <a:rPr lang="de-DE" dirty="0"/>
                  <a:t>: </a:t>
                </a:r>
                <a:endParaRPr lang="de-DE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∏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nary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𝑖𝑠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de-DE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de-DE" b="0" dirty="0"/>
              </a:p>
              <a:p>
                <a:r>
                  <a:rPr lang="de-DE" dirty="0"/>
                  <a:t>Use </a:t>
                </a:r>
                <a:r>
                  <a:rPr lang="de-DE" dirty="0" err="1"/>
                  <a:t>now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DE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b="0" dirty="0"/>
                  <a:t> </a:t>
                </a:r>
                <a:r>
                  <a:rPr lang="de-DE" b="0" dirty="0" err="1"/>
                  <a:t>as</a:t>
                </a:r>
                <a:r>
                  <a:rPr lang="de-DE" b="0" dirty="0"/>
                  <a:t> variable </a:t>
                </a:r>
                <a:r>
                  <a:rPr lang="de-DE" b="0" dirty="0" err="1"/>
                  <a:t>parameters</a:t>
                </a:r>
                <a:endParaRPr lang="de-DE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b="0" dirty="0"/>
                  <a:t> QAOA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F9EC912-92EA-436C-967F-B1D58A0AB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8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6647A-A0AF-4C84-97F5-8E30C103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9658"/>
            <a:ext cx="11029616" cy="988332"/>
          </a:xfrm>
        </p:spPr>
        <p:txBody>
          <a:bodyPr/>
          <a:lstStyle/>
          <a:p>
            <a:r>
              <a:rPr lang="de-DE" dirty="0"/>
              <a:t>Theory – </a:t>
            </a:r>
            <a:r>
              <a:rPr lang="de-DE" dirty="0" err="1"/>
              <a:t>Hamiltonian</a:t>
            </a:r>
            <a:r>
              <a:rPr lang="de-DE" dirty="0"/>
              <a:t> </a:t>
            </a:r>
            <a:r>
              <a:rPr lang="de-DE" dirty="0" err="1"/>
              <a:t>creation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0174BF8-7B4C-4929-B54A-2DC067964C2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i="1" dirty="0"/>
                  <a:t>How do </a:t>
                </a:r>
                <a:r>
                  <a:rPr lang="de-DE" i="1" dirty="0" err="1"/>
                  <a:t>we</a:t>
                </a:r>
                <a:r>
                  <a:rPr lang="de-DE" i="1" dirty="0"/>
                  <a:t> </a:t>
                </a:r>
                <a:r>
                  <a:rPr lang="de-DE" i="1" dirty="0" err="1"/>
                  <a:t>create</a:t>
                </a:r>
                <a:r>
                  <a:rPr lang="de-DE" i="1" dirty="0"/>
                  <a:t> a </a:t>
                </a:r>
                <a:r>
                  <a:rPr lang="de-DE" i="1" dirty="0" err="1"/>
                  <a:t>Hamiltonian</a:t>
                </a:r>
                <a:r>
                  <a:rPr lang="de-DE" dirty="0"/>
                  <a:t>?</a:t>
                </a:r>
              </a:p>
              <a:p>
                <a:r>
                  <a:rPr lang="de-DE" dirty="0"/>
                  <a:t>Goal </a:t>
                </a:r>
                <a:r>
                  <a:rPr lang="de-DE" dirty="0" err="1"/>
                  <a:t>reminder</a:t>
                </a:r>
                <a:r>
                  <a:rPr lang="de-DE" dirty="0"/>
                  <a:t>: </a:t>
                </a:r>
              </a:p>
              <a:p>
                <a:pPr lvl="1"/>
                <a:r>
                  <a:rPr lang="de-DE" dirty="0"/>
                  <a:t>find optimal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minimize</a:t>
                </a:r>
                <a:r>
                  <a:rPr lang="de-DE" dirty="0"/>
                  <a:t> a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use binary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as </a:t>
                </a:r>
                <a:r>
                  <a:rPr lang="en-US" dirty="0" err="1"/>
                  <a:t>b</a:t>
                </a:r>
                <a:r>
                  <a:rPr lang="en-US" b="0" dirty="0" err="1"/>
                  <a:t>oolean</a:t>
                </a:r>
                <a:r>
                  <a:rPr lang="en-US" b="0" dirty="0"/>
                  <a:t> values</a:t>
                </a:r>
              </a:p>
              <a:p>
                <a:r>
                  <a:rPr lang="de-DE" dirty="0"/>
                  <a:t>Problem: </a:t>
                </a:r>
                <a:r>
                  <a:rPr lang="de-DE" dirty="0" err="1"/>
                  <a:t>representation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endParaRPr lang="de-DE" dirty="0"/>
              </a:p>
              <a:p>
                <a:r>
                  <a:rPr lang="de-DE" dirty="0"/>
                  <a:t>Solution: </a:t>
                </a:r>
                <a:r>
                  <a:rPr lang="de-DE" dirty="0" err="1"/>
                  <a:t>map</a:t>
                </a:r>
                <a:r>
                  <a:rPr lang="de-DE" dirty="0"/>
                  <a:t>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corresponding</a:t>
                </a:r>
                <a:r>
                  <a:rPr lang="de-DE" dirty="0"/>
                  <a:t> </a:t>
                </a:r>
                <a:r>
                  <a:rPr lang="de-DE" dirty="0" err="1"/>
                  <a:t>Hamiltonians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de-DE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energy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)</a:t>
                </a:r>
              </a:p>
              <a:p>
                <a:r>
                  <a:rPr lang="de-DE" dirty="0"/>
                  <a:t>Next </a:t>
                </a:r>
                <a:r>
                  <a:rPr lang="de-DE" dirty="0" err="1"/>
                  <a:t>problem</a:t>
                </a:r>
                <a:r>
                  <a:rPr lang="de-DE" dirty="0"/>
                  <a:t>: </a:t>
                </a:r>
                <a:r>
                  <a:rPr lang="de-DE" dirty="0" err="1"/>
                  <a:t>Hamiltonian</a:t>
                </a:r>
                <a:r>
                  <a:rPr lang="de-DE" dirty="0"/>
                  <a:t> </a:t>
                </a:r>
                <a:r>
                  <a:rPr lang="de-DE" dirty="0" err="1"/>
                  <a:t>creatation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directly</a:t>
                </a:r>
                <a:r>
                  <a:rPr lang="de-DE" dirty="0"/>
                  <a:t> possible </a:t>
                </a:r>
                <a:r>
                  <a:rPr lang="de-DE" dirty="0" err="1"/>
                  <a:t>for</a:t>
                </a:r>
                <a:r>
                  <a:rPr lang="de-DE" dirty="0"/>
                  <a:t> a linear </a:t>
                </a:r>
                <a:r>
                  <a:rPr lang="de-DE" dirty="0" err="1"/>
                  <a:t>multipolynomial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endParaRPr lang="de-DE" dirty="0"/>
              </a:p>
              <a:p>
                <a:r>
                  <a:rPr lang="de-DE" dirty="0"/>
                  <a:t>Solution: </a:t>
                </a:r>
                <a:r>
                  <a:rPr lang="de-DE" dirty="0" err="1"/>
                  <a:t>use</a:t>
                </a:r>
                <a:r>
                  <a:rPr lang="de-DE" dirty="0"/>
                  <a:t> </a:t>
                </a:r>
                <a:r>
                  <a:rPr lang="de-DE" dirty="0" err="1"/>
                  <a:t>general</a:t>
                </a:r>
                <a:r>
                  <a:rPr lang="de-DE" dirty="0"/>
                  <a:t> </a:t>
                </a:r>
                <a:r>
                  <a:rPr lang="de-DE" dirty="0" err="1"/>
                  <a:t>framework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mapping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boolean</a:t>
                </a:r>
                <a:r>
                  <a:rPr lang="de-DE" dirty="0"/>
                  <a:t> </a:t>
                </a:r>
                <a:r>
                  <a:rPr lang="de-DE" dirty="0" err="1"/>
                  <a:t>inputs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multilinear </a:t>
                </a:r>
                <a:r>
                  <a:rPr lang="de-DE" dirty="0" err="1"/>
                  <a:t>polynomials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0174BF8-7B4C-4929-B54A-2DC067964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03" b="-3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6F0A66-E47D-4266-B884-5432973AF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463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E1833"/>
      </a:dk2>
      <a:lt2>
        <a:srgbClr val="F0F3F2"/>
      </a:lt2>
      <a:accent1>
        <a:srgbClr val="CA468C"/>
      </a:accent1>
      <a:accent2>
        <a:srgbClr val="B834B1"/>
      </a:accent2>
      <a:accent3>
        <a:srgbClr val="9A46CA"/>
      </a:accent3>
      <a:accent4>
        <a:srgbClr val="5438B9"/>
      </a:accent4>
      <a:accent5>
        <a:srgbClr val="4660CA"/>
      </a:accent5>
      <a:accent6>
        <a:srgbClr val="3485B8"/>
      </a:accent6>
      <a:hlink>
        <a:srgbClr val="3F43BF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Breitbild</PresentationFormat>
  <Paragraphs>107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Cambria Math</vt:lpstr>
      <vt:lpstr>Gill Sans MT</vt:lpstr>
      <vt:lpstr>Wingdings 2</vt:lpstr>
      <vt:lpstr>DividendVTI</vt:lpstr>
      <vt:lpstr>Quantum Approximate optimization algorithm</vt:lpstr>
      <vt:lpstr>Ingridients</vt:lpstr>
      <vt:lpstr>Motivation</vt:lpstr>
      <vt:lpstr>Overview</vt:lpstr>
      <vt:lpstr>Theory – but before</vt:lpstr>
      <vt:lpstr>theory – adiabatic theorem </vt:lpstr>
      <vt:lpstr>Theory – trotterization </vt:lpstr>
      <vt:lpstr>QAOa</vt:lpstr>
      <vt:lpstr>Theory – Hamiltonian creation</vt:lpstr>
      <vt:lpstr>Theory – Gate creation</vt:lpstr>
      <vt:lpstr>Circuit</vt:lpstr>
      <vt:lpstr>Recall</vt:lpstr>
      <vt:lpstr>potential and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QAOA and its applications</dc:title>
  <dc:creator>Jakob Pforr</dc:creator>
  <cp:lastModifiedBy>Jakob Pforr</cp:lastModifiedBy>
  <cp:revision>49</cp:revision>
  <dcterms:created xsi:type="dcterms:W3CDTF">2022-04-26T12:16:18Z</dcterms:created>
  <dcterms:modified xsi:type="dcterms:W3CDTF">2022-04-27T11:20:40Z</dcterms:modified>
</cp:coreProperties>
</file>