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7" r:id="rId4"/>
    <p:sldId id="287" r:id="rId5"/>
    <p:sldId id="271" r:id="rId6"/>
    <p:sldId id="289" r:id="rId7"/>
    <p:sldId id="285" r:id="rId8"/>
    <p:sldId id="272" r:id="rId9"/>
    <p:sldId id="288" r:id="rId10"/>
    <p:sldId id="281" r:id="rId11"/>
    <p:sldId id="273" r:id="rId12"/>
    <p:sldId id="286" r:id="rId13"/>
    <p:sldId id="257" r:id="rId14"/>
    <p:sldId id="258" r:id="rId15"/>
    <p:sldId id="274" r:id="rId16"/>
    <p:sldId id="259" r:id="rId17"/>
    <p:sldId id="263" r:id="rId18"/>
    <p:sldId id="264" r:id="rId19"/>
    <p:sldId id="262" r:id="rId20"/>
    <p:sldId id="265" r:id="rId21"/>
    <p:sldId id="266" r:id="rId22"/>
    <p:sldId id="267" r:id="rId23"/>
    <p:sldId id="268" r:id="rId24"/>
    <p:sldId id="270" r:id="rId25"/>
    <p:sldId id="269" r:id="rId26"/>
    <p:sldId id="275" r:id="rId27"/>
    <p:sldId id="276" r:id="rId28"/>
    <p:sldId id="279" r:id="rId29"/>
    <p:sldId id="280" r:id="rId30"/>
    <p:sldId id="283" r:id="rId31"/>
    <p:sldId id="284"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82C5-4391-E257-C375-575C43122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8C159C-759B-270E-4241-AFDE65FB3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11661-0B31-BCCA-6B47-8F3C3CF45B58}"/>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5" name="Footer Placeholder 4">
            <a:extLst>
              <a:ext uri="{FF2B5EF4-FFF2-40B4-BE49-F238E27FC236}">
                <a16:creationId xmlns:a16="http://schemas.microsoft.com/office/drawing/2014/main" id="{41DECA6D-A064-87F3-C155-BC80070C8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8899C-4E17-5229-648C-B18E89A7390A}"/>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87119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128B-0D76-CB61-30BC-833E2021DE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07B946-E243-6593-E5CB-796E122679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28BD-2377-5BBF-B9DA-AB2E086884FC}"/>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5" name="Footer Placeholder 4">
            <a:extLst>
              <a:ext uri="{FF2B5EF4-FFF2-40B4-BE49-F238E27FC236}">
                <a16:creationId xmlns:a16="http://schemas.microsoft.com/office/drawing/2014/main" id="{98AA4355-4970-41C5-2061-F574B02C5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9110F-84A3-66F1-DB7F-AF5188A104A3}"/>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16003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6DD304-AB12-27C0-8C7F-53F4A12FB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3A9C3-BE30-77F7-C737-AA3CCC4CE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70282-7235-5709-CCBA-51EB81D735DA}"/>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5" name="Footer Placeholder 4">
            <a:extLst>
              <a:ext uri="{FF2B5EF4-FFF2-40B4-BE49-F238E27FC236}">
                <a16:creationId xmlns:a16="http://schemas.microsoft.com/office/drawing/2014/main" id="{2B27C132-828B-BF1D-C1FF-6AFAFAEC6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2F356-52FC-E08A-43D3-F87808E774BF}"/>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38263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B377-E254-5B74-9B81-1A114694F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E94FE-B860-F948-F362-7E4909166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940D3-48DA-344B-7CA6-DC669544F749}"/>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5" name="Footer Placeholder 4">
            <a:extLst>
              <a:ext uri="{FF2B5EF4-FFF2-40B4-BE49-F238E27FC236}">
                <a16:creationId xmlns:a16="http://schemas.microsoft.com/office/drawing/2014/main" id="{D0F23B5E-9EB4-4B7D-FA29-815E65855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C05A6-B715-3CFA-682F-9B13C6A3F38C}"/>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420628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7C40-0ACD-C707-74B5-915ECBBD3F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5DF017-FF84-1026-7397-5FEEC0F42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4BF99A-17FF-D720-68B2-933BDDB9A15F}"/>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5" name="Footer Placeholder 4">
            <a:extLst>
              <a:ext uri="{FF2B5EF4-FFF2-40B4-BE49-F238E27FC236}">
                <a16:creationId xmlns:a16="http://schemas.microsoft.com/office/drawing/2014/main" id="{DDC9090F-CCEA-818D-7A9A-3A0D009AD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4C59D-E972-B511-8248-C86FC2D9428D}"/>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274392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36E3-E0BE-8928-B164-487BC5B90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87560-8166-87E2-6B9A-C165E4E1A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002FAD-E37E-C394-0E0A-C23472318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689ECD-B43A-9880-63EA-D85048E6F9D5}"/>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6" name="Footer Placeholder 5">
            <a:extLst>
              <a:ext uri="{FF2B5EF4-FFF2-40B4-BE49-F238E27FC236}">
                <a16:creationId xmlns:a16="http://schemas.microsoft.com/office/drawing/2014/main" id="{7B120568-2B9B-9AD8-BE66-6D5D08F1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136F0-4FCE-1AAA-4E8B-0C2E6E9F7BA1}"/>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73311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DCEE-6DE2-77AD-C611-2CD8C56D90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8B436F-17A1-6565-BF8E-12670112E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CCCDF8-D7B7-D73C-9469-84E6C205C4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3A6DCC-C55E-AF4F-AF0F-F02E2895F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9CDE40-3587-B91F-EFB7-7E4A1DB8F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5583A1-A5B7-2EB1-9516-4C46843AA8BF}"/>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8" name="Footer Placeholder 7">
            <a:extLst>
              <a:ext uri="{FF2B5EF4-FFF2-40B4-BE49-F238E27FC236}">
                <a16:creationId xmlns:a16="http://schemas.microsoft.com/office/drawing/2014/main" id="{E92688B2-829C-CB16-9C0E-7191F73F2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AE817-300B-98FC-37AB-BCA259A01721}"/>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342948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C3F8-5AE2-E720-6C1D-2742151C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D7A3E4-25C1-C1BB-3904-AC4CBC596D93}"/>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4" name="Footer Placeholder 3">
            <a:extLst>
              <a:ext uri="{FF2B5EF4-FFF2-40B4-BE49-F238E27FC236}">
                <a16:creationId xmlns:a16="http://schemas.microsoft.com/office/drawing/2014/main" id="{5A8DD8D7-DC42-5767-918F-4E0ECCAC2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27FD-0FE6-BFF7-911B-D24D809AD984}"/>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415341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6F751-BE39-DD26-F6ED-8FE1DDE98060}"/>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3" name="Footer Placeholder 2">
            <a:extLst>
              <a:ext uri="{FF2B5EF4-FFF2-40B4-BE49-F238E27FC236}">
                <a16:creationId xmlns:a16="http://schemas.microsoft.com/office/drawing/2014/main" id="{06AA18D4-A437-5AA0-87BC-831325C536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A1EF0-378A-4824-398A-B4F7C1BA57BA}"/>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22477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B08F-2B95-99B8-7164-48E0B9E67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EC256-04C0-13F9-74F5-EA94FF8ED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26445-84C5-AE2A-5769-891146A19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87DAC-8089-316E-5A62-70B7C977BD92}"/>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6" name="Footer Placeholder 5">
            <a:extLst>
              <a:ext uri="{FF2B5EF4-FFF2-40B4-BE49-F238E27FC236}">
                <a16:creationId xmlns:a16="http://schemas.microsoft.com/office/drawing/2014/main" id="{D4CC85F1-0A5B-7F08-A2DC-9BF4131AF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7FF6E-E18C-E832-CE39-B6C3E2003135}"/>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293297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9FAD-D750-A7C6-561E-D609009F7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6E2BF5-A689-71A6-7CF3-E8790D244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F53E9-FD9A-57F2-7E4C-61B5ADBE4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E058C-7E23-ACCD-8D04-4C1EADE38F66}"/>
              </a:ext>
            </a:extLst>
          </p:cNvPr>
          <p:cNvSpPr>
            <a:spLocks noGrp="1"/>
          </p:cNvSpPr>
          <p:nvPr>
            <p:ph type="dt" sz="half" idx="10"/>
          </p:nvPr>
        </p:nvSpPr>
        <p:spPr/>
        <p:txBody>
          <a:bodyPr/>
          <a:lstStyle/>
          <a:p>
            <a:fld id="{5E4E0FEA-79CC-402D-B4AD-FE8CD9E5C4D0}" type="datetimeFigureOut">
              <a:rPr lang="en-US" smtClean="0"/>
              <a:t>12/19/2022</a:t>
            </a:fld>
            <a:endParaRPr lang="en-US"/>
          </a:p>
        </p:txBody>
      </p:sp>
      <p:sp>
        <p:nvSpPr>
          <p:cNvPr id="6" name="Footer Placeholder 5">
            <a:extLst>
              <a:ext uri="{FF2B5EF4-FFF2-40B4-BE49-F238E27FC236}">
                <a16:creationId xmlns:a16="http://schemas.microsoft.com/office/drawing/2014/main" id="{856823F3-2497-A167-58DB-508D850F0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E12AB-0B19-A7C2-6970-6BDE5073E6DC}"/>
              </a:ext>
            </a:extLst>
          </p:cNvPr>
          <p:cNvSpPr>
            <a:spLocks noGrp="1"/>
          </p:cNvSpPr>
          <p:nvPr>
            <p:ph type="sldNum" sz="quarter" idx="12"/>
          </p:nvPr>
        </p:nvSpPr>
        <p:spPr/>
        <p:txBody>
          <a:bodyPr/>
          <a:lstStyle/>
          <a:p>
            <a:fld id="{CD7E1E7F-6175-4F91-B33F-11775F543405}" type="slidenum">
              <a:rPr lang="en-US" smtClean="0"/>
              <a:t>‹#›</a:t>
            </a:fld>
            <a:endParaRPr lang="en-US"/>
          </a:p>
        </p:txBody>
      </p:sp>
    </p:spTree>
    <p:extLst>
      <p:ext uri="{BB962C8B-B14F-4D97-AF65-F5344CB8AC3E}">
        <p14:creationId xmlns:p14="http://schemas.microsoft.com/office/powerpoint/2010/main" val="356280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57D4A-8E0A-E24B-6800-76B798F3D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983841-7E70-BD24-CD6E-9529C865D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57B0D-DBC0-49EB-3260-CF3969AB4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E0FEA-79CC-402D-B4AD-FE8CD9E5C4D0}" type="datetimeFigureOut">
              <a:rPr lang="en-US" smtClean="0"/>
              <a:t>12/19/2022</a:t>
            </a:fld>
            <a:endParaRPr lang="en-US"/>
          </a:p>
        </p:txBody>
      </p:sp>
      <p:sp>
        <p:nvSpPr>
          <p:cNvPr id="5" name="Footer Placeholder 4">
            <a:extLst>
              <a:ext uri="{FF2B5EF4-FFF2-40B4-BE49-F238E27FC236}">
                <a16:creationId xmlns:a16="http://schemas.microsoft.com/office/drawing/2014/main" id="{69EA24BB-9061-8B39-76C4-C6ACE5EB0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646-BC4A-E62B-A5E2-685634ACB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E1E7F-6175-4F91-B33F-11775F543405}" type="slidenum">
              <a:rPr lang="en-US" smtClean="0"/>
              <a:t>‹#›</a:t>
            </a:fld>
            <a:endParaRPr lang="en-US"/>
          </a:p>
        </p:txBody>
      </p:sp>
    </p:spTree>
    <p:extLst>
      <p:ext uri="{BB962C8B-B14F-4D97-AF65-F5344CB8AC3E}">
        <p14:creationId xmlns:p14="http://schemas.microsoft.com/office/powerpoint/2010/main" val="256428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9126-E9D4-FAB6-710B-E49DD9AA9600}"/>
              </a:ext>
            </a:extLst>
          </p:cNvPr>
          <p:cNvSpPr>
            <a:spLocks noGrp="1"/>
          </p:cNvSpPr>
          <p:nvPr>
            <p:ph type="ctrTitle"/>
          </p:nvPr>
        </p:nvSpPr>
        <p:spPr>
          <a:xfrm>
            <a:off x="7464614" y="1783959"/>
            <a:ext cx="4087306" cy="2889114"/>
          </a:xfrm>
        </p:spPr>
        <p:txBody>
          <a:bodyPr anchor="b">
            <a:normAutofit/>
          </a:bodyPr>
          <a:lstStyle/>
          <a:p>
            <a:pPr algn="l"/>
            <a:r>
              <a:rPr lang="ro-RO" sz="5000" dirty="0"/>
              <a:t>Prezentare DormManager</a:t>
            </a:r>
            <a:endParaRPr lang="en-US" sz="5000" dirty="0"/>
          </a:p>
        </p:txBody>
      </p:sp>
      <p:sp>
        <p:nvSpPr>
          <p:cNvPr id="3" name="Subtitle 2">
            <a:extLst>
              <a:ext uri="{FF2B5EF4-FFF2-40B4-BE49-F238E27FC236}">
                <a16:creationId xmlns:a16="http://schemas.microsoft.com/office/drawing/2014/main" id="{0916391A-6E61-2355-E6F1-D19C2CC8FDEF}"/>
              </a:ext>
            </a:extLst>
          </p:cNvPr>
          <p:cNvSpPr>
            <a:spLocks noGrp="1"/>
          </p:cNvSpPr>
          <p:nvPr>
            <p:ph type="subTitle" idx="1"/>
          </p:nvPr>
        </p:nvSpPr>
        <p:spPr>
          <a:xfrm>
            <a:off x="7464612" y="4750893"/>
            <a:ext cx="4087305" cy="1147863"/>
          </a:xfrm>
        </p:spPr>
        <p:txBody>
          <a:bodyPr anchor="t">
            <a:normAutofit/>
          </a:bodyPr>
          <a:lstStyle/>
          <a:p>
            <a:pPr algn="l"/>
            <a:r>
              <a:rPr lang="ro-RO" sz="2000" dirty="0"/>
              <a:t>Kovács Paul-Adrian</a:t>
            </a:r>
            <a:endParaRPr lang="en-US" sz="20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A56642D-C231-9C8E-32D2-38388B955ED1}"/>
              </a:ext>
            </a:extLst>
          </p:cNvPr>
          <p:cNvPicPr>
            <a:picLocks noChangeAspect="1"/>
          </p:cNvPicPr>
          <p:nvPr/>
        </p:nvPicPr>
        <p:blipFill rotWithShape="1">
          <a:blip r:embed="rId2"/>
          <a:srcRect l="15064" r="1652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8044781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C1B-212C-72D6-FF76-BB276E1C4455}"/>
              </a:ext>
            </a:extLst>
          </p:cNvPr>
          <p:cNvSpPr>
            <a:spLocks noGrp="1"/>
          </p:cNvSpPr>
          <p:nvPr>
            <p:ph type="title"/>
          </p:nvPr>
        </p:nvSpPr>
        <p:spPr/>
        <p:txBody>
          <a:bodyPr/>
          <a:lstStyle/>
          <a:p>
            <a:r>
              <a:rPr lang="ro-RO" dirty="0"/>
              <a:t>Interfața Grafică – AdminGUI - Cazare</a:t>
            </a:r>
            <a:endParaRPr lang="en-US" dirty="0"/>
          </a:p>
        </p:txBody>
      </p:sp>
      <p:pic>
        <p:nvPicPr>
          <p:cNvPr id="5" name="Content Placeholder 4" descr="A picture containing chart&#10;&#10;Description automatically generated">
            <a:extLst>
              <a:ext uri="{FF2B5EF4-FFF2-40B4-BE49-F238E27FC236}">
                <a16:creationId xmlns:a16="http://schemas.microsoft.com/office/drawing/2014/main" id="{CAB2B662-54D6-2847-4FE4-DE8412B0C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212" y="1825625"/>
            <a:ext cx="9323575"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014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C1B-212C-72D6-FF76-BB276E1C4455}"/>
              </a:ext>
            </a:extLst>
          </p:cNvPr>
          <p:cNvSpPr>
            <a:spLocks noGrp="1"/>
          </p:cNvSpPr>
          <p:nvPr>
            <p:ph type="title"/>
          </p:nvPr>
        </p:nvSpPr>
        <p:spPr/>
        <p:txBody>
          <a:bodyPr/>
          <a:lstStyle/>
          <a:p>
            <a:r>
              <a:rPr lang="ro-RO" dirty="0"/>
              <a:t>Interfața Grafică - Tabs</a:t>
            </a:r>
            <a:endParaRPr lang="en-US" dirty="0"/>
          </a:p>
        </p:txBody>
      </p:sp>
      <p:pic>
        <p:nvPicPr>
          <p:cNvPr id="5" name="Content Placeholder 4" descr="Graphical user interface, application, Word&#10;&#10;Description automatically generated">
            <a:extLst>
              <a:ext uri="{FF2B5EF4-FFF2-40B4-BE49-F238E27FC236}">
                <a16:creationId xmlns:a16="http://schemas.microsoft.com/office/drawing/2014/main" id="{E6A01BC2-6336-4DE2-CFD4-1A556A50BC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95"/>
          <a:stretch/>
        </p:blipFill>
        <p:spPr>
          <a:xfrm>
            <a:off x="2982081" y="2733674"/>
            <a:ext cx="6227837" cy="18715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279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C1B-212C-72D6-FF76-BB276E1C4455}"/>
              </a:ext>
            </a:extLst>
          </p:cNvPr>
          <p:cNvSpPr>
            <a:spLocks noGrp="1"/>
          </p:cNvSpPr>
          <p:nvPr>
            <p:ph type="title"/>
          </p:nvPr>
        </p:nvSpPr>
        <p:spPr/>
        <p:txBody>
          <a:bodyPr/>
          <a:lstStyle/>
          <a:p>
            <a:r>
              <a:rPr lang="ro-RO" dirty="0"/>
              <a:t>Interfața Grafică - Programari</a:t>
            </a:r>
            <a:endParaRPr lang="en-US" dirty="0"/>
          </a:p>
        </p:txBody>
      </p:sp>
      <p:pic>
        <p:nvPicPr>
          <p:cNvPr id="2052" name="Picture 4" descr="Time Management – Outlook &amp; Calendar">
            <a:extLst>
              <a:ext uri="{FF2B5EF4-FFF2-40B4-BE49-F238E27FC236}">
                <a16:creationId xmlns:a16="http://schemas.microsoft.com/office/drawing/2014/main" id="{8DCB78F8-C53D-DF8A-A314-43FC0D0372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248" y="1690688"/>
            <a:ext cx="6553503" cy="4387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13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56E2-9A23-1BAD-6896-FB0134374E54}"/>
              </a:ext>
            </a:extLst>
          </p:cNvPr>
          <p:cNvSpPr>
            <a:spLocks noGrp="1"/>
          </p:cNvSpPr>
          <p:nvPr>
            <p:ph type="title"/>
          </p:nvPr>
        </p:nvSpPr>
        <p:spPr/>
        <p:txBody>
          <a:bodyPr/>
          <a:lstStyle/>
          <a:p>
            <a:r>
              <a:rPr lang="ro-RO" dirty="0"/>
              <a:t>1. System Achitecture Diagram</a:t>
            </a:r>
            <a:endParaRPr lang="en-US" dirty="0"/>
          </a:p>
        </p:txBody>
      </p:sp>
      <p:pic>
        <p:nvPicPr>
          <p:cNvPr id="5" name="Content Placeholder 4" descr="Graphical user interface, diagram&#10;&#10;Description automatically generated">
            <a:extLst>
              <a:ext uri="{FF2B5EF4-FFF2-40B4-BE49-F238E27FC236}">
                <a16:creationId xmlns:a16="http://schemas.microsoft.com/office/drawing/2014/main" id="{44460244-1A3D-9DC8-26B3-951ABFA47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5676" y="1335967"/>
            <a:ext cx="4780648" cy="5522033"/>
          </a:xfrm>
        </p:spPr>
      </p:pic>
    </p:spTree>
    <p:extLst>
      <p:ext uri="{BB962C8B-B14F-4D97-AF65-F5344CB8AC3E}">
        <p14:creationId xmlns:p14="http://schemas.microsoft.com/office/powerpoint/2010/main" val="4150323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9289-42C7-35A9-D28B-43DAD1CB86B2}"/>
              </a:ext>
            </a:extLst>
          </p:cNvPr>
          <p:cNvSpPr>
            <a:spLocks noGrp="1"/>
          </p:cNvSpPr>
          <p:nvPr>
            <p:ph type="title"/>
          </p:nvPr>
        </p:nvSpPr>
        <p:spPr/>
        <p:txBody>
          <a:bodyPr/>
          <a:lstStyle/>
          <a:p>
            <a:r>
              <a:rPr lang="ro-RO" dirty="0"/>
              <a:t>2. Class Diagram - GUI</a:t>
            </a:r>
            <a:endParaRPr lang="en-US" dirty="0"/>
          </a:p>
        </p:txBody>
      </p:sp>
      <p:pic>
        <p:nvPicPr>
          <p:cNvPr id="5" name="Content Placeholder 4" descr="A screenshot of a video game&#10;&#10;Description automatically generated">
            <a:extLst>
              <a:ext uri="{FF2B5EF4-FFF2-40B4-BE49-F238E27FC236}">
                <a16:creationId xmlns:a16="http://schemas.microsoft.com/office/drawing/2014/main" id="{982B76F7-BDF0-D753-C6C5-122238E04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050" y="2039815"/>
            <a:ext cx="11219899" cy="3735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695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9289-42C7-35A9-D28B-43DAD1CB86B2}"/>
              </a:ext>
            </a:extLst>
          </p:cNvPr>
          <p:cNvSpPr>
            <a:spLocks noGrp="1"/>
          </p:cNvSpPr>
          <p:nvPr>
            <p:ph type="title"/>
          </p:nvPr>
        </p:nvSpPr>
        <p:spPr/>
        <p:txBody>
          <a:bodyPr/>
          <a:lstStyle/>
          <a:p>
            <a:r>
              <a:rPr lang="ro-RO" dirty="0"/>
              <a:t>2. Class Diagram - GUI</a:t>
            </a:r>
            <a:endParaRPr lang="en-US" dirty="0"/>
          </a:p>
        </p:txBody>
      </p:sp>
      <p:pic>
        <p:nvPicPr>
          <p:cNvPr id="7" name="Content Placeholder 6" descr="A screenshot of a video game&#10;&#10;Description automatically generated">
            <a:extLst>
              <a:ext uri="{FF2B5EF4-FFF2-40B4-BE49-F238E27FC236}">
                <a16:creationId xmlns:a16="http://schemas.microsoft.com/office/drawing/2014/main" id="{98A45C4C-4C52-8618-A14D-867F6072C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547" y="1825625"/>
            <a:ext cx="8244905" cy="4351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931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9289-42C7-35A9-D28B-43DAD1CB86B2}"/>
              </a:ext>
            </a:extLst>
          </p:cNvPr>
          <p:cNvSpPr>
            <a:spLocks noGrp="1"/>
          </p:cNvSpPr>
          <p:nvPr>
            <p:ph type="title"/>
          </p:nvPr>
        </p:nvSpPr>
        <p:spPr/>
        <p:txBody>
          <a:bodyPr/>
          <a:lstStyle/>
          <a:p>
            <a:r>
              <a:rPr lang="ro-RO" dirty="0"/>
              <a:t>2. Class Diagram – Business Logic</a:t>
            </a:r>
            <a:endParaRPr lang="en-US" dirty="0"/>
          </a:p>
        </p:txBody>
      </p:sp>
      <p:pic>
        <p:nvPicPr>
          <p:cNvPr id="5" name="Content Placeholder 4" descr="Graphical user interface&#10;&#10;Description automatically generated">
            <a:extLst>
              <a:ext uri="{FF2B5EF4-FFF2-40B4-BE49-F238E27FC236}">
                <a16:creationId xmlns:a16="http://schemas.microsoft.com/office/drawing/2014/main" id="{8E8DB3EB-FF93-C9BC-6D97-14C6DCC91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35" y="3053871"/>
            <a:ext cx="11873529" cy="1706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2674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463C-FA1B-73F6-BF5A-F25D8BD9F221}"/>
              </a:ext>
            </a:extLst>
          </p:cNvPr>
          <p:cNvSpPr>
            <a:spLocks noGrp="1"/>
          </p:cNvSpPr>
          <p:nvPr>
            <p:ph type="title"/>
          </p:nvPr>
        </p:nvSpPr>
        <p:spPr/>
        <p:txBody>
          <a:bodyPr/>
          <a:lstStyle/>
          <a:p>
            <a:r>
              <a:rPr lang="ro-RO" dirty="0"/>
              <a:t>3. Activity Diagram</a:t>
            </a:r>
            <a:endParaRPr lang="en-US" dirty="0"/>
          </a:p>
        </p:txBody>
      </p:sp>
      <p:pic>
        <p:nvPicPr>
          <p:cNvPr id="5" name="Content Placeholder 4" descr="Diagram&#10;&#10;Description automatically generated">
            <a:extLst>
              <a:ext uri="{FF2B5EF4-FFF2-40B4-BE49-F238E27FC236}">
                <a16:creationId xmlns:a16="http://schemas.microsoft.com/office/drawing/2014/main" id="{3D4C1DDE-3CA4-21CD-2A97-D6A3A1468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4235" y="1447800"/>
            <a:ext cx="5603530" cy="4967288"/>
          </a:xfrm>
        </p:spPr>
      </p:pic>
    </p:spTree>
    <p:extLst>
      <p:ext uri="{BB962C8B-B14F-4D97-AF65-F5344CB8AC3E}">
        <p14:creationId xmlns:p14="http://schemas.microsoft.com/office/powerpoint/2010/main" val="200132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A788-5DA5-04BF-8F9D-53607E75363C}"/>
              </a:ext>
            </a:extLst>
          </p:cNvPr>
          <p:cNvSpPr>
            <a:spLocks noGrp="1"/>
          </p:cNvSpPr>
          <p:nvPr>
            <p:ph type="title"/>
          </p:nvPr>
        </p:nvSpPr>
        <p:spPr/>
        <p:txBody>
          <a:bodyPr/>
          <a:lstStyle/>
          <a:p>
            <a:r>
              <a:rPr lang="ro-RO" dirty="0"/>
              <a:t>4. State Transition Diagram</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C7E00162-2897-A225-9E02-43864A427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691" y="1931145"/>
            <a:ext cx="9466618" cy="3935222"/>
          </a:xfrm>
        </p:spPr>
      </p:pic>
    </p:spTree>
    <p:extLst>
      <p:ext uri="{BB962C8B-B14F-4D97-AF65-F5344CB8AC3E}">
        <p14:creationId xmlns:p14="http://schemas.microsoft.com/office/powerpoint/2010/main" val="25768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B1EB-392D-1BBB-3F7E-28D60D80A21D}"/>
              </a:ext>
            </a:extLst>
          </p:cNvPr>
          <p:cNvSpPr>
            <a:spLocks noGrp="1"/>
          </p:cNvSpPr>
          <p:nvPr>
            <p:ph type="title"/>
          </p:nvPr>
        </p:nvSpPr>
        <p:spPr/>
        <p:txBody>
          <a:bodyPr/>
          <a:lstStyle/>
          <a:p>
            <a:r>
              <a:rPr lang="ro-RO" dirty="0"/>
              <a:t>5. Sequence Diagram</a:t>
            </a:r>
            <a:endParaRPr lang="en-US" dirty="0"/>
          </a:p>
        </p:txBody>
      </p:sp>
      <p:pic>
        <p:nvPicPr>
          <p:cNvPr id="7" name="Content Placeholder 6" descr="Diagram&#10;&#10;Description automatically generated">
            <a:extLst>
              <a:ext uri="{FF2B5EF4-FFF2-40B4-BE49-F238E27FC236}">
                <a16:creationId xmlns:a16="http://schemas.microsoft.com/office/drawing/2014/main" id="{71E74144-EC79-7BC0-C795-D24537283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737" y="2282031"/>
            <a:ext cx="8010525" cy="3438525"/>
          </a:xfrm>
        </p:spPr>
      </p:pic>
    </p:spTree>
    <p:extLst>
      <p:ext uri="{BB962C8B-B14F-4D97-AF65-F5344CB8AC3E}">
        <p14:creationId xmlns:p14="http://schemas.microsoft.com/office/powerpoint/2010/main" val="132784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73C4-1474-D52E-F21D-1B6E00EBA350}"/>
              </a:ext>
            </a:extLst>
          </p:cNvPr>
          <p:cNvSpPr>
            <a:spLocks noGrp="1"/>
          </p:cNvSpPr>
          <p:nvPr>
            <p:ph type="title"/>
          </p:nvPr>
        </p:nvSpPr>
        <p:spPr/>
        <p:txBody>
          <a:bodyPr/>
          <a:lstStyle/>
          <a:p>
            <a:r>
              <a:rPr lang="ro-RO" dirty="0"/>
              <a:t>Prezentare Generală</a:t>
            </a:r>
            <a:endParaRPr lang="en-US" dirty="0"/>
          </a:p>
        </p:txBody>
      </p:sp>
      <p:sp>
        <p:nvSpPr>
          <p:cNvPr id="3" name="Content Placeholder 2">
            <a:extLst>
              <a:ext uri="{FF2B5EF4-FFF2-40B4-BE49-F238E27FC236}">
                <a16:creationId xmlns:a16="http://schemas.microsoft.com/office/drawing/2014/main" id="{AAEEB95C-959D-8377-439E-23C5588BD01B}"/>
              </a:ext>
            </a:extLst>
          </p:cNvPr>
          <p:cNvSpPr>
            <a:spLocks noGrp="1"/>
          </p:cNvSpPr>
          <p:nvPr>
            <p:ph idx="1"/>
          </p:nvPr>
        </p:nvSpPr>
        <p:spPr>
          <a:xfrm>
            <a:off x="838200" y="1825625"/>
            <a:ext cx="10515600" cy="4667250"/>
          </a:xfrm>
        </p:spPr>
        <p:txBody>
          <a:bodyPr>
            <a:normAutofit lnSpcReduction="10000"/>
          </a:bodyPr>
          <a:lstStyle/>
          <a:p>
            <a:r>
              <a:rPr lang="ro-RO" sz="1800" dirty="0">
                <a:effectLst/>
                <a:latin typeface="Times New Roman" panose="02020603050405020304" pitchFamily="18" charset="0"/>
                <a:ea typeface="Times New Roman" panose="02020603050405020304" pitchFamily="18" charset="0"/>
              </a:rPr>
              <a:t>Proiectul de faţă reprezintă o aplicație care asistă funcținarea căminelor studențești. Sistemul conţine o bază de date în care vor fi stocate informaţii despre complexurile studențești ale unei facultăți și datele personalului acestora, precum și a studenților care vor fi cazați în camine. Utilizatorii vor interacţiona cu sistemul printr-o interfaţă prietenoasă.</a:t>
            </a:r>
            <a:endParaRPr lang="en-US" sz="1800" dirty="0">
              <a:effectLst/>
              <a:latin typeface="Times New Roman" panose="02020603050405020304" pitchFamily="18" charset="0"/>
              <a:ea typeface="Times New Roman" panose="02020603050405020304" pitchFamily="18" charset="0"/>
            </a:endParaRPr>
          </a:p>
          <a:p>
            <a:r>
              <a:rPr lang="ro-RO" sz="1800" dirty="0">
                <a:effectLst/>
                <a:latin typeface="Times New Roman" panose="02020603050405020304" pitchFamily="18" charset="0"/>
                <a:ea typeface="Times New Roman" panose="02020603050405020304" pitchFamily="18" charset="0"/>
              </a:rPr>
              <a:t>Studentul va putea face programări pentru teren de fotbal și pentru spălatorie, va putea face cereri de reparații, va putea vizualiza meniul cantinelor, va putea face cereri de transfer între camere sau cămine și va putea vizualiza anunțurile caminului din care face parte. </a:t>
            </a:r>
          </a:p>
          <a:p>
            <a:r>
              <a:rPr lang="ro-RO" sz="1800" dirty="0">
                <a:effectLst/>
                <a:latin typeface="Times New Roman" panose="02020603050405020304" pitchFamily="18" charset="0"/>
                <a:ea typeface="Times New Roman" panose="02020603050405020304" pitchFamily="18" charset="0"/>
              </a:rPr>
              <a:t>Administratorul unui cămin, va putea adăuga, elimina, muta studenții căminului de care este responsabil între camere. De asemenea, acesta poate să aprobe cereri de transfer între camere/cămine și să adauge anunțuri pentru studenții căminului de care aparține. </a:t>
            </a:r>
          </a:p>
          <a:p>
            <a:r>
              <a:rPr lang="ro-RO" sz="1800" dirty="0">
                <a:effectLst/>
                <a:latin typeface="Times New Roman" panose="02020603050405020304" pitchFamily="18" charset="0"/>
                <a:ea typeface="Times New Roman" panose="02020603050405020304" pitchFamily="18" charset="0"/>
              </a:rPr>
              <a:t>Bucătarul, va putea modifica meniul cantinei de care aparține și va putea adauga, elimina sau modifica preparatele din care este format meniul.</a:t>
            </a:r>
            <a:endParaRPr lang="ro-RO" sz="1800" dirty="0">
              <a:latin typeface="Times New Roman" panose="02020603050405020304" pitchFamily="18" charset="0"/>
              <a:ea typeface="Times New Roman" panose="02020603050405020304" pitchFamily="18" charset="0"/>
            </a:endParaRPr>
          </a:p>
          <a:p>
            <a:r>
              <a:rPr lang="ro-RO" sz="1800" dirty="0">
                <a:effectLst/>
                <a:latin typeface="Times New Roman" panose="02020603050405020304" pitchFamily="18" charset="0"/>
                <a:ea typeface="Times New Roman" panose="02020603050405020304" pitchFamily="18" charset="0"/>
              </a:rPr>
              <a:t>Meșterul, va avea la dispoziție o interfața prin intermediul căreia va putea să gestioneze sarcinile pe care de are de îndeplinit.</a:t>
            </a:r>
          </a:p>
          <a:p>
            <a:r>
              <a:rPr lang="ro-RO" sz="1800" dirty="0">
                <a:effectLst/>
                <a:latin typeface="Times New Roman" panose="02020603050405020304" pitchFamily="18" charset="0"/>
                <a:ea typeface="Times New Roman" panose="02020603050405020304" pitchFamily="18" charset="0"/>
              </a:rPr>
              <a:t>Super administratorul va fi cel care va avea grijă de întreţinerea sistemului, configurarea acestuia, într-un cuvânt – administrarea sistemului. </a:t>
            </a:r>
            <a:endParaRPr lang="en-US" dirty="0"/>
          </a:p>
        </p:txBody>
      </p:sp>
    </p:spTree>
    <p:extLst>
      <p:ext uri="{BB962C8B-B14F-4D97-AF65-F5344CB8AC3E}">
        <p14:creationId xmlns:p14="http://schemas.microsoft.com/office/powerpoint/2010/main" val="1333053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3CB7-0D01-4238-40F4-46B15A55957C}"/>
              </a:ext>
            </a:extLst>
          </p:cNvPr>
          <p:cNvSpPr>
            <a:spLocks noGrp="1"/>
          </p:cNvSpPr>
          <p:nvPr>
            <p:ph type="title"/>
          </p:nvPr>
        </p:nvSpPr>
        <p:spPr/>
        <p:txBody>
          <a:bodyPr/>
          <a:lstStyle/>
          <a:p>
            <a:r>
              <a:rPr lang="ro-RO" dirty="0"/>
              <a:t>6. Communication Diagram</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66BB6583-11F9-0E06-A224-FFC4507D5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521" y="2520148"/>
            <a:ext cx="9074958" cy="2697155"/>
          </a:xfrm>
        </p:spPr>
      </p:pic>
    </p:spTree>
    <p:extLst>
      <p:ext uri="{BB962C8B-B14F-4D97-AF65-F5344CB8AC3E}">
        <p14:creationId xmlns:p14="http://schemas.microsoft.com/office/powerpoint/2010/main" val="77151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B693-DB7D-07DF-6BB9-390D5FBCDC7E}"/>
              </a:ext>
            </a:extLst>
          </p:cNvPr>
          <p:cNvSpPr>
            <a:spLocks noGrp="1"/>
          </p:cNvSpPr>
          <p:nvPr>
            <p:ph type="title"/>
          </p:nvPr>
        </p:nvSpPr>
        <p:spPr/>
        <p:txBody>
          <a:bodyPr/>
          <a:lstStyle/>
          <a:p>
            <a:r>
              <a:rPr lang="ro-RO" dirty="0"/>
              <a:t>7. Package Diagram</a:t>
            </a:r>
            <a:endParaRPr lang="en-US" dirty="0"/>
          </a:p>
        </p:txBody>
      </p:sp>
      <p:pic>
        <p:nvPicPr>
          <p:cNvPr id="5" name="Content Placeholder 4" descr="Graphical user interface&#10;&#10;Description automatically generated with low confidence">
            <a:extLst>
              <a:ext uri="{FF2B5EF4-FFF2-40B4-BE49-F238E27FC236}">
                <a16:creationId xmlns:a16="http://schemas.microsoft.com/office/drawing/2014/main" id="{3015BA4D-ED4F-F707-BAA6-BEB2B7D2D8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012" y="2610352"/>
            <a:ext cx="8639976" cy="2754775"/>
          </a:xfrm>
        </p:spPr>
      </p:pic>
    </p:spTree>
    <p:extLst>
      <p:ext uri="{BB962C8B-B14F-4D97-AF65-F5344CB8AC3E}">
        <p14:creationId xmlns:p14="http://schemas.microsoft.com/office/powerpoint/2010/main" val="4291574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8898-637B-0267-7120-8AFBCEAE9C94}"/>
              </a:ext>
            </a:extLst>
          </p:cNvPr>
          <p:cNvSpPr>
            <a:spLocks noGrp="1"/>
          </p:cNvSpPr>
          <p:nvPr>
            <p:ph type="title"/>
          </p:nvPr>
        </p:nvSpPr>
        <p:spPr/>
        <p:txBody>
          <a:bodyPr/>
          <a:lstStyle/>
          <a:p>
            <a:r>
              <a:rPr lang="ro-RO" dirty="0"/>
              <a:t>8. Component Diagram</a:t>
            </a:r>
            <a:endParaRPr lang="en-US" dirty="0"/>
          </a:p>
        </p:txBody>
      </p:sp>
      <p:pic>
        <p:nvPicPr>
          <p:cNvPr id="7" name="Content Placeholder 6" descr="Graphical user interface, application&#10;&#10;Description automatically generated">
            <a:extLst>
              <a:ext uri="{FF2B5EF4-FFF2-40B4-BE49-F238E27FC236}">
                <a16:creationId xmlns:a16="http://schemas.microsoft.com/office/drawing/2014/main" id="{D7592DA6-02E8-457C-0BE5-9B1A8B51E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624" y="2076450"/>
            <a:ext cx="9032751" cy="3577431"/>
          </a:xfrm>
        </p:spPr>
      </p:pic>
    </p:spTree>
    <p:extLst>
      <p:ext uri="{BB962C8B-B14F-4D97-AF65-F5344CB8AC3E}">
        <p14:creationId xmlns:p14="http://schemas.microsoft.com/office/powerpoint/2010/main" val="2695145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E6D8-3F96-76B8-76E1-B694FC78CD8B}"/>
              </a:ext>
            </a:extLst>
          </p:cNvPr>
          <p:cNvSpPr>
            <a:spLocks noGrp="1"/>
          </p:cNvSpPr>
          <p:nvPr>
            <p:ph type="title"/>
          </p:nvPr>
        </p:nvSpPr>
        <p:spPr/>
        <p:txBody>
          <a:bodyPr/>
          <a:lstStyle/>
          <a:p>
            <a:r>
              <a:rPr lang="ro-RO"/>
              <a:t>9. Deployment Diagram</a:t>
            </a:r>
            <a:endParaRPr lang="en-US" dirty="0"/>
          </a:p>
        </p:txBody>
      </p:sp>
      <p:pic>
        <p:nvPicPr>
          <p:cNvPr id="6" name="Content Placeholder 5" descr="Graphical user interface&#10;&#10;Description automatically generated with low confidence">
            <a:extLst>
              <a:ext uri="{FF2B5EF4-FFF2-40B4-BE49-F238E27FC236}">
                <a16:creationId xmlns:a16="http://schemas.microsoft.com/office/drawing/2014/main" id="{6F75FF23-3C34-2A2F-D971-2DBFB5210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5353" y="2162969"/>
            <a:ext cx="5901293" cy="3557602"/>
          </a:xfrm>
        </p:spPr>
      </p:pic>
    </p:spTree>
    <p:extLst>
      <p:ext uri="{BB962C8B-B14F-4D97-AF65-F5344CB8AC3E}">
        <p14:creationId xmlns:p14="http://schemas.microsoft.com/office/powerpoint/2010/main" val="2067414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E088-0AAD-6ABD-F9D3-853A88B36E19}"/>
              </a:ext>
            </a:extLst>
          </p:cNvPr>
          <p:cNvSpPr>
            <a:spLocks noGrp="1"/>
          </p:cNvSpPr>
          <p:nvPr>
            <p:ph type="title"/>
          </p:nvPr>
        </p:nvSpPr>
        <p:spPr/>
        <p:txBody>
          <a:bodyPr/>
          <a:lstStyle/>
          <a:p>
            <a:r>
              <a:rPr lang="ro-RO" dirty="0"/>
              <a:t>10. Database Diagram – ERR</a:t>
            </a:r>
            <a:endParaRPr lang="en-US" dirty="0"/>
          </a:p>
        </p:txBody>
      </p:sp>
      <p:pic>
        <p:nvPicPr>
          <p:cNvPr id="5" name="Content Placeholder 4" descr="Diagram&#10;&#10;Description automatically generated">
            <a:extLst>
              <a:ext uri="{FF2B5EF4-FFF2-40B4-BE49-F238E27FC236}">
                <a16:creationId xmlns:a16="http://schemas.microsoft.com/office/drawing/2014/main" id="{91B49C1C-BB63-2A30-026A-C289B6DD7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559" y="1825625"/>
            <a:ext cx="7488881" cy="4351338"/>
          </a:xfrm>
        </p:spPr>
      </p:pic>
    </p:spTree>
    <p:extLst>
      <p:ext uri="{BB962C8B-B14F-4D97-AF65-F5344CB8AC3E}">
        <p14:creationId xmlns:p14="http://schemas.microsoft.com/office/powerpoint/2010/main" val="349254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E088-0AAD-6ABD-F9D3-853A88B36E19}"/>
              </a:ext>
            </a:extLst>
          </p:cNvPr>
          <p:cNvSpPr>
            <a:spLocks noGrp="1"/>
          </p:cNvSpPr>
          <p:nvPr>
            <p:ph type="title"/>
          </p:nvPr>
        </p:nvSpPr>
        <p:spPr/>
        <p:txBody>
          <a:bodyPr/>
          <a:lstStyle/>
          <a:p>
            <a:r>
              <a:rPr lang="ro-RO" dirty="0"/>
              <a:t>10. Database Diagram – ERR</a:t>
            </a:r>
            <a:endParaRPr lang="en-US" dirty="0"/>
          </a:p>
        </p:txBody>
      </p:sp>
      <p:pic>
        <p:nvPicPr>
          <p:cNvPr id="5" name="Content Placeholder 4" descr="Diagram&#10;&#10;Description automatically generated">
            <a:extLst>
              <a:ext uri="{FF2B5EF4-FFF2-40B4-BE49-F238E27FC236}">
                <a16:creationId xmlns:a16="http://schemas.microsoft.com/office/drawing/2014/main" id="{A3BFC8F0-6C70-CCF4-5C7E-8B93D5675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699" y="1825625"/>
            <a:ext cx="8272601" cy="4351338"/>
          </a:xfrm>
        </p:spPr>
      </p:pic>
    </p:spTree>
    <p:extLst>
      <p:ext uri="{BB962C8B-B14F-4D97-AF65-F5344CB8AC3E}">
        <p14:creationId xmlns:p14="http://schemas.microsoft.com/office/powerpoint/2010/main" val="451745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7B70-3F67-2740-A8A4-B23BBC1C7D01}"/>
              </a:ext>
            </a:extLst>
          </p:cNvPr>
          <p:cNvSpPr>
            <a:spLocks noGrp="1"/>
          </p:cNvSpPr>
          <p:nvPr>
            <p:ph type="title"/>
          </p:nvPr>
        </p:nvSpPr>
        <p:spPr/>
        <p:txBody>
          <a:bodyPr/>
          <a:lstStyle/>
          <a:p>
            <a:r>
              <a:rPr lang="ro-RO" dirty="0"/>
              <a:t>11. Ierarhie - GUI</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0B468FB3-7018-6A51-5EC2-55755CA28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775" y="2520156"/>
            <a:ext cx="7410450" cy="2962275"/>
          </a:xfrm>
        </p:spPr>
      </p:pic>
    </p:spTree>
    <p:extLst>
      <p:ext uri="{BB962C8B-B14F-4D97-AF65-F5344CB8AC3E}">
        <p14:creationId xmlns:p14="http://schemas.microsoft.com/office/powerpoint/2010/main" val="2702095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41F4-DE12-7671-5A79-F285306CA9A2}"/>
              </a:ext>
            </a:extLst>
          </p:cNvPr>
          <p:cNvSpPr>
            <a:spLocks noGrp="1"/>
          </p:cNvSpPr>
          <p:nvPr>
            <p:ph type="title"/>
          </p:nvPr>
        </p:nvSpPr>
        <p:spPr/>
        <p:txBody>
          <a:bodyPr/>
          <a:lstStyle/>
          <a:p>
            <a:r>
              <a:rPr lang="ro-RO" dirty="0"/>
              <a:t>11. Ierarhie - DAO </a:t>
            </a:r>
            <a:endParaRPr lang="en-US" dirty="0"/>
          </a:p>
        </p:txBody>
      </p:sp>
      <p:pic>
        <p:nvPicPr>
          <p:cNvPr id="5" name="Content Placeholder 4" descr="Diagram, text&#10;&#10;Description automatically generated">
            <a:extLst>
              <a:ext uri="{FF2B5EF4-FFF2-40B4-BE49-F238E27FC236}">
                <a16:creationId xmlns:a16="http://schemas.microsoft.com/office/drawing/2014/main" id="{CA021889-2152-9D0A-AB2F-80F5DDF6FE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280" y="1825625"/>
            <a:ext cx="4805440" cy="4351338"/>
          </a:xfrm>
        </p:spPr>
      </p:pic>
    </p:spTree>
    <p:extLst>
      <p:ext uri="{BB962C8B-B14F-4D97-AF65-F5344CB8AC3E}">
        <p14:creationId xmlns:p14="http://schemas.microsoft.com/office/powerpoint/2010/main" val="169454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61C6-C3CF-427E-11B1-6C6102C72FF5}"/>
              </a:ext>
            </a:extLst>
          </p:cNvPr>
          <p:cNvSpPr>
            <a:spLocks noGrp="1"/>
          </p:cNvSpPr>
          <p:nvPr>
            <p:ph type="title"/>
          </p:nvPr>
        </p:nvSpPr>
        <p:spPr/>
        <p:txBody>
          <a:bodyPr/>
          <a:lstStyle/>
          <a:p>
            <a:r>
              <a:rPr lang="ro-RO" dirty="0"/>
              <a:t>Modul de operare</a:t>
            </a:r>
            <a:endParaRPr lang="en-US" dirty="0"/>
          </a:p>
        </p:txBody>
      </p:sp>
      <p:sp>
        <p:nvSpPr>
          <p:cNvPr id="3" name="Content Placeholder 2">
            <a:extLst>
              <a:ext uri="{FF2B5EF4-FFF2-40B4-BE49-F238E27FC236}">
                <a16:creationId xmlns:a16="http://schemas.microsoft.com/office/drawing/2014/main" id="{A905B123-9766-7A4F-D3A2-7AAFB45D5E3C}"/>
              </a:ext>
            </a:extLst>
          </p:cNvPr>
          <p:cNvSpPr>
            <a:spLocks noGrp="1"/>
          </p:cNvSpPr>
          <p:nvPr>
            <p:ph idx="1"/>
          </p:nvPr>
        </p:nvSpPr>
        <p:spPr/>
        <p:txBody>
          <a:bodyPr/>
          <a:lstStyle/>
          <a:p>
            <a:pPr marL="0" marR="0" indent="0">
              <a:spcBef>
                <a:spcPts val="0"/>
              </a:spcBef>
              <a:spcAft>
                <a:spcPts val="0"/>
              </a:spcAft>
              <a:buNone/>
            </a:pPr>
            <a:r>
              <a:rPr lang="ro-RO" sz="1800" dirty="0">
                <a:effectLst/>
                <a:latin typeface="Times New Roman" panose="02020603050405020304" pitchFamily="18" charset="0"/>
                <a:ea typeface="Times New Roman" panose="02020603050405020304" pitchFamily="18" charset="0"/>
              </a:rPr>
              <a:t>Actor primar: utilizatorul</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ro-RO" sz="1800" dirty="0">
                <a:effectLst/>
                <a:latin typeface="Times New Roman" panose="02020603050405020304" pitchFamily="18" charset="0"/>
                <a:ea typeface="Times New Roman" panose="02020603050405020304" pitchFamily="18" charset="0"/>
              </a:rPr>
              <a:t>Pașii scenariului cu succes: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ro-RO" sz="1800" dirty="0">
                <a:effectLst/>
                <a:latin typeface="Times New Roman" panose="02020603050405020304" pitchFamily="18" charset="0"/>
                <a:ea typeface="Times New Roman" panose="02020603050405020304" pitchFamily="18" charset="0"/>
              </a:rPr>
              <a:t>Utilizatorul selectează tab-ul dorit, apoi introduce date dacă sunt necesare, iar apoi selecteaza opțiunea dorită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ro-RO" sz="1800" dirty="0">
                <a:effectLst/>
                <a:latin typeface="Times New Roman" panose="02020603050405020304" pitchFamily="18" charset="0"/>
                <a:ea typeface="Times New Roman" panose="02020603050405020304" pitchFamily="18" charset="0"/>
              </a:rPr>
              <a:t>Utilizatorul apasă butonul corespunzator acțiunii dorite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ro-RO" sz="1800" dirty="0">
                <a:effectLst/>
                <a:latin typeface="Times New Roman" panose="02020603050405020304" pitchFamily="18" charset="0"/>
                <a:ea typeface="Times New Roman" panose="02020603050405020304" pitchFamily="18" charset="0"/>
              </a:rPr>
              <a:t>Aplicația verifică datele introduse și permite utilizatorului să vadă datele cerute</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ro-RO" sz="18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ro-RO" sz="1800" dirty="0">
                <a:effectLst/>
                <a:latin typeface="Times New Roman" panose="02020603050405020304" pitchFamily="18" charset="0"/>
                <a:ea typeface="Times New Roman" panose="02020603050405020304" pitchFamily="18" charset="0"/>
              </a:rPr>
              <a:t>Pașii scenariului cu date incorecte: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ro-RO" sz="1800" dirty="0">
                <a:effectLst/>
                <a:latin typeface="Times New Roman" panose="02020603050405020304" pitchFamily="18" charset="0"/>
                <a:ea typeface="Times New Roman" panose="02020603050405020304" pitchFamily="18" charset="0"/>
              </a:rPr>
              <a:t>Utilizatorul selectează tab-ul dorit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ro-RO" sz="1800" dirty="0">
                <a:effectLst/>
                <a:latin typeface="Times New Roman" panose="02020603050405020304" pitchFamily="18" charset="0"/>
                <a:ea typeface="Times New Roman" panose="02020603050405020304" pitchFamily="18" charset="0"/>
              </a:rPr>
              <a:t>Utilizatorul introduce date incorecte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ro-RO" sz="1800" dirty="0">
                <a:effectLst/>
                <a:latin typeface="Times New Roman" panose="02020603050405020304" pitchFamily="18" charset="0"/>
                <a:ea typeface="Times New Roman" panose="02020603050405020304" pitchFamily="18" charset="0"/>
              </a:rPr>
              <a:t>Utilizatorul apasă butonul dorit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ro-RO" sz="1800" dirty="0">
                <a:effectLst/>
                <a:latin typeface="Times New Roman" panose="02020603050405020304" pitchFamily="18" charset="0"/>
                <a:ea typeface="Times New Roman" panose="02020603050405020304" pitchFamily="18" charset="0"/>
              </a:rPr>
              <a:t>Se afișează un mesaj de eroare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ro-RO" sz="1800" dirty="0">
                <a:effectLst/>
                <a:latin typeface="Times New Roman" panose="02020603050405020304" pitchFamily="18" charset="0"/>
                <a:ea typeface="Times New Roman" panose="02020603050405020304" pitchFamily="18" charset="0"/>
              </a:rPr>
              <a:t>Se întoarece la pasul 1</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59964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75E8-489F-07E6-85C4-3C045EDD23BD}"/>
              </a:ext>
            </a:extLst>
          </p:cNvPr>
          <p:cNvSpPr>
            <a:spLocks noGrp="1"/>
          </p:cNvSpPr>
          <p:nvPr>
            <p:ph type="title"/>
          </p:nvPr>
        </p:nvSpPr>
        <p:spPr/>
        <p:txBody>
          <a:bodyPr/>
          <a:lstStyle/>
          <a:p>
            <a:r>
              <a:rPr lang="ro-RO" dirty="0"/>
              <a:t>Portabilitate</a:t>
            </a:r>
            <a:endParaRPr lang="en-US" dirty="0"/>
          </a:p>
        </p:txBody>
      </p:sp>
      <p:sp>
        <p:nvSpPr>
          <p:cNvPr id="3" name="Content Placeholder 2">
            <a:extLst>
              <a:ext uri="{FF2B5EF4-FFF2-40B4-BE49-F238E27FC236}">
                <a16:creationId xmlns:a16="http://schemas.microsoft.com/office/drawing/2014/main" id="{99D9FF6B-5730-3B27-AB6A-2C8116A11BEA}"/>
              </a:ext>
            </a:extLst>
          </p:cNvPr>
          <p:cNvSpPr>
            <a:spLocks noGrp="1"/>
          </p:cNvSpPr>
          <p:nvPr>
            <p:ph idx="1"/>
          </p:nvPr>
        </p:nvSpPr>
        <p:spPr/>
        <p:txBody>
          <a:bodyPr>
            <a:normAutofit fontScale="40000" lnSpcReduction="20000"/>
          </a:bodyPr>
          <a:lstStyle/>
          <a:p>
            <a:pPr marL="0" indent="0">
              <a:buNone/>
            </a:pPr>
            <a:r>
              <a:rPr lang="ro-RO" sz="4500" dirty="0">
                <a:effectLst/>
                <a:latin typeface="Times New Roman" panose="02020603050405020304" pitchFamily="18" charset="0"/>
                <a:ea typeface="Times New Roman" panose="02020603050405020304" pitchFamily="18" charset="0"/>
              </a:rPr>
              <a:t>Cerințe minime pentru Java 8:</a:t>
            </a:r>
          </a:p>
          <a:p>
            <a:pPr marL="0" indent="0">
              <a:buNone/>
            </a:pPr>
            <a:r>
              <a:rPr lang="en-US" dirty="0"/>
              <a:t>Windows</a:t>
            </a:r>
          </a:p>
          <a:p>
            <a:r>
              <a:rPr lang="en-US" dirty="0"/>
              <a:t>Windows 11 (64 bit only) 8u311 and above</a:t>
            </a:r>
          </a:p>
          <a:p>
            <a:r>
              <a:rPr lang="en-US" dirty="0"/>
              <a:t>Windows 10 (8u51 and above)</a:t>
            </a:r>
          </a:p>
          <a:p>
            <a:r>
              <a:rPr lang="en-US" dirty="0"/>
              <a:t>Windows 8 (Modern UI is not supported)</a:t>
            </a:r>
          </a:p>
          <a:p>
            <a:r>
              <a:rPr lang="en-US" dirty="0"/>
              <a:t>Windows 7 SP1* (No longer supported by MS)</a:t>
            </a:r>
          </a:p>
          <a:p>
            <a:r>
              <a:rPr lang="en-US" dirty="0"/>
              <a:t>Windows Vista SP2* (No longer supported by MS)</a:t>
            </a:r>
          </a:p>
          <a:p>
            <a:r>
              <a:rPr lang="en-US" dirty="0"/>
              <a:t>Windows Server 2022</a:t>
            </a:r>
          </a:p>
          <a:p>
            <a:r>
              <a:rPr lang="en-US" dirty="0"/>
              <a:t>Windows Server 2019</a:t>
            </a:r>
          </a:p>
          <a:p>
            <a:r>
              <a:rPr lang="en-US" dirty="0"/>
              <a:t>Windows Server 2016</a:t>
            </a:r>
          </a:p>
          <a:p>
            <a:r>
              <a:rPr lang="en-US" dirty="0"/>
              <a:t>Windows Server 2012 R2</a:t>
            </a:r>
          </a:p>
          <a:p>
            <a:r>
              <a:rPr lang="en-US" dirty="0"/>
              <a:t>Windows Server 2012</a:t>
            </a:r>
          </a:p>
          <a:p>
            <a:r>
              <a:rPr lang="en-US" dirty="0"/>
              <a:t>Windows Server 2008 R2 SP</a:t>
            </a:r>
          </a:p>
          <a:p>
            <a:r>
              <a:rPr lang="en-US" dirty="0"/>
              <a:t>RAM: 128 MB</a:t>
            </a:r>
          </a:p>
          <a:p>
            <a:r>
              <a:rPr lang="en-US" dirty="0"/>
              <a:t>Disk space: 124 MB for JRE; 2 MB for Java Update</a:t>
            </a:r>
          </a:p>
          <a:p>
            <a:r>
              <a:rPr lang="en-US" dirty="0"/>
              <a:t>Processor: Minimum Pentium 2 266 MHz processor</a:t>
            </a:r>
          </a:p>
          <a:p>
            <a:r>
              <a:rPr lang="en-US" dirty="0"/>
              <a:t>Browsers: Internet Explorer 9 and above, Microsoft Edge, Firefox, Chrome</a:t>
            </a:r>
          </a:p>
        </p:txBody>
      </p:sp>
    </p:spTree>
    <p:extLst>
      <p:ext uri="{BB962C8B-B14F-4D97-AF65-F5344CB8AC3E}">
        <p14:creationId xmlns:p14="http://schemas.microsoft.com/office/powerpoint/2010/main" val="39922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5016-ACC6-550B-52AE-6A3D92D60E40}"/>
              </a:ext>
            </a:extLst>
          </p:cNvPr>
          <p:cNvSpPr>
            <a:spLocks noGrp="1"/>
          </p:cNvSpPr>
          <p:nvPr>
            <p:ph type="title"/>
          </p:nvPr>
        </p:nvSpPr>
        <p:spPr/>
        <p:txBody>
          <a:bodyPr/>
          <a:lstStyle/>
          <a:p>
            <a:r>
              <a:rPr lang="ro-RO" dirty="0"/>
              <a:t>Tehnologie IT</a:t>
            </a:r>
            <a:endParaRPr lang="en-US" dirty="0"/>
          </a:p>
        </p:txBody>
      </p:sp>
      <p:sp>
        <p:nvSpPr>
          <p:cNvPr id="3" name="Content Placeholder 2">
            <a:extLst>
              <a:ext uri="{FF2B5EF4-FFF2-40B4-BE49-F238E27FC236}">
                <a16:creationId xmlns:a16="http://schemas.microsoft.com/office/drawing/2014/main" id="{F3900EF8-68B7-DE62-4E10-8308B95A4945}"/>
              </a:ext>
            </a:extLst>
          </p:cNvPr>
          <p:cNvSpPr>
            <a:spLocks noGrp="1"/>
          </p:cNvSpPr>
          <p:nvPr>
            <p:ph idx="1"/>
          </p:nvPr>
        </p:nvSpPr>
        <p:spPr/>
        <p:txBody>
          <a:bodyPr/>
          <a:lstStyle/>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Sistem de operare: Window 10</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Limbal de programare: Java</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IDE: Intellij IDEA 2021.3.2</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Tip proiect: Maven</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SDK proiect:  15 (Oracle OpenJDK version 15.0.2)</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Dependințe: mysql-connector-java 8.0.23</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Pentru interfața grafică sunt folosite Java Swing și Java Awt</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Limbajul pentru baza de date: SQL</a:t>
            </a:r>
            <a:endParaRPr lang="en-US" sz="2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ro-RO" sz="2200" dirty="0">
                <a:effectLst/>
                <a:latin typeface="Times New Roman" panose="02020603050405020304" pitchFamily="18" charset="0"/>
                <a:ea typeface="Times New Roman" panose="02020603050405020304" pitchFamily="18" charset="0"/>
              </a:rPr>
              <a:t>Se va folosi interfată grafică MySQL Workbench 8.0 CE pentru gestionarea bazei de date</a:t>
            </a:r>
            <a:endParaRPr lang="en-US" sz="2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05158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75E8-489F-07E6-85C4-3C045EDD23BD}"/>
              </a:ext>
            </a:extLst>
          </p:cNvPr>
          <p:cNvSpPr>
            <a:spLocks noGrp="1"/>
          </p:cNvSpPr>
          <p:nvPr>
            <p:ph type="title"/>
          </p:nvPr>
        </p:nvSpPr>
        <p:spPr/>
        <p:txBody>
          <a:bodyPr/>
          <a:lstStyle/>
          <a:p>
            <a:r>
              <a:rPr lang="ro-RO" dirty="0"/>
              <a:t>Portabilitate</a:t>
            </a:r>
            <a:endParaRPr lang="en-US" dirty="0"/>
          </a:p>
        </p:txBody>
      </p:sp>
      <p:sp>
        <p:nvSpPr>
          <p:cNvPr id="3" name="Content Placeholder 2">
            <a:extLst>
              <a:ext uri="{FF2B5EF4-FFF2-40B4-BE49-F238E27FC236}">
                <a16:creationId xmlns:a16="http://schemas.microsoft.com/office/drawing/2014/main" id="{99D9FF6B-5730-3B27-AB6A-2C8116A11BEA}"/>
              </a:ext>
            </a:extLst>
          </p:cNvPr>
          <p:cNvSpPr>
            <a:spLocks noGrp="1"/>
          </p:cNvSpPr>
          <p:nvPr>
            <p:ph idx="1"/>
          </p:nvPr>
        </p:nvSpPr>
        <p:spPr/>
        <p:txBody>
          <a:bodyPr>
            <a:normAutofit/>
          </a:bodyPr>
          <a:lstStyle/>
          <a:p>
            <a:pPr marL="0" indent="0">
              <a:buNone/>
            </a:pPr>
            <a:r>
              <a:rPr lang="ro-RO" sz="1800" dirty="0">
                <a:effectLst/>
                <a:latin typeface="Times New Roman" panose="02020603050405020304" pitchFamily="18" charset="0"/>
                <a:ea typeface="Times New Roman" panose="02020603050405020304" pitchFamily="18" charset="0"/>
              </a:rPr>
              <a:t>Cerințe minime pentru Java 8:</a:t>
            </a:r>
          </a:p>
          <a:p>
            <a:pPr marL="0" indent="0">
              <a:buNone/>
            </a:pPr>
            <a:r>
              <a:rPr lang="en-US" sz="1200" dirty="0"/>
              <a:t>macOS</a:t>
            </a:r>
          </a:p>
          <a:p>
            <a:r>
              <a:rPr lang="en-US" sz="1200" dirty="0"/>
              <a:t>macOS 12(8u311 and above)</a:t>
            </a:r>
          </a:p>
          <a:p>
            <a:r>
              <a:rPr lang="en-US" sz="1200" dirty="0"/>
              <a:t>macOS 11 (8u281 and above)</a:t>
            </a:r>
          </a:p>
          <a:p>
            <a:r>
              <a:rPr lang="en-US" sz="1200" dirty="0"/>
              <a:t>OS X 10.9 and above</a:t>
            </a:r>
          </a:p>
          <a:p>
            <a:r>
              <a:rPr lang="en-US" sz="1200" dirty="0"/>
              <a:t>OS X 10.8.3 and above</a:t>
            </a:r>
          </a:p>
          <a:p>
            <a:r>
              <a:rPr lang="en-US" sz="1200" dirty="0"/>
              <a:t>Administrator privileges for installation</a:t>
            </a:r>
          </a:p>
          <a:p>
            <a:r>
              <a:rPr lang="en-US" sz="1200" dirty="0"/>
              <a:t>64-bit browser</a:t>
            </a:r>
          </a:p>
          <a:p>
            <a:r>
              <a:rPr lang="en-US" sz="1200" dirty="0"/>
              <a:t>A 64-bit browser (Safari, for example) is required to run Oracle Java on macOS.</a:t>
            </a:r>
          </a:p>
        </p:txBody>
      </p:sp>
    </p:spTree>
    <p:extLst>
      <p:ext uri="{BB962C8B-B14F-4D97-AF65-F5344CB8AC3E}">
        <p14:creationId xmlns:p14="http://schemas.microsoft.com/office/powerpoint/2010/main" val="390523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75E8-489F-07E6-85C4-3C045EDD23BD}"/>
              </a:ext>
            </a:extLst>
          </p:cNvPr>
          <p:cNvSpPr>
            <a:spLocks noGrp="1"/>
          </p:cNvSpPr>
          <p:nvPr>
            <p:ph type="title"/>
          </p:nvPr>
        </p:nvSpPr>
        <p:spPr/>
        <p:txBody>
          <a:bodyPr/>
          <a:lstStyle/>
          <a:p>
            <a:r>
              <a:rPr lang="ro-RO" dirty="0"/>
              <a:t>Portabilitate</a:t>
            </a:r>
            <a:endParaRPr lang="en-US" dirty="0"/>
          </a:p>
        </p:txBody>
      </p:sp>
      <p:sp>
        <p:nvSpPr>
          <p:cNvPr id="3" name="Content Placeholder 2">
            <a:extLst>
              <a:ext uri="{FF2B5EF4-FFF2-40B4-BE49-F238E27FC236}">
                <a16:creationId xmlns:a16="http://schemas.microsoft.com/office/drawing/2014/main" id="{99D9FF6B-5730-3B27-AB6A-2C8116A11BEA}"/>
              </a:ext>
            </a:extLst>
          </p:cNvPr>
          <p:cNvSpPr>
            <a:spLocks noGrp="1"/>
          </p:cNvSpPr>
          <p:nvPr>
            <p:ph idx="1"/>
          </p:nvPr>
        </p:nvSpPr>
        <p:spPr>
          <a:xfrm>
            <a:off x="838200" y="1825625"/>
            <a:ext cx="4772487" cy="4351338"/>
          </a:xfrm>
        </p:spPr>
        <p:txBody>
          <a:bodyPr>
            <a:normAutofit lnSpcReduction="10000"/>
          </a:bodyPr>
          <a:lstStyle/>
          <a:p>
            <a:pPr marL="0" indent="0">
              <a:buNone/>
            </a:pPr>
            <a:r>
              <a:rPr lang="ro-RO" sz="1800" dirty="0">
                <a:effectLst/>
                <a:latin typeface="Times New Roman" panose="02020603050405020304" pitchFamily="18" charset="0"/>
                <a:ea typeface="Times New Roman" panose="02020603050405020304" pitchFamily="18" charset="0"/>
              </a:rPr>
              <a:t>Cerințe minime pentru Java 8:</a:t>
            </a:r>
          </a:p>
          <a:p>
            <a:pPr marL="0" indent="0">
              <a:buNone/>
            </a:pPr>
            <a:r>
              <a:rPr lang="en-US" sz="1100" dirty="0"/>
              <a:t>Linux</a:t>
            </a:r>
          </a:p>
          <a:p>
            <a:r>
              <a:rPr lang="en-US" sz="1100" dirty="0"/>
              <a:t>Oracle Linux 8(1) (8u221 and above)</a:t>
            </a:r>
          </a:p>
          <a:p>
            <a:r>
              <a:rPr lang="en-US" sz="1100" dirty="0"/>
              <a:t>Oracle Linux 7 (64-bit)(2) (8u20 and above)</a:t>
            </a:r>
          </a:p>
          <a:p>
            <a:r>
              <a:rPr lang="en-US" sz="1100" dirty="0"/>
              <a:t>Oracle Linux 6.(32-bit and 64-bit)(2)</a:t>
            </a:r>
          </a:p>
          <a:p>
            <a:r>
              <a:rPr lang="en-US" sz="1100" dirty="0"/>
              <a:t>Oracle Linux 5.5+(1)</a:t>
            </a:r>
          </a:p>
          <a:p>
            <a:r>
              <a:rPr lang="en-US" sz="1100" dirty="0"/>
              <a:t>Red Hat Enterprise Linux 8 (8u221 and above)</a:t>
            </a:r>
          </a:p>
          <a:p>
            <a:r>
              <a:rPr lang="en-US" sz="1100" dirty="0"/>
              <a:t>Red Hat Enterprise Linux 7 (64-bit)(2) (8u20 and above)</a:t>
            </a:r>
          </a:p>
          <a:p>
            <a:r>
              <a:rPr lang="en-US" sz="1100" dirty="0"/>
              <a:t>Red Hat Enterprise Linux 6 (32-bit and 64-bit)(2)</a:t>
            </a:r>
          </a:p>
          <a:p>
            <a:r>
              <a:rPr lang="en-US" sz="1100" dirty="0"/>
              <a:t>Red Hat Enterprise Linux 5.5+(1)</a:t>
            </a:r>
          </a:p>
          <a:p>
            <a:r>
              <a:rPr lang="en-US" sz="1100" dirty="0" err="1"/>
              <a:t>Suse</a:t>
            </a:r>
            <a:r>
              <a:rPr lang="en-US" sz="1100" dirty="0"/>
              <a:t> Linux Enterprise Server 15 (8u201 and above)</a:t>
            </a:r>
          </a:p>
          <a:p>
            <a:r>
              <a:rPr lang="en-US" sz="1100" dirty="0" err="1"/>
              <a:t>Suse</a:t>
            </a:r>
            <a:r>
              <a:rPr lang="en-US" sz="1100" dirty="0"/>
              <a:t> Linux Enterprise Server 12 (64-bit)(2) (8u31 and above)</a:t>
            </a:r>
          </a:p>
          <a:p>
            <a:r>
              <a:rPr lang="en-US" sz="1100" dirty="0" err="1"/>
              <a:t>Suse</a:t>
            </a:r>
            <a:r>
              <a:rPr lang="en-US" sz="1100" dirty="0"/>
              <a:t> Linux Enterprise Server 11 (32-bit and 64-bit)</a:t>
            </a:r>
          </a:p>
          <a:p>
            <a:r>
              <a:rPr lang="en-US" sz="1100" dirty="0" err="1"/>
              <a:t>Suse</a:t>
            </a:r>
            <a:r>
              <a:rPr lang="en-US" sz="1100" dirty="0"/>
              <a:t> Linux Enterprise Server 10 SP2+ (32-bit and 64-bit)</a:t>
            </a:r>
            <a:endParaRPr lang="ro-RO" sz="1100" dirty="0"/>
          </a:p>
          <a:p>
            <a:r>
              <a:rPr lang="en-US" sz="1100" dirty="0"/>
              <a:t>Ubuntu Linux 21.04 (8u291 and above)</a:t>
            </a:r>
          </a:p>
          <a:p>
            <a:r>
              <a:rPr lang="en-US" sz="1100" dirty="0"/>
              <a:t>Ubuntu Linux 20.10 (8u271 and above)</a:t>
            </a:r>
          </a:p>
          <a:p>
            <a:endParaRPr lang="en-US" sz="1100" dirty="0"/>
          </a:p>
        </p:txBody>
      </p:sp>
      <p:sp>
        <p:nvSpPr>
          <p:cNvPr id="4" name="TextBox 3">
            <a:extLst>
              <a:ext uri="{FF2B5EF4-FFF2-40B4-BE49-F238E27FC236}">
                <a16:creationId xmlns:a16="http://schemas.microsoft.com/office/drawing/2014/main" id="{DC8E7119-2A8E-CB42-5BF1-655F3164F4C6}"/>
              </a:ext>
            </a:extLst>
          </p:cNvPr>
          <p:cNvSpPr txBox="1"/>
          <p:nvPr/>
        </p:nvSpPr>
        <p:spPr>
          <a:xfrm>
            <a:off x="7173157" y="1779333"/>
            <a:ext cx="2925801" cy="4593565"/>
          </a:xfrm>
          <a:prstGeom prst="rect">
            <a:avLst/>
          </a:prstGeom>
          <a:noFill/>
        </p:spPr>
        <p:txBody>
          <a:bodyPr wrap="none" rtlCol="0">
            <a:spAutoFit/>
          </a:bodyPr>
          <a:lstStyle/>
          <a:p>
            <a:pPr marL="0" indent="0">
              <a:lnSpc>
                <a:spcPct val="150000"/>
              </a:lnSpc>
              <a:buNone/>
            </a:pPr>
            <a:endParaRPr lang="en-US" sz="1800" dirty="0"/>
          </a:p>
          <a:p>
            <a:pPr marL="285750" indent="-285750">
              <a:lnSpc>
                <a:spcPct val="150000"/>
              </a:lnSpc>
              <a:buFont typeface="Arial" panose="020B0604020202020204" pitchFamily="34" charset="0"/>
              <a:buChar char="•"/>
            </a:pPr>
            <a:r>
              <a:rPr lang="en-US" sz="1100" dirty="0"/>
              <a:t>Ubuntu Linux 20.04 LTS (8u261 and above)</a:t>
            </a:r>
          </a:p>
          <a:p>
            <a:pPr marL="285750" indent="-285750">
              <a:lnSpc>
                <a:spcPct val="150000"/>
              </a:lnSpc>
              <a:buFont typeface="Arial" panose="020B0604020202020204" pitchFamily="34" charset="0"/>
              <a:buChar char="•"/>
            </a:pPr>
            <a:r>
              <a:rPr lang="en-US" sz="1100" dirty="0"/>
              <a:t>Ubuntu Linux 19.10 (8u241 and above)</a:t>
            </a:r>
          </a:p>
          <a:p>
            <a:pPr marL="285750" indent="-285750">
              <a:lnSpc>
                <a:spcPct val="150000"/>
              </a:lnSpc>
              <a:buFont typeface="Arial" panose="020B0604020202020204" pitchFamily="34" charset="0"/>
              <a:buChar char="•"/>
            </a:pPr>
            <a:r>
              <a:rPr lang="en-US" sz="1100" dirty="0"/>
              <a:t>Ubuntu Linux 19.04 (8u231 and above)</a:t>
            </a:r>
          </a:p>
          <a:p>
            <a:pPr marL="285750" indent="-285750">
              <a:lnSpc>
                <a:spcPct val="150000"/>
              </a:lnSpc>
              <a:buFont typeface="Arial" panose="020B0604020202020204" pitchFamily="34" charset="0"/>
              <a:buChar char="•"/>
            </a:pPr>
            <a:r>
              <a:rPr lang="en-US" sz="1100" dirty="0"/>
              <a:t>Ubuntu Linux 18.10 (8u191 and above)</a:t>
            </a:r>
          </a:p>
          <a:p>
            <a:pPr marL="285750" indent="-285750">
              <a:lnSpc>
                <a:spcPct val="150000"/>
              </a:lnSpc>
              <a:buFont typeface="Arial" panose="020B0604020202020204" pitchFamily="34" charset="0"/>
              <a:buChar char="•"/>
            </a:pPr>
            <a:r>
              <a:rPr lang="en-US" sz="1100" dirty="0"/>
              <a:t>Ubuntu Linux 18.04 LTS (8u171 and above)</a:t>
            </a:r>
          </a:p>
          <a:p>
            <a:pPr marL="285750" indent="-285750">
              <a:lnSpc>
                <a:spcPct val="150000"/>
              </a:lnSpc>
              <a:buFont typeface="Arial" panose="020B0604020202020204" pitchFamily="34" charset="0"/>
              <a:buChar char="•"/>
            </a:pPr>
            <a:r>
              <a:rPr lang="en-US" sz="1100" dirty="0"/>
              <a:t>Ubuntu Linux 17.10 (8u151 and above)</a:t>
            </a:r>
          </a:p>
          <a:p>
            <a:pPr marL="285750" indent="-285750">
              <a:lnSpc>
                <a:spcPct val="150000"/>
              </a:lnSpc>
              <a:buFont typeface="Arial" panose="020B0604020202020204" pitchFamily="34" charset="0"/>
              <a:buChar char="•"/>
            </a:pPr>
            <a:r>
              <a:rPr lang="en-US" sz="1100" dirty="0"/>
              <a:t>Ubuntu Linux 17.04 (8u131 and above)</a:t>
            </a:r>
          </a:p>
          <a:p>
            <a:pPr marL="285750" indent="-285750">
              <a:lnSpc>
                <a:spcPct val="150000"/>
              </a:lnSpc>
              <a:buFont typeface="Arial" panose="020B0604020202020204" pitchFamily="34" charset="0"/>
              <a:buChar char="•"/>
            </a:pPr>
            <a:r>
              <a:rPr lang="en-US" sz="1100" dirty="0"/>
              <a:t>Ubuntu Linux 16.10 (8u131 and above)</a:t>
            </a:r>
          </a:p>
          <a:p>
            <a:pPr marL="285750" indent="-285750">
              <a:lnSpc>
                <a:spcPct val="150000"/>
              </a:lnSpc>
              <a:buFont typeface="Arial" panose="020B0604020202020204" pitchFamily="34" charset="0"/>
              <a:buChar char="•"/>
            </a:pPr>
            <a:r>
              <a:rPr lang="en-US" sz="1100" dirty="0"/>
              <a:t>Ubuntu Linux 16.04 LTS (8u102 and above)</a:t>
            </a:r>
          </a:p>
          <a:p>
            <a:pPr marL="285750" indent="-285750">
              <a:lnSpc>
                <a:spcPct val="150000"/>
              </a:lnSpc>
              <a:buFont typeface="Arial" panose="020B0604020202020204" pitchFamily="34" charset="0"/>
              <a:buChar char="•"/>
            </a:pPr>
            <a:r>
              <a:rPr lang="en-US" sz="1100" dirty="0"/>
              <a:t>Ubuntu Linux 15.10 (8u65 and above)</a:t>
            </a:r>
          </a:p>
          <a:p>
            <a:pPr marL="285750" indent="-285750">
              <a:lnSpc>
                <a:spcPct val="150000"/>
              </a:lnSpc>
              <a:buFont typeface="Arial" panose="020B0604020202020204" pitchFamily="34" charset="0"/>
              <a:buChar char="•"/>
            </a:pPr>
            <a:r>
              <a:rPr lang="en-US" sz="1100" dirty="0"/>
              <a:t>Ubuntu Linux 15.04 (8u45 and above)</a:t>
            </a:r>
          </a:p>
          <a:p>
            <a:pPr marL="285750" indent="-285750">
              <a:lnSpc>
                <a:spcPct val="150000"/>
              </a:lnSpc>
              <a:buFont typeface="Arial" panose="020B0604020202020204" pitchFamily="34" charset="0"/>
              <a:buChar char="•"/>
            </a:pPr>
            <a:r>
              <a:rPr lang="en-US" sz="1100" dirty="0"/>
              <a:t>Ubuntu Linux 14.10 (8u25 and above)</a:t>
            </a:r>
          </a:p>
          <a:p>
            <a:pPr marL="285750" indent="-285750">
              <a:lnSpc>
                <a:spcPct val="150000"/>
              </a:lnSpc>
              <a:buFont typeface="Arial" panose="020B0604020202020204" pitchFamily="34" charset="0"/>
              <a:buChar char="•"/>
            </a:pPr>
            <a:r>
              <a:rPr lang="en-US" sz="1100" dirty="0"/>
              <a:t>Ubuntu Linux 14.04 LTS (8u25 and above)</a:t>
            </a:r>
          </a:p>
          <a:p>
            <a:pPr marL="285750" indent="-285750">
              <a:lnSpc>
                <a:spcPct val="150000"/>
              </a:lnSpc>
              <a:buFont typeface="Arial" panose="020B0604020202020204" pitchFamily="34" charset="0"/>
              <a:buChar char="•"/>
            </a:pPr>
            <a:r>
              <a:rPr lang="en-US" sz="1100" dirty="0"/>
              <a:t>Ubuntu Linux 13</a:t>
            </a:r>
          </a:p>
          <a:p>
            <a:pPr marL="285750" indent="-285750">
              <a:lnSpc>
                <a:spcPct val="150000"/>
              </a:lnSpc>
              <a:buFont typeface="Arial" panose="020B0604020202020204" pitchFamily="34" charset="0"/>
              <a:buChar char="•"/>
            </a:pPr>
            <a:r>
              <a:rPr lang="en-US" sz="1100" dirty="0"/>
              <a:t>Ubuntu Linux 12.04 LTS</a:t>
            </a:r>
          </a:p>
          <a:p>
            <a:endParaRPr lang="en-US" dirty="0"/>
          </a:p>
        </p:txBody>
      </p:sp>
    </p:spTree>
    <p:extLst>
      <p:ext uri="{BB962C8B-B14F-4D97-AF65-F5344CB8AC3E}">
        <p14:creationId xmlns:p14="http://schemas.microsoft.com/office/powerpoint/2010/main" val="3442942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75E8-489F-07E6-85C4-3C045EDD23BD}"/>
              </a:ext>
            </a:extLst>
          </p:cNvPr>
          <p:cNvSpPr>
            <a:spLocks noGrp="1"/>
          </p:cNvSpPr>
          <p:nvPr>
            <p:ph type="title"/>
          </p:nvPr>
        </p:nvSpPr>
        <p:spPr/>
        <p:txBody>
          <a:bodyPr/>
          <a:lstStyle/>
          <a:p>
            <a:r>
              <a:rPr lang="ro-RO" dirty="0"/>
              <a:t>Portabilitate</a:t>
            </a:r>
            <a:endParaRPr lang="en-US" dirty="0"/>
          </a:p>
        </p:txBody>
      </p:sp>
      <p:sp>
        <p:nvSpPr>
          <p:cNvPr id="3" name="Content Placeholder 2">
            <a:extLst>
              <a:ext uri="{FF2B5EF4-FFF2-40B4-BE49-F238E27FC236}">
                <a16:creationId xmlns:a16="http://schemas.microsoft.com/office/drawing/2014/main" id="{99D9FF6B-5730-3B27-AB6A-2C8116A11BEA}"/>
              </a:ext>
            </a:extLst>
          </p:cNvPr>
          <p:cNvSpPr>
            <a:spLocks noGrp="1"/>
          </p:cNvSpPr>
          <p:nvPr>
            <p:ph idx="1"/>
          </p:nvPr>
        </p:nvSpPr>
        <p:spPr/>
        <p:txBody>
          <a:bodyPr/>
          <a:lstStyle/>
          <a:p>
            <a:pPr marL="0" indent="0">
              <a:buNone/>
            </a:pPr>
            <a:r>
              <a:rPr lang="ro-RO" sz="1800" dirty="0">
                <a:effectLst/>
                <a:latin typeface="Times New Roman" panose="02020603050405020304" pitchFamily="18" charset="0"/>
                <a:ea typeface="Times New Roman" panose="02020603050405020304" pitchFamily="18" charset="0"/>
              </a:rPr>
              <a:t>Lista detaliată cu cerințele necesare:</a:t>
            </a:r>
          </a:p>
          <a:p>
            <a:pPr marL="0" indent="0">
              <a:buNone/>
            </a:pPr>
            <a:r>
              <a:rPr lang="ro-RO" sz="1800" dirty="0">
                <a:effectLst/>
                <a:latin typeface="Times New Roman" panose="02020603050405020304" pitchFamily="18" charset="0"/>
                <a:ea typeface="Times New Roman" panose="02020603050405020304" pitchFamily="18" charset="0"/>
              </a:rPr>
              <a:t>https://www.oracle.com/java/technologies/javase/products-doc-jdk8-jre8-certconfig.html</a:t>
            </a:r>
            <a:endParaRPr lang="en-US" dirty="0"/>
          </a:p>
        </p:txBody>
      </p:sp>
    </p:spTree>
    <p:extLst>
      <p:ext uri="{BB962C8B-B14F-4D97-AF65-F5344CB8AC3E}">
        <p14:creationId xmlns:p14="http://schemas.microsoft.com/office/powerpoint/2010/main" val="402947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265E-4445-0E0A-DD47-0650A2504A60}"/>
              </a:ext>
            </a:extLst>
          </p:cNvPr>
          <p:cNvSpPr>
            <a:spLocks noGrp="1"/>
          </p:cNvSpPr>
          <p:nvPr>
            <p:ph type="title"/>
          </p:nvPr>
        </p:nvSpPr>
        <p:spPr/>
        <p:txBody>
          <a:bodyPr/>
          <a:lstStyle/>
          <a:p>
            <a:r>
              <a:rPr lang="ro-RO" dirty="0"/>
              <a:t>Fundamente Teoretice</a:t>
            </a:r>
            <a:endParaRPr lang="en-US" dirty="0"/>
          </a:p>
        </p:txBody>
      </p:sp>
      <p:sp>
        <p:nvSpPr>
          <p:cNvPr id="3" name="Content Placeholder 2">
            <a:extLst>
              <a:ext uri="{FF2B5EF4-FFF2-40B4-BE49-F238E27FC236}">
                <a16:creationId xmlns:a16="http://schemas.microsoft.com/office/drawing/2014/main" id="{5DB6FDC6-2B98-0F41-E8FD-B610FCBC3AA2}"/>
              </a:ext>
            </a:extLst>
          </p:cNvPr>
          <p:cNvSpPr>
            <a:spLocks noGrp="1"/>
          </p:cNvSpPr>
          <p:nvPr>
            <p:ph idx="1"/>
          </p:nvPr>
        </p:nvSpPr>
        <p:spPr/>
        <p:txBody>
          <a:bodyPr/>
          <a:lstStyle/>
          <a:p>
            <a:pPr marL="0" indent="0">
              <a:buNone/>
            </a:pPr>
            <a:r>
              <a:rPr lang="ro-RO" sz="2400" dirty="0"/>
              <a:t>Se va folosi o bază de date relaținală care </a:t>
            </a:r>
            <a:r>
              <a:rPr lang="en-US" sz="2400" dirty="0" err="1"/>
              <a:t>este</a:t>
            </a:r>
            <a:r>
              <a:rPr lang="en-US" sz="2400" dirty="0"/>
              <a:t> un tip de </a:t>
            </a:r>
            <a:r>
              <a:rPr lang="en-US" sz="2400" dirty="0" err="1"/>
              <a:t>bază</a:t>
            </a:r>
            <a:r>
              <a:rPr lang="en-US" sz="2400" dirty="0"/>
              <a:t> de date care </a:t>
            </a:r>
            <a:r>
              <a:rPr lang="en-US" sz="2400" dirty="0" err="1"/>
              <a:t>stochează</a:t>
            </a:r>
            <a:r>
              <a:rPr lang="en-US" sz="2400" dirty="0"/>
              <a:t> </a:t>
            </a:r>
            <a:r>
              <a:rPr lang="en-US" sz="2400" dirty="0" err="1"/>
              <a:t>și</a:t>
            </a:r>
            <a:r>
              <a:rPr lang="en-US" sz="2400" dirty="0"/>
              <a:t> </a:t>
            </a:r>
            <a:r>
              <a:rPr lang="en-US" sz="2400" dirty="0" err="1"/>
              <a:t>oferă</a:t>
            </a:r>
            <a:r>
              <a:rPr lang="en-US" sz="2400" dirty="0"/>
              <a:t> </a:t>
            </a:r>
            <a:r>
              <a:rPr lang="en-US" sz="2400" dirty="0" err="1"/>
              <a:t>acces</a:t>
            </a:r>
            <a:r>
              <a:rPr lang="en-US" sz="2400" dirty="0"/>
              <a:t> la </a:t>
            </a:r>
            <a:r>
              <a:rPr lang="en-US" sz="2400" dirty="0" err="1"/>
              <a:t>punctele</a:t>
            </a:r>
            <a:r>
              <a:rPr lang="en-US" sz="2400" dirty="0"/>
              <a:t> de date care sunt legate </a:t>
            </a:r>
            <a:r>
              <a:rPr lang="en-US" sz="2400" dirty="0" err="1"/>
              <a:t>între</a:t>
            </a:r>
            <a:r>
              <a:rPr lang="en-US" sz="2400" dirty="0"/>
              <a:t> </a:t>
            </a:r>
            <a:r>
              <a:rPr lang="en-US" sz="2400" dirty="0" err="1"/>
              <a:t>ele</a:t>
            </a:r>
            <a:r>
              <a:rPr lang="en-US" sz="2400" dirty="0"/>
              <a:t>. </a:t>
            </a:r>
            <a:r>
              <a:rPr lang="en-US" sz="2400" dirty="0" err="1"/>
              <a:t>Bazele</a:t>
            </a:r>
            <a:r>
              <a:rPr lang="en-US" sz="2400" dirty="0"/>
              <a:t> de date </a:t>
            </a:r>
            <a:r>
              <a:rPr lang="en-US" sz="2400" dirty="0" err="1"/>
              <a:t>relaționale</a:t>
            </a:r>
            <a:r>
              <a:rPr lang="en-US" sz="2400" dirty="0"/>
              <a:t> se </a:t>
            </a:r>
            <a:r>
              <a:rPr lang="en-US" sz="2400" dirty="0" err="1"/>
              <a:t>bazează</a:t>
            </a:r>
            <a:r>
              <a:rPr lang="en-US" sz="2400" dirty="0"/>
              <a:t> pe </a:t>
            </a:r>
            <a:r>
              <a:rPr lang="en-US" sz="2400" dirty="0" err="1"/>
              <a:t>modelul</a:t>
            </a:r>
            <a:r>
              <a:rPr lang="en-US" sz="2400" dirty="0"/>
              <a:t> </a:t>
            </a:r>
            <a:r>
              <a:rPr lang="en-US" sz="2400" dirty="0" err="1"/>
              <a:t>relațional</a:t>
            </a:r>
            <a:r>
              <a:rPr lang="en-US" sz="2400" dirty="0"/>
              <a:t>, o </a:t>
            </a:r>
            <a:r>
              <a:rPr lang="en-US" sz="2400" dirty="0" err="1"/>
              <a:t>modalitate</a:t>
            </a:r>
            <a:r>
              <a:rPr lang="en-US" sz="2400" dirty="0"/>
              <a:t> </a:t>
            </a:r>
            <a:r>
              <a:rPr lang="en-US" sz="2400" dirty="0" err="1"/>
              <a:t>intuitivă</a:t>
            </a:r>
            <a:r>
              <a:rPr lang="en-US" sz="2400" dirty="0"/>
              <a:t> </a:t>
            </a:r>
            <a:r>
              <a:rPr lang="en-US" sz="2400" dirty="0" err="1"/>
              <a:t>și</a:t>
            </a:r>
            <a:r>
              <a:rPr lang="en-US" sz="2400" dirty="0"/>
              <a:t> </a:t>
            </a:r>
            <a:r>
              <a:rPr lang="en-US" sz="2400" dirty="0" err="1"/>
              <a:t>simplă</a:t>
            </a:r>
            <a:r>
              <a:rPr lang="en-US" sz="2400" dirty="0"/>
              <a:t> de </a:t>
            </a:r>
            <a:r>
              <a:rPr lang="en-US" sz="2400" dirty="0" err="1"/>
              <a:t>reprezentare</a:t>
            </a:r>
            <a:r>
              <a:rPr lang="en-US" sz="2400" dirty="0"/>
              <a:t> a </a:t>
            </a:r>
            <a:r>
              <a:rPr lang="en-US" sz="2400" dirty="0" err="1"/>
              <a:t>datelor</a:t>
            </a:r>
            <a:r>
              <a:rPr lang="en-US" sz="2400" dirty="0"/>
              <a:t> </a:t>
            </a:r>
            <a:r>
              <a:rPr lang="en-US" sz="2400" dirty="0" err="1"/>
              <a:t>în</a:t>
            </a:r>
            <a:r>
              <a:rPr lang="en-US" sz="2400" dirty="0"/>
              <a:t> </a:t>
            </a:r>
            <a:r>
              <a:rPr lang="en-US" sz="2400" dirty="0" err="1"/>
              <a:t>tabele</a:t>
            </a:r>
            <a:r>
              <a:rPr lang="en-US" sz="2400" dirty="0"/>
              <a:t>. </a:t>
            </a:r>
            <a:r>
              <a:rPr lang="en-US" sz="2400" dirty="0" err="1"/>
              <a:t>Într</a:t>
            </a:r>
            <a:r>
              <a:rPr lang="en-US" sz="2400" dirty="0"/>
              <a:t>-o </a:t>
            </a:r>
            <a:r>
              <a:rPr lang="en-US" sz="2400" dirty="0" err="1"/>
              <a:t>bază</a:t>
            </a:r>
            <a:r>
              <a:rPr lang="en-US" sz="2400" dirty="0"/>
              <a:t> de date </a:t>
            </a:r>
            <a:r>
              <a:rPr lang="en-US" sz="2400" dirty="0" err="1"/>
              <a:t>relațională</a:t>
            </a:r>
            <a:r>
              <a:rPr lang="en-US" sz="2400" dirty="0"/>
              <a:t>, </a:t>
            </a:r>
            <a:r>
              <a:rPr lang="en-US" sz="2400" dirty="0" err="1"/>
              <a:t>fiecare</a:t>
            </a:r>
            <a:r>
              <a:rPr lang="en-US" sz="2400" dirty="0"/>
              <a:t> </a:t>
            </a:r>
            <a:r>
              <a:rPr lang="en-US" sz="2400" dirty="0" err="1"/>
              <a:t>rând</a:t>
            </a:r>
            <a:r>
              <a:rPr lang="en-US" sz="2400" dirty="0"/>
              <a:t> din </a:t>
            </a:r>
            <a:r>
              <a:rPr lang="en-US" sz="2400" dirty="0" err="1"/>
              <a:t>tabel</a:t>
            </a:r>
            <a:r>
              <a:rPr lang="en-US" sz="2400" dirty="0"/>
              <a:t> </a:t>
            </a:r>
            <a:r>
              <a:rPr lang="en-US" sz="2400" dirty="0" err="1"/>
              <a:t>este</a:t>
            </a:r>
            <a:r>
              <a:rPr lang="en-US" sz="2400" dirty="0"/>
              <a:t> o </a:t>
            </a:r>
            <a:r>
              <a:rPr lang="en-US" sz="2400" dirty="0" err="1"/>
              <a:t>înregistrare</a:t>
            </a:r>
            <a:r>
              <a:rPr lang="en-US" sz="2400" dirty="0"/>
              <a:t> cu un cod </a:t>
            </a:r>
            <a:r>
              <a:rPr lang="en-US" sz="2400" dirty="0" err="1"/>
              <a:t>unic</a:t>
            </a:r>
            <a:r>
              <a:rPr lang="en-US" sz="2400" dirty="0"/>
              <a:t> </a:t>
            </a:r>
            <a:r>
              <a:rPr lang="en-US" sz="2400" dirty="0" err="1"/>
              <a:t>numit</a:t>
            </a:r>
            <a:r>
              <a:rPr lang="en-US" sz="2400" dirty="0"/>
              <a:t> </a:t>
            </a:r>
            <a:r>
              <a:rPr lang="en-US" sz="2400" dirty="0" err="1"/>
              <a:t>cheie</a:t>
            </a:r>
            <a:r>
              <a:rPr lang="en-US" sz="2400" dirty="0"/>
              <a:t>. </a:t>
            </a:r>
            <a:r>
              <a:rPr lang="en-US" sz="2400" dirty="0" err="1"/>
              <a:t>Coloanele</a:t>
            </a:r>
            <a:r>
              <a:rPr lang="en-US" sz="2400" dirty="0"/>
              <a:t> din </a:t>
            </a:r>
            <a:r>
              <a:rPr lang="en-US" sz="2400" dirty="0" err="1"/>
              <a:t>tabel</a:t>
            </a:r>
            <a:r>
              <a:rPr lang="en-US" sz="2400" dirty="0"/>
              <a:t> au </a:t>
            </a:r>
            <a:r>
              <a:rPr lang="en-US" sz="2400" dirty="0" err="1"/>
              <a:t>atribute</a:t>
            </a:r>
            <a:r>
              <a:rPr lang="en-US" sz="2400" dirty="0"/>
              <a:t> ale </a:t>
            </a:r>
            <a:r>
              <a:rPr lang="en-US" sz="2400" dirty="0" err="1"/>
              <a:t>datelor</a:t>
            </a:r>
            <a:r>
              <a:rPr lang="en-US" sz="2400" dirty="0"/>
              <a:t> </a:t>
            </a:r>
            <a:r>
              <a:rPr lang="en-US" sz="2400" dirty="0" err="1"/>
              <a:t>și</a:t>
            </a:r>
            <a:r>
              <a:rPr lang="en-US" sz="2400" dirty="0"/>
              <a:t> </a:t>
            </a:r>
            <a:r>
              <a:rPr lang="en-US" sz="2400" dirty="0" err="1"/>
              <a:t>fiecare</a:t>
            </a:r>
            <a:r>
              <a:rPr lang="en-US" sz="2400" dirty="0"/>
              <a:t> </a:t>
            </a:r>
            <a:r>
              <a:rPr lang="en-US" sz="2400" dirty="0" err="1"/>
              <a:t>înregistrare</a:t>
            </a:r>
            <a:r>
              <a:rPr lang="en-US" sz="2400" dirty="0"/>
              <a:t> are, de </a:t>
            </a:r>
            <a:r>
              <a:rPr lang="en-US" sz="2400" dirty="0" err="1"/>
              <a:t>obicei</a:t>
            </a:r>
            <a:r>
              <a:rPr lang="en-US" sz="2400" dirty="0"/>
              <a:t>, o </a:t>
            </a:r>
            <a:r>
              <a:rPr lang="en-US" sz="2400" dirty="0" err="1"/>
              <a:t>valoare</a:t>
            </a:r>
            <a:r>
              <a:rPr lang="en-US" sz="2400" dirty="0"/>
              <a:t> </a:t>
            </a:r>
            <a:r>
              <a:rPr lang="en-US" sz="2400" dirty="0" err="1"/>
              <a:t>pentru</a:t>
            </a:r>
            <a:r>
              <a:rPr lang="en-US" sz="2400" dirty="0"/>
              <a:t> </a:t>
            </a:r>
            <a:r>
              <a:rPr lang="en-US" sz="2400" dirty="0" err="1"/>
              <a:t>fiecare</a:t>
            </a:r>
            <a:r>
              <a:rPr lang="en-US" sz="2400" dirty="0"/>
              <a:t> </a:t>
            </a:r>
            <a:r>
              <a:rPr lang="en-US" sz="2400" dirty="0" err="1"/>
              <a:t>atribut</a:t>
            </a:r>
            <a:r>
              <a:rPr lang="en-US" sz="2400" dirty="0"/>
              <a:t>, </a:t>
            </a:r>
            <a:r>
              <a:rPr lang="en-US" sz="2400" dirty="0" err="1"/>
              <a:t>facilitând</a:t>
            </a:r>
            <a:r>
              <a:rPr lang="en-US" sz="2400" dirty="0"/>
              <a:t> </a:t>
            </a:r>
            <a:r>
              <a:rPr lang="en-US" sz="2400" dirty="0" err="1"/>
              <a:t>stabilirea</a:t>
            </a:r>
            <a:r>
              <a:rPr lang="en-US" sz="2400" dirty="0"/>
              <a:t> </a:t>
            </a:r>
            <a:r>
              <a:rPr lang="en-US" sz="2400" dirty="0" err="1"/>
              <a:t>relațiilor</a:t>
            </a:r>
            <a:r>
              <a:rPr lang="en-US" sz="2400" dirty="0"/>
              <a:t> </a:t>
            </a:r>
            <a:r>
              <a:rPr lang="en-US" sz="2400" dirty="0" err="1"/>
              <a:t>dintre</a:t>
            </a:r>
            <a:r>
              <a:rPr lang="en-US" sz="2400" dirty="0"/>
              <a:t> </a:t>
            </a:r>
            <a:r>
              <a:rPr lang="en-US" sz="2400" dirty="0" err="1"/>
              <a:t>punctele</a:t>
            </a:r>
            <a:r>
              <a:rPr lang="en-US" sz="2400" dirty="0"/>
              <a:t> de date.</a:t>
            </a:r>
            <a:endParaRPr lang="ro-RO" sz="2400" dirty="0"/>
          </a:p>
          <a:p>
            <a:pPr marL="0" indent="0">
              <a:buNone/>
            </a:pPr>
            <a:r>
              <a:rPr lang="ro-RO" sz="2400" dirty="0">
                <a:effectLst/>
                <a:ea typeface="Times New Roman" panose="02020603050405020304" pitchFamily="18" charset="0"/>
              </a:rPr>
              <a:t>Java a fost conceput pentru a fi ușor de utilizat și, prin urmare, este mai ușor de scris, compilat, depanat și învățat decât alte limbaje de programare. Java este orientat pe obiecte. Acest lucru vă permite să creați programe modulare și cod reutilizabil. Java este independent de platformă.</a:t>
            </a:r>
            <a:endParaRPr lang="en-US" sz="2400" dirty="0">
              <a:effectLst/>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3604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C1B-212C-72D6-FF76-BB276E1C4455}"/>
              </a:ext>
            </a:extLst>
          </p:cNvPr>
          <p:cNvSpPr>
            <a:spLocks noGrp="1"/>
          </p:cNvSpPr>
          <p:nvPr>
            <p:ph type="title"/>
          </p:nvPr>
        </p:nvSpPr>
        <p:spPr/>
        <p:txBody>
          <a:bodyPr/>
          <a:lstStyle/>
          <a:p>
            <a:r>
              <a:rPr lang="ro-RO" dirty="0"/>
              <a:t>Interfața Grafică - LoginGUI</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667DAF97-2B21-8630-9888-0B5606A74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8877" y="2667000"/>
            <a:ext cx="4174246" cy="20753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3575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C1B-212C-72D6-FF76-BB276E1C4455}"/>
              </a:ext>
            </a:extLst>
          </p:cNvPr>
          <p:cNvSpPr>
            <a:spLocks noGrp="1"/>
          </p:cNvSpPr>
          <p:nvPr>
            <p:ph type="title"/>
          </p:nvPr>
        </p:nvSpPr>
        <p:spPr/>
        <p:txBody>
          <a:bodyPr/>
          <a:lstStyle/>
          <a:p>
            <a:r>
              <a:rPr lang="ro-RO" dirty="0"/>
              <a:t>Interfața Grafică - LoginGUI</a:t>
            </a:r>
            <a:endParaRPr lang="en-US" dirty="0"/>
          </a:p>
        </p:txBody>
      </p:sp>
      <p:pic>
        <p:nvPicPr>
          <p:cNvPr id="7" name="Content Placeholder 6">
            <a:extLst>
              <a:ext uri="{FF2B5EF4-FFF2-40B4-BE49-F238E27FC236}">
                <a16:creationId xmlns:a16="http://schemas.microsoft.com/office/drawing/2014/main" id="{6607BB4C-542F-955F-2B70-E86CF36E9F09}"/>
              </a:ext>
            </a:extLst>
          </p:cNvPr>
          <p:cNvPicPr>
            <a:picLocks noGrp="1" noChangeAspect="1"/>
          </p:cNvPicPr>
          <p:nvPr>
            <p:ph idx="1"/>
          </p:nvPr>
        </p:nvPicPr>
        <p:blipFill>
          <a:blip r:embed="rId2"/>
          <a:stretch>
            <a:fillRect/>
          </a:stretch>
        </p:blipFill>
        <p:spPr>
          <a:xfrm>
            <a:off x="3185706" y="1957896"/>
            <a:ext cx="5820587" cy="4086795"/>
          </a:xfrm>
        </p:spPr>
      </p:pic>
    </p:spTree>
    <p:extLst>
      <p:ext uri="{BB962C8B-B14F-4D97-AF65-F5344CB8AC3E}">
        <p14:creationId xmlns:p14="http://schemas.microsoft.com/office/powerpoint/2010/main" val="349763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C1B-212C-72D6-FF76-BB276E1C4455}"/>
              </a:ext>
            </a:extLst>
          </p:cNvPr>
          <p:cNvSpPr>
            <a:spLocks noGrp="1"/>
          </p:cNvSpPr>
          <p:nvPr>
            <p:ph type="title"/>
          </p:nvPr>
        </p:nvSpPr>
        <p:spPr/>
        <p:txBody>
          <a:bodyPr/>
          <a:lstStyle/>
          <a:p>
            <a:r>
              <a:rPr lang="ro-RO" dirty="0"/>
              <a:t>Interfața Grafică - LoginGUI</a:t>
            </a:r>
            <a:endParaRPr lang="en-US" dirty="0"/>
          </a:p>
        </p:txBody>
      </p:sp>
      <p:pic>
        <p:nvPicPr>
          <p:cNvPr id="1026" name="Picture 2" descr="Free Vector | Modern login page template design">
            <a:extLst>
              <a:ext uri="{FF2B5EF4-FFF2-40B4-BE49-F238E27FC236}">
                <a16:creationId xmlns:a16="http://schemas.microsoft.com/office/drawing/2014/main" id="{10507260-5DB9-AF8F-C62B-AEA426F7EA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37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C1B-212C-72D6-FF76-BB276E1C4455}"/>
              </a:ext>
            </a:extLst>
          </p:cNvPr>
          <p:cNvSpPr>
            <a:spLocks noGrp="1"/>
          </p:cNvSpPr>
          <p:nvPr>
            <p:ph type="title"/>
          </p:nvPr>
        </p:nvSpPr>
        <p:spPr/>
        <p:txBody>
          <a:bodyPr/>
          <a:lstStyle/>
          <a:p>
            <a:r>
              <a:rPr lang="ro-RO" dirty="0"/>
              <a:t>Interfața Grafică – AdminGUI - Cazare</a:t>
            </a:r>
            <a:endParaRPr lang="en-US" dirty="0"/>
          </a:p>
        </p:txBody>
      </p:sp>
      <p:pic>
        <p:nvPicPr>
          <p:cNvPr id="7" name="Content Placeholder 6">
            <a:extLst>
              <a:ext uri="{FF2B5EF4-FFF2-40B4-BE49-F238E27FC236}">
                <a16:creationId xmlns:a16="http://schemas.microsoft.com/office/drawing/2014/main" id="{723986DB-749D-8E45-1F41-A5DA1576B5C6}"/>
              </a:ext>
            </a:extLst>
          </p:cNvPr>
          <p:cNvPicPr>
            <a:picLocks noGrp="1" noChangeAspect="1"/>
          </p:cNvPicPr>
          <p:nvPr>
            <p:ph idx="1"/>
          </p:nvPr>
        </p:nvPicPr>
        <p:blipFill>
          <a:blip r:embed="rId2"/>
          <a:stretch>
            <a:fillRect/>
          </a:stretch>
        </p:blipFill>
        <p:spPr>
          <a:xfrm>
            <a:off x="2170337" y="1825625"/>
            <a:ext cx="7851326" cy="4351338"/>
          </a:xfrm>
        </p:spPr>
      </p:pic>
    </p:spTree>
    <p:extLst>
      <p:ext uri="{BB962C8B-B14F-4D97-AF65-F5344CB8AC3E}">
        <p14:creationId xmlns:p14="http://schemas.microsoft.com/office/powerpoint/2010/main" val="325590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C1B-212C-72D6-FF76-BB276E1C4455}"/>
              </a:ext>
            </a:extLst>
          </p:cNvPr>
          <p:cNvSpPr>
            <a:spLocks noGrp="1"/>
          </p:cNvSpPr>
          <p:nvPr>
            <p:ph type="title"/>
          </p:nvPr>
        </p:nvSpPr>
        <p:spPr/>
        <p:txBody>
          <a:bodyPr/>
          <a:lstStyle/>
          <a:p>
            <a:r>
              <a:rPr lang="ro-RO" dirty="0"/>
              <a:t>Interfața Grafică – AdminGUI - Cazare</a:t>
            </a:r>
            <a:endParaRPr lang="en-US" dirty="0"/>
          </a:p>
        </p:txBody>
      </p:sp>
      <p:pic>
        <p:nvPicPr>
          <p:cNvPr id="9" name="Content Placeholder 8">
            <a:extLst>
              <a:ext uri="{FF2B5EF4-FFF2-40B4-BE49-F238E27FC236}">
                <a16:creationId xmlns:a16="http://schemas.microsoft.com/office/drawing/2014/main" id="{BCBE6DD0-5F9F-4F55-3C62-C13C51ACD709}"/>
              </a:ext>
            </a:extLst>
          </p:cNvPr>
          <p:cNvPicPr>
            <a:picLocks noGrp="1" noChangeAspect="1"/>
          </p:cNvPicPr>
          <p:nvPr>
            <p:ph idx="1"/>
          </p:nvPr>
        </p:nvPicPr>
        <p:blipFill>
          <a:blip r:embed="rId2"/>
          <a:stretch>
            <a:fillRect/>
          </a:stretch>
        </p:blipFill>
        <p:spPr>
          <a:xfrm>
            <a:off x="2993556" y="2295526"/>
            <a:ext cx="6204888" cy="3343210"/>
          </a:xfrm>
        </p:spPr>
      </p:pic>
    </p:spTree>
    <p:extLst>
      <p:ext uri="{BB962C8B-B14F-4D97-AF65-F5344CB8AC3E}">
        <p14:creationId xmlns:p14="http://schemas.microsoft.com/office/powerpoint/2010/main" val="763536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1101</Words>
  <Application>Microsoft Office PowerPoint</Application>
  <PresentationFormat>Widescreen</PresentationFormat>
  <Paragraphs>123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Symbol</vt:lpstr>
      <vt:lpstr>Times New Roman</vt:lpstr>
      <vt:lpstr>Office Theme</vt:lpstr>
      <vt:lpstr>Prezentare DormManager</vt:lpstr>
      <vt:lpstr>Prezentare Generală</vt:lpstr>
      <vt:lpstr>Tehnologie IT</vt:lpstr>
      <vt:lpstr>Fundamente Teoretice</vt:lpstr>
      <vt:lpstr>Interfața Grafică - LoginGUI</vt:lpstr>
      <vt:lpstr>Interfața Grafică - LoginGUI</vt:lpstr>
      <vt:lpstr>Interfața Grafică - LoginGUI</vt:lpstr>
      <vt:lpstr>Interfața Grafică – AdminGUI - Cazare</vt:lpstr>
      <vt:lpstr>Interfața Grafică – AdminGUI - Cazare</vt:lpstr>
      <vt:lpstr>Interfața Grafică – AdminGUI - Cazare</vt:lpstr>
      <vt:lpstr>Interfața Grafică - Tabs</vt:lpstr>
      <vt:lpstr>Interfața Grafică - Programari</vt:lpstr>
      <vt:lpstr>1. System Achitecture Diagram</vt:lpstr>
      <vt:lpstr>2. Class Diagram - GUI</vt:lpstr>
      <vt:lpstr>2. Class Diagram - GUI</vt:lpstr>
      <vt:lpstr>2. Class Diagram – Business Logic</vt:lpstr>
      <vt:lpstr>3. Activity Diagram</vt:lpstr>
      <vt:lpstr>4. State Transition Diagram</vt:lpstr>
      <vt:lpstr>5. Sequence Diagram</vt:lpstr>
      <vt:lpstr>6. Communication Diagram</vt:lpstr>
      <vt:lpstr>7. Package Diagram</vt:lpstr>
      <vt:lpstr>8. Component Diagram</vt:lpstr>
      <vt:lpstr>9. Deployment Diagram</vt:lpstr>
      <vt:lpstr>10. Database Diagram – ERR</vt:lpstr>
      <vt:lpstr>10. Database Diagram – ERR</vt:lpstr>
      <vt:lpstr>11. Ierarhie - GUI</vt:lpstr>
      <vt:lpstr>11. Ierarhie - DAO </vt:lpstr>
      <vt:lpstr>Modul de operare</vt:lpstr>
      <vt:lpstr>Portabilitate</vt:lpstr>
      <vt:lpstr>Portabilitate</vt:lpstr>
      <vt:lpstr>Portabilitate</vt:lpstr>
      <vt:lpstr>Portabilitate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DormManager</dc:title>
  <dc:creator>Paul Adrian Kovacs</dc:creator>
  <cp:lastModifiedBy>Paul Adrian Kovacs</cp:lastModifiedBy>
  <cp:revision>10</cp:revision>
  <dcterms:created xsi:type="dcterms:W3CDTF">2022-12-12T10:10:42Z</dcterms:created>
  <dcterms:modified xsi:type="dcterms:W3CDTF">2022-12-19T16:21:12Z</dcterms:modified>
</cp:coreProperties>
</file>