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2" r:id="rId3"/>
    <p:sldId id="275" r:id="rId4"/>
    <p:sldId id="274" r:id="rId5"/>
    <p:sldId id="273" r:id="rId6"/>
    <p:sldId id="267" r:id="rId7"/>
    <p:sldId id="270" r:id="rId8"/>
    <p:sldId id="276" r:id="rId9"/>
    <p:sldId id="277" r:id="rId10"/>
    <p:sldId id="279" r:id="rId11"/>
    <p:sldId id="278"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4830"/>
  </p:normalViewPr>
  <p:slideViewPr>
    <p:cSldViewPr snapToGrid="0">
      <p:cViewPr varScale="1">
        <p:scale>
          <a:sx n="121" d="100"/>
          <a:sy n="121" d="100"/>
        </p:scale>
        <p:origin x="1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CD4F8-8AC4-4145-A936-7F01B490307F}" type="datetimeFigureOut">
              <a:rPr lang="en-US" smtClean="0"/>
              <a:t>4/15/24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12FA9-B3DA-0546-8E1C-4A436CF31558}" type="slidenum">
              <a:rPr lang="en-US" smtClean="0"/>
              <a:t>‹#›</a:t>
            </a:fld>
            <a:endParaRPr lang="en-US"/>
          </a:p>
        </p:txBody>
      </p:sp>
    </p:spTree>
    <p:extLst>
      <p:ext uri="{BB962C8B-B14F-4D97-AF65-F5344CB8AC3E}">
        <p14:creationId xmlns:p14="http://schemas.microsoft.com/office/powerpoint/2010/main" val="366501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2</a:t>
            </a:fld>
            <a:endParaRPr lang="en-US"/>
          </a:p>
        </p:txBody>
      </p:sp>
    </p:spTree>
    <p:extLst>
      <p:ext uri="{BB962C8B-B14F-4D97-AF65-F5344CB8AC3E}">
        <p14:creationId xmlns:p14="http://schemas.microsoft.com/office/powerpoint/2010/main" val="160926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3</a:t>
            </a:fld>
            <a:endParaRPr lang="en-US"/>
          </a:p>
        </p:txBody>
      </p:sp>
    </p:spTree>
    <p:extLst>
      <p:ext uri="{BB962C8B-B14F-4D97-AF65-F5344CB8AC3E}">
        <p14:creationId xmlns:p14="http://schemas.microsoft.com/office/powerpoint/2010/main" val="303387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5</a:t>
            </a:fld>
            <a:endParaRPr lang="en-US"/>
          </a:p>
        </p:txBody>
      </p:sp>
    </p:spTree>
    <p:extLst>
      <p:ext uri="{BB962C8B-B14F-4D97-AF65-F5344CB8AC3E}">
        <p14:creationId xmlns:p14="http://schemas.microsoft.com/office/powerpoint/2010/main" val="45806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10</a:t>
            </a:fld>
            <a:endParaRPr lang="en-US"/>
          </a:p>
        </p:txBody>
      </p:sp>
    </p:spTree>
    <p:extLst>
      <p:ext uri="{BB962C8B-B14F-4D97-AF65-F5344CB8AC3E}">
        <p14:creationId xmlns:p14="http://schemas.microsoft.com/office/powerpoint/2010/main" val="223041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14</a:t>
            </a:fld>
            <a:endParaRPr lang="en-US"/>
          </a:p>
        </p:txBody>
      </p:sp>
    </p:spTree>
    <p:extLst>
      <p:ext uri="{BB962C8B-B14F-4D97-AF65-F5344CB8AC3E}">
        <p14:creationId xmlns:p14="http://schemas.microsoft.com/office/powerpoint/2010/main" val="257013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D74F-AFEA-4179-9956-5225B1B40632}"/>
              </a:ext>
            </a:extLst>
          </p:cNvPr>
          <p:cNvSpPr>
            <a:spLocks noGrp="1"/>
          </p:cNvSpPr>
          <p:nvPr>
            <p:ph type="ctrTitle"/>
          </p:nvPr>
        </p:nvSpPr>
        <p:spPr>
          <a:xfrm>
            <a:off x="1524000" y="1122363"/>
            <a:ext cx="9144000" cy="2387600"/>
          </a:xfrm>
        </p:spPr>
        <p:txBody>
          <a:bodyPr anchor="b"/>
          <a:lstStyle>
            <a:lvl1pPr algn="ctr">
              <a:defRPr sz="2400"/>
            </a:lvl1pPr>
          </a:lstStyle>
          <a:p>
            <a:r>
              <a:rPr lang="en-US" dirty="0"/>
              <a:t>Click to edit Master title style</a:t>
            </a:r>
          </a:p>
        </p:txBody>
      </p:sp>
      <p:sp>
        <p:nvSpPr>
          <p:cNvPr id="3" name="Subtitle 2">
            <a:extLst>
              <a:ext uri="{FF2B5EF4-FFF2-40B4-BE49-F238E27FC236}">
                <a16:creationId xmlns:a16="http://schemas.microsoft.com/office/drawing/2014/main" id="{F0BCEDF6-A2E5-C08D-B295-4D4E1DE9CC65}"/>
              </a:ext>
            </a:extLst>
          </p:cNvPr>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E8B903A-A905-8944-1955-3504366005F3}"/>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5" name="Footer Placeholder 4">
            <a:extLst>
              <a:ext uri="{FF2B5EF4-FFF2-40B4-BE49-F238E27FC236}">
                <a16:creationId xmlns:a16="http://schemas.microsoft.com/office/drawing/2014/main" id="{CEEC8685-9291-F6B1-4D41-C9F98A4B5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613B0-B051-F559-733B-94649E09E202}"/>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54251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0B76-D2E3-8E36-F2CD-DDEAF4CA0F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88BE0-B883-0AAF-5223-546F700FF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94B93-F09B-7868-81FC-07D13FAD5C31}"/>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5" name="Footer Placeholder 4">
            <a:extLst>
              <a:ext uri="{FF2B5EF4-FFF2-40B4-BE49-F238E27FC236}">
                <a16:creationId xmlns:a16="http://schemas.microsoft.com/office/drawing/2014/main" id="{39E37638-CDAC-FD1C-E809-E626BAFDA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0269D-2D06-7B73-FC21-99B9F6F996FC}"/>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10258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E931C-0695-96BD-93B4-E788BEFACE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CBE2ED-8793-4FAC-E320-94E599E18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3C499-C407-10C0-BE3B-DFE2290C67D9}"/>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5" name="Footer Placeholder 4">
            <a:extLst>
              <a:ext uri="{FF2B5EF4-FFF2-40B4-BE49-F238E27FC236}">
                <a16:creationId xmlns:a16="http://schemas.microsoft.com/office/drawing/2014/main" id="{4C1DF6C4-D1A4-194D-317C-515C168FD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909E5-9F39-0E2E-3833-923E327E3188}"/>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69797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8955-557D-E131-B5F7-D109E13E44EA}"/>
              </a:ext>
            </a:extLst>
          </p:cNvPr>
          <p:cNvSpPr>
            <a:spLocks noGrp="1"/>
          </p:cNvSpPr>
          <p:nvPr>
            <p:ph type="title"/>
          </p:nvPr>
        </p:nvSpPr>
        <p:spPr>
          <a:xfrm>
            <a:off x="838200" y="365125"/>
            <a:ext cx="10515600" cy="728179"/>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968E9E1D-3B42-5AE3-3EFB-8712070021E2}"/>
              </a:ext>
            </a:extLst>
          </p:cNvPr>
          <p:cNvSpPr>
            <a:spLocks noGrp="1"/>
          </p:cNvSpPr>
          <p:nvPr>
            <p:ph idx="1"/>
          </p:nvPr>
        </p:nvSpPr>
        <p:spPr>
          <a:xfrm>
            <a:off x="838200" y="1232452"/>
            <a:ext cx="10515600" cy="494451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D5CFEB5-B248-A084-19E5-2DFA4392C365}"/>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5" name="Footer Placeholder 4">
            <a:extLst>
              <a:ext uri="{FF2B5EF4-FFF2-40B4-BE49-F238E27FC236}">
                <a16:creationId xmlns:a16="http://schemas.microsoft.com/office/drawing/2014/main" id="{9B9FC62A-FF5B-CE9C-F4FB-44D6A2C33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69F67-A296-534B-4BF9-99393AB88C96}"/>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01380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24C3-7FE7-C11F-677C-1141CDB7F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5B396-5D57-8A10-C1E5-247233FD0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9AE71-26D8-2D43-67D8-38FDA0386078}"/>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5" name="Footer Placeholder 4">
            <a:extLst>
              <a:ext uri="{FF2B5EF4-FFF2-40B4-BE49-F238E27FC236}">
                <a16:creationId xmlns:a16="http://schemas.microsoft.com/office/drawing/2014/main" id="{3D438492-579C-08AD-2297-ED10CCD80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A2809-6FBC-33B0-E741-30462E573426}"/>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400593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ACA1-F7E8-B431-D364-D83F212DD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DEC28-B2D7-B4E8-75CB-557741D25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F3DD2-0667-CF49-22A0-4516E69261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D48D3-DB05-AAAB-F7A2-4AA1CA5726F2}"/>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6" name="Footer Placeholder 5">
            <a:extLst>
              <a:ext uri="{FF2B5EF4-FFF2-40B4-BE49-F238E27FC236}">
                <a16:creationId xmlns:a16="http://schemas.microsoft.com/office/drawing/2014/main" id="{C764BAFC-6D67-C59C-C398-2981CE068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3C9D5-1360-464D-F741-773A156C5820}"/>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70066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5DFE-C746-D38C-11C4-A67E201F31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1CCC9E-0B1E-2406-A6D4-8E18F6E02A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7FFA2-A502-2286-27DC-190DCB448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E27CA-F0F2-8CDD-8BC8-A9DFD70D8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0BC1E4-416E-D8DE-A0A1-33908F0720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79BFE-04CC-15BD-35C2-23B89FEDF761}"/>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8" name="Footer Placeholder 7">
            <a:extLst>
              <a:ext uri="{FF2B5EF4-FFF2-40B4-BE49-F238E27FC236}">
                <a16:creationId xmlns:a16="http://schemas.microsoft.com/office/drawing/2014/main" id="{1E419211-6D77-80A1-B14D-E29E386810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E1591E-E35D-D14D-5DB7-C6A61E88943F}"/>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49042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D04-9A8F-EF7D-730C-AB8EEF0B8F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7B3B1C-0627-6256-C89B-A8C6632E878D}"/>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4" name="Footer Placeholder 3">
            <a:extLst>
              <a:ext uri="{FF2B5EF4-FFF2-40B4-BE49-F238E27FC236}">
                <a16:creationId xmlns:a16="http://schemas.microsoft.com/office/drawing/2014/main" id="{67CC7273-45D8-A328-720B-A7CEAF17E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A31E8-EDCD-B82A-4A86-AA1C03DB7C1C}"/>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31624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C89A5-A837-C525-84E5-95076B80B70B}"/>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3" name="Footer Placeholder 2">
            <a:extLst>
              <a:ext uri="{FF2B5EF4-FFF2-40B4-BE49-F238E27FC236}">
                <a16:creationId xmlns:a16="http://schemas.microsoft.com/office/drawing/2014/main" id="{EA0AC519-2AAB-BD42-EAC2-DB0930FEF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F57D8-BDDE-5A71-8A86-AD53C635F015}"/>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2573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F7AA-32B9-B43C-BBEC-CDDE94224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483E0-845C-AC17-7690-295B673DB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A7D3D-AF74-64A6-DEF7-7CB58768A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79FD8-3471-17C1-2007-DBB1CE6DBF80}"/>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6" name="Footer Placeholder 5">
            <a:extLst>
              <a:ext uri="{FF2B5EF4-FFF2-40B4-BE49-F238E27FC236}">
                <a16:creationId xmlns:a16="http://schemas.microsoft.com/office/drawing/2014/main" id="{03087610-0071-2458-CE6A-7B2C54867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94C6F-9FB1-B910-6B5D-C241C19E9E2B}"/>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81087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308F-DAC3-D2BC-3C0E-C5FD131D4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22E75-FF6A-8A56-4021-E19FC26F4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3BF1FB-8DD9-05B1-C88B-D1FC1D383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C3FFA-159A-4910-D9B6-6723310C057C}"/>
              </a:ext>
            </a:extLst>
          </p:cNvPr>
          <p:cNvSpPr>
            <a:spLocks noGrp="1"/>
          </p:cNvSpPr>
          <p:nvPr>
            <p:ph type="dt" sz="half" idx="10"/>
          </p:nvPr>
        </p:nvSpPr>
        <p:spPr/>
        <p:txBody>
          <a:bodyPr/>
          <a:lstStyle/>
          <a:p>
            <a:fld id="{4853C822-927B-4242-A6B0-4C38D92BBD62}" type="datetimeFigureOut">
              <a:rPr lang="en-US" smtClean="0"/>
              <a:t>4/15/24</a:t>
            </a:fld>
            <a:endParaRPr lang="en-US"/>
          </a:p>
        </p:txBody>
      </p:sp>
      <p:sp>
        <p:nvSpPr>
          <p:cNvPr id="6" name="Footer Placeholder 5">
            <a:extLst>
              <a:ext uri="{FF2B5EF4-FFF2-40B4-BE49-F238E27FC236}">
                <a16:creationId xmlns:a16="http://schemas.microsoft.com/office/drawing/2014/main" id="{6658AAB4-DF5B-DE1F-8AC9-1CC8ADECE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C675F-4868-7CAD-C2B2-3FB447731FD8}"/>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94104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173C1-75C7-758C-25A2-3B0F663AA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C258AF-4937-AB73-3B77-A3D5826DF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03E98-F9D7-EE9B-BC98-689966EAA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3C822-927B-4242-A6B0-4C38D92BBD62}" type="datetimeFigureOut">
              <a:rPr lang="en-US" smtClean="0"/>
              <a:t>4/15/24</a:t>
            </a:fld>
            <a:endParaRPr lang="en-US"/>
          </a:p>
        </p:txBody>
      </p:sp>
      <p:sp>
        <p:nvSpPr>
          <p:cNvPr id="5" name="Footer Placeholder 4">
            <a:extLst>
              <a:ext uri="{FF2B5EF4-FFF2-40B4-BE49-F238E27FC236}">
                <a16:creationId xmlns:a16="http://schemas.microsoft.com/office/drawing/2014/main" id="{BD91DD23-5037-F2C7-B75C-5A6B52F17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02A738-AF1D-9CED-3D36-AB6BA4396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83A0A-FA0F-3442-9B1E-006EBF25F192}" type="slidenum">
              <a:rPr lang="en-US" smtClean="0"/>
              <a:t>‹#›</a:t>
            </a:fld>
            <a:endParaRPr lang="en-US"/>
          </a:p>
        </p:txBody>
      </p:sp>
    </p:spTree>
    <p:extLst>
      <p:ext uri="{BB962C8B-B14F-4D97-AF65-F5344CB8AC3E}">
        <p14:creationId xmlns:p14="http://schemas.microsoft.com/office/powerpoint/2010/main" val="116250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EB0E-8286-A1B6-2253-40CBECE3190B}"/>
              </a:ext>
            </a:extLst>
          </p:cNvPr>
          <p:cNvSpPr>
            <a:spLocks noGrp="1"/>
          </p:cNvSpPr>
          <p:nvPr>
            <p:ph type="ctrTitle"/>
          </p:nvPr>
        </p:nvSpPr>
        <p:spPr/>
        <p:txBody>
          <a:bodyPr/>
          <a:lstStyle/>
          <a:p>
            <a:r>
              <a:rPr lang="en-US" dirty="0"/>
              <a:t>Source Code Generator</a:t>
            </a:r>
          </a:p>
        </p:txBody>
      </p:sp>
      <p:sp>
        <p:nvSpPr>
          <p:cNvPr id="3" name="Subtitle 2">
            <a:extLst>
              <a:ext uri="{FF2B5EF4-FFF2-40B4-BE49-F238E27FC236}">
                <a16:creationId xmlns:a16="http://schemas.microsoft.com/office/drawing/2014/main" id="{8C7944F6-97A2-F948-2C5A-B5C911565548}"/>
              </a:ext>
            </a:extLst>
          </p:cNvPr>
          <p:cNvSpPr>
            <a:spLocks noGrp="1"/>
          </p:cNvSpPr>
          <p:nvPr>
            <p:ph type="subTitle" idx="1"/>
          </p:nvPr>
        </p:nvSpPr>
        <p:spPr/>
        <p:txBody>
          <a:bodyPr/>
          <a:lstStyle/>
          <a:p>
            <a:r>
              <a:rPr lang="en-US" dirty="0"/>
              <a:t>Generates the Starter App using  a Template</a:t>
            </a:r>
          </a:p>
        </p:txBody>
      </p:sp>
    </p:spTree>
    <p:extLst>
      <p:ext uri="{BB962C8B-B14F-4D97-AF65-F5344CB8AC3E}">
        <p14:creationId xmlns:p14="http://schemas.microsoft.com/office/powerpoint/2010/main" val="320293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p:txBody>
          <a:bodyPr/>
          <a:lstStyle/>
          <a:p>
            <a:r>
              <a:rPr lang="en-US" dirty="0"/>
              <a:t>cks-webkit – </a:t>
            </a:r>
            <a:r>
              <a:rPr lang="en-US" b="1" dirty="0">
                <a:solidFill>
                  <a:schemeClr val="accent1">
                    <a:lumMod val="75000"/>
                  </a:schemeClr>
                </a:solidFill>
              </a:rPr>
              <a:t>main</a:t>
            </a:r>
          </a:p>
        </p:txBody>
      </p:sp>
      <p:sp>
        <p:nvSpPr>
          <p:cNvPr id="4" name="Rectangle 3">
            <a:extLst>
              <a:ext uri="{FF2B5EF4-FFF2-40B4-BE49-F238E27FC236}">
                <a16:creationId xmlns:a16="http://schemas.microsoft.com/office/drawing/2014/main" id="{8E07C93A-C8F5-3A6C-138A-7FE925FE51D5}"/>
              </a:ext>
            </a:extLst>
          </p:cNvPr>
          <p:cNvSpPr/>
          <p:nvPr/>
        </p:nvSpPr>
        <p:spPr>
          <a:xfrm>
            <a:off x="993913" y="1324303"/>
            <a:ext cx="10515600" cy="6138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9186F810-AA1D-54F4-0A66-D5B86E44B5FF}"/>
              </a:ext>
            </a:extLst>
          </p:cNvPr>
          <p:cNvSpPr/>
          <p:nvPr/>
        </p:nvSpPr>
        <p:spPr>
          <a:xfrm>
            <a:off x="1115811" y="1401418"/>
            <a:ext cx="983861" cy="4514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&lt;cks logo&gt;</a:t>
            </a:r>
          </a:p>
        </p:txBody>
      </p:sp>
      <p:sp>
        <p:nvSpPr>
          <p:cNvPr id="6" name="Rectangle 5">
            <a:extLst>
              <a:ext uri="{FF2B5EF4-FFF2-40B4-BE49-F238E27FC236}">
                <a16:creationId xmlns:a16="http://schemas.microsoft.com/office/drawing/2014/main" id="{14229E44-E933-BFC8-E60C-91CB7BA882E8}"/>
              </a:ext>
            </a:extLst>
          </p:cNvPr>
          <p:cNvSpPr/>
          <p:nvPr/>
        </p:nvSpPr>
        <p:spPr>
          <a:xfrm>
            <a:off x="2366257" y="1497952"/>
            <a:ext cx="2941983" cy="271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&lt;breadcrumbs&gt;</a:t>
            </a:r>
          </a:p>
        </p:txBody>
      </p:sp>
      <p:sp>
        <p:nvSpPr>
          <p:cNvPr id="7" name="Rounded Rectangle 6">
            <a:extLst>
              <a:ext uri="{FF2B5EF4-FFF2-40B4-BE49-F238E27FC236}">
                <a16:creationId xmlns:a16="http://schemas.microsoft.com/office/drawing/2014/main" id="{52B4CEAF-5A60-ACCA-CB5A-31CF0D623D75}"/>
              </a:ext>
            </a:extLst>
          </p:cNvPr>
          <p:cNvSpPr/>
          <p:nvPr/>
        </p:nvSpPr>
        <p:spPr>
          <a:xfrm>
            <a:off x="9181575" y="1497952"/>
            <a:ext cx="983861" cy="2712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Up</a:t>
            </a:r>
          </a:p>
        </p:txBody>
      </p:sp>
      <p:sp>
        <p:nvSpPr>
          <p:cNvPr id="9" name="Rounded Rectangle 8">
            <a:extLst>
              <a:ext uri="{FF2B5EF4-FFF2-40B4-BE49-F238E27FC236}">
                <a16:creationId xmlns:a16="http://schemas.microsoft.com/office/drawing/2014/main" id="{4E8B1EE7-7162-0A2D-6880-33AE2D333C1B}"/>
              </a:ext>
            </a:extLst>
          </p:cNvPr>
          <p:cNvSpPr/>
          <p:nvPr/>
        </p:nvSpPr>
        <p:spPr>
          <a:xfrm>
            <a:off x="8049509" y="1497952"/>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In</a:t>
            </a:r>
          </a:p>
        </p:txBody>
      </p:sp>
      <p:sp>
        <p:nvSpPr>
          <p:cNvPr id="13" name="Rectangle 12">
            <a:extLst>
              <a:ext uri="{FF2B5EF4-FFF2-40B4-BE49-F238E27FC236}">
                <a16:creationId xmlns:a16="http://schemas.microsoft.com/office/drawing/2014/main" id="{FF2634C0-E38D-E8D4-DB10-97F1A2337674}"/>
              </a:ext>
            </a:extLst>
          </p:cNvPr>
          <p:cNvSpPr/>
          <p:nvPr/>
        </p:nvSpPr>
        <p:spPr>
          <a:xfrm>
            <a:off x="993912" y="1938130"/>
            <a:ext cx="10515599" cy="5474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CD407A73-AE1D-C11F-315D-7FC668062760}"/>
              </a:ext>
            </a:extLst>
          </p:cNvPr>
          <p:cNvSpPr/>
          <p:nvPr/>
        </p:nvSpPr>
        <p:spPr>
          <a:xfrm>
            <a:off x="1115810" y="2042319"/>
            <a:ext cx="983861"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Search by:</a:t>
            </a:r>
          </a:p>
        </p:txBody>
      </p:sp>
      <p:grpSp>
        <p:nvGrpSpPr>
          <p:cNvPr id="33" name="Group 32">
            <a:extLst>
              <a:ext uri="{FF2B5EF4-FFF2-40B4-BE49-F238E27FC236}">
                <a16:creationId xmlns:a16="http://schemas.microsoft.com/office/drawing/2014/main" id="{33DD6BFD-995A-F0A9-548B-6C0CAC6F2153}"/>
              </a:ext>
            </a:extLst>
          </p:cNvPr>
          <p:cNvGrpSpPr/>
          <p:nvPr/>
        </p:nvGrpSpPr>
        <p:grpSpPr>
          <a:xfrm>
            <a:off x="2221567" y="2024783"/>
            <a:ext cx="3591233" cy="287834"/>
            <a:chOff x="7262192" y="2922904"/>
            <a:chExt cx="3389060" cy="287834"/>
          </a:xfrm>
        </p:grpSpPr>
        <p:sp>
          <p:nvSpPr>
            <p:cNvPr id="15" name="Rectangle 14">
              <a:extLst>
                <a:ext uri="{FF2B5EF4-FFF2-40B4-BE49-F238E27FC236}">
                  <a16:creationId xmlns:a16="http://schemas.microsoft.com/office/drawing/2014/main" id="{EEF80D2D-FBEB-F34F-5B03-A6650AA90F4A}"/>
                </a:ext>
              </a:extLst>
            </p:cNvPr>
            <p:cNvSpPr/>
            <p:nvPr/>
          </p:nvSpPr>
          <p:spPr>
            <a:xfrm>
              <a:off x="7607374" y="2932443"/>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title</a:t>
              </a:r>
            </a:p>
          </p:txBody>
        </p:sp>
        <p:grpSp>
          <p:nvGrpSpPr>
            <p:cNvPr id="20" name="Group 19">
              <a:extLst>
                <a:ext uri="{FF2B5EF4-FFF2-40B4-BE49-F238E27FC236}">
                  <a16:creationId xmlns:a16="http://schemas.microsoft.com/office/drawing/2014/main" id="{A8C38AAB-83BC-82DC-6A58-B53C40AFD327}"/>
                </a:ext>
              </a:extLst>
            </p:cNvPr>
            <p:cNvGrpSpPr/>
            <p:nvPr/>
          </p:nvGrpSpPr>
          <p:grpSpPr>
            <a:xfrm>
              <a:off x="7262192" y="2933414"/>
              <a:ext cx="281608" cy="277324"/>
              <a:chOff x="7262192" y="2933414"/>
              <a:chExt cx="281608" cy="277324"/>
            </a:xfrm>
          </p:grpSpPr>
          <p:sp>
            <p:nvSpPr>
              <p:cNvPr id="16" name="Rectangle 15">
                <a:extLst>
                  <a:ext uri="{FF2B5EF4-FFF2-40B4-BE49-F238E27FC236}">
                    <a16:creationId xmlns:a16="http://schemas.microsoft.com/office/drawing/2014/main" id="{BB908960-30CA-2F5F-C40B-69A5BE6924B8}"/>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8" name="Straight Connector 17">
                <a:extLst>
                  <a:ext uri="{FF2B5EF4-FFF2-40B4-BE49-F238E27FC236}">
                    <a16:creationId xmlns:a16="http://schemas.microsoft.com/office/drawing/2014/main" id="{60093525-E136-C6AA-AB6A-DE939FE1FF9C}"/>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4BC94F-D302-294E-E281-B6CAFE2339B3}"/>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D2797BC-0FB7-3199-6C3D-8E646355E7EA}"/>
                </a:ext>
              </a:extLst>
            </p:cNvPr>
            <p:cNvSpPr/>
            <p:nvPr/>
          </p:nvSpPr>
          <p:spPr>
            <a:xfrm>
              <a:off x="8758252" y="2932443"/>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author</a:t>
              </a:r>
            </a:p>
          </p:txBody>
        </p:sp>
        <p:grpSp>
          <p:nvGrpSpPr>
            <p:cNvPr id="24" name="Group 23">
              <a:extLst>
                <a:ext uri="{FF2B5EF4-FFF2-40B4-BE49-F238E27FC236}">
                  <a16:creationId xmlns:a16="http://schemas.microsoft.com/office/drawing/2014/main" id="{B52BBE4A-2788-C8F1-D217-EE5850AC4452}"/>
                </a:ext>
              </a:extLst>
            </p:cNvPr>
            <p:cNvGrpSpPr/>
            <p:nvPr/>
          </p:nvGrpSpPr>
          <p:grpSpPr>
            <a:xfrm>
              <a:off x="8413070" y="2933414"/>
              <a:ext cx="281608" cy="277324"/>
              <a:chOff x="7262192" y="2933414"/>
              <a:chExt cx="281608" cy="277324"/>
            </a:xfrm>
          </p:grpSpPr>
          <p:sp>
            <p:nvSpPr>
              <p:cNvPr id="25" name="Rectangle 24">
                <a:extLst>
                  <a:ext uri="{FF2B5EF4-FFF2-40B4-BE49-F238E27FC236}">
                    <a16:creationId xmlns:a16="http://schemas.microsoft.com/office/drawing/2014/main" id="{9436252F-57A7-378D-8549-240AC67369FF}"/>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 name="Straight Connector 25">
                <a:extLst>
                  <a:ext uri="{FF2B5EF4-FFF2-40B4-BE49-F238E27FC236}">
                    <a16:creationId xmlns:a16="http://schemas.microsoft.com/office/drawing/2014/main" id="{E0A64518-799E-F9EA-5C13-447A127A6A71}"/>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CB9C39B-BD7C-60F6-D3C8-CD738C0C60E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EBA7C18-C700-754A-69DA-9B3F3492498A}"/>
                </a:ext>
              </a:extLst>
            </p:cNvPr>
            <p:cNvSpPr/>
            <p:nvPr/>
          </p:nvSpPr>
          <p:spPr>
            <a:xfrm>
              <a:off x="9909130" y="2922904"/>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tags</a:t>
              </a:r>
            </a:p>
          </p:txBody>
        </p:sp>
        <p:grpSp>
          <p:nvGrpSpPr>
            <p:cNvPr id="29" name="Group 28">
              <a:extLst>
                <a:ext uri="{FF2B5EF4-FFF2-40B4-BE49-F238E27FC236}">
                  <a16:creationId xmlns:a16="http://schemas.microsoft.com/office/drawing/2014/main" id="{6A0E9552-A008-7E79-9336-2E81CE5B17C7}"/>
                </a:ext>
              </a:extLst>
            </p:cNvPr>
            <p:cNvGrpSpPr/>
            <p:nvPr/>
          </p:nvGrpSpPr>
          <p:grpSpPr>
            <a:xfrm>
              <a:off x="9563948" y="2923875"/>
              <a:ext cx="281608" cy="277324"/>
              <a:chOff x="7262192" y="2933414"/>
              <a:chExt cx="281608" cy="277324"/>
            </a:xfrm>
          </p:grpSpPr>
          <p:sp>
            <p:nvSpPr>
              <p:cNvPr id="30" name="Rectangle 29">
                <a:extLst>
                  <a:ext uri="{FF2B5EF4-FFF2-40B4-BE49-F238E27FC236}">
                    <a16:creationId xmlns:a16="http://schemas.microsoft.com/office/drawing/2014/main" id="{B12F2EC4-C675-3907-1306-61D056286258}"/>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31" name="Straight Connector 30">
                <a:extLst>
                  <a:ext uri="{FF2B5EF4-FFF2-40B4-BE49-F238E27FC236}">
                    <a16:creationId xmlns:a16="http://schemas.microsoft.com/office/drawing/2014/main" id="{F9A47448-010C-633C-6A7A-1237A69E7FCC}"/>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12A694-2214-EA80-E7BB-53F96393039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4" name="Rectangle 33">
            <a:extLst>
              <a:ext uri="{FF2B5EF4-FFF2-40B4-BE49-F238E27FC236}">
                <a16:creationId xmlns:a16="http://schemas.microsoft.com/office/drawing/2014/main" id="{7BD66022-30C6-2B2A-E890-4C893313BF46}"/>
              </a:ext>
            </a:extLst>
          </p:cNvPr>
          <p:cNvSpPr/>
          <p:nvPr/>
        </p:nvSpPr>
        <p:spPr>
          <a:xfrm>
            <a:off x="5721072" y="2032780"/>
            <a:ext cx="4468299"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65000"/>
                  </a:schemeClr>
                </a:solidFill>
              </a:rPr>
              <a:t>enter search text  </a:t>
            </a:r>
          </a:p>
        </p:txBody>
      </p:sp>
      <p:sp>
        <p:nvSpPr>
          <p:cNvPr id="35" name="Rounded Rectangle 34">
            <a:extLst>
              <a:ext uri="{FF2B5EF4-FFF2-40B4-BE49-F238E27FC236}">
                <a16:creationId xmlns:a16="http://schemas.microsoft.com/office/drawing/2014/main" id="{3DF9D9B5-A1D7-165A-33A3-2061FD006BBA}"/>
              </a:ext>
            </a:extLst>
          </p:cNvPr>
          <p:cNvSpPr/>
          <p:nvPr/>
        </p:nvSpPr>
        <p:spPr>
          <a:xfrm>
            <a:off x="10357511" y="2032780"/>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Search</a:t>
            </a:r>
          </a:p>
        </p:txBody>
      </p:sp>
      <p:sp>
        <p:nvSpPr>
          <p:cNvPr id="3" name="Lightning Bolt 2">
            <a:extLst>
              <a:ext uri="{FF2B5EF4-FFF2-40B4-BE49-F238E27FC236}">
                <a16:creationId xmlns:a16="http://schemas.microsoft.com/office/drawing/2014/main" id="{1ED423F3-266C-0252-80E4-5987AE4E25D8}"/>
              </a:ext>
            </a:extLst>
          </p:cNvPr>
          <p:cNvSpPr/>
          <p:nvPr/>
        </p:nvSpPr>
        <p:spPr>
          <a:xfrm rot="10613036">
            <a:off x="11141127" y="2227557"/>
            <a:ext cx="336774" cy="803192"/>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8599010-F6BC-07FF-C950-3E3998AB95CA}"/>
              </a:ext>
            </a:extLst>
          </p:cNvPr>
          <p:cNvSpPr txBox="1"/>
          <p:nvPr/>
        </p:nvSpPr>
        <p:spPr>
          <a:xfrm>
            <a:off x="10123136" y="2958854"/>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3" action="ppaction://hlinksldjump"/>
              </a:rPr>
              <a:t>search-results (popup)</a:t>
            </a:r>
            <a:endParaRPr lang="en-US" sz="1400" b="1" u="sng" dirty="0">
              <a:solidFill>
                <a:schemeClr val="accent1">
                  <a:lumMod val="75000"/>
                </a:schemeClr>
              </a:solidFill>
            </a:endParaRPr>
          </a:p>
        </p:txBody>
      </p:sp>
      <p:sp>
        <p:nvSpPr>
          <p:cNvPr id="17" name="Rectangle 16">
            <a:extLst>
              <a:ext uri="{FF2B5EF4-FFF2-40B4-BE49-F238E27FC236}">
                <a16:creationId xmlns:a16="http://schemas.microsoft.com/office/drawing/2014/main" id="{06ED5925-045A-F668-6C7C-E1253B94C09A}"/>
              </a:ext>
            </a:extLst>
          </p:cNvPr>
          <p:cNvSpPr/>
          <p:nvPr/>
        </p:nvSpPr>
        <p:spPr>
          <a:xfrm>
            <a:off x="972738" y="3109674"/>
            <a:ext cx="2863766" cy="2949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A0C99CE2-EF8B-872C-7D5D-CFA27C117F13}"/>
              </a:ext>
            </a:extLst>
          </p:cNvPr>
          <p:cNvSpPr/>
          <p:nvPr/>
        </p:nvSpPr>
        <p:spPr>
          <a:xfrm>
            <a:off x="978346" y="2747068"/>
            <a:ext cx="2330526" cy="3256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Previously Downloaded Items </a:t>
            </a:r>
            <a:endParaRPr lang="en-US" sz="1600" dirty="0">
              <a:solidFill>
                <a:schemeClr val="tx1"/>
              </a:solidFill>
            </a:endParaRPr>
          </a:p>
        </p:txBody>
      </p:sp>
      <p:sp>
        <p:nvSpPr>
          <p:cNvPr id="22" name="TextBox 21">
            <a:extLst>
              <a:ext uri="{FF2B5EF4-FFF2-40B4-BE49-F238E27FC236}">
                <a16:creationId xmlns:a16="http://schemas.microsoft.com/office/drawing/2014/main" id="{9B643B44-6AF4-A072-7186-6B6DB6EC7535}"/>
              </a:ext>
            </a:extLst>
          </p:cNvPr>
          <p:cNvSpPr txBox="1"/>
          <p:nvPr/>
        </p:nvSpPr>
        <p:spPr>
          <a:xfrm>
            <a:off x="1088360" y="3211286"/>
            <a:ext cx="2548021" cy="2862322"/>
          </a:xfrm>
          <a:prstGeom prst="rect">
            <a:avLst/>
          </a:prstGeom>
          <a:noFill/>
        </p:spPr>
        <p:txBody>
          <a:bodyPr wrap="square" rtlCol="0">
            <a:spAutoFit/>
          </a:bodyPr>
          <a:lstStyle/>
          <a:p>
            <a:r>
              <a:rPr lang="en-US" sz="1200" dirty="0"/>
              <a:t>Prod 1</a:t>
            </a:r>
          </a:p>
          <a:p>
            <a:r>
              <a:rPr lang="en-US" sz="1200" dirty="0"/>
              <a:t>    sub prod 1.1</a:t>
            </a:r>
          </a:p>
          <a:p>
            <a:r>
              <a:rPr lang="en-US" sz="1200" dirty="0"/>
              <a:t>        configuration 1.1.1</a:t>
            </a:r>
          </a:p>
          <a:p>
            <a:r>
              <a:rPr lang="en-US" sz="1200" dirty="0"/>
              <a:t>        configuration 1.1.2</a:t>
            </a:r>
          </a:p>
          <a:p>
            <a:r>
              <a:rPr lang="en-US" sz="1200" dirty="0"/>
              <a:t>   sub prod 1.2</a:t>
            </a:r>
          </a:p>
          <a:p>
            <a:r>
              <a:rPr lang="en-US" sz="1200" dirty="0"/>
              <a:t>        </a:t>
            </a:r>
            <a:r>
              <a:rPr lang="en-US" sz="1200" b="1" dirty="0"/>
              <a:t>configuration 1.2.1</a:t>
            </a:r>
          </a:p>
          <a:p>
            <a:r>
              <a:rPr lang="en-US" sz="1200" dirty="0"/>
              <a:t>Prod 2</a:t>
            </a:r>
          </a:p>
          <a:p>
            <a:r>
              <a:rPr lang="en-US" sz="1200" dirty="0"/>
              <a:t>Prod 3</a:t>
            </a:r>
          </a:p>
          <a:p>
            <a:r>
              <a:rPr lang="en-US" sz="1200" dirty="0"/>
              <a:t>    sub prod 3.1</a:t>
            </a:r>
          </a:p>
          <a:p>
            <a:r>
              <a:rPr lang="en-US" sz="1200" dirty="0"/>
              <a:t>Prod 4</a:t>
            </a:r>
          </a:p>
          <a:p>
            <a:r>
              <a:rPr lang="en-US" sz="1200" dirty="0"/>
              <a:t>    sub prod 4.1</a:t>
            </a:r>
          </a:p>
          <a:p>
            <a:r>
              <a:rPr lang="en-US" sz="1200" dirty="0"/>
              <a:t>    sub prod 4.2</a:t>
            </a:r>
          </a:p>
          <a:p>
            <a:r>
              <a:rPr lang="en-US" sz="1200" dirty="0"/>
              <a:t>         configuration 4.2.1</a:t>
            </a:r>
          </a:p>
          <a:p>
            <a:r>
              <a:rPr lang="en-US" sz="1200" dirty="0"/>
              <a:t>    sub prod 4.3</a:t>
            </a:r>
          </a:p>
          <a:p>
            <a:r>
              <a:rPr lang="en-US" sz="1200" dirty="0"/>
              <a:t>    sub prod 4.4</a:t>
            </a:r>
          </a:p>
        </p:txBody>
      </p:sp>
      <p:grpSp>
        <p:nvGrpSpPr>
          <p:cNvPr id="47" name="Group 46">
            <a:extLst>
              <a:ext uri="{FF2B5EF4-FFF2-40B4-BE49-F238E27FC236}">
                <a16:creationId xmlns:a16="http://schemas.microsoft.com/office/drawing/2014/main" id="{3FA192B7-C7A2-4C56-7924-D416806F83E9}"/>
              </a:ext>
            </a:extLst>
          </p:cNvPr>
          <p:cNvGrpSpPr/>
          <p:nvPr/>
        </p:nvGrpSpPr>
        <p:grpSpPr>
          <a:xfrm>
            <a:off x="3834836" y="3109674"/>
            <a:ext cx="282070" cy="2949312"/>
            <a:chOff x="4652069" y="3133245"/>
            <a:chExt cx="282070" cy="2949312"/>
          </a:xfrm>
        </p:grpSpPr>
        <p:sp>
          <p:nvSpPr>
            <p:cNvPr id="44" name="Rectangle 43">
              <a:extLst>
                <a:ext uri="{FF2B5EF4-FFF2-40B4-BE49-F238E27FC236}">
                  <a16:creationId xmlns:a16="http://schemas.microsoft.com/office/drawing/2014/main" id="{D657748D-B6E0-58DD-B9D5-E49BF9D5977D}"/>
                </a:ext>
              </a:extLst>
            </p:cNvPr>
            <p:cNvSpPr/>
            <p:nvPr/>
          </p:nvSpPr>
          <p:spPr>
            <a:xfrm>
              <a:off x="4652069" y="3133245"/>
              <a:ext cx="278295" cy="2949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riangle 44">
              <a:extLst>
                <a:ext uri="{FF2B5EF4-FFF2-40B4-BE49-F238E27FC236}">
                  <a16:creationId xmlns:a16="http://schemas.microsoft.com/office/drawing/2014/main" id="{63FA6C48-5AFA-CBCB-BE52-E518DBE5CF51}"/>
                </a:ext>
              </a:extLst>
            </p:cNvPr>
            <p:cNvSpPr/>
            <p:nvPr/>
          </p:nvSpPr>
          <p:spPr>
            <a:xfrm>
              <a:off x="4675722" y="3141869"/>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889050F6-5C32-D83F-7752-E2A5F66A6223}"/>
                </a:ext>
              </a:extLst>
            </p:cNvPr>
            <p:cNvSpPr/>
            <p:nvPr/>
          </p:nvSpPr>
          <p:spPr>
            <a:xfrm flipV="1">
              <a:off x="4668172" y="5866608"/>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76613C36-83E4-2229-71D6-8312DAA71F5F}"/>
              </a:ext>
            </a:extLst>
          </p:cNvPr>
          <p:cNvSpPr/>
          <p:nvPr/>
        </p:nvSpPr>
        <p:spPr>
          <a:xfrm>
            <a:off x="4280518" y="3118298"/>
            <a:ext cx="4314329" cy="29553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shows details for selected result&gt;</a:t>
            </a:r>
          </a:p>
        </p:txBody>
      </p:sp>
      <p:sp>
        <p:nvSpPr>
          <p:cNvPr id="51" name="Rectangle 50">
            <a:extLst>
              <a:ext uri="{FF2B5EF4-FFF2-40B4-BE49-F238E27FC236}">
                <a16:creationId xmlns:a16="http://schemas.microsoft.com/office/drawing/2014/main" id="{18F4C700-F593-FA5E-FE02-D779E5BD50B0}"/>
              </a:ext>
            </a:extLst>
          </p:cNvPr>
          <p:cNvSpPr/>
          <p:nvPr/>
        </p:nvSpPr>
        <p:spPr>
          <a:xfrm>
            <a:off x="8594847" y="3118298"/>
            <a:ext cx="278295" cy="29553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Triangle 51">
            <a:extLst>
              <a:ext uri="{FF2B5EF4-FFF2-40B4-BE49-F238E27FC236}">
                <a16:creationId xmlns:a16="http://schemas.microsoft.com/office/drawing/2014/main" id="{ED3657D9-016C-EAF2-CB72-E48FE5BCCE1B}"/>
              </a:ext>
            </a:extLst>
          </p:cNvPr>
          <p:cNvSpPr/>
          <p:nvPr/>
        </p:nvSpPr>
        <p:spPr>
          <a:xfrm>
            <a:off x="8618500" y="3137340"/>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riangle 52">
            <a:extLst>
              <a:ext uri="{FF2B5EF4-FFF2-40B4-BE49-F238E27FC236}">
                <a16:creationId xmlns:a16="http://schemas.microsoft.com/office/drawing/2014/main" id="{BFC8784A-66EE-FFEF-2FB7-1C397C6C1AEF}"/>
              </a:ext>
            </a:extLst>
          </p:cNvPr>
          <p:cNvSpPr/>
          <p:nvPr/>
        </p:nvSpPr>
        <p:spPr>
          <a:xfrm flipV="1">
            <a:off x="8614725" y="585794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6F4D992-EB92-51A2-B13F-703D12B0FB51}"/>
              </a:ext>
            </a:extLst>
          </p:cNvPr>
          <p:cNvSpPr/>
          <p:nvPr/>
        </p:nvSpPr>
        <p:spPr>
          <a:xfrm>
            <a:off x="4182783" y="2823705"/>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Details</a:t>
            </a:r>
            <a:endParaRPr lang="en-US" sz="1600" dirty="0">
              <a:solidFill>
                <a:schemeClr val="tx1"/>
              </a:solidFill>
            </a:endParaRPr>
          </a:p>
        </p:txBody>
      </p:sp>
      <p:sp>
        <p:nvSpPr>
          <p:cNvPr id="55" name="Rectangle 54">
            <a:extLst>
              <a:ext uri="{FF2B5EF4-FFF2-40B4-BE49-F238E27FC236}">
                <a16:creationId xmlns:a16="http://schemas.microsoft.com/office/drawing/2014/main" id="{7A734A22-86DF-69C4-258C-78346D18284A}"/>
              </a:ext>
            </a:extLst>
          </p:cNvPr>
          <p:cNvSpPr/>
          <p:nvPr/>
        </p:nvSpPr>
        <p:spPr>
          <a:xfrm>
            <a:off x="4699022" y="3191996"/>
            <a:ext cx="3598914"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 1 – sub prod 1.2 – configuration 1.2.1 </a:t>
            </a:r>
          </a:p>
        </p:txBody>
      </p:sp>
      <p:sp>
        <p:nvSpPr>
          <p:cNvPr id="56" name="Rounded Rectangle 55">
            <a:extLst>
              <a:ext uri="{FF2B5EF4-FFF2-40B4-BE49-F238E27FC236}">
                <a16:creationId xmlns:a16="http://schemas.microsoft.com/office/drawing/2014/main" id="{1DF80612-43EF-3C09-D01B-80F76821194C}"/>
              </a:ext>
            </a:extLst>
          </p:cNvPr>
          <p:cNvSpPr/>
          <p:nvPr/>
        </p:nvSpPr>
        <p:spPr>
          <a:xfrm>
            <a:off x="9022572" y="3118299"/>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57" name="Lightning Bolt 56">
            <a:extLst>
              <a:ext uri="{FF2B5EF4-FFF2-40B4-BE49-F238E27FC236}">
                <a16:creationId xmlns:a16="http://schemas.microsoft.com/office/drawing/2014/main" id="{9E34879A-3B33-0016-D77E-4BA3F7170D9A}"/>
              </a:ext>
            </a:extLst>
          </p:cNvPr>
          <p:cNvSpPr/>
          <p:nvPr/>
        </p:nvSpPr>
        <p:spPr>
          <a:xfrm rot="10613036">
            <a:off x="9600163" y="3384431"/>
            <a:ext cx="383356" cy="853490"/>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62131A5-3443-6CB5-B016-4C91FEC7EAB6}"/>
              </a:ext>
            </a:extLst>
          </p:cNvPr>
          <p:cNvSpPr txBox="1"/>
          <p:nvPr/>
        </p:nvSpPr>
        <p:spPr>
          <a:xfrm>
            <a:off x="8873142" y="4168738"/>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4" action="ppaction://hlinksldjump"/>
              </a:rPr>
              <a:t>configure (popup)</a:t>
            </a:r>
            <a:endParaRPr lang="en-US" sz="1400" b="1" u="sng" dirty="0">
              <a:solidFill>
                <a:schemeClr val="accent1">
                  <a:lumMod val="75000"/>
                </a:schemeClr>
              </a:solidFill>
            </a:endParaRPr>
          </a:p>
        </p:txBody>
      </p:sp>
      <p:sp>
        <p:nvSpPr>
          <p:cNvPr id="59" name="Oval 58">
            <a:extLst>
              <a:ext uri="{FF2B5EF4-FFF2-40B4-BE49-F238E27FC236}">
                <a16:creationId xmlns:a16="http://schemas.microsoft.com/office/drawing/2014/main" id="{C9561C4B-FD3B-4F57-58C2-742132D0BCE2}"/>
              </a:ext>
            </a:extLst>
          </p:cNvPr>
          <p:cNvSpPr/>
          <p:nvPr/>
        </p:nvSpPr>
        <p:spPr>
          <a:xfrm>
            <a:off x="10712332" y="1361966"/>
            <a:ext cx="641468" cy="5385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User</a:t>
            </a:r>
          </a:p>
          <a:p>
            <a:pPr algn="ctr"/>
            <a:r>
              <a:rPr lang="en-US" sz="1050" dirty="0">
                <a:solidFill>
                  <a:schemeClr val="tx1"/>
                </a:solidFill>
              </a:rPr>
              <a:t>Icon</a:t>
            </a:r>
          </a:p>
        </p:txBody>
      </p:sp>
      <p:pic>
        <p:nvPicPr>
          <p:cNvPr id="61" name="Graphic 60" descr="Moon with solid fill">
            <a:extLst>
              <a:ext uri="{FF2B5EF4-FFF2-40B4-BE49-F238E27FC236}">
                <a16:creationId xmlns:a16="http://schemas.microsoft.com/office/drawing/2014/main" id="{9B6DA83D-DDB0-3B6D-3E41-E10D52ABC773}"/>
              </a:ext>
            </a:extLst>
          </p:cNvPr>
          <p:cNvPicPr>
            <a:picLocks noChangeAspect="1"/>
          </p:cNvPicPr>
          <p:nvPr/>
        </p:nvPicPr>
        <p:blipFill>
          <a:blip/>
          <a:stretch>
            <a:fillRect/>
          </a:stretch>
        </p:blipFill>
        <p:spPr>
          <a:xfrm>
            <a:off x="10165436" y="1423471"/>
            <a:ext cx="457200" cy="457200"/>
          </a:xfrm>
          <a:prstGeom prst="rect">
            <a:avLst/>
          </a:prstGeom>
        </p:spPr>
      </p:pic>
      <p:sp>
        <p:nvSpPr>
          <p:cNvPr id="63" name="Cloud Callout 62">
            <a:extLst>
              <a:ext uri="{FF2B5EF4-FFF2-40B4-BE49-F238E27FC236}">
                <a16:creationId xmlns:a16="http://schemas.microsoft.com/office/drawing/2014/main" id="{DFE2305A-8341-6035-C0D7-FD6305B031A0}"/>
              </a:ext>
            </a:extLst>
          </p:cNvPr>
          <p:cNvSpPr/>
          <p:nvPr/>
        </p:nvSpPr>
        <p:spPr>
          <a:xfrm>
            <a:off x="10006433" y="384731"/>
            <a:ext cx="1764064" cy="613827"/>
          </a:xfrm>
          <a:prstGeom prst="cloudCallout">
            <a:avLst>
              <a:gd name="adj1" fmla="val 3715"/>
              <a:gd name="adj2" fmla="val 1117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dirty="0"/>
              <a:t>Menu:</a:t>
            </a:r>
          </a:p>
          <a:p>
            <a:pPr marL="171450" indent="-171450">
              <a:buFont typeface="Arial" panose="020B0604020202020204" pitchFamily="34" charset="0"/>
              <a:buChar char="•"/>
            </a:pPr>
            <a:r>
              <a:rPr lang="en-US" sz="1200" i="1" dirty="0"/>
              <a:t>Sign out</a:t>
            </a:r>
          </a:p>
          <a:p>
            <a:pPr marL="171450" indent="-171450">
              <a:buFont typeface="Arial" panose="020B0604020202020204" pitchFamily="34" charset="0"/>
              <a:buChar char="•"/>
            </a:pPr>
            <a:r>
              <a:rPr lang="en-US" sz="1200" i="1" dirty="0"/>
              <a:t>Accounts</a:t>
            </a:r>
          </a:p>
        </p:txBody>
      </p:sp>
      <p:sp>
        <p:nvSpPr>
          <p:cNvPr id="64" name="Right Arrow 63">
            <a:extLst>
              <a:ext uri="{FF2B5EF4-FFF2-40B4-BE49-F238E27FC236}">
                <a16:creationId xmlns:a16="http://schemas.microsoft.com/office/drawing/2014/main" id="{4D377C34-EA3D-A57C-5CC7-56AA34706538}"/>
              </a:ext>
            </a:extLst>
          </p:cNvPr>
          <p:cNvSpPr/>
          <p:nvPr/>
        </p:nvSpPr>
        <p:spPr>
          <a:xfrm>
            <a:off x="551303" y="4193044"/>
            <a:ext cx="860053" cy="13594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endParaRPr>
          </a:p>
        </p:txBody>
      </p:sp>
    </p:spTree>
    <p:extLst>
      <p:ext uri="{BB962C8B-B14F-4D97-AF65-F5344CB8AC3E}">
        <p14:creationId xmlns:p14="http://schemas.microsoft.com/office/powerpoint/2010/main" val="33673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p:txBody>
          <a:bodyPr/>
          <a:lstStyle/>
          <a:p>
            <a:r>
              <a:rPr lang="en-US" dirty="0"/>
              <a:t>cks-webkit – </a:t>
            </a:r>
            <a:r>
              <a:rPr lang="en-US" b="1" dirty="0">
                <a:solidFill>
                  <a:schemeClr val="accent1">
                    <a:lumMod val="75000"/>
                  </a:schemeClr>
                </a:solidFill>
              </a:rPr>
              <a:t>search-results</a:t>
            </a:r>
            <a:r>
              <a:rPr lang="en-US" dirty="0"/>
              <a:t> (popup)</a:t>
            </a:r>
          </a:p>
        </p:txBody>
      </p:sp>
      <p:sp>
        <p:nvSpPr>
          <p:cNvPr id="37" name="Rectangle 36">
            <a:extLst>
              <a:ext uri="{FF2B5EF4-FFF2-40B4-BE49-F238E27FC236}">
                <a16:creationId xmlns:a16="http://schemas.microsoft.com/office/drawing/2014/main" id="{D14A9F10-6733-FF88-0D12-7D2432D7D41E}"/>
              </a:ext>
            </a:extLst>
          </p:cNvPr>
          <p:cNvSpPr/>
          <p:nvPr/>
        </p:nvSpPr>
        <p:spPr>
          <a:xfrm>
            <a:off x="1290430" y="1556384"/>
            <a:ext cx="4314329"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prod 1 …</a:t>
            </a:r>
          </a:p>
          <a:p>
            <a:r>
              <a:rPr lang="en-US" sz="1400" dirty="0">
                <a:solidFill>
                  <a:schemeClr val="tx1"/>
                </a:solidFill>
              </a:rPr>
              <a:t>prod 2 …</a:t>
            </a:r>
          </a:p>
          <a:p>
            <a:r>
              <a:rPr lang="en-US" sz="1400" dirty="0">
                <a:solidFill>
                  <a:schemeClr val="tx1"/>
                </a:solidFill>
              </a:rPr>
              <a:t>prod 3 …</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prod n…</a:t>
            </a:r>
          </a:p>
        </p:txBody>
      </p:sp>
      <p:grpSp>
        <p:nvGrpSpPr>
          <p:cNvPr id="43" name="Group 42">
            <a:extLst>
              <a:ext uri="{FF2B5EF4-FFF2-40B4-BE49-F238E27FC236}">
                <a16:creationId xmlns:a16="http://schemas.microsoft.com/office/drawing/2014/main" id="{0850250C-B6FC-7A1A-9087-34C5246A1BB1}"/>
              </a:ext>
            </a:extLst>
          </p:cNvPr>
          <p:cNvGrpSpPr/>
          <p:nvPr/>
        </p:nvGrpSpPr>
        <p:grpSpPr>
          <a:xfrm>
            <a:off x="5584881" y="1556384"/>
            <a:ext cx="302388" cy="2706355"/>
            <a:chOff x="5308240" y="3038462"/>
            <a:chExt cx="302388" cy="2706355"/>
          </a:xfrm>
        </p:grpSpPr>
        <p:sp>
          <p:nvSpPr>
            <p:cNvPr id="40" name="Rectangle 39">
              <a:extLst>
                <a:ext uri="{FF2B5EF4-FFF2-40B4-BE49-F238E27FC236}">
                  <a16:creationId xmlns:a16="http://schemas.microsoft.com/office/drawing/2014/main" id="{85B0CD59-7B00-4114-9C3C-1696966D0834}"/>
                </a:ext>
              </a:extLst>
            </p:cNvPr>
            <p:cNvSpPr/>
            <p:nvPr/>
          </p:nvSpPr>
          <p:spPr>
            <a:xfrm>
              <a:off x="5308240" y="3038462"/>
              <a:ext cx="302388"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riangle 40">
              <a:extLst>
                <a:ext uri="{FF2B5EF4-FFF2-40B4-BE49-F238E27FC236}">
                  <a16:creationId xmlns:a16="http://schemas.microsoft.com/office/drawing/2014/main" id="{11C8AA80-2313-181C-59EC-13277E5AB1D2}"/>
                </a:ext>
              </a:extLst>
            </p:cNvPr>
            <p:cNvSpPr/>
            <p:nvPr/>
          </p:nvSpPr>
          <p:spPr>
            <a:xfrm>
              <a:off x="5331893" y="3057025"/>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9A97B706-F4B2-C752-DAFE-37E272E7BBAA}"/>
                </a:ext>
              </a:extLst>
            </p:cNvPr>
            <p:cNvSpPr/>
            <p:nvPr/>
          </p:nvSpPr>
          <p:spPr>
            <a:xfrm flipV="1">
              <a:off x="5328118" y="552915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8503CFC4-64A4-6022-C37A-00C06B513058}"/>
              </a:ext>
            </a:extLst>
          </p:cNvPr>
          <p:cNvSpPr/>
          <p:nvPr/>
        </p:nvSpPr>
        <p:spPr>
          <a:xfrm>
            <a:off x="1270551" y="1228420"/>
            <a:ext cx="2143539"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Prod </a:t>
            </a:r>
            <a:r>
              <a:rPr lang="en-US" sz="1600" dirty="0">
                <a:solidFill>
                  <a:schemeClr val="tx1"/>
                </a:solidFill>
              </a:rPr>
              <a:t>Titles</a:t>
            </a:r>
          </a:p>
        </p:txBody>
      </p:sp>
      <p:sp>
        <p:nvSpPr>
          <p:cNvPr id="45" name="Rectangle 44">
            <a:extLst>
              <a:ext uri="{FF2B5EF4-FFF2-40B4-BE49-F238E27FC236}">
                <a16:creationId xmlns:a16="http://schemas.microsoft.com/office/drawing/2014/main" id="{2D5152D4-9147-F417-1D3F-D3B23D34BB23}"/>
              </a:ext>
            </a:extLst>
          </p:cNvPr>
          <p:cNvSpPr/>
          <p:nvPr/>
        </p:nvSpPr>
        <p:spPr>
          <a:xfrm>
            <a:off x="6031395" y="1549446"/>
            <a:ext cx="4314329"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shows details for selected result&gt;</a:t>
            </a:r>
          </a:p>
        </p:txBody>
      </p:sp>
      <p:grpSp>
        <p:nvGrpSpPr>
          <p:cNvPr id="46" name="Group 45">
            <a:extLst>
              <a:ext uri="{FF2B5EF4-FFF2-40B4-BE49-F238E27FC236}">
                <a16:creationId xmlns:a16="http://schemas.microsoft.com/office/drawing/2014/main" id="{7979CA84-637D-D8BF-467F-9FC64624A4E1}"/>
              </a:ext>
            </a:extLst>
          </p:cNvPr>
          <p:cNvGrpSpPr/>
          <p:nvPr/>
        </p:nvGrpSpPr>
        <p:grpSpPr>
          <a:xfrm>
            <a:off x="10345724" y="1549446"/>
            <a:ext cx="302388" cy="2706355"/>
            <a:chOff x="5308240" y="3038462"/>
            <a:chExt cx="302388" cy="2706355"/>
          </a:xfrm>
        </p:grpSpPr>
        <p:sp>
          <p:nvSpPr>
            <p:cNvPr id="47" name="Rectangle 46">
              <a:extLst>
                <a:ext uri="{FF2B5EF4-FFF2-40B4-BE49-F238E27FC236}">
                  <a16:creationId xmlns:a16="http://schemas.microsoft.com/office/drawing/2014/main" id="{58BB3EE7-444E-C0A0-64FB-FFC27AF4F2D8}"/>
                </a:ext>
              </a:extLst>
            </p:cNvPr>
            <p:cNvSpPr/>
            <p:nvPr/>
          </p:nvSpPr>
          <p:spPr>
            <a:xfrm>
              <a:off x="5308240" y="3038462"/>
              <a:ext cx="302388"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Triangle 47">
              <a:extLst>
                <a:ext uri="{FF2B5EF4-FFF2-40B4-BE49-F238E27FC236}">
                  <a16:creationId xmlns:a16="http://schemas.microsoft.com/office/drawing/2014/main" id="{64D079AB-641D-BED4-3B2E-D58D37F49812}"/>
                </a:ext>
              </a:extLst>
            </p:cNvPr>
            <p:cNvSpPr/>
            <p:nvPr/>
          </p:nvSpPr>
          <p:spPr>
            <a:xfrm>
              <a:off x="5331893" y="3057025"/>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riangle 48">
              <a:extLst>
                <a:ext uri="{FF2B5EF4-FFF2-40B4-BE49-F238E27FC236}">
                  <a16:creationId xmlns:a16="http://schemas.microsoft.com/office/drawing/2014/main" id="{0309CC18-D386-CF55-7536-FF2B248BD5AF}"/>
                </a:ext>
              </a:extLst>
            </p:cNvPr>
            <p:cNvSpPr/>
            <p:nvPr/>
          </p:nvSpPr>
          <p:spPr>
            <a:xfrm flipV="1">
              <a:off x="5328118" y="552915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621B49F-F3D4-A4C5-2368-A8410805DC2E}"/>
              </a:ext>
            </a:extLst>
          </p:cNvPr>
          <p:cNvSpPr/>
          <p:nvPr/>
        </p:nvSpPr>
        <p:spPr>
          <a:xfrm>
            <a:off x="6031395" y="1228420"/>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Details</a:t>
            </a:r>
            <a:endParaRPr lang="en-US" sz="1600" dirty="0">
              <a:solidFill>
                <a:schemeClr val="tx1"/>
              </a:solidFill>
            </a:endParaRPr>
          </a:p>
        </p:txBody>
      </p:sp>
      <p:sp>
        <p:nvSpPr>
          <p:cNvPr id="51" name="Right Arrow 50">
            <a:extLst>
              <a:ext uri="{FF2B5EF4-FFF2-40B4-BE49-F238E27FC236}">
                <a16:creationId xmlns:a16="http://schemas.microsoft.com/office/drawing/2014/main" id="{10B3A635-8F6C-7C4F-AF9D-26CF9B5311A2}"/>
              </a:ext>
            </a:extLst>
          </p:cNvPr>
          <p:cNvSpPr/>
          <p:nvPr/>
        </p:nvSpPr>
        <p:spPr>
          <a:xfrm>
            <a:off x="838200" y="2117035"/>
            <a:ext cx="387626" cy="10933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5D9002-25E8-5988-5B59-72A569113DE6}"/>
              </a:ext>
            </a:extLst>
          </p:cNvPr>
          <p:cNvSpPr/>
          <p:nvPr/>
        </p:nvSpPr>
        <p:spPr>
          <a:xfrm>
            <a:off x="7301487" y="1598737"/>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 3</a:t>
            </a:r>
          </a:p>
        </p:txBody>
      </p:sp>
      <p:sp>
        <p:nvSpPr>
          <p:cNvPr id="59" name="Rounded Rectangle 58">
            <a:extLst>
              <a:ext uri="{FF2B5EF4-FFF2-40B4-BE49-F238E27FC236}">
                <a16:creationId xmlns:a16="http://schemas.microsoft.com/office/drawing/2014/main" id="{46997485-C815-B266-71A2-378644D95CDB}"/>
              </a:ext>
            </a:extLst>
          </p:cNvPr>
          <p:cNvSpPr/>
          <p:nvPr/>
        </p:nvSpPr>
        <p:spPr>
          <a:xfrm>
            <a:off x="1274611" y="4408867"/>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64" name="Lightning Bolt 63">
            <a:extLst>
              <a:ext uri="{FF2B5EF4-FFF2-40B4-BE49-F238E27FC236}">
                <a16:creationId xmlns:a16="http://schemas.microsoft.com/office/drawing/2014/main" id="{C2FFF4D4-F77A-8A0E-50DF-5DDECFE17E3C}"/>
              </a:ext>
            </a:extLst>
          </p:cNvPr>
          <p:cNvSpPr/>
          <p:nvPr/>
        </p:nvSpPr>
        <p:spPr>
          <a:xfrm rot="10613036">
            <a:off x="2191849" y="4547383"/>
            <a:ext cx="1334997" cy="458805"/>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9DEB084-DFC6-B5B6-542D-9663F2DB5F55}"/>
              </a:ext>
            </a:extLst>
          </p:cNvPr>
          <p:cNvSpPr txBox="1"/>
          <p:nvPr/>
        </p:nvSpPr>
        <p:spPr>
          <a:xfrm>
            <a:off x="3133557" y="4888245"/>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2" action="ppaction://hlinksldjump"/>
              </a:rPr>
              <a:t>configure (popup)</a:t>
            </a:r>
            <a:endParaRPr lang="en-US" sz="1400" b="1" u="sng" dirty="0">
              <a:solidFill>
                <a:schemeClr val="accent1">
                  <a:lumMod val="75000"/>
                </a:schemeClr>
              </a:solidFill>
            </a:endParaRPr>
          </a:p>
        </p:txBody>
      </p:sp>
    </p:spTree>
    <p:extLst>
      <p:ext uri="{BB962C8B-B14F-4D97-AF65-F5344CB8AC3E}">
        <p14:creationId xmlns:p14="http://schemas.microsoft.com/office/powerpoint/2010/main" val="359250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a:xfrm>
            <a:off x="810188" y="302268"/>
            <a:ext cx="10515600" cy="728179"/>
          </a:xfrm>
        </p:spPr>
        <p:txBody>
          <a:bodyPr/>
          <a:lstStyle/>
          <a:p>
            <a:r>
              <a:rPr lang="en-US" dirty="0"/>
              <a:t>cks-webkit – </a:t>
            </a:r>
            <a:r>
              <a:rPr lang="en-US" b="1" dirty="0"/>
              <a:t>configure</a:t>
            </a:r>
            <a:r>
              <a:rPr lang="en-US" dirty="0"/>
              <a:t> (popup)</a:t>
            </a:r>
          </a:p>
        </p:txBody>
      </p:sp>
      <p:sp>
        <p:nvSpPr>
          <p:cNvPr id="59" name="Rounded Rectangle 58">
            <a:extLst>
              <a:ext uri="{FF2B5EF4-FFF2-40B4-BE49-F238E27FC236}">
                <a16:creationId xmlns:a16="http://schemas.microsoft.com/office/drawing/2014/main" id="{46997485-C815-B266-71A2-378644D95CDB}"/>
              </a:ext>
            </a:extLst>
          </p:cNvPr>
          <p:cNvSpPr/>
          <p:nvPr/>
        </p:nvSpPr>
        <p:spPr>
          <a:xfrm>
            <a:off x="838200" y="1268102"/>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60" name="Rectangle 59">
            <a:extLst>
              <a:ext uri="{FF2B5EF4-FFF2-40B4-BE49-F238E27FC236}">
                <a16:creationId xmlns:a16="http://schemas.microsoft.com/office/drawing/2014/main" id="{4DF0D2E4-6543-D3AC-9A6F-EC95FE40C645}"/>
              </a:ext>
            </a:extLst>
          </p:cNvPr>
          <p:cNvSpPr/>
          <p:nvPr/>
        </p:nvSpPr>
        <p:spPr>
          <a:xfrm>
            <a:off x="854019" y="1699318"/>
            <a:ext cx="7783675" cy="15928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Configuration Dialog Box&gt;</a:t>
            </a:r>
          </a:p>
        </p:txBody>
      </p:sp>
      <p:sp>
        <p:nvSpPr>
          <p:cNvPr id="62" name="Cloud Callout 61">
            <a:extLst>
              <a:ext uri="{FF2B5EF4-FFF2-40B4-BE49-F238E27FC236}">
                <a16:creationId xmlns:a16="http://schemas.microsoft.com/office/drawing/2014/main" id="{3212D22B-C9E8-A262-C809-F9F56D430E5B}"/>
              </a:ext>
            </a:extLst>
          </p:cNvPr>
          <p:cNvSpPr/>
          <p:nvPr/>
        </p:nvSpPr>
        <p:spPr>
          <a:xfrm>
            <a:off x="5337314" y="4066468"/>
            <a:ext cx="5183256" cy="1446380"/>
          </a:xfrm>
          <a:prstGeom prst="cloudCallout">
            <a:avLst>
              <a:gd name="adj1" fmla="val -54706"/>
              <a:gd name="adj2" fmla="val -1090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dirty="0"/>
              <a:t>At the end of the configuration the user can choose to:</a:t>
            </a:r>
          </a:p>
          <a:p>
            <a:pPr marL="228600" indent="-228600">
              <a:buAutoNum type="arabicPeriod"/>
            </a:pPr>
            <a:r>
              <a:rPr lang="en-US" sz="1200" i="1" dirty="0"/>
              <a:t>Download as a zipped file on the user’s desktop</a:t>
            </a:r>
          </a:p>
          <a:p>
            <a:pPr marL="228600" indent="-228600">
              <a:buAutoNum type="arabicPeriod"/>
            </a:pPr>
            <a:r>
              <a:rPr lang="en-US" sz="1200" i="1" dirty="0"/>
              <a:t>Optionally add notes </a:t>
            </a:r>
          </a:p>
        </p:txBody>
      </p:sp>
    </p:spTree>
    <p:extLst>
      <p:ext uri="{BB962C8B-B14F-4D97-AF65-F5344CB8AC3E}">
        <p14:creationId xmlns:p14="http://schemas.microsoft.com/office/powerpoint/2010/main" val="15874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2EF5-9977-11B4-76D7-6C522E08333C}"/>
              </a:ext>
            </a:extLst>
          </p:cNvPr>
          <p:cNvSpPr>
            <a:spLocks noGrp="1"/>
          </p:cNvSpPr>
          <p:nvPr>
            <p:ph type="title"/>
          </p:nvPr>
        </p:nvSpPr>
        <p:spPr/>
        <p:txBody>
          <a:bodyPr/>
          <a:lstStyle/>
          <a:p>
            <a:r>
              <a:rPr lang="en-US" dirty="0"/>
              <a:t>Config Stages</a:t>
            </a:r>
          </a:p>
        </p:txBody>
      </p:sp>
      <p:sp>
        <p:nvSpPr>
          <p:cNvPr id="3" name="Content Placeholder 2">
            <a:extLst>
              <a:ext uri="{FF2B5EF4-FFF2-40B4-BE49-F238E27FC236}">
                <a16:creationId xmlns:a16="http://schemas.microsoft.com/office/drawing/2014/main" id="{21F6153F-11B5-0974-CA76-4A55F6C7913D}"/>
              </a:ext>
            </a:extLst>
          </p:cNvPr>
          <p:cNvSpPr>
            <a:spLocks noGrp="1"/>
          </p:cNvSpPr>
          <p:nvPr>
            <p:ph idx="1"/>
          </p:nvPr>
        </p:nvSpPr>
        <p:spPr>
          <a:xfrm>
            <a:off x="6043534" y="82446"/>
            <a:ext cx="5052934" cy="6723087"/>
          </a:xfrm>
        </p:spPr>
        <p:txBody>
          <a:bodyPr>
            <a:normAutofit fontScale="92500" lnSpcReduction="20000"/>
          </a:bodyPr>
          <a:lstStyle/>
          <a:p>
            <a:r>
              <a:rPr lang="en-US" sz="1000" dirty="0" err="1"/>
              <a:t>fnTraverse</a:t>
            </a:r>
            <a:r>
              <a:rPr lang="en-US" sz="1000" dirty="0"/>
              <a:t> (</a:t>
            </a:r>
            <a:r>
              <a:rPr lang="en-US" sz="1000" dirty="0" err="1"/>
              <a:t>queryTree</a:t>
            </a:r>
            <a:r>
              <a:rPr lang="en-US" sz="1000" dirty="0"/>
              <a:t>, </a:t>
            </a:r>
            <a:r>
              <a:rPr lang="en-US" sz="1000" dirty="0" err="1"/>
              <a:t>refKey</a:t>
            </a:r>
            <a:r>
              <a:rPr lang="en-US" sz="1000" dirty="0"/>
              <a:t>): </a:t>
            </a:r>
            <a:r>
              <a:rPr lang="en-US" sz="1000" dirty="0" err="1"/>
              <a:t>ResponseTree</a:t>
            </a:r>
            <a:endParaRPr lang="en-US" sz="1000" dirty="0"/>
          </a:p>
          <a:p>
            <a:pPr lvl="1"/>
            <a:r>
              <a:rPr lang="en-US" sz="1000" dirty="0" err="1"/>
              <a:t>ResponseSet</a:t>
            </a:r>
            <a:r>
              <a:rPr lang="en-US" sz="1000" dirty="0"/>
              <a:t> = []</a:t>
            </a:r>
          </a:p>
          <a:p>
            <a:pPr lvl="1"/>
            <a:r>
              <a:rPr lang="en-US" sz="1000" dirty="0"/>
              <a:t>children = </a:t>
            </a:r>
            <a:r>
              <a:rPr lang="en-US" sz="1000" dirty="0" err="1"/>
              <a:t>fnGetChildren</a:t>
            </a:r>
            <a:r>
              <a:rPr lang="en-US" sz="1000" dirty="0"/>
              <a:t> ( </a:t>
            </a:r>
            <a:r>
              <a:rPr lang="en-US" sz="1000" dirty="0" err="1"/>
              <a:t>queryTree</a:t>
            </a:r>
            <a:r>
              <a:rPr lang="en-US" sz="1000" dirty="0"/>
              <a:t>, </a:t>
            </a:r>
            <a:r>
              <a:rPr lang="en-US" sz="1000" dirty="0" err="1"/>
              <a:t>refKey</a:t>
            </a:r>
            <a:r>
              <a:rPr lang="en-US" sz="1000" dirty="0"/>
              <a:t>)</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childResponseTree</a:t>
            </a:r>
            <a:r>
              <a:rPr lang="en-US" sz="1000" dirty="0"/>
              <a:t> = </a:t>
            </a:r>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ResponseSet.append</a:t>
            </a:r>
            <a:r>
              <a:rPr lang="en-US" sz="1000" dirty="0"/>
              <a:t> ( </a:t>
            </a:r>
            <a:r>
              <a:rPr lang="en-US" sz="1000" dirty="0" err="1"/>
              <a:t>childResponseTree</a:t>
            </a:r>
            <a:r>
              <a:rPr lang="en-US" sz="1000" dirty="0"/>
              <a:t>)</a:t>
            </a:r>
          </a:p>
          <a:p>
            <a:pPr lvl="1"/>
            <a:r>
              <a:rPr lang="en-US" sz="1000" dirty="0"/>
              <a:t>Return </a:t>
            </a:r>
            <a:r>
              <a:rPr lang="en-US" sz="1000" dirty="0" err="1"/>
              <a:t>ResponseSet</a:t>
            </a:r>
            <a:endParaRPr lang="en-US" sz="1000" dirty="0"/>
          </a:p>
          <a:p>
            <a:r>
              <a:rPr lang="en-US" sz="1000" dirty="0" err="1"/>
              <a:t>fnRepeatTraverse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a:t>If </a:t>
            </a:r>
            <a:r>
              <a:rPr lang="en-US" sz="1000" dirty="0" err="1"/>
              <a:t>fnDoContinue</a:t>
            </a:r>
            <a:r>
              <a:rPr lang="en-US" sz="1000" dirty="0"/>
              <a:t>()</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childResponseTree</a:t>
            </a:r>
            <a:r>
              <a:rPr lang="en-US" sz="1000" dirty="0"/>
              <a:t> = </a:t>
            </a:r>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r>
              <a:rPr lang="en-US" sz="1000"/>
              <a:t>fnObjTraverse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endParaRPr lang="en-US" sz="1000" dirty="0"/>
          </a:p>
          <a:p>
            <a:r>
              <a:rPr lang="en-US" sz="1000" dirty="0" err="1"/>
              <a:t>fnSelectTraverse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err="1"/>
              <a:t>SelectionIndices</a:t>
            </a:r>
            <a:r>
              <a:rPr lang="en-US" sz="1000" dirty="0"/>
              <a:t> =  </a:t>
            </a:r>
            <a:r>
              <a:rPr lang="en-US" sz="1000" dirty="0" err="1"/>
              <a:t>fnGetSelectionIndices</a:t>
            </a:r>
            <a:r>
              <a:rPr lang="en-US" sz="1000" dirty="0"/>
              <a:t>()</a:t>
            </a:r>
          </a:p>
          <a:p>
            <a:pPr lvl="1"/>
            <a:r>
              <a:rPr lang="en-US" sz="1000" dirty="0"/>
              <a:t>Foreach </a:t>
            </a:r>
            <a:r>
              <a:rPr lang="en-US" sz="1000" dirty="0" err="1"/>
              <a:t>childTree</a:t>
            </a:r>
            <a:r>
              <a:rPr lang="en-US" sz="1000" dirty="0"/>
              <a:t> of children</a:t>
            </a:r>
          </a:p>
          <a:p>
            <a:pPr lvl="2"/>
            <a:r>
              <a:rPr lang="en-US" sz="1000" dirty="0"/>
              <a:t>If </a:t>
            </a:r>
            <a:r>
              <a:rPr lang="en-US" sz="1000" dirty="0" err="1"/>
              <a:t>fnIndexCheck</a:t>
            </a:r>
            <a:r>
              <a:rPr lang="en-US" sz="1000" dirty="0"/>
              <a:t>( </a:t>
            </a:r>
            <a:r>
              <a:rPr lang="en-US" sz="1000" dirty="0" err="1"/>
              <a:t>childTree</a:t>
            </a:r>
            <a:r>
              <a:rPr lang="en-US" sz="1000" dirty="0"/>
              <a:t> , </a:t>
            </a:r>
            <a:r>
              <a:rPr lang="en-US" sz="1000" dirty="0" err="1"/>
              <a:t>SelectionIndices</a:t>
            </a:r>
            <a:r>
              <a:rPr lang="en-US" sz="1000" dirty="0"/>
              <a:t>)</a:t>
            </a:r>
          </a:p>
          <a:p>
            <a:pPr lvl="3"/>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3"/>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3"/>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r>
              <a:rPr lang="en-US" sz="1000" dirty="0" err="1"/>
              <a:t>fnSelectPrimitive</a:t>
            </a:r>
            <a:r>
              <a:rPr lang="en-US" sz="1000" dirty="0"/>
              <a:t>(</a:t>
            </a:r>
            <a:r>
              <a:rPr lang="en-US" sz="1000" dirty="0" err="1"/>
              <a:t>queryTree</a:t>
            </a:r>
            <a:r>
              <a:rPr lang="en-US" sz="1000" dirty="0"/>
              <a:t>, </a:t>
            </a:r>
            <a:r>
              <a:rPr lang="en-US" sz="1000" dirty="0" err="1"/>
              <a:t>refKey</a:t>
            </a:r>
            <a:r>
              <a:rPr lang="en-US" sz="1000" dirty="0"/>
              <a:t>)</a:t>
            </a:r>
          </a:p>
          <a:p>
            <a:pPr lvl="1"/>
            <a:r>
              <a:rPr lang="en-US" sz="1000" dirty="0"/>
              <a:t>Response =  </a:t>
            </a:r>
            <a:r>
              <a:rPr lang="en-US" sz="1000" dirty="0" err="1"/>
              <a:t>fnGetPrimitive</a:t>
            </a:r>
            <a:r>
              <a:rPr lang="en-US" sz="1000" dirty="0"/>
              <a:t>()</a:t>
            </a:r>
          </a:p>
          <a:p>
            <a:pPr lvl="1"/>
            <a:r>
              <a:rPr lang="en-US" sz="1000" dirty="0" err="1"/>
              <a:t>ResponseSet</a:t>
            </a:r>
            <a:r>
              <a:rPr lang="en-US" sz="1000" dirty="0"/>
              <a:t> = [</a:t>
            </a:r>
            <a:r>
              <a:rPr lang="en-US" sz="1000" dirty="0" err="1"/>
              <a:t>ResponseSet</a:t>
            </a:r>
            <a:r>
              <a:rPr lang="en-US" sz="1000" dirty="0"/>
              <a:t>]</a:t>
            </a:r>
          </a:p>
          <a:p>
            <a:pPr lvl="1"/>
            <a:r>
              <a:rPr lang="en-US" sz="1000" dirty="0"/>
              <a:t>Return </a:t>
            </a:r>
            <a:r>
              <a:rPr lang="en-US" sz="1000" dirty="0" err="1"/>
              <a:t>ResponseSet</a:t>
            </a:r>
            <a:endParaRPr lang="en-US" sz="1000" dirty="0"/>
          </a:p>
          <a:p>
            <a:pPr lvl="1"/>
            <a:endParaRPr lang="en-US" sz="1300" dirty="0"/>
          </a:p>
          <a:p>
            <a:endParaRPr lang="en-US" sz="1400" dirty="0"/>
          </a:p>
        </p:txBody>
      </p:sp>
      <p:sp>
        <p:nvSpPr>
          <p:cNvPr id="4" name="Content Placeholder 2">
            <a:extLst>
              <a:ext uri="{FF2B5EF4-FFF2-40B4-BE49-F238E27FC236}">
                <a16:creationId xmlns:a16="http://schemas.microsoft.com/office/drawing/2014/main" id="{C8B2F019-794E-F877-7979-11622801BF55}"/>
              </a:ext>
            </a:extLst>
          </p:cNvPr>
          <p:cNvSpPr txBox="1">
            <a:spLocks/>
          </p:cNvSpPr>
          <p:nvPr/>
        </p:nvSpPr>
        <p:spPr>
          <a:xfrm>
            <a:off x="990600" y="1384852"/>
            <a:ext cx="5052934" cy="4944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Init</a:t>
            </a:r>
          </a:p>
          <a:p>
            <a:pPr lvl="1"/>
            <a:r>
              <a:rPr lang="en-US" sz="1400" dirty="0"/>
              <a:t>Load config obj in memory in working memory</a:t>
            </a:r>
          </a:p>
          <a:p>
            <a:pPr lvl="1"/>
            <a:r>
              <a:rPr lang="en-US" sz="1400" dirty="0"/>
              <a:t>Find the root node address and store in working memory</a:t>
            </a:r>
          </a:p>
          <a:p>
            <a:pPr lvl="1"/>
            <a:r>
              <a:rPr lang="en-US" sz="1400" dirty="0"/>
              <a:t>Create the first prompt to describe the process and the choices</a:t>
            </a:r>
          </a:p>
          <a:p>
            <a:pPr lvl="1"/>
            <a:r>
              <a:rPr lang="en-US" sz="1400" dirty="0"/>
              <a:t>Get client response to start</a:t>
            </a:r>
          </a:p>
          <a:p>
            <a:r>
              <a:rPr lang="en-US" sz="1600" dirty="0"/>
              <a:t>Process</a:t>
            </a:r>
          </a:p>
          <a:p>
            <a:pPr lvl="1"/>
            <a:r>
              <a:rPr lang="en-US" sz="1400" dirty="0"/>
              <a:t>Foreach query set (corresponding to file)</a:t>
            </a:r>
          </a:p>
          <a:p>
            <a:pPr lvl="2"/>
            <a:r>
              <a:rPr lang="en-US" sz="1200" dirty="0"/>
              <a:t>For each query in query set</a:t>
            </a:r>
          </a:p>
          <a:p>
            <a:pPr lvl="3"/>
            <a:r>
              <a:rPr lang="en-US" sz="1100" dirty="0" err="1"/>
              <a:t>fnTraverse</a:t>
            </a:r>
            <a:r>
              <a:rPr lang="en-US" sz="1100" dirty="0"/>
              <a:t>(</a:t>
            </a:r>
            <a:r>
              <a:rPr lang="en-US" sz="1100" dirty="0" err="1"/>
              <a:t>queryTree</a:t>
            </a:r>
            <a:r>
              <a:rPr lang="en-US" sz="1100" dirty="0"/>
              <a:t>, </a:t>
            </a:r>
            <a:r>
              <a:rPr lang="en-US" sz="1100" dirty="0" err="1"/>
              <a:t>rootRefKey</a:t>
            </a:r>
            <a:r>
              <a:rPr lang="en-US" sz="1100" dirty="0"/>
              <a:t>)</a:t>
            </a:r>
          </a:p>
          <a:p>
            <a:r>
              <a:rPr lang="en-US" sz="1600" dirty="0"/>
              <a:t>Cleanup</a:t>
            </a:r>
          </a:p>
        </p:txBody>
      </p:sp>
    </p:spTree>
    <p:extLst>
      <p:ext uri="{BB962C8B-B14F-4D97-AF65-F5344CB8AC3E}">
        <p14:creationId xmlns:p14="http://schemas.microsoft.com/office/powerpoint/2010/main" val="423432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a:xfrm>
            <a:off x="838200" y="398654"/>
            <a:ext cx="10515600" cy="728179"/>
          </a:xfrm>
        </p:spPr>
        <p:txBody>
          <a:bodyPr/>
          <a:lstStyle/>
          <a:p>
            <a:r>
              <a:rPr lang="en-US" dirty="0"/>
              <a:t>cks-kit-repo</a:t>
            </a:r>
            <a:endParaRPr lang="en-US" b="1" dirty="0">
              <a:solidFill>
                <a:schemeClr val="accent1">
                  <a:lumMod val="75000"/>
                </a:schemeClr>
              </a:solidFill>
            </a:endParaRPr>
          </a:p>
        </p:txBody>
      </p:sp>
      <p:sp>
        <p:nvSpPr>
          <p:cNvPr id="4" name="Rectangle 3">
            <a:extLst>
              <a:ext uri="{FF2B5EF4-FFF2-40B4-BE49-F238E27FC236}">
                <a16:creationId xmlns:a16="http://schemas.microsoft.com/office/drawing/2014/main" id="{8E07C93A-C8F5-3A6C-138A-7FE925FE51D5}"/>
              </a:ext>
            </a:extLst>
          </p:cNvPr>
          <p:cNvSpPr/>
          <p:nvPr/>
        </p:nvSpPr>
        <p:spPr>
          <a:xfrm>
            <a:off x="993913" y="1324303"/>
            <a:ext cx="10515600" cy="6138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9186F810-AA1D-54F4-0A66-D5B86E44B5FF}"/>
              </a:ext>
            </a:extLst>
          </p:cNvPr>
          <p:cNvSpPr/>
          <p:nvPr/>
        </p:nvSpPr>
        <p:spPr>
          <a:xfrm>
            <a:off x="1115811" y="1401418"/>
            <a:ext cx="983861" cy="4514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&lt;cks logo&gt;</a:t>
            </a:r>
          </a:p>
        </p:txBody>
      </p:sp>
      <p:sp>
        <p:nvSpPr>
          <p:cNvPr id="7" name="Rounded Rectangle 6">
            <a:extLst>
              <a:ext uri="{FF2B5EF4-FFF2-40B4-BE49-F238E27FC236}">
                <a16:creationId xmlns:a16="http://schemas.microsoft.com/office/drawing/2014/main" id="{52B4CEAF-5A60-ACCA-CB5A-31CF0D623D75}"/>
              </a:ext>
            </a:extLst>
          </p:cNvPr>
          <p:cNvSpPr/>
          <p:nvPr/>
        </p:nvSpPr>
        <p:spPr>
          <a:xfrm>
            <a:off x="9181575" y="1497952"/>
            <a:ext cx="983861" cy="2712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Up</a:t>
            </a:r>
          </a:p>
        </p:txBody>
      </p:sp>
      <p:sp>
        <p:nvSpPr>
          <p:cNvPr id="9" name="Rounded Rectangle 8">
            <a:extLst>
              <a:ext uri="{FF2B5EF4-FFF2-40B4-BE49-F238E27FC236}">
                <a16:creationId xmlns:a16="http://schemas.microsoft.com/office/drawing/2014/main" id="{4E8B1EE7-7162-0A2D-6880-33AE2D333C1B}"/>
              </a:ext>
            </a:extLst>
          </p:cNvPr>
          <p:cNvSpPr/>
          <p:nvPr/>
        </p:nvSpPr>
        <p:spPr>
          <a:xfrm>
            <a:off x="8049509" y="1497952"/>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In</a:t>
            </a:r>
          </a:p>
        </p:txBody>
      </p:sp>
      <p:sp>
        <p:nvSpPr>
          <p:cNvPr id="13" name="Rectangle 12">
            <a:extLst>
              <a:ext uri="{FF2B5EF4-FFF2-40B4-BE49-F238E27FC236}">
                <a16:creationId xmlns:a16="http://schemas.microsoft.com/office/drawing/2014/main" id="{FF2634C0-E38D-E8D4-DB10-97F1A2337674}"/>
              </a:ext>
            </a:extLst>
          </p:cNvPr>
          <p:cNvSpPr/>
          <p:nvPr/>
        </p:nvSpPr>
        <p:spPr>
          <a:xfrm>
            <a:off x="993912" y="1938130"/>
            <a:ext cx="10515599" cy="80088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CD407A73-AE1D-C11F-315D-7FC668062760}"/>
              </a:ext>
            </a:extLst>
          </p:cNvPr>
          <p:cNvSpPr/>
          <p:nvPr/>
        </p:nvSpPr>
        <p:spPr>
          <a:xfrm>
            <a:off x="1115810" y="2042319"/>
            <a:ext cx="983861"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Search by:</a:t>
            </a:r>
          </a:p>
        </p:txBody>
      </p:sp>
      <p:sp>
        <p:nvSpPr>
          <p:cNvPr id="34" name="Rectangle 33">
            <a:extLst>
              <a:ext uri="{FF2B5EF4-FFF2-40B4-BE49-F238E27FC236}">
                <a16:creationId xmlns:a16="http://schemas.microsoft.com/office/drawing/2014/main" id="{7BD66022-30C6-2B2A-E890-4C893313BF46}"/>
              </a:ext>
            </a:extLst>
          </p:cNvPr>
          <p:cNvSpPr/>
          <p:nvPr/>
        </p:nvSpPr>
        <p:spPr>
          <a:xfrm>
            <a:off x="5721072" y="2363290"/>
            <a:ext cx="4468299"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65000"/>
                  </a:schemeClr>
                </a:solidFill>
              </a:rPr>
              <a:t>enter search text  </a:t>
            </a:r>
          </a:p>
        </p:txBody>
      </p:sp>
      <p:sp>
        <p:nvSpPr>
          <p:cNvPr id="35" name="Rounded Rectangle 34">
            <a:extLst>
              <a:ext uri="{FF2B5EF4-FFF2-40B4-BE49-F238E27FC236}">
                <a16:creationId xmlns:a16="http://schemas.microsoft.com/office/drawing/2014/main" id="{3DF9D9B5-A1D7-165A-33A3-2061FD006BBA}"/>
              </a:ext>
            </a:extLst>
          </p:cNvPr>
          <p:cNvSpPr/>
          <p:nvPr/>
        </p:nvSpPr>
        <p:spPr>
          <a:xfrm>
            <a:off x="10357511" y="2363290"/>
            <a:ext cx="983861" cy="271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Search</a:t>
            </a:r>
          </a:p>
        </p:txBody>
      </p:sp>
      <p:grpSp>
        <p:nvGrpSpPr>
          <p:cNvPr id="47" name="Group 46">
            <a:extLst>
              <a:ext uri="{FF2B5EF4-FFF2-40B4-BE49-F238E27FC236}">
                <a16:creationId xmlns:a16="http://schemas.microsoft.com/office/drawing/2014/main" id="{3FA192B7-C7A2-4C56-7924-D416806F83E9}"/>
              </a:ext>
            </a:extLst>
          </p:cNvPr>
          <p:cNvGrpSpPr/>
          <p:nvPr/>
        </p:nvGrpSpPr>
        <p:grpSpPr>
          <a:xfrm>
            <a:off x="5779162" y="3440980"/>
            <a:ext cx="278296" cy="2696597"/>
            <a:chOff x="4652069" y="3133245"/>
            <a:chExt cx="282070" cy="2949312"/>
          </a:xfrm>
        </p:grpSpPr>
        <p:sp>
          <p:nvSpPr>
            <p:cNvPr id="44" name="Rectangle 43">
              <a:extLst>
                <a:ext uri="{FF2B5EF4-FFF2-40B4-BE49-F238E27FC236}">
                  <a16:creationId xmlns:a16="http://schemas.microsoft.com/office/drawing/2014/main" id="{D657748D-B6E0-58DD-B9D5-E49BF9D5977D}"/>
                </a:ext>
              </a:extLst>
            </p:cNvPr>
            <p:cNvSpPr/>
            <p:nvPr/>
          </p:nvSpPr>
          <p:spPr>
            <a:xfrm>
              <a:off x="4652069" y="3133245"/>
              <a:ext cx="278295" cy="2949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riangle 44">
              <a:extLst>
                <a:ext uri="{FF2B5EF4-FFF2-40B4-BE49-F238E27FC236}">
                  <a16:creationId xmlns:a16="http://schemas.microsoft.com/office/drawing/2014/main" id="{63FA6C48-5AFA-CBCB-BE52-E518DBE5CF51}"/>
                </a:ext>
              </a:extLst>
            </p:cNvPr>
            <p:cNvSpPr/>
            <p:nvPr/>
          </p:nvSpPr>
          <p:spPr>
            <a:xfrm>
              <a:off x="4675722" y="3141869"/>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889050F6-5C32-D83F-7752-E2A5F66A6223}"/>
                </a:ext>
              </a:extLst>
            </p:cNvPr>
            <p:cNvSpPr/>
            <p:nvPr/>
          </p:nvSpPr>
          <p:spPr>
            <a:xfrm flipV="1">
              <a:off x="4668172" y="5866608"/>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F4D992-EB92-51A2-B13F-703D12B0FB51}"/>
              </a:ext>
            </a:extLst>
          </p:cNvPr>
          <p:cNvSpPr/>
          <p:nvPr/>
        </p:nvSpPr>
        <p:spPr>
          <a:xfrm>
            <a:off x="7551557" y="2799307"/>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Kit Details</a:t>
            </a:r>
          </a:p>
        </p:txBody>
      </p:sp>
      <p:sp>
        <p:nvSpPr>
          <p:cNvPr id="59" name="Oval 58">
            <a:extLst>
              <a:ext uri="{FF2B5EF4-FFF2-40B4-BE49-F238E27FC236}">
                <a16:creationId xmlns:a16="http://schemas.microsoft.com/office/drawing/2014/main" id="{C9561C4B-FD3B-4F57-58C2-742132D0BCE2}"/>
              </a:ext>
            </a:extLst>
          </p:cNvPr>
          <p:cNvSpPr/>
          <p:nvPr/>
        </p:nvSpPr>
        <p:spPr>
          <a:xfrm>
            <a:off x="10712332" y="1361966"/>
            <a:ext cx="641468" cy="5385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User</a:t>
            </a:r>
          </a:p>
          <a:p>
            <a:pPr algn="ctr"/>
            <a:r>
              <a:rPr lang="en-US" sz="1050" dirty="0">
                <a:solidFill>
                  <a:schemeClr val="tx1"/>
                </a:solidFill>
              </a:rPr>
              <a:t>Icon</a:t>
            </a:r>
          </a:p>
        </p:txBody>
      </p:sp>
      <p:sp>
        <p:nvSpPr>
          <p:cNvPr id="63" name="Cloud Callout 62">
            <a:extLst>
              <a:ext uri="{FF2B5EF4-FFF2-40B4-BE49-F238E27FC236}">
                <a16:creationId xmlns:a16="http://schemas.microsoft.com/office/drawing/2014/main" id="{DFE2305A-8341-6035-C0D7-FD6305B031A0}"/>
              </a:ext>
            </a:extLst>
          </p:cNvPr>
          <p:cNvSpPr/>
          <p:nvPr/>
        </p:nvSpPr>
        <p:spPr>
          <a:xfrm>
            <a:off x="10006433" y="384731"/>
            <a:ext cx="1764064" cy="613827"/>
          </a:xfrm>
          <a:prstGeom prst="cloudCallout">
            <a:avLst>
              <a:gd name="adj1" fmla="val 3715"/>
              <a:gd name="adj2" fmla="val 1117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dirty="0"/>
              <a:t>Menu:</a:t>
            </a:r>
          </a:p>
          <a:p>
            <a:pPr marL="171450" indent="-171450">
              <a:buFont typeface="Arial" panose="020B0604020202020204" pitchFamily="34" charset="0"/>
              <a:buChar char="•"/>
            </a:pPr>
            <a:r>
              <a:rPr lang="en-US" sz="1200" i="1" dirty="0"/>
              <a:t>Sign out</a:t>
            </a:r>
          </a:p>
          <a:p>
            <a:pPr marL="171450" indent="-171450">
              <a:buFont typeface="Arial" panose="020B0604020202020204" pitchFamily="34" charset="0"/>
              <a:buChar char="•"/>
            </a:pPr>
            <a:r>
              <a:rPr lang="en-US" sz="1200" i="1" dirty="0"/>
              <a:t>Accounts</a:t>
            </a:r>
          </a:p>
        </p:txBody>
      </p:sp>
      <p:sp>
        <p:nvSpPr>
          <p:cNvPr id="64" name="Right Arrow 63">
            <a:extLst>
              <a:ext uri="{FF2B5EF4-FFF2-40B4-BE49-F238E27FC236}">
                <a16:creationId xmlns:a16="http://schemas.microsoft.com/office/drawing/2014/main" id="{4D377C34-EA3D-A57C-5CC7-56AA34706538}"/>
              </a:ext>
            </a:extLst>
          </p:cNvPr>
          <p:cNvSpPr/>
          <p:nvPr/>
        </p:nvSpPr>
        <p:spPr>
          <a:xfrm>
            <a:off x="546243" y="3832578"/>
            <a:ext cx="510511" cy="5637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endParaRPr>
          </a:p>
        </p:txBody>
      </p:sp>
      <p:sp>
        <p:nvSpPr>
          <p:cNvPr id="8" name="TextBox 7">
            <a:extLst>
              <a:ext uri="{FF2B5EF4-FFF2-40B4-BE49-F238E27FC236}">
                <a16:creationId xmlns:a16="http://schemas.microsoft.com/office/drawing/2014/main" id="{9CFD91E1-6512-C3F6-EE4A-60F5E81CA225}"/>
              </a:ext>
            </a:extLst>
          </p:cNvPr>
          <p:cNvSpPr txBox="1"/>
          <p:nvPr/>
        </p:nvSpPr>
        <p:spPr>
          <a:xfrm>
            <a:off x="2306225" y="1438671"/>
            <a:ext cx="1661289" cy="369332"/>
          </a:xfrm>
          <a:prstGeom prst="rect">
            <a:avLst/>
          </a:prstGeom>
          <a:noFill/>
        </p:spPr>
        <p:txBody>
          <a:bodyPr wrap="none" rtlCol="0">
            <a:spAutoFit/>
          </a:bodyPr>
          <a:lstStyle/>
          <a:p>
            <a:r>
              <a:rPr lang="en-US" dirty="0"/>
              <a:t>Starter Kit Repo</a:t>
            </a:r>
          </a:p>
        </p:txBody>
      </p:sp>
      <p:graphicFrame>
        <p:nvGraphicFramePr>
          <p:cNvPr id="36" name="Table 35">
            <a:extLst>
              <a:ext uri="{FF2B5EF4-FFF2-40B4-BE49-F238E27FC236}">
                <a16:creationId xmlns:a16="http://schemas.microsoft.com/office/drawing/2014/main" id="{2E394261-1724-7045-23BF-AA04D6A6E420}"/>
              </a:ext>
            </a:extLst>
          </p:cNvPr>
          <p:cNvGraphicFramePr>
            <a:graphicFrameLocks noGrp="1"/>
          </p:cNvGraphicFramePr>
          <p:nvPr>
            <p:extLst>
              <p:ext uri="{D42A27DB-BD31-4B8C-83A1-F6EECF244321}">
                <p14:modId xmlns:p14="http://schemas.microsoft.com/office/powerpoint/2010/main" val="1007643277"/>
              </p:ext>
            </p:extLst>
          </p:nvPr>
        </p:nvGraphicFramePr>
        <p:xfrm>
          <a:off x="1098180" y="3106477"/>
          <a:ext cx="4714620" cy="3031099"/>
        </p:xfrm>
        <a:graphic>
          <a:graphicData uri="http://schemas.openxmlformats.org/drawingml/2006/table">
            <a:tbl>
              <a:tblPr firstRow="1" bandRow="1">
                <a:tableStyleId>{5C22544A-7EE6-4342-B048-85BDC9FD1C3A}</a:tableStyleId>
              </a:tblPr>
              <a:tblGrid>
                <a:gridCol w="856660">
                  <a:extLst>
                    <a:ext uri="{9D8B030D-6E8A-4147-A177-3AD203B41FA5}">
                      <a16:colId xmlns:a16="http://schemas.microsoft.com/office/drawing/2014/main" val="2926046560"/>
                    </a:ext>
                  </a:extLst>
                </a:gridCol>
                <a:gridCol w="3857960">
                  <a:extLst>
                    <a:ext uri="{9D8B030D-6E8A-4147-A177-3AD203B41FA5}">
                      <a16:colId xmlns:a16="http://schemas.microsoft.com/office/drawing/2014/main" val="1999410656"/>
                    </a:ext>
                  </a:extLst>
                </a:gridCol>
              </a:tblGrid>
              <a:tr h="311956">
                <a:tc>
                  <a:txBody>
                    <a:bodyPr/>
                    <a:lstStyle/>
                    <a:p>
                      <a:r>
                        <a:rPr lang="en-US" sz="1400" dirty="0"/>
                        <a:t>PROD-ID</a:t>
                      </a:r>
                    </a:p>
                  </a:txBody>
                  <a:tcPr/>
                </a:tc>
                <a:tc>
                  <a:txBody>
                    <a:bodyPr/>
                    <a:lstStyle/>
                    <a:p>
                      <a:r>
                        <a:rPr lang="en-US" sz="1400" dirty="0"/>
                        <a:t>TITLE</a:t>
                      </a:r>
                    </a:p>
                  </a:txBody>
                  <a:tcPr>
                    <a:solidFill>
                      <a:schemeClr val="accent1"/>
                    </a:solidFill>
                  </a:tcPr>
                </a:tc>
                <a:extLst>
                  <a:ext uri="{0D108BD9-81ED-4DB2-BD59-A6C34878D82A}">
                    <a16:rowId xmlns:a16="http://schemas.microsoft.com/office/drawing/2014/main" val="1550999038"/>
                  </a:ext>
                </a:extLst>
              </a:tr>
              <a:tr h="302127">
                <a:tc>
                  <a:txBody>
                    <a:bodyPr/>
                    <a:lstStyle/>
                    <a:p>
                      <a:r>
                        <a:rPr lang="en-US" sz="1200" dirty="0"/>
                        <a:t>NJS1234</a:t>
                      </a:r>
                    </a:p>
                  </a:txBody>
                  <a:tcPr/>
                </a:tc>
                <a:tc>
                  <a:txBody>
                    <a:bodyPr/>
                    <a:lstStyle/>
                    <a:p>
                      <a:r>
                        <a:rPr lang="en-US" sz="1200" dirty="0"/>
                        <a:t>NextJS travel site, v1</a:t>
                      </a:r>
                    </a:p>
                  </a:txBody>
                  <a:tcPr>
                    <a:solidFill>
                      <a:schemeClr val="accent1">
                        <a:tint val="40000"/>
                      </a:schemeClr>
                    </a:solidFill>
                  </a:tcPr>
                </a:tc>
                <a:extLst>
                  <a:ext uri="{0D108BD9-81ED-4DB2-BD59-A6C34878D82A}">
                    <a16:rowId xmlns:a16="http://schemas.microsoft.com/office/drawing/2014/main" val="1041094789"/>
                  </a:ext>
                </a:extLst>
              </a:tr>
              <a:tr h="302127">
                <a:tc>
                  <a:txBody>
                    <a:bodyPr/>
                    <a:lstStyle/>
                    <a:p>
                      <a:r>
                        <a:rPr lang="en-US" sz="1200" dirty="0"/>
                        <a:t>NJS2239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NextJS travel site, v3</a:t>
                      </a:r>
                    </a:p>
                  </a:txBody>
                  <a:tcPr>
                    <a:solidFill>
                      <a:schemeClr val="accent1">
                        <a:tint val="20000"/>
                      </a:schemeClr>
                    </a:solidFill>
                  </a:tcPr>
                </a:tc>
                <a:extLst>
                  <a:ext uri="{0D108BD9-81ED-4DB2-BD59-A6C34878D82A}">
                    <a16:rowId xmlns:a16="http://schemas.microsoft.com/office/drawing/2014/main" val="343489194"/>
                  </a:ext>
                </a:extLst>
              </a:tr>
              <a:tr h="302127">
                <a:tc>
                  <a:txBody>
                    <a:bodyPr/>
                    <a:lstStyle/>
                    <a:p>
                      <a:r>
                        <a:rPr lang="en-US" sz="1200" dirty="0"/>
                        <a:t>RAG43X</a:t>
                      </a:r>
                    </a:p>
                  </a:txBody>
                  <a:tcPr/>
                </a:tc>
                <a:tc>
                  <a:txBody>
                    <a:bodyPr/>
                    <a:lstStyle/>
                    <a:p>
                      <a:r>
                        <a:rPr lang="en-US" sz="1200" dirty="0"/>
                        <a:t>RAG kit</a:t>
                      </a:r>
                    </a:p>
                  </a:txBody>
                  <a:tcPr>
                    <a:solidFill>
                      <a:schemeClr val="accent1">
                        <a:tint val="40000"/>
                      </a:schemeClr>
                    </a:solidFill>
                  </a:tcPr>
                </a:tc>
                <a:extLst>
                  <a:ext uri="{0D108BD9-81ED-4DB2-BD59-A6C34878D82A}">
                    <a16:rowId xmlns:a16="http://schemas.microsoft.com/office/drawing/2014/main" val="3100013451"/>
                  </a:ext>
                </a:extLst>
              </a:tr>
              <a:tr h="302127">
                <a:tc>
                  <a:txBody>
                    <a:bodyPr/>
                    <a:lstStyle/>
                    <a:p>
                      <a:endParaRPr lang="en-US" sz="1200" dirty="0"/>
                    </a:p>
                  </a:txBody>
                  <a:tcPr/>
                </a:tc>
                <a:tc>
                  <a:txBody>
                    <a:bodyPr/>
                    <a:lstStyle/>
                    <a:p>
                      <a:r>
                        <a:rPr lang="en-US" sz="1200" dirty="0"/>
                        <a:t>…</a:t>
                      </a:r>
                    </a:p>
                  </a:txBody>
                  <a:tcPr>
                    <a:solidFill>
                      <a:schemeClr val="accent1">
                        <a:tint val="20000"/>
                      </a:schemeClr>
                    </a:solidFill>
                  </a:tcPr>
                </a:tc>
                <a:extLst>
                  <a:ext uri="{0D108BD9-81ED-4DB2-BD59-A6C34878D82A}">
                    <a16:rowId xmlns:a16="http://schemas.microsoft.com/office/drawing/2014/main" val="1035038747"/>
                  </a:ext>
                </a:extLst>
              </a:tr>
              <a:tr h="302127">
                <a:tc>
                  <a:txBody>
                    <a:bodyPr/>
                    <a:lstStyle/>
                    <a:p>
                      <a:endParaRPr lang="en-US" sz="1200" dirty="0"/>
                    </a:p>
                  </a:txBody>
                  <a:tcPr/>
                </a:tc>
                <a:tc>
                  <a:txBody>
                    <a:bodyPr/>
                    <a:lstStyle/>
                    <a:p>
                      <a:r>
                        <a:rPr lang="en-US" sz="1200" dirty="0"/>
                        <a:t>…</a:t>
                      </a:r>
                    </a:p>
                  </a:txBody>
                  <a:tcPr>
                    <a:solidFill>
                      <a:schemeClr val="accent1">
                        <a:tint val="40000"/>
                      </a:schemeClr>
                    </a:solidFill>
                  </a:tcPr>
                </a:tc>
                <a:extLst>
                  <a:ext uri="{0D108BD9-81ED-4DB2-BD59-A6C34878D82A}">
                    <a16:rowId xmlns:a16="http://schemas.microsoft.com/office/drawing/2014/main" val="1886068929"/>
                  </a:ext>
                </a:extLst>
              </a:tr>
              <a:tr h="302127">
                <a:tc>
                  <a:txBody>
                    <a:bodyPr/>
                    <a:lstStyle/>
                    <a:p>
                      <a:endParaRPr lang="en-US" sz="1200" dirty="0"/>
                    </a:p>
                  </a:txBody>
                  <a:tcPr/>
                </a:tc>
                <a:tc>
                  <a:txBody>
                    <a:bodyPr/>
                    <a:lstStyle/>
                    <a:p>
                      <a:endParaRPr lang="en-US" sz="1200" dirty="0"/>
                    </a:p>
                  </a:txBody>
                  <a:tcPr>
                    <a:solidFill>
                      <a:schemeClr val="accent1">
                        <a:tint val="20000"/>
                      </a:schemeClr>
                    </a:solidFill>
                  </a:tcPr>
                </a:tc>
                <a:extLst>
                  <a:ext uri="{0D108BD9-81ED-4DB2-BD59-A6C34878D82A}">
                    <a16:rowId xmlns:a16="http://schemas.microsoft.com/office/drawing/2014/main" val="3359574854"/>
                  </a:ext>
                </a:extLst>
              </a:tr>
              <a:tr h="302127">
                <a:tc>
                  <a:txBody>
                    <a:bodyPr/>
                    <a:lstStyle/>
                    <a:p>
                      <a:endParaRPr lang="en-US" sz="1200" dirty="0"/>
                    </a:p>
                  </a:txBody>
                  <a:tcPr/>
                </a:tc>
                <a:tc>
                  <a:txBody>
                    <a:bodyPr/>
                    <a:lstStyle/>
                    <a:p>
                      <a:endParaRPr lang="en-US" sz="1200" dirty="0"/>
                    </a:p>
                  </a:txBody>
                  <a:tcPr>
                    <a:solidFill>
                      <a:schemeClr val="accent1">
                        <a:tint val="40000"/>
                      </a:schemeClr>
                    </a:solidFill>
                  </a:tcPr>
                </a:tc>
                <a:extLst>
                  <a:ext uri="{0D108BD9-81ED-4DB2-BD59-A6C34878D82A}">
                    <a16:rowId xmlns:a16="http://schemas.microsoft.com/office/drawing/2014/main" val="2633555765"/>
                  </a:ext>
                </a:extLst>
              </a:tr>
              <a:tr h="302127">
                <a:tc>
                  <a:txBody>
                    <a:bodyPr/>
                    <a:lstStyle/>
                    <a:p>
                      <a:endParaRPr lang="en-US" sz="1200" dirty="0"/>
                    </a:p>
                  </a:txBody>
                  <a:tcPr/>
                </a:tc>
                <a:tc>
                  <a:txBody>
                    <a:bodyPr/>
                    <a:lstStyle/>
                    <a:p>
                      <a:endParaRPr lang="en-US" sz="1200" dirty="0"/>
                    </a:p>
                  </a:txBody>
                  <a:tcPr>
                    <a:solidFill>
                      <a:schemeClr val="accent1">
                        <a:tint val="20000"/>
                      </a:schemeClr>
                    </a:solidFill>
                  </a:tcPr>
                </a:tc>
                <a:extLst>
                  <a:ext uri="{0D108BD9-81ED-4DB2-BD59-A6C34878D82A}">
                    <a16:rowId xmlns:a16="http://schemas.microsoft.com/office/drawing/2014/main" val="2628547942"/>
                  </a:ext>
                </a:extLst>
              </a:tr>
              <a:tr h="302127">
                <a:tc>
                  <a:txBody>
                    <a:bodyPr/>
                    <a:lstStyle/>
                    <a:p>
                      <a:endParaRPr lang="en-US" sz="1200" dirty="0"/>
                    </a:p>
                  </a:txBody>
                  <a:tcPr/>
                </a:tc>
                <a:tc>
                  <a:txBody>
                    <a:bodyPr/>
                    <a:lstStyle/>
                    <a:p>
                      <a:endParaRPr lang="en-US" sz="1200" dirty="0"/>
                    </a:p>
                  </a:txBody>
                  <a:tcPr>
                    <a:solidFill>
                      <a:schemeClr val="accent1">
                        <a:tint val="40000"/>
                      </a:schemeClr>
                    </a:solidFill>
                  </a:tcPr>
                </a:tc>
                <a:extLst>
                  <a:ext uri="{0D108BD9-81ED-4DB2-BD59-A6C34878D82A}">
                    <a16:rowId xmlns:a16="http://schemas.microsoft.com/office/drawing/2014/main" val="2514792747"/>
                  </a:ext>
                </a:extLst>
              </a:tr>
            </a:tbl>
          </a:graphicData>
        </a:graphic>
      </p:graphicFrame>
      <p:graphicFrame>
        <p:nvGraphicFramePr>
          <p:cNvPr id="37" name="Table 36">
            <a:extLst>
              <a:ext uri="{FF2B5EF4-FFF2-40B4-BE49-F238E27FC236}">
                <a16:creationId xmlns:a16="http://schemas.microsoft.com/office/drawing/2014/main" id="{EDAC4B28-4239-1173-21E2-15C2D58D75BE}"/>
              </a:ext>
            </a:extLst>
          </p:cNvPr>
          <p:cNvGraphicFramePr>
            <a:graphicFrameLocks noGrp="1"/>
          </p:cNvGraphicFramePr>
          <p:nvPr>
            <p:extLst>
              <p:ext uri="{D42A27DB-BD31-4B8C-83A1-F6EECF244321}">
                <p14:modId xmlns:p14="http://schemas.microsoft.com/office/powerpoint/2010/main" val="1651457439"/>
              </p:ext>
            </p:extLst>
          </p:nvPr>
        </p:nvGraphicFramePr>
        <p:xfrm>
          <a:off x="6406163" y="3106477"/>
          <a:ext cx="4443278" cy="2773680"/>
        </p:xfrm>
        <a:graphic>
          <a:graphicData uri="http://schemas.openxmlformats.org/drawingml/2006/table">
            <a:tbl>
              <a:tblPr firstRow="1" bandRow="1">
                <a:tableStyleId>{5C22544A-7EE6-4342-B048-85BDC9FD1C3A}</a:tableStyleId>
              </a:tblPr>
              <a:tblGrid>
                <a:gridCol w="1045888">
                  <a:extLst>
                    <a:ext uri="{9D8B030D-6E8A-4147-A177-3AD203B41FA5}">
                      <a16:colId xmlns:a16="http://schemas.microsoft.com/office/drawing/2014/main" val="2926046560"/>
                    </a:ext>
                  </a:extLst>
                </a:gridCol>
                <a:gridCol w="3397390">
                  <a:extLst>
                    <a:ext uri="{9D8B030D-6E8A-4147-A177-3AD203B41FA5}">
                      <a16:colId xmlns:a16="http://schemas.microsoft.com/office/drawing/2014/main" val="1999410656"/>
                    </a:ext>
                  </a:extLst>
                </a:gridCol>
              </a:tblGrid>
              <a:tr h="120839">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NextJS travel site, v3</a:t>
                      </a:r>
                    </a:p>
                  </a:txBody>
                  <a:tcPr/>
                </a:tc>
                <a:extLst>
                  <a:ext uri="{0D108BD9-81ED-4DB2-BD59-A6C34878D82A}">
                    <a16:rowId xmlns:a16="http://schemas.microsoft.com/office/drawing/2014/main" val="1550999038"/>
                  </a:ext>
                </a:extLst>
              </a:tr>
              <a:tr h="0">
                <a:tc>
                  <a:txBody>
                    <a:bodyPr/>
                    <a:lstStyle/>
                    <a:p>
                      <a:r>
                        <a:rPr lang="en-US" sz="1200" dirty="0"/>
                        <a:t>Release Date</a:t>
                      </a:r>
                    </a:p>
                  </a:txBody>
                  <a:tcPr/>
                </a:tc>
                <a:tc>
                  <a:txBody>
                    <a:bodyPr/>
                    <a:lstStyle/>
                    <a:p>
                      <a:r>
                        <a:rPr lang="en-US" sz="1200" dirty="0"/>
                        <a:t>Jan 25</a:t>
                      </a:r>
                      <a:r>
                        <a:rPr lang="en-US" sz="1200" baseline="30000" dirty="0"/>
                        <a:t>th</a:t>
                      </a:r>
                      <a:r>
                        <a:rPr lang="en-US" sz="1200" dirty="0"/>
                        <a:t>, 2003</a:t>
                      </a:r>
                    </a:p>
                  </a:txBody>
                  <a:tcPr/>
                </a:tc>
                <a:extLst>
                  <a:ext uri="{0D108BD9-81ED-4DB2-BD59-A6C34878D82A}">
                    <a16:rowId xmlns:a16="http://schemas.microsoft.com/office/drawing/2014/main" val="1041094789"/>
                  </a:ext>
                </a:extLst>
              </a:tr>
              <a:tr h="0">
                <a:tc>
                  <a:txBody>
                    <a:bodyPr/>
                    <a:lstStyle/>
                    <a:p>
                      <a:r>
                        <a:rPr lang="en-US" sz="1200" dirty="0"/>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Brad Traversy</a:t>
                      </a:r>
                    </a:p>
                  </a:txBody>
                  <a:tcPr/>
                </a:tc>
                <a:extLst>
                  <a:ext uri="{0D108BD9-81ED-4DB2-BD59-A6C34878D82A}">
                    <a16:rowId xmlns:a16="http://schemas.microsoft.com/office/drawing/2014/main" val="343489194"/>
                  </a:ext>
                </a:extLst>
              </a:tr>
              <a:tr h="0">
                <a:tc>
                  <a:txBody>
                    <a:bodyPr/>
                    <a:lstStyle/>
                    <a:p>
                      <a:r>
                        <a:rPr lang="en-US" sz="1200" dirty="0"/>
                        <a:t>Category</a:t>
                      </a:r>
                    </a:p>
                  </a:txBody>
                  <a:tcPr/>
                </a:tc>
                <a:tc>
                  <a:txBody>
                    <a:bodyPr/>
                    <a:lstStyle/>
                    <a:p>
                      <a:r>
                        <a:rPr lang="en-US" sz="1200" dirty="0"/>
                        <a:t>Next JS</a:t>
                      </a:r>
                    </a:p>
                  </a:txBody>
                  <a:tcPr/>
                </a:tc>
                <a:extLst>
                  <a:ext uri="{0D108BD9-81ED-4DB2-BD59-A6C34878D82A}">
                    <a16:rowId xmlns:a16="http://schemas.microsoft.com/office/drawing/2014/main" val="3100013451"/>
                  </a:ext>
                </a:extLst>
              </a:tr>
              <a:tr h="0">
                <a:tc>
                  <a:txBody>
                    <a:bodyPr/>
                    <a:lstStyle/>
                    <a:p>
                      <a:r>
                        <a:rPr lang="en-US" sz="1200" dirty="0"/>
                        <a:t>Tags</a:t>
                      </a:r>
                    </a:p>
                  </a:txBody>
                  <a:tcPr/>
                </a:tc>
                <a:tc>
                  <a:txBody>
                    <a:bodyPr/>
                    <a:lstStyle/>
                    <a:p>
                      <a:r>
                        <a:rPr lang="en-US" sz="1200" dirty="0"/>
                        <a:t>Mongo/Atlas, </a:t>
                      </a:r>
                      <a:r>
                        <a:rPr lang="en-US" sz="1200" dirty="0" err="1"/>
                        <a:t>Vite</a:t>
                      </a:r>
                      <a:r>
                        <a:rPr lang="en-US" sz="1200" dirty="0"/>
                        <a:t>, Next JS, </a:t>
                      </a:r>
                    </a:p>
                  </a:txBody>
                  <a:tcPr/>
                </a:tc>
                <a:extLst>
                  <a:ext uri="{0D108BD9-81ED-4DB2-BD59-A6C34878D82A}">
                    <a16:rowId xmlns:a16="http://schemas.microsoft.com/office/drawing/2014/main" val="1035038747"/>
                  </a:ext>
                </a:extLst>
              </a:tr>
              <a:tr h="0">
                <a:tc>
                  <a:txBody>
                    <a:bodyPr/>
                    <a:lstStyle/>
                    <a:p>
                      <a:endParaRPr lang="en-US" sz="1200" dirty="0"/>
                    </a:p>
                  </a:txBody>
                  <a:tcPr/>
                </a:tc>
                <a:tc>
                  <a:txBody>
                    <a:bodyPr/>
                    <a:lstStyle/>
                    <a:p>
                      <a:r>
                        <a:rPr lang="en-US" sz="1200" dirty="0"/>
                        <a:t>…</a:t>
                      </a:r>
                    </a:p>
                  </a:txBody>
                  <a:tcPr/>
                </a:tc>
                <a:extLst>
                  <a:ext uri="{0D108BD9-81ED-4DB2-BD59-A6C34878D82A}">
                    <a16:rowId xmlns:a16="http://schemas.microsoft.com/office/drawing/2014/main" val="1886068929"/>
                  </a:ext>
                </a:extLst>
              </a:tr>
              <a:tr h="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359574854"/>
                  </a:ext>
                </a:extLst>
              </a:tr>
              <a:tr h="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33555765"/>
                  </a:ext>
                </a:extLst>
              </a:tr>
              <a:tr h="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28547942"/>
                  </a:ext>
                </a:extLst>
              </a:tr>
              <a:tr h="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514792747"/>
                  </a:ext>
                </a:extLst>
              </a:tr>
            </a:tbl>
          </a:graphicData>
        </a:graphic>
      </p:graphicFrame>
      <p:grpSp>
        <p:nvGrpSpPr>
          <p:cNvPr id="69" name="Group 68">
            <a:extLst>
              <a:ext uri="{FF2B5EF4-FFF2-40B4-BE49-F238E27FC236}">
                <a16:creationId xmlns:a16="http://schemas.microsoft.com/office/drawing/2014/main" id="{D0567023-7018-00FD-AEBB-51DBF8779FAC}"/>
              </a:ext>
            </a:extLst>
          </p:cNvPr>
          <p:cNvGrpSpPr/>
          <p:nvPr/>
        </p:nvGrpSpPr>
        <p:grpSpPr>
          <a:xfrm>
            <a:off x="2049950" y="1969564"/>
            <a:ext cx="3213632" cy="315481"/>
            <a:chOff x="1517115" y="2725514"/>
            <a:chExt cx="3213632" cy="315481"/>
          </a:xfrm>
        </p:grpSpPr>
        <p:sp>
          <p:nvSpPr>
            <p:cNvPr id="50" name="TextBox 49">
              <a:extLst>
                <a:ext uri="{FF2B5EF4-FFF2-40B4-BE49-F238E27FC236}">
                  <a16:creationId xmlns:a16="http://schemas.microsoft.com/office/drawing/2014/main" id="{46F969DA-B8C9-7D7A-3AF4-FFFFE9D1473D}"/>
                </a:ext>
              </a:extLst>
            </p:cNvPr>
            <p:cNvSpPr txBox="1"/>
            <p:nvPr/>
          </p:nvSpPr>
          <p:spPr>
            <a:xfrm>
              <a:off x="1517115" y="2725514"/>
              <a:ext cx="1408904" cy="307777"/>
            </a:xfrm>
            <a:prstGeom prst="rect">
              <a:avLst/>
            </a:prstGeom>
            <a:noFill/>
          </p:spPr>
          <p:txBody>
            <a:bodyPr wrap="square" rtlCol="0">
              <a:spAutoFit/>
            </a:bodyPr>
            <a:lstStyle/>
            <a:p>
              <a:pPr algn="r"/>
              <a:r>
                <a:rPr lang="en-US" sz="1400" dirty="0"/>
                <a:t>Kit Library:</a:t>
              </a:r>
            </a:p>
          </p:txBody>
        </p:sp>
        <p:sp>
          <p:nvSpPr>
            <p:cNvPr id="60" name="TextBox 59">
              <a:extLst>
                <a:ext uri="{FF2B5EF4-FFF2-40B4-BE49-F238E27FC236}">
                  <a16:creationId xmlns:a16="http://schemas.microsoft.com/office/drawing/2014/main" id="{CDDB0233-6D71-4A4F-A63E-4B28CB92863A}"/>
                </a:ext>
              </a:extLst>
            </p:cNvPr>
            <p:cNvSpPr txBox="1"/>
            <p:nvPr/>
          </p:nvSpPr>
          <p:spPr>
            <a:xfrm>
              <a:off x="2883000" y="2725514"/>
              <a:ext cx="1847747" cy="307777"/>
            </a:xfrm>
            <a:prstGeom prst="rect">
              <a:avLst/>
            </a:prstGeom>
            <a:noFill/>
            <a:ln>
              <a:solidFill>
                <a:schemeClr val="accent1">
                  <a:shade val="15000"/>
                </a:schemeClr>
              </a:solidFill>
            </a:ln>
          </p:spPr>
          <p:txBody>
            <a:bodyPr wrap="square" rtlCol="0">
              <a:spAutoFit/>
            </a:bodyPr>
            <a:lstStyle/>
            <a:p>
              <a:r>
                <a:rPr lang="en-US" sz="1400" dirty="0"/>
                <a:t>All</a:t>
              </a:r>
            </a:p>
          </p:txBody>
        </p:sp>
        <p:sp>
          <p:nvSpPr>
            <p:cNvPr id="62" name="Triangle 61">
              <a:extLst>
                <a:ext uri="{FF2B5EF4-FFF2-40B4-BE49-F238E27FC236}">
                  <a16:creationId xmlns:a16="http://schemas.microsoft.com/office/drawing/2014/main" id="{24E52747-022D-F6C4-64D6-3A8496D82191}"/>
                </a:ext>
              </a:extLst>
            </p:cNvPr>
            <p:cNvSpPr/>
            <p:nvPr/>
          </p:nvSpPr>
          <p:spPr>
            <a:xfrm>
              <a:off x="4465659" y="2746476"/>
              <a:ext cx="234529" cy="7975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riangle 64">
              <a:extLst>
                <a:ext uri="{FF2B5EF4-FFF2-40B4-BE49-F238E27FC236}">
                  <a16:creationId xmlns:a16="http://schemas.microsoft.com/office/drawing/2014/main" id="{4F233363-84FF-21DE-75D2-5357C86C8DDA}"/>
                </a:ext>
              </a:extLst>
            </p:cNvPr>
            <p:cNvSpPr/>
            <p:nvPr/>
          </p:nvSpPr>
          <p:spPr>
            <a:xfrm flipV="1">
              <a:off x="4463153" y="2931505"/>
              <a:ext cx="234529" cy="7975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060D416-51D3-7C72-9257-E9236CDE913F}"/>
                </a:ext>
              </a:extLst>
            </p:cNvPr>
            <p:cNvSpPr/>
            <p:nvPr/>
          </p:nvSpPr>
          <p:spPr>
            <a:xfrm>
              <a:off x="4463153" y="2733218"/>
              <a:ext cx="254140" cy="307777"/>
            </a:xfrm>
            <a:prstGeom prst="rect">
              <a:avLst/>
            </a:prstGeom>
            <a:solidFill>
              <a:schemeClr val="accent1">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129ADEA4-B90C-DBF6-7176-E25649C386DD}"/>
              </a:ext>
            </a:extLst>
          </p:cNvPr>
          <p:cNvGrpSpPr/>
          <p:nvPr/>
        </p:nvGrpSpPr>
        <p:grpSpPr>
          <a:xfrm>
            <a:off x="2722482" y="2371975"/>
            <a:ext cx="2998588" cy="279837"/>
            <a:chOff x="3951591" y="6391877"/>
            <a:chExt cx="2998588" cy="279837"/>
          </a:xfrm>
        </p:grpSpPr>
        <p:sp>
          <p:nvSpPr>
            <p:cNvPr id="15" name="Rectangle 14">
              <a:extLst>
                <a:ext uri="{FF2B5EF4-FFF2-40B4-BE49-F238E27FC236}">
                  <a16:creationId xmlns:a16="http://schemas.microsoft.com/office/drawing/2014/main" id="{EEF80D2D-FBEB-F34F-5B03-A6650AA90F4A}"/>
                </a:ext>
              </a:extLst>
            </p:cNvPr>
            <p:cNvSpPr/>
            <p:nvPr/>
          </p:nvSpPr>
          <p:spPr>
            <a:xfrm>
              <a:off x="4198451" y="6401416"/>
              <a:ext cx="566971"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title</a:t>
              </a:r>
            </a:p>
          </p:txBody>
        </p:sp>
        <p:sp>
          <p:nvSpPr>
            <p:cNvPr id="23" name="Rectangle 22">
              <a:extLst>
                <a:ext uri="{FF2B5EF4-FFF2-40B4-BE49-F238E27FC236}">
                  <a16:creationId xmlns:a16="http://schemas.microsoft.com/office/drawing/2014/main" id="{2D2797BC-0FB7-3199-6C3D-8E646355E7EA}"/>
                </a:ext>
              </a:extLst>
            </p:cNvPr>
            <p:cNvSpPr/>
            <p:nvPr/>
          </p:nvSpPr>
          <p:spPr>
            <a:xfrm>
              <a:off x="5175610" y="6401416"/>
              <a:ext cx="786393"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author</a:t>
              </a:r>
            </a:p>
          </p:txBody>
        </p:sp>
        <p:sp>
          <p:nvSpPr>
            <p:cNvPr id="28" name="Rectangle 27">
              <a:extLst>
                <a:ext uri="{FF2B5EF4-FFF2-40B4-BE49-F238E27FC236}">
                  <a16:creationId xmlns:a16="http://schemas.microsoft.com/office/drawing/2014/main" id="{2EBA7C18-C700-754A-69DA-9B3F3492498A}"/>
                </a:ext>
              </a:extLst>
            </p:cNvPr>
            <p:cNvSpPr/>
            <p:nvPr/>
          </p:nvSpPr>
          <p:spPr>
            <a:xfrm>
              <a:off x="6163786" y="6391877"/>
              <a:ext cx="786393"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tags</a:t>
              </a:r>
            </a:p>
          </p:txBody>
        </p:sp>
        <p:grpSp>
          <p:nvGrpSpPr>
            <p:cNvPr id="29" name="Group 28">
              <a:extLst>
                <a:ext uri="{FF2B5EF4-FFF2-40B4-BE49-F238E27FC236}">
                  <a16:creationId xmlns:a16="http://schemas.microsoft.com/office/drawing/2014/main" id="{6A0E9552-A008-7E79-9336-2E81CE5B17C7}"/>
                </a:ext>
              </a:extLst>
            </p:cNvPr>
            <p:cNvGrpSpPr/>
            <p:nvPr/>
          </p:nvGrpSpPr>
          <p:grpSpPr>
            <a:xfrm>
              <a:off x="5963156" y="6427980"/>
              <a:ext cx="200630" cy="198092"/>
              <a:chOff x="7262192" y="2933414"/>
              <a:chExt cx="281608" cy="277324"/>
            </a:xfrm>
          </p:grpSpPr>
          <p:sp>
            <p:nvSpPr>
              <p:cNvPr id="30" name="Rectangle 29">
                <a:extLst>
                  <a:ext uri="{FF2B5EF4-FFF2-40B4-BE49-F238E27FC236}">
                    <a16:creationId xmlns:a16="http://schemas.microsoft.com/office/drawing/2014/main" id="{B12F2EC4-C675-3907-1306-61D056286258}"/>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31" name="Straight Connector 30">
                <a:extLst>
                  <a:ext uri="{FF2B5EF4-FFF2-40B4-BE49-F238E27FC236}">
                    <a16:creationId xmlns:a16="http://schemas.microsoft.com/office/drawing/2014/main" id="{F9A47448-010C-633C-6A7A-1237A69E7FCC}"/>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12A694-2214-EA80-E7BB-53F96393039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DBBFBC0A-C666-E470-FD1F-3C94EA11954D}"/>
                </a:ext>
              </a:extLst>
            </p:cNvPr>
            <p:cNvGrpSpPr/>
            <p:nvPr/>
          </p:nvGrpSpPr>
          <p:grpSpPr>
            <a:xfrm>
              <a:off x="4956188" y="6425470"/>
              <a:ext cx="200630" cy="198092"/>
              <a:chOff x="7262192" y="2933414"/>
              <a:chExt cx="281608" cy="277324"/>
            </a:xfrm>
          </p:grpSpPr>
          <p:sp>
            <p:nvSpPr>
              <p:cNvPr id="71" name="Rectangle 70">
                <a:extLst>
                  <a:ext uri="{FF2B5EF4-FFF2-40B4-BE49-F238E27FC236}">
                    <a16:creationId xmlns:a16="http://schemas.microsoft.com/office/drawing/2014/main" id="{C3505B2C-31AE-9ECB-A17C-D1D8F7C912DD}"/>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2" name="Straight Connector 71">
                <a:extLst>
                  <a:ext uri="{FF2B5EF4-FFF2-40B4-BE49-F238E27FC236}">
                    <a16:creationId xmlns:a16="http://schemas.microsoft.com/office/drawing/2014/main" id="{86C40474-B7F2-CE51-1BCB-67798284DD66}"/>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DEE9FD-6343-E649-505A-2C829A4BD70B}"/>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AB394066-15FC-0669-FAD3-3405A3986CE7}"/>
                </a:ext>
              </a:extLst>
            </p:cNvPr>
            <p:cNvGrpSpPr/>
            <p:nvPr/>
          </p:nvGrpSpPr>
          <p:grpSpPr>
            <a:xfrm>
              <a:off x="3951591" y="6420451"/>
              <a:ext cx="200630" cy="198092"/>
              <a:chOff x="7262192" y="2933414"/>
              <a:chExt cx="281608" cy="277324"/>
            </a:xfrm>
          </p:grpSpPr>
          <p:sp>
            <p:nvSpPr>
              <p:cNvPr id="75" name="Rectangle 74">
                <a:extLst>
                  <a:ext uri="{FF2B5EF4-FFF2-40B4-BE49-F238E27FC236}">
                    <a16:creationId xmlns:a16="http://schemas.microsoft.com/office/drawing/2014/main" id="{5909D30D-48FA-2C0E-0017-F2F9ADC5262C}"/>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6" name="Straight Connector 75">
                <a:extLst>
                  <a:ext uri="{FF2B5EF4-FFF2-40B4-BE49-F238E27FC236}">
                    <a16:creationId xmlns:a16="http://schemas.microsoft.com/office/drawing/2014/main" id="{B723D6FF-C44F-D3D1-BEBA-80A8538A5560}"/>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98C42B-673F-C5F6-D569-64B505D754A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3730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Elbow Connector 14">
            <a:extLst>
              <a:ext uri="{FF2B5EF4-FFF2-40B4-BE49-F238E27FC236}">
                <a16:creationId xmlns:a16="http://schemas.microsoft.com/office/drawing/2014/main" id="{C011BA0B-A2BC-DF3E-AEE6-DD275FD181BD}"/>
              </a:ext>
            </a:extLst>
          </p:cNvPr>
          <p:cNvCxnSpPr>
            <a:cxnSpLocks/>
            <a:stCxn id="56" idx="2"/>
            <a:endCxn id="95" idx="0"/>
          </p:cNvCxnSpPr>
          <p:nvPr/>
        </p:nvCxnSpPr>
        <p:spPr>
          <a:xfrm rot="5400000">
            <a:off x="4893451" y="1576242"/>
            <a:ext cx="630092" cy="40416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CC543471-F5C3-53D1-521E-6473729C93A8}"/>
              </a:ext>
            </a:extLst>
          </p:cNvPr>
          <p:cNvCxnSpPr>
            <a:cxnSpLocks/>
            <a:stCxn id="20" idx="3"/>
            <a:endCxn id="95" idx="2"/>
          </p:cNvCxnSpPr>
          <p:nvPr/>
        </p:nvCxnSpPr>
        <p:spPr>
          <a:xfrm flipV="1">
            <a:off x="1061745" y="4669515"/>
            <a:ext cx="577192" cy="1234812"/>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73B8EC5-4277-7A90-2D4B-F428CF862FEA}"/>
              </a:ext>
            </a:extLst>
          </p:cNvPr>
          <p:cNvSpPr txBox="1"/>
          <p:nvPr/>
        </p:nvSpPr>
        <p:spPr>
          <a:xfrm>
            <a:off x="9527035" y="3261368"/>
            <a:ext cx="2452850" cy="1861006"/>
          </a:xfrm>
          <a:prstGeom prst="ellipse">
            <a:avLst/>
          </a:prstGeom>
          <a:solidFill>
            <a:schemeClr val="bg1"/>
          </a:solidFill>
          <a:ln>
            <a:solidFill>
              <a:schemeClr val="accent1"/>
            </a:solidFill>
          </a:ln>
        </p:spPr>
        <p:txBody>
          <a:bodyPr wrap="none" rtlCol="0">
            <a:spAutoFit/>
          </a:bodyPr>
          <a:lstStyle/>
          <a:p>
            <a:r>
              <a:rPr lang="en-US" sz="1600" dirty="0"/>
              <a:t> Code-Gen</a:t>
            </a:r>
          </a:p>
          <a:p>
            <a:r>
              <a:rPr lang="en-US" sz="1600" dirty="0"/>
              <a:t>-     </a:t>
            </a:r>
            <a:r>
              <a:rPr lang="en-US" sz="1600" b="1" dirty="0"/>
              <a:t>Browser based</a:t>
            </a:r>
          </a:p>
          <a:p>
            <a:pPr marL="285750" indent="-285750">
              <a:buFontTx/>
              <a:buChar char="-"/>
            </a:pPr>
            <a:r>
              <a:rPr lang="en-US" sz="1600" dirty="0"/>
              <a:t>Data on Server</a:t>
            </a:r>
          </a:p>
          <a:p>
            <a:pPr marL="285750" indent="-285750">
              <a:buFontTx/>
              <a:buChar char="-"/>
            </a:pPr>
            <a:r>
              <a:rPr lang="en-US" sz="1600" dirty="0"/>
              <a:t>Logic on Server</a:t>
            </a:r>
          </a:p>
          <a:p>
            <a:endParaRPr lang="en-US" sz="1600" dirty="0"/>
          </a:p>
        </p:txBody>
      </p:sp>
      <p:cxnSp>
        <p:nvCxnSpPr>
          <p:cNvPr id="53" name="Elbow Connector 52">
            <a:extLst>
              <a:ext uri="{FF2B5EF4-FFF2-40B4-BE49-F238E27FC236}">
                <a16:creationId xmlns:a16="http://schemas.microsoft.com/office/drawing/2014/main" id="{7D5953FC-60C0-599B-C27E-5E850870A606}"/>
              </a:ext>
            </a:extLst>
          </p:cNvPr>
          <p:cNvCxnSpPr>
            <a:cxnSpLocks/>
            <a:stCxn id="41" idx="3"/>
            <a:endCxn id="146" idx="0"/>
          </p:cNvCxnSpPr>
          <p:nvPr/>
        </p:nvCxnSpPr>
        <p:spPr>
          <a:xfrm>
            <a:off x="1514398" y="592146"/>
            <a:ext cx="682811" cy="741687"/>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F1909D-6456-7EBA-A53F-07FCCB45AF1D}"/>
              </a:ext>
            </a:extLst>
          </p:cNvPr>
          <p:cNvCxnSpPr>
            <a:cxnSpLocks/>
            <a:stCxn id="82" idx="3"/>
            <a:endCxn id="45" idx="2"/>
          </p:cNvCxnSpPr>
          <p:nvPr/>
        </p:nvCxnSpPr>
        <p:spPr>
          <a:xfrm flipV="1">
            <a:off x="8819163" y="4191871"/>
            <a:ext cx="707872" cy="541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B6BE3920-B0DE-4976-EC2A-63347538ADCD}"/>
              </a:ext>
            </a:extLst>
          </p:cNvPr>
          <p:cNvCxnSpPr>
            <a:cxnSpLocks/>
            <a:stCxn id="45" idx="4"/>
            <a:endCxn id="113" idx="0"/>
          </p:cNvCxnSpPr>
          <p:nvPr/>
        </p:nvCxnSpPr>
        <p:spPr>
          <a:xfrm rot="16200000" flipH="1">
            <a:off x="10453664" y="5422170"/>
            <a:ext cx="749514" cy="1499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D101BBC-070E-BC10-3725-B520A2A7B231}"/>
              </a:ext>
            </a:extLst>
          </p:cNvPr>
          <p:cNvSpPr txBox="1"/>
          <p:nvPr/>
        </p:nvSpPr>
        <p:spPr>
          <a:xfrm>
            <a:off x="5100728" y="6265854"/>
            <a:ext cx="2410916" cy="461665"/>
          </a:xfrm>
          <a:prstGeom prst="rect">
            <a:avLst/>
          </a:prstGeom>
          <a:noFill/>
        </p:spPr>
        <p:txBody>
          <a:bodyPr wrap="none" rtlCol="0">
            <a:spAutoFit/>
          </a:bodyPr>
          <a:lstStyle/>
          <a:p>
            <a:r>
              <a:rPr lang="en-US" sz="2400" dirty="0"/>
              <a:t>Code Starter Flow</a:t>
            </a:r>
          </a:p>
        </p:txBody>
      </p:sp>
      <p:cxnSp>
        <p:nvCxnSpPr>
          <p:cNvPr id="60" name="Elbow Connector 59">
            <a:extLst>
              <a:ext uri="{FF2B5EF4-FFF2-40B4-BE49-F238E27FC236}">
                <a16:creationId xmlns:a16="http://schemas.microsoft.com/office/drawing/2014/main" id="{927EF2AD-641B-0936-C73B-E6C1375C3EB8}"/>
              </a:ext>
            </a:extLst>
          </p:cNvPr>
          <p:cNvCxnSpPr>
            <a:cxnSpLocks/>
            <a:stCxn id="123" idx="3"/>
            <a:endCxn id="45" idx="0"/>
          </p:cNvCxnSpPr>
          <p:nvPr/>
        </p:nvCxnSpPr>
        <p:spPr>
          <a:xfrm>
            <a:off x="10325686" y="1740378"/>
            <a:ext cx="427774" cy="152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C4D41436-C108-6A02-642F-3EA0D733C739}"/>
              </a:ext>
            </a:extLst>
          </p:cNvPr>
          <p:cNvGrpSpPr/>
          <p:nvPr/>
        </p:nvGrpSpPr>
        <p:grpSpPr>
          <a:xfrm>
            <a:off x="769997" y="310000"/>
            <a:ext cx="850233" cy="922734"/>
            <a:chOff x="769997" y="310000"/>
            <a:chExt cx="850233" cy="922734"/>
          </a:xfrm>
        </p:grpSpPr>
        <p:pic>
          <p:nvPicPr>
            <p:cNvPr id="41" name="Graphic 40" descr="Woman outline">
              <a:extLst>
                <a:ext uri="{FF2B5EF4-FFF2-40B4-BE49-F238E27FC236}">
                  <a16:creationId xmlns:a16="http://schemas.microsoft.com/office/drawing/2014/main" id="{84E2BBDE-B34E-E094-7F33-DB54264E32F5}"/>
                </a:ext>
              </a:extLst>
            </p:cNvPr>
            <p:cNvPicPr>
              <a:picLocks noChangeAspect="1"/>
            </p:cNvPicPr>
            <p:nvPr/>
          </p:nvPicPr>
          <p:blipFill>
            <a:blip/>
            <a:stretch>
              <a:fillRect/>
            </a:stretch>
          </p:blipFill>
          <p:spPr>
            <a:xfrm>
              <a:off x="950106" y="310000"/>
              <a:ext cx="564292" cy="564292"/>
            </a:xfrm>
            <a:prstGeom prst="rect">
              <a:avLst/>
            </a:prstGeom>
          </p:spPr>
        </p:pic>
        <p:sp>
          <p:nvSpPr>
            <p:cNvPr id="166" name="TextBox 165">
              <a:extLst>
                <a:ext uri="{FF2B5EF4-FFF2-40B4-BE49-F238E27FC236}">
                  <a16:creationId xmlns:a16="http://schemas.microsoft.com/office/drawing/2014/main" id="{528EE5B6-DBF1-9C79-A6DC-0E33649BCEAD}"/>
                </a:ext>
              </a:extLst>
            </p:cNvPr>
            <p:cNvSpPr txBox="1"/>
            <p:nvPr/>
          </p:nvSpPr>
          <p:spPr>
            <a:xfrm>
              <a:off x="769997" y="924957"/>
              <a:ext cx="850233" cy="307777"/>
            </a:xfrm>
            <a:prstGeom prst="rect">
              <a:avLst/>
            </a:prstGeom>
            <a:noFill/>
          </p:spPr>
          <p:txBody>
            <a:bodyPr wrap="none" rtlCol="0">
              <a:spAutoFit/>
            </a:bodyPr>
            <a:lstStyle/>
            <a:p>
              <a:r>
                <a:rPr lang="en-US" sz="1400" dirty="0"/>
                <a:t>producer</a:t>
              </a:r>
            </a:p>
          </p:txBody>
        </p:sp>
      </p:grpSp>
      <p:grpSp>
        <p:nvGrpSpPr>
          <p:cNvPr id="44" name="Group 43">
            <a:extLst>
              <a:ext uri="{FF2B5EF4-FFF2-40B4-BE49-F238E27FC236}">
                <a16:creationId xmlns:a16="http://schemas.microsoft.com/office/drawing/2014/main" id="{BA6A8193-BF04-8AC2-4F7C-86A44767DED2}"/>
              </a:ext>
            </a:extLst>
          </p:cNvPr>
          <p:cNvGrpSpPr/>
          <p:nvPr/>
        </p:nvGrpSpPr>
        <p:grpSpPr>
          <a:xfrm>
            <a:off x="287364" y="5622181"/>
            <a:ext cx="907749" cy="886125"/>
            <a:chOff x="277762" y="5670381"/>
            <a:chExt cx="907749" cy="886125"/>
          </a:xfrm>
        </p:grpSpPr>
        <p:pic>
          <p:nvPicPr>
            <p:cNvPr id="20" name="Graphic 19" descr="Woman outline">
              <a:extLst>
                <a:ext uri="{FF2B5EF4-FFF2-40B4-BE49-F238E27FC236}">
                  <a16:creationId xmlns:a16="http://schemas.microsoft.com/office/drawing/2014/main" id="{2A42A068-C67E-9F07-3955-0EA5407FF48A}"/>
                </a:ext>
              </a:extLst>
            </p:cNvPr>
            <p:cNvPicPr>
              <a:picLocks noChangeAspect="1"/>
            </p:cNvPicPr>
            <p:nvPr/>
          </p:nvPicPr>
          <p:blipFill>
            <a:blip/>
            <a:stretch>
              <a:fillRect/>
            </a:stretch>
          </p:blipFill>
          <p:spPr>
            <a:xfrm>
              <a:off x="487851" y="5670381"/>
              <a:ext cx="564292" cy="564292"/>
            </a:xfrm>
            <a:prstGeom prst="rect">
              <a:avLst/>
            </a:prstGeom>
          </p:spPr>
        </p:pic>
        <p:sp>
          <p:nvSpPr>
            <p:cNvPr id="167" name="TextBox 166">
              <a:extLst>
                <a:ext uri="{FF2B5EF4-FFF2-40B4-BE49-F238E27FC236}">
                  <a16:creationId xmlns:a16="http://schemas.microsoft.com/office/drawing/2014/main" id="{50F0A00C-DCA7-4828-64E0-4CE459550DF9}"/>
                </a:ext>
              </a:extLst>
            </p:cNvPr>
            <p:cNvSpPr txBox="1"/>
            <p:nvPr/>
          </p:nvSpPr>
          <p:spPr>
            <a:xfrm>
              <a:off x="277762" y="6248729"/>
              <a:ext cx="907749" cy="307777"/>
            </a:xfrm>
            <a:prstGeom prst="rect">
              <a:avLst/>
            </a:prstGeom>
            <a:noFill/>
          </p:spPr>
          <p:txBody>
            <a:bodyPr wrap="none" rtlCol="0">
              <a:spAutoFit/>
            </a:bodyPr>
            <a:lstStyle/>
            <a:p>
              <a:r>
                <a:rPr lang="en-US" sz="1400" dirty="0"/>
                <a:t>consumer</a:t>
              </a:r>
            </a:p>
          </p:txBody>
        </p:sp>
      </p:grpSp>
      <p:sp>
        <p:nvSpPr>
          <p:cNvPr id="95" name="TextBox 94">
            <a:extLst>
              <a:ext uri="{FF2B5EF4-FFF2-40B4-BE49-F238E27FC236}">
                <a16:creationId xmlns:a16="http://schemas.microsoft.com/office/drawing/2014/main" id="{C443835D-15A3-0495-81A3-975A2AC8D603}"/>
              </a:ext>
            </a:extLst>
          </p:cNvPr>
          <p:cNvSpPr txBox="1"/>
          <p:nvPr/>
        </p:nvSpPr>
        <p:spPr>
          <a:xfrm>
            <a:off x="1638937" y="3912128"/>
            <a:ext cx="3097440" cy="1514773"/>
          </a:xfrm>
          <a:prstGeom prst="ellipse">
            <a:avLst/>
          </a:prstGeom>
          <a:solidFill>
            <a:schemeClr val="bg1"/>
          </a:solidFill>
          <a:ln>
            <a:solidFill>
              <a:schemeClr val="accent1"/>
            </a:solidFill>
          </a:ln>
        </p:spPr>
        <p:txBody>
          <a:bodyPr wrap="none" rtlCol="0">
            <a:spAutoFit/>
          </a:bodyPr>
          <a:lstStyle/>
          <a:p>
            <a:r>
              <a:rPr lang="en-US" sz="1600" dirty="0"/>
              <a:t> Token Collector</a:t>
            </a:r>
          </a:p>
          <a:p>
            <a:r>
              <a:rPr lang="en-US" sz="1600" dirty="0"/>
              <a:t>-     </a:t>
            </a:r>
            <a:r>
              <a:rPr lang="en-US" sz="1600" b="1" dirty="0"/>
              <a:t>Command Line Tool</a:t>
            </a:r>
            <a:r>
              <a:rPr lang="en-US" sz="1600" dirty="0"/>
              <a:t>,</a:t>
            </a:r>
          </a:p>
          <a:p>
            <a:pPr marL="285750" indent="-285750">
              <a:buFontTx/>
              <a:buChar char="-"/>
            </a:pPr>
            <a:r>
              <a:rPr lang="en-US" sz="1600" dirty="0"/>
              <a:t>Data on Server</a:t>
            </a:r>
          </a:p>
          <a:p>
            <a:pPr marL="285750" indent="-285750">
              <a:buFontTx/>
              <a:buChar char="-"/>
            </a:pPr>
            <a:r>
              <a:rPr lang="en-US" sz="1600" dirty="0"/>
              <a:t>Logic on Server</a:t>
            </a:r>
          </a:p>
        </p:txBody>
      </p:sp>
      <p:cxnSp>
        <p:nvCxnSpPr>
          <p:cNvPr id="99" name="Elbow Connector 98">
            <a:extLst>
              <a:ext uri="{FF2B5EF4-FFF2-40B4-BE49-F238E27FC236}">
                <a16:creationId xmlns:a16="http://schemas.microsoft.com/office/drawing/2014/main" id="{4042CB86-F706-0AF9-D15A-23892810957B}"/>
              </a:ext>
            </a:extLst>
          </p:cNvPr>
          <p:cNvCxnSpPr>
            <a:cxnSpLocks/>
            <a:stCxn id="95" idx="6"/>
            <a:endCxn id="82" idx="1"/>
          </p:cNvCxnSpPr>
          <p:nvPr/>
        </p:nvCxnSpPr>
        <p:spPr>
          <a:xfrm>
            <a:off x="4736377" y="4669515"/>
            <a:ext cx="421179" cy="634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AF56D6-C97E-3523-10EE-B623707171F7}"/>
              </a:ext>
            </a:extLst>
          </p:cNvPr>
          <p:cNvSpPr txBox="1"/>
          <p:nvPr/>
        </p:nvSpPr>
        <p:spPr>
          <a:xfrm>
            <a:off x="6198975" y="2728038"/>
            <a:ext cx="2060723" cy="553998"/>
          </a:xfrm>
          <a:prstGeom prst="rect">
            <a:avLst/>
          </a:prstGeom>
          <a:solidFill>
            <a:schemeClr val="bg1"/>
          </a:solidFill>
          <a:ln>
            <a:noFill/>
          </a:ln>
        </p:spPr>
        <p:txBody>
          <a:bodyPr wrap="square" rtlCol="0">
            <a:spAutoFit/>
          </a:bodyPr>
          <a:lstStyle/>
          <a:p>
            <a:pPr algn="ctr"/>
            <a:r>
              <a:rPr lang="en-US" dirty="0"/>
              <a:t>Code Starter Library</a:t>
            </a:r>
          </a:p>
          <a:p>
            <a:pPr algn="ctr"/>
            <a:r>
              <a:rPr lang="en-US" sz="1200" dirty="0"/>
              <a:t>Catalogued by: Name, Version</a:t>
            </a:r>
          </a:p>
        </p:txBody>
      </p:sp>
      <p:sp>
        <p:nvSpPr>
          <p:cNvPr id="123" name="Rectangle 122">
            <a:extLst>
              <a:ext uri="{FF2B5EF4-FFF2-40B4-BE49-F238E27FC236}">
                <a16:creationId xmlns:a16="http://schemas.microsoft.com/office/drawing/2014/main" id="{CA073D8C-4EED-881D-3F7D-C6E9B8E83A69}"/>
              </a:ext>
            </a:extLst>
          </p:cNvPr>
          <p:cNvSpPr/>
          <p:nvPr/>
        </p:nvSpPr>
        <p:spPr>
          <a:xfrm>
            <a:off x="4473526" y="752719"/>
            <a:ext cx="5852160" cy="1975317"/>
          </a:xfrm>
          <a:prstGeom prst="rect">
            <a:avLst/>
          </a:prstGeom>
          <a:noFill/>
          <a:ln>
            <a:prstDash val="lgDashDot"/>
            <a:extLst>
              <a:ext uri="{C807C97D-BFC1-408E-A445-0C87EB9F89A2}">
                <ask:lineSketchStyleProps xmlns:ask="http://schemas.microsoft.com/office/drawing/2018/sketchyshapes" sd="1219033472">
                  <a:custGeom>
                    <a:avLst/>
                    <a:gdLst>
                      <a:gd name="connsiteX0" fmla="*/ 0 w 3043689"/>
                      <a:gd name="connsiteY0" fmla="*/ 0 h 899492"/>
                      <a:gd name="connsiteX1" fmla="*/ 476845 w 3043689"/>
                      <a:gd name="connsiteY1" fmla="*/ 0 h 899492"/>
                      <a:gd name="connsiteX2" fmla="*/ 892815 w 3043689"/>
                      <a:gd name="connsiteY2" fmla="*/ 0 h 899492"/>
                      <a:gd name="connsiteX3" fmla="*/ 1460971 w 3043689"/>
                      <a:gd name="connsiteY3" fmla="*/ 0 h 899492"/>
                      <a:gd name="connsiteX4" fmla="*/ 1937815 w 3043689"/>
                      <a:gd name="connsiteY4" fmla="*/ 0 h 899492"/>
                      <a:gd name="connsiteX5" fmla="*/ 2414660 w 3043689"/>
                      <a:gd name="connsiteY5" fmla="*/ 0 h 899492"/>
                      <a:gd name="connsiteX6" fmla="*/ 3043689 w 3043689"/>
                      <a:gd name="connsiteY6" fmla="*/ 0 h 899492"/>
                      <a:gd name="connsiteX7" fmla="*/ 3043689 w 3043689"/>
                      <a:gd name="connsiteY7" fmla="*/ 431756 h 899492"/>
                      <a:gd name="connsiteX8" fmla="*/ 3043689 w 3043689"/>
                      <a:gd name="connsiteY8" fmla="*/ 899492 h 899492"/>
                      <a:gd name="connsiteX9" fmla="*/ 2597281 w 3043689"/>
                      <a:gd name="connsiteY9" fmla="*/ 899492 h 899492"/>
                      <a:gd name="connsiteX10" fmla="*/ 2090000 w 3043689"/>
                      <a:gd name="connsiteY10" fmla="*/ 899492 h 899492"/>
                      <a:gd name="connsiteX11" fmla="*/ 1582718 w 3043689"/>
                      <a:gd name="connsiteY11" fmla="*/ 899492 h 899492"/>
                      <a:gd name="connsiteX12" fmla="*/ 1105874 w 3043689"/>
                      <a:gd name="connsiteY12" fmla="*/ 899492 h 899492"/>
                      <a:gd name="connsiteX13" fmla="*/ 537718 w 3043689"/>
                      <a:gd name="connsiteY13" fmla="*/ 899492 h 899492"/>
                      <a:gd name="connsiteX14" fmla="*/ 0 w 3043689"/>
                      <a:gd name="connsiteY14" fmla="*/ 899492 h 899492"/>
                      <a:gd name="connsiteX15" fmla="*/ 0 w 3043689"/>
                      <a:gd name="connsiteY15" fmla="*/ 467736 h 899492"/>
                      <a:gd name="connsiteX16" fmla="*/ 0 w 3043689"/>
                      <a:gd name="connsiteY16" fmla="*/ 0 h 8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3689" h="899492" extrusionOk="0">
                        <a:moveTo>
                          <a:pt x="0" y="0"/>
                        </a:moveTo>
                        <a:cubicBezTo>
                          <a:pt x="122665" y="-17896"/>
                          <a:pt x="351931" y="12939"/>
                          <a:pt x="476845" y="0"/>
                        </a:cubicBezTo>
                        <a:cubicBezTo>
                          <a:pt x="601760" y="-12939"/>
                          <a:pt x="758365" y="32074"/>
                          <a:pt x="892815" y="0"/>
                        </a:cubicBezTo>
                        <a:cubicBezTo>
                          <a:pt x="1027265" y="-32074"/>
                          <a:pt x="1271049" y="1059"/>
                          <a:pt x="1460971" y="0"/>
                        </a:cubicBezTo>
                        <a:cubicBezTo>
                          <a:pt x="1650893" y="-1059"/>
                          <a:pt x="1833497" y="46655"/>
                          <a:pt x="1937815" y="0"/>
                        </a:cubicBezTo>
                        <a:cubicBezTo>
                          <a:pt x="2042133" y="-46655"/>
                          <a:pt x="2287682" y="7852"/>
                          <a:pt x="2414660" y="0"/>
                        </a:cubicBezTo>
                        <a:cubicBezTo>
                          <a:pt x="2541638" y="-7852"/>
                          <a:pt x="2846286" y="3903"/>
                          <a:pt x="3043689" y="0"/>
                        </a:cubicBezTo>
                        <a:cubicBezTo>
                          <a:pt x="3094993" y="152134"/>
                          <a:pt x="3025368" y="286606"/>
                          <a:pt x="3043689" y="431756"/>
                        </a:cubicBezTo>
                        <a:cubicBezTo>
                          <a:pt x="3062010" y="576906"/>
                          <a:pt x="3033708" y="797906"/>
                          <a:pt x="3043689" y="899492"/>
                        </a:cubicBezTo>
                        <a:cubicBezTo>
                          <a:pt x="2872654" y="937106"/>
                          <a:pt x="2768874" y="892115"/>
                          <a:pt x="2597281" y="899492"/>
                        </a:cubicBezTo>
                        <a:cubicBezTo>
                          <a:pt x="2425688" y="906869"/>
                          <a:pt x="2295190" y="853183"/>
                          <a:pt x="2090000" y="899492"/>
                        </a:cubicBezTo>
                        <a:cubicBezTo>
                          <a:pt x="1884810" y="945801"/>
                          <a:pt x="1698682" y="878661"/>
                          <a:pt x="1582718" y="899492"/>
                        </a:cubicBezTo>
                        <a:cubicBezTo>
                          <a:pt x="1466754" y="920323"/>
                          <a:pt x="1242597" y="893900"/>
                          <a:pt x="1105874" y="899492"/>
                        </a:cubicBezTo>
                        <a:cubicBezTo>
                          <a:pt x="969151" y="905084"/>
                          <a:pt x="787992" y="873633"/>
                          <a:pt x="537718" y="899492"/>
                        </a:cubicBezTo>
                        <a:cubicBezTo>
                          <a:pt x="287444" y="925351"/>
                          <a:pt x="126140" y="882919"/>
                          <a:pt x="0" y="899492"/>
                        </a:cubicBezTo>
                        <a:cubicBezTo>
                          <a:pt x="-51566" y="693073"/>
                          <a:pt x="15573" y="657558"/>
                          <a:pt x="0" y="467736"/>
                        </a:cubicBezTo>
                        <a:cubicBezTo>
                          <a:pt x="-15573" y="277914"/>
                          <a:pt x="26441" y="19962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96" name="Group 95">
            <a:extLst>
              <a:ext uri="{FF2B5EF4-FFF2-40B4-BE49-F238E27FC236}">
                <a16:creationId xmlns:a16="http://schemas.microsoft.com/office/drawing/2014/main" id="{58D91F23-6097-2534-C415-6832669F90F0}"/>
              </a:ext>
            </a:extLst>
          </p:cNvPr>
          <p:cNvGrpSpPr/>
          <p:nvPr/>
        </p:nvGrpSpPr>
        <p:grpSpPr>
          <a:xfrm>
            <a:off x="5331473" y="1193173"/>
            <a:ext cx="4688845" cy="1274467"/>
            <a:chOff x="5150372" y="940251"/>
            <a:chExt cx="4688845" cy="1274467"/>
          </a:xfrm>
        </p:grpSpPr>
        <p:sp>
          <p:nvSpPr>
            <p:cNvPr id="65" name="Rectangle 64">
              <a:extLst>
                <a:ext uri="{FF2B5EF4-FFF2-40B4-BE49-F238E27FC236}">
                  <a16:creationId xmlns:a16="http://schemas.microsoft.com/office/drawing/2014/main" id="{F84A2856-65F4-52B9-018E-31A01C428EC8}"/>
                </a:ext>
              </a:extLst>
            </p:cNvPr>
            <p:cNvSpPr/>
            <p:nvPr/>
          </p:nvSpPr>
          <p:spPr>
            <a:xfrm>
              <a:off x="5150372" y="940251"/>
              <a:ext cx="4688845" cy="12744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3F21EB-152E-ED7E-CFD0-7E252B40F0F8}"/>
                </a:ext>
              </a:extLst>
            </p:cNvPr>
            <p:cNvSpPr/>
            <p:nvPr/>
          </p:nvSpPr>
          <p:spPr>
            <a:xfrm>
              <a:off x="5278225" y="1047178"/>
              <a:ext cx="2365827" cy="765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13BF9FD-B4A3-6E1E-9FF4-3CF73AB0F167}"/>
                </a:ext>
              </a:extLst>
            </p:cNvPr>
            <p:cNvSpPr txBox="1"/>
            <p:nvPr/>
          </p:nvSpPr>
          <p:spPr>
            <a:xfrm>
              <a:off x="6832920" y="1827326"/>
              <a:ext cx="1394934" cy="338554"/>
            </a:xfrm>
            <a:prstGeom prst="rect">
              <a:avLst/>
            </a:prstGeom>
            <a:solidFill>
              <a:schemeClr val="bg1"/>
            </a:solidFill>
          </p:spPr>
          <p:txBody>
            <a:bodyPr wrap="none" rtlCol="0">
              <a:spAutoFit/>
            </a:bodyPr>
            <a:lstStyle/>
            <a:p>
              <a:r>
                <a:rPr lang="en-US" sz="1600" dirty="0"/>
                <a:t>Starter Project</a:t>
              </a:r>
            </a:p>
          </p:txBody>
        </p:sp>
        <p:grpSp>
          <p:nvGrpSpPr>
            <p:cNvPr id="38" name="Group 37">
              <a:extLst>
                <a:ext uri="{FF2B5EF4-FFF2-40B4-BE49-F238E27FC236}">
                  <a16:creationId xmlns:a16="http://schemas.microsoft.com/office/drawing/2014/main" id="{97905767-918C-01C2-DA7D-430E769E0B42}"/>
                </a:ext>
              </a:extLst>
            </p:cNvPr>
            <p:cNvGrpSpPr/>
            <p:nvPr/>
          </p:nvGrpSpPr>
          <p:grpSpPr>
            <a:xfrm>
              <a:off x="8326047" y="1235477"/>
              <a:ext cx="1017633" cy="388805"/>
              <a:chOff x="6798097" y="674432"/>
              <a:chExt cx="1017633" cy="388805"/>
            </a:xfrm>
            <a:solidFill>
              <a:schemeClr val="bg1"/>
            </a:solidFill>
          </p:grpSpPr>
          <p:sp>
            <p:nvSpPr>
              <p:cNvPr id="156" name="TextBox 155">
                <a:extLst>
                  <a:ext uri="{FF2B5EF4-FFF2-40B4-BE49-F238E27FC236}">
                    <a16:creationId xmlns:a16="http://schemas.microsoft.com/office/drawing/2014/main" id="{D5665384-5448-DFD2-88C7-AE0CA6182DE9}"/>
                  </a:ext>
                </a:extLst>
              </p:cNvPr>
              <p:cNvSpPr txBox="1"/>
              <p:nvPr/>
            </p:nvSpPr>
            <p:spPr>
              <a:xfrm>
                <a:off x="6798097" y="674432"/>
                <a:ext cx="911980" cy="307777"/>
              </a:xfrm>
              <a:prstGeom prst="rect">
                <a:avLst/>
              </a:prstGeom>
              <a:grpFill/>
              <a:ln>
                <a:solidFill>
                  <a:schemeClr val="accent1"/>
                </a:solidFill>
              </a:ln>
            </p:spPr>
            <p:txBody>
              <a:bodyPr wrap="none" rtlCol="0">
                <a:spAutoFit/>
              </a:bodyPr>
              <a:lstStyle/>
              <a:p>
                <a:pPr algn="ctr"/>
                <a:r>
                  <a:rPr lang="en-US" sz="1400" dirty="0"/>
                  <a:t>Code Frag</a:t>
                </a:r>
              </a:p>
            </p:txBody>
          </p:sp>
          <p:sp>
            <p:nvSpPr>
              <p:cNvPr id="29" name="TextBox 28">
                <a:extLst>
                  <a:ext uri="{FF2B5EF4-FFF2-40B4-BE49-F238E27FC236}">
                    <a16:creationId xmlns:a16="http://schemas.microsoft.com/office/drawing/2014/main" id="{E2EA24A4-88B8-5E91-46FD-D12417BA3A4F}"/>
                  </a:ext>
                </a:extLst>
              </p:cNvPr>
              <p:cNvSpPr txBox="1"/>
              <p:nvPr/>
            </p:nvSpPr>
            <p:spPr>
              <a:xfrm>
                <a:off x="6903750" y="755460"/>
                <a:ext cx="911980" cy="307777"/>
              </a:xfrm>
              <a:prstGeom prst="rect">
                <a:avLst/>
              </a:prstGeom>
              <a:grpFill/>
              <a:ln>
                <a:solidFill>
                  <a:schemeClr val="accent1"/>
                </a:solidFill>
              </a:ln>
            </p:spPr>
            <p:txBody>
              <a:bodyPr wrap="none" rtlCol="0">
                <a:spAutoFit/>
              </a:bodyPr>
              <a:lstStyle/>
              <a:p>
                <a:pPr algn="ctr"/>
                <a:r>
                  <a:rPr lang="en-US" sz="1400" dirty="0"/>
                  <a:t>Code Frag</a:t>
                </a:r>
              </a:p>
            </p:txBody>
          </p:sp>
        </p:grpSp>
        <p:sp>
          <p:nvSpPr>
            <p:cNvPr id="16" name="TextBox 15">
              <a:extLst>
                <a:ext uri="{FF2B5EF4-FFF2-40B4-BE49-F238E27FC236}">
                  <a16:creationId xmlns:a16="http://schemas.microsoft.com/office/drawing/2014/main" id="{61191578-53B1-0B8F-19BC-F698F23BCE4E}"/>
                </a:ext>
              </a:extLst>
            </p:cNvPr>
            <p:cNvSpPr txBox="1"/>
            <p:nvPr/>
          </p:nvSpPr>
          <p:spPr>
            <a:xfrm>
              <a:off x="5426887" y="1144313"/>
              <a:ext cx="1110369" cy="307777"/>
            </a:xfrm>
            <a:prstGeom prst="rect">
              <a:avLst/>
            </a:prstGeom>
            <a:solidFill>
              <a:schemeClr val="bg1"/>
            </a:solidFill>
            <a:ln>
              <a:solidFill>
                <a:schemeClr val="accent1"/>
              </a:solidFill>
            </a:ln>
          </p:spPr>
          <p:txBody>
            <a:bodyPr wrap="square" rtlCol="0">
              <a:spAutoFit/>
            </a:bodyPr>
            <a:lstStyle/>
            <a:p>
              <a:pPr algn="ctr"/>
              <a:r>
                <a:rPr lang="en-US" sz="1400" dirty="0"/>
                <a:t>Meta Tokens</a:t>
              </a:r>
            </a:p>
          </p:txBody>
        </p:sp>
        <p:sp>
          <p:nvSpPr>
            <p:cNvPr id="30" name="TextBox 29">
              <a:extLst>
                <a:ext uri="{FF2B5EF4-FFF2-40B4-BE49-F238E27FC236}">
                  <a16:creationId xmlns:a16="http://schemas.microsoft.com/office/drawing/2014/main" id="{7F649600-7CDC-E1B2-4D1B-0C18E6120705}"/>
                </a:ext>
              </a:extLst>
            </p:cNvPr>
            <p:cNvSpPr txBox="1"/>
            <p:nvPr/>
          </p:nvSpPr>
          <p:spPr>
            <a:xfrm>
              <a:off x="6037920" y="1474029"/>
              <a:ext cx="952184" cy="338554"/>
            </a:xfrm>
            <a:prstGeom prst="rect">
              <a:avLst/>
            </a:prstGeom>
            <a:solidFill>
              <a:schemeClr val="bg1"/>
            </a:solidFill>
          </p:spPr>
          <p:txBody>
            <a:bodyPr wrap="none" rtlCol="0">
              <a:spAutoFit/>
            </a:bodyPr>
            <a:lstStyle/>
            <a:p>
              <a:r>
                <a:rPr lang="en-US" sz="1600" dirty="0">
                  <a:latin typeface="Calibri" panose="020F0502020204030204" pitchFamily="34" charset="0"/>
                </a:rPr>
                <a:t>BluePrint</a:t>
              </a:r>
            </a:p>
          </p:txBody>
        </p:sp>
        <p:sp>
          <p:nvSpPr>
            <p:cNvPr id="31" name="TextBox 30">
              <a:extLst>
                <a:ext uri="{FF2B5EF4-FFF2-40B4-BE49-F238E27FC236}">
                  <a16:creationId xmlns:a16="http://schemas.microsoft.com/office/drawing/2014/main" id="{DBFF8724-C9A0-61B4-0A54-C52C2496982B}"/>
                </a:ext>
              </a:extLst>
            </p:cNvPr>
            <p:cNvSpPr txBox="1"/>
            <p:nvPr/>
          </p:nvSpPr>
          <p:spPr>
            <a:xfrm>
              <a:off x="6767792" y="1144313"/>
              <a:ext cx="778191" cy="307777"/>
            </a:xfrm>
            <a:prstGeom prst="rect">
              <a:avLst/>
            </a:prstGeom>
            <a:solidFill>
              <a:schemeClr val="bg1"/>
            </a:solidFill>
            <a:ln>
              <a:solidFill>
                <a:schemeClr val="accent1"/>
              </a:solidFill>
            </a:ln>
          </p:spPr>
          <p:txBody>
            <a:bodyPr wrap="square" rtlCol="0">
              <a:spAutoFit/>
            </a:bodyPr>
            <a:lstStyle/>
            <a:p>
              <a:pPr algn="ctr"/>
              <a:r>
                <a:rPr lang="en-US" sz="1400" dirty="0"/>
                <a:t>Config</a:t>
              </a:r>
            </a:p>
          </p:txBody>
        </p:sp>
      </p:grpSp>
      <p:grpSp>
        <p:nvGrpSpPr>
          <p:cNvPr id="152" name="Group 151">
            <a:extLst>
              <a:ext uri="{FF2B5EF4-FFF2-40B4-BE49-F238E27FC236}">
                <a16:creationId xmlns:a16="http://schemas.microsoft.com/office/drawing/2014/main" id="{34729CEC-8FA7-B4CB-C9FE-7EE1A8276801}"/>
              </a:ext>
            </a:extLst>
          </p:cNvPr>
          <p:cNvGrpSpPr/>
          <p:nvPr/>
        </p:nvGrpSpPr>
        <p:grpSpPr>
          <a:xfrm>
            <a:off x="5157556" y="4200410"/>
            <a:ext cx="3661607" cy="1065089"/>
            <a:chOff x="4897840" y="3577153"/>
            <a:chExt cx="3661607" cy="1065089"/>
          </a:xfrm>
        </p:grpSpPr>
        <p:sp>
          <p:nvSpPr>
            <p:cNvPr id="10" name="TextBox 9">
              <a:extLst>
                <a:ext uri="{FF2B5EF4-FFF2-40B4-BE49-F238E27FC236}">
                  <a16:creationId xmlns:a16="http://schemas.microsoft.com/office/drawing/2014/main" id="{8464CFEE-57E5-AD6D-3F2F-E0BFDD3BAE6C}"/>
                </a:ext>
              </a:extLst>
            </p:cNvPr>
            <p:cNvSpPr txBox="1"/>
            <p:nvPr/>
          </p:nvSpPr>
          <p:spPr>
            <a:xfrm>
              <a:off x="5021100" y="4186862"/>
              <a:ext cx="3098669" cy="338554"/>
            </a:xfrm>
            <a:prstGeom prst="rect">
              <a:avLst/>
            </a:prstGeom>
            <a:solidFill>
              <a:schemeClr val="bg1"/>
            </a:solidFill>
            <a:ln w="34925">
              <a:noFill/>
            </a:ln>
          </p:spPr>
          <p:txBody>
            <a:bodyPr wrap="none" rtlCol="0">
              <a:spAutoFit/>
            </a:bodyPr>
            <a:lstStyle/>
            <a:p>
              <a:r>
                <a:rPr lang="en-US" sz="1600" dirty="0"/>
                <a:t>Tokens with Consumer preferences</a:t>
              </a:r>
            </a:p>
          </p:txBody>
        </p:sp>
        <p:sp>
          <p:nvSpPr>
            <p:cNvPr id="76" name="TextBox 75">
              <a:extLst>
                <a:ext uri="{FF2B5EF4-FFF2-40B4-BE49-F238E27FC236}">
                  <a16:creationId xmlns:a16="http://schemas.microsoft.com/office/drawing/2014/main" id="{11D9B29C-BC98-21D4-E8BA-CF6DBBA761A5}"/>
                </a:ext>
              </a:extLst>
            </p:cNvPr>
            <p:cNvSpPr txBox="1"/>
            <p:nvPr/>
          </p:nvSpPr>
          <p:spPr>
            <a:xfrm>
              <a:off x="6324146" y="3722807"/>
              <a:ext cx="984950" cy="307777"/>
            </a:xfrm>
            <a:prstGeom prst="rect">
              <a:avLst/>
            </a:prstGeom>
            <a:solidFill>
              <a:schemeClr val="bg1"/>
            </a:solidFill>
            <a:ln w="12700">
              <a:solidFill>
                <a:schemeClr val="accent1"/>
              </a:solidFill>
            </a:ln>
          </p:spPr>
          <p:txBody>
            <a:bodyPr wrap="none" rtlCol="0">
              <a:spAutoFit/>
            </a:bodyPr>
            <a:lstStyle/>
            <a:p>
              <a:r>
                <a:rPr lang="en-US" sz="1400" b="1" dirty="0"/>
                <a:t>Json Token</a:t>
              </a:r>
            </a:p>
          </p:txBody>
        </p:sp>
        <p:sp>
          <p:nvSpPr>
            <p:cNvPr id="82" name="Rectangle 81">
              <a:extLst>
                <a:ext uri="{FF2B5EF4-FFF2-40B4-BE49-F238E27FC236}">
                  <a16:creationId xmlns:a16="http://schemas.microsoft.com/office/drawing/2014/main" id="{C7683CBD-478D-1E5A-084D-6730618BF1A8}"/>
                </a:ext>
              </a:extLst>
            </p:cNvPr>
            <p:cNvSpPr/>
            <p:nvPr/>
          </p:nvSpPr>
          <p:spPr>
            <a:xfrm>
              <a:off x="4897840" y="3577153"/>
              <a:ext cx="3661607" cy="1065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77EF45E-B832-DC41-59F6-7461F33DA16C}"/>
                </a:ext>
              </a:extLst>
            </p:cNvPr>
            <p:cNvSpPr txBox="1"/>
            <p:nvPr/>
          </p:nvSpPr>
          <p:spPr>
            <a:xfrm>
              <a:off x="6413836" y="3801921"/>
              <a:ext cx="984950" cy="307777"/>
            </a:xfrm>
            <a:prstGeom prst="rect">
              <a:avLst/>
            </a:prstGeom>
            <a:solidFill>
              <a:schemeClr val="bg1"/>
            </a:solidFill>
            <a:ln w="12700">
              <a:solidFill>
                <a:schemeClr val="accent1"/>
              </a:solidFill>
            </a:ln>
          </p:spPr>
          <p:txBody>
            <a:bodyPr wrap="none" rtlCol="0">
              <a:spAutoFit/>
            </a:bodyPr>
            <a:lstStyle/>
            <a:p>
              <a:r>
                <a:rPr lang="en-US" sz="1400" b="1" dirty="0"/>
                <a:t>Json Token</a:t>
              </a:r>
            </a:p>
          </p:txBody>
        </p:sp>
      </p:grpSp>
      <p:grpSp>
        <p:nvGrpSpPr>
          <p:cNvPr id="105" name="Group 104">
            <a:extLst>
              <a:ext uri="{FF2B5EF4-FFF2-40B4-BE49-F238E27FC236}">
                <a16:creationId xmlns:a16="http://schemas.microsoft.com/office/drawing/2014/main" id="{74663061-BDE7-9ACA-408B-21281303C50B}"/>
              </a:ext>
            </a:extLst>
          </p:cNvPr>
          <p:cNvGrpSpPr/>
          <p:nvPr/>
        </p:nvGrpSpPr>
        <p:grpSpPr>
          <a:xfrm>
            <a:off x="5209537" y="1063336"/>
            <a:ext cx="4688845" cy="1274467"/>
            <a:chOff x="5150372" y="940251"/>
            <a:chExt cx="4688845" cy="1274467"/>
          </a:xfrm>
        </p:grpSpPr>
        <p:sp>
          <p:nvSpPr>
            <p:cNvPr id="106" name="Rectangle 105">
              <a:extLst>
                <a:ext uri="{FF2B5EF4-FFF2-40B4-BE49-F238E27FC236}">
                  <a16:creationId xmlns:a16="http://schemas.microsoft.com/office/drawing/2014/main" id="{D797A11C-199C-B0C7-C604-94C03AC0F26B}"/>
                </a:ext>
              </a:extLst>
            </p:cNvPr>
            <p:cNvSpPr/>
            <p:nvPr/>
          </p:nvSpPr>
          <p:spPr>
            <a:xfrm>
              <a:off x="5150372" y="940251"/>
              <a:ext cx="4688845" cy="12744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BD3D14-9DBC-6884-2912-4C1237E2CA08}"/>
                </a:ext>
              </a:extLst>
            </p:cNvPr>
            <p:cNvSpPr/>
            <p:nvPr/>
          </p:nvSpPr>
          <p:spPr>
            <a:xfrm>
              <a:off x="5278225" y="1047178"/>
              <a:ext cx="2365827" cy="765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91F0C376-0466-BC58-C7FC-61292D78673B}"/>
                </a:ext>
              </a:extLst>
            </p:cNvPr>
            <p:cNvSpPr txBox="1"/>
            <p:nvPr/>
          </p:nvSpPr>
          <p:spPr>
            <a:xfrm>
              <a:off x="6832920" y="1827326"/>
              <a:ext cx="1394934" cy="338554"/>
            </a:xfrm>
            <a:prstGeom prst="rect">
              <a:avLst/>
            </a:prstGeom>
            <a:solidFill>
              <a:schemeClr val="bg1"/>
            </a:solidFill>
          </p:spPr>
          <p:txBody>
            <a:bodyPr wrap="none" rtlCol="0">
              <a:spAutoFit/>
            </a:bodyPr>
            <a:lstStyle/>
            <a:p>
              <a:r>
                <a:rPr lang="en-US" sz="1600" dirty="0"/>
                <a:t>Starter Project</a:t>
              </a:r>
            </a:p>
          </p:txBody>
        </p:sp>
        <p:sp>
          <p:nvSpPr>
            <p:cNvPr id="116" name="TextBox 115">
              <a:extLst>
                <a:ext uri="{FF2B5EF4-FFF2-40B4-BE49-F238E27FC236}">
                  <a16:creationId xmlns:a16="http://schemas.microsoft.com/office/drawing/2014/main" id="{3B32D262-BE0B-090D-5E2B-27D20F11D979}"/>
                </a:ext>
              </a:extLst>
            </p:cNvPr>
            <p:cNvSpPr txBox="1"/>
            <p:nvPr/>
          </p:nvSpPr>
          <p:spPr>
            <a:xfrm>
              <a:off x="8375247" y="1209632"/>
              <a:ext cx="911211" cy="307777"/>
            </a:xfrm>
            <a:prstGeom prst="rect">
              <a:avLst/>
            </a:prstGeom>
            <a:solidFill>
              <a:schemeClr val="bg1"/>
            </a:solidFill>
            <a:ln>
              <a:solidFill>
                <a:schemeClr val="accent1"/>
              </a:solidFill>
            </a:ln>
          </p:spPr>
          <p:txBody>
            <a:bodyPr wrap="none" rtlCol="0">
              <a:spAutoFit/>
            </a:bodyPr>
            <a:lstStyle/>
            <a:p>
              <a:pPr algn="ctr"/>
              <a:r>
                <a:rPr lang="en-US" sz="1400" dirty="0"/>
                <a:t>Raw Code</a:t>
              </a:r>
            </a:p>
          </p:txBody>
        </p:sp>
        <p:sp>
          <p:nvSpPr>
            <p:cNvPr id="110" name="TextBox 109">
              <a:extLst>
                <a:ext uri="{FF2B5EF4-FFF2-40B4-BE49-F238E27FC236}">
                  <a16:creationId xmlns:a16="http://schemas.microsoft.com/office/drawing/2014/main" id="{31D6C769-D213-438C-1AFD-B0F5D527230A}"/>
                </a:ext>
              </a:extLst>
            </p:cNvPr>
            <p:cNvSpPr txBox="1"/>
            <p:nvPr/>
          </p:nvSpPr>
          <p:spPr>
            <a:xfrm>
              <a:off x="5426887" y="1144313"/>
              <a:ext cx="1110369" cy="307777"/>
            </a:xfrm>
            <a:prstGeom prst="rect">
              <a:avLst/>
            </a:prstGeom>
            <a:solidFill>
              <a:schemeClr val="bg1"/>
            </a:solidFill>
            <a:ln>
              <a:solidFill>
                <a:schemeClr val="accent1"/>
              </a:solidFill>
            </a:ln>
          </p:spPr>
          <p:txBody>
            <a:bodyPr wrap="square" rtlCol="0">
              <a:spAutoFit/>
            </a:bodyPr>
            <a:lstStyle/>
            <a:p>
              <a:pPr algn="ctr"/>
              <a:r>
                <a:rPr lang="en-US" sz="1400" dirty="0" err="1"/>
                <a:t>MetaTokens</a:t>
              </a:r>
              <a:endParaRPr lang="en-US" sz="1400" dirty="0"/>
            </a:p>
          </p:txBody>
        </p:sp>
        <p:sp>
          <p:nvSpPr>
            <p:cNvPr id="111" name="TextBox 110">
              <a:extLst>
                <a:ext uri="{FF2B5EF4-FFF2-40B4-BE49-F238E27FC236}">
                  <a16:creationId xmlns:a16="http://schemas.microsoft.com/office/drawing/2014/main" id="{8EDC1E91-CE5C-247B-3299-886ABC58AFD0}"/>
                </a:ext>
              </a:extLst>
            </p:cNvPr>
            <p:cNvSpPr txBox="1"/>
            <p:nvPr/>
          </p:nvSpPr>
          <p:spPr>
            <a:xfrm>
              <a:off x="6037920" y="1474029"/>
              <a:ext cx="952184" cy="338554"/>
            </a:xfrm>
            <a:prstGeom prst="rect">
              <a:avLst/>
            </a:prstGeom>
            <a:solidFill>
              <a:schemeClr val="bg1"/>
            </a:solidFill>
          </p:spPr>
          <p:txBody>
            <a:bodyPr wrap="none" rtlCol="0">
              <a:spAutoFit/>
            </a:bodyPr>
            <a:lstStyle/>
            <a:p>
              <a:r>
                <a:rPr lang="en-US" sz="1600" dirty="0">
                  <a:latin typeface="Calibri" panose="020F0502020204030204" pitchFamily="34" charset="0"/>
                </a:rPr>
                <a:t>BluePrint</a:t>
              </a:r>
            </a:p>
          </p:txBody>
        </p:sp>
        <p:sp>
          <p:nvSpPr>
            <p:cNvPr id="115" name="TextBox 114">
              <a:extLst>
                <a:ext uri="{FF2B5EF4-FFF2-40B4-BE49-F238E27FC236}">
                  <a16:creationId xmlns:a16="http://schemas.microsoft.com/office/drawing/2014/main" id="{64024375-FFC4-82FE-3ADA-77B918573C90}"/>
                </a:ext>
              </a:extLst>
            </p:cNvPr>
            <p:cNvSpPr txBox="1"/>
            <p:nvPr/>
          </p:nvSpPr>
          <p:spPr>
            <a:xfrm>
              <a:off x="6767792" y="1144313"/>
              <a:ext cx="778191" cy="307777"/>
            </a:xfrm>
            <a:prstGeom prst="rect">
              <a:avLst/>
            </a:prstGeom>
            <a:solidFill>
              <a:schemeClr val="bg1"/>
            </a:solidFill>
            <a:ln>
              <a:solidFill>
                <a:schemeClr val="accent1"/>
              </a:solidFill>
            </a:ln>
          </p:spPr>
          <p:txBody>
            <a:bodyPr wrap="square" rtlCol="0">
              <a:spAutoFit/>
            </a:bodyPr>
            <a:lstStyle/>
            <a:p>
              <a:pPr algn="ctr"/>
              <a:r>
                <a:rPr lang="en-US" sz="1400" dirty="0"/>
                <a:t>Config</a:t>
              </a:r>
            </a:p>
          </p:txBody>
        </p:sp>
        <p:sp>
          <p:nvSpPr>
            <p:cNvPr id="198" name="TextBox 197">
              <a:extLst>
                <a:ext uri="{FF2B5EF4-FFF2-40B4-BE49-F238E27FC236}">
                  <a16:creationId xmlns:a16="http://schemas.microsoft.com/office/drawing/2014/main" id="{C67DD44B-AF86-DA00-1532-F3260519CCB4}"/>
                </a:ext>
              </a:extLst>
            </p:cNvPr>
            <p:cNvSpPr txBox="1"/>
            <p:nvPr/>
          </p:nvSpPr>
          <p:spPr>
            <a:xfrm>
              <a:off x="8281994" y="1137145"/>
              <a:ext cx="911211" cy="307777"/>
            </a:xfrm>
            <a:prstGeom prst="rect">
              <a:avLst/>
            </a:prstGeom>
            <a:solidFill>
              <a:schemeClr val="bg1"/>
            </a:solidFill>
            <a:ln>
              <a:solidFill>
                <a:schemeClr val="accent1"/>
              </a:solidFill>
            </a:ln>
          </p:spPr>
          <p:txBody>
            <a:bodyPr wrap="none" rtlCol="0">
              <a:spAutoFit/>
            </a:bodyPr>
            <a:lstStyle/>
            <a:p>
              <a:pPr algn="ctr"/>
              <a:r>
                <a:rPr lang="en-US" sz="1400" dirty="0"/>
                <a:t>Raw Code</a:t>
              </a:r>
            </a:p>
          </p:txBody>
        </p:sp>
      </p:grpSp>
      <p:sp>
        <p:nvSpPr>
          <p:cNvPr id="146" name="TextBox 145">
            <a:extLst>
              <a:ext uri="{FF2B5EF4-FFF2-40B4-BE49-F238E27FC236}">
                <a16:creationId xmlns:a16="http://schemas.microsoft.com/office/drawing/2014/main" id="{DEF00087-FA04-1792-55DF-DB87EABD2617}"/>
              </a:ext>
            </a:extLst>
          </p:cNvPr>
          <p:cNvSpPr txBox="1"/>
          <p:nvPr/>
        </p:nvSpPr>
        <p:spPr>
          <a:xfrm>
            <a:off x="606648" y="1333833"/>
            <a:ext cx="3181121" cy="1514773"/>
          </a:xfrm>
          <a:prstGeom prst="ellipse">
            <a:avLst/>
          </a:prstGeom>
          <a:solidFill>
            <a:schemeClr val="bg1"/>
          </a:solidFill>
          <a:ln>
            <a:solidFill>
              <a:schemeClr val="accent1"/>
            </a:solidFill>
          </a:ln>
        </p:spPr>
        <p:txBody>
          <a:bodyPr wrap="square" rtlCol="0">
            <a:spAutoFit/>
          </a:bodyPr>
          <a:lstStyle/>
          <a:p>
            <a:r>
              <a:rPr lang="en-US" sz="1600" dirty="0"/>
              <a:t> Starter Designer</a:t>
            </a:r>
          </a:p>
          <a:p>
            <a:r>
              <a:rPr lang="en-US" sz="1600" dirty="0"/>
              <a:t>-     </a:t>
            </a:r>
            <a:r>
              <a:rPr lang="en-US" sz="1600" b="1" dirty="0"/>
              <a:t>VS Code Extension</a:t>
            </a:r>
          </a:p>
          <a:p>
            <a:pPr marL="285750" indent="-285750">
              <a:buFontTx/>
              <a:buChar char="-"/>
            </a:pPr>
            <a:r>
              <a:rPr lang="en-US" sz="1600" dirty="0"/>
              <a:t>Data on Desktop</a:t>
            </a:r>
          </a:p>
          <a:p>
            <a:pPr marL="285750" indent="-285750">
              <a:buFontTx/>
              <a:buChar char="-"/>
            </a:pPr>
            <a:r>
              <a:rPr lang="en-US" sz="1600" dirty="0"/>
              <a:t>Logic on Server</a:t>
            </a:r>
          </a:p>
        </p:txBody>
      </p:sp>
      <p:cxnSp>
        <p:nvCxnSpPr>
          <p:cNvPr id="155" name="Elbow Connector 154">
            <a:extLst>
              <a:ext uri="{FF2B5EF4-FFF2-40B4-BE49-F238E27FC236}">
                <a16:creationId xmlns:a16="http://schemas.microsoft.com/office/drawing/2014/main" id="{6A5A5C71-C9A2-445F-577B-378B9724059B}"/>
              </a:ext>
            </a:extLst>
          </p:cNvPr>
          <p:cNvCxnSpPr>
            <a:cxnSpLocks/>
            <a:stCxn id="20" idx="3"/>
            <a:endCxn id="45" idx="3"/>
          </p:cNvCxnSpPr>
          <p:nvPr/>
        </p:nvCxnSpPr>
        <p:spPr>
          <a:xfrm flipV="1">
            <a:off x="1061745" y="4849836"/>
            <a:ext cx="8824502" cy="1054491"/>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B8AFB27C-B96D-4526-DA41-11461FE916BB}"/>
              </a:ext>
            </a:extLst>
          </p:cNvPr>
          <p:cNvCxnSpPr>
            <a:cxnSpLocks/>
            <a:stCxn id="146" idx="6"/>
            <a:endCxn id="123" idx="1"/>
          </p:cNvCxnSpPr>
          <p:nvPr/>
        </p:nvCxnSpPr>
        <p:spPr>
          <a:xfrm flipV="1">
            <a:off x="3787769" y="1740378"/>
            <a:ext cx="685757" cy="350842"/>
          </a:xfrm>
          <a:prstGeom prst="bentConnector3">
            <a:avLst>
              <a:gd name="adj1" fmla="val 50000"/>
            </a:avLst>
          </a:prstGeom>
          <a:ln>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CF5654DA-2EA6-4F84-DDCA-00A46C80FBE4}"/>
              </a:ext>
            </a:extLst>
          </p:cNvPr>
          <p:cNvGrpSpPr/>
          <p:nvPr/>
        </p:nvGrpSpPr>
        <p:grpSpPr>
          <a:xfrm>
            <a:off x="10241117" y="5871888"/>
            <a:ext cx="1413137" cy="700656"/>
            <a:chOff x="9574814" y="5952447"/>
            <a:chExt cx="1413137" cy="700656"/>
          </a:xfrm>
          <a:solidFill>
            <a:schemeClr val="accent6">
              <a:lumMod val="40000"/>
              <a:lumOff val="60000"/>
            </a:schemeClr>
          </a:solidFill>
        </p:grpSpPr>
        <p:sp>
          <p:nvSpPr>
            <p:cNvPr id="113" name="TextBox 112">
              <a:extLst>
                <a:ext uri="{FF2B5EF4-FFF2-40B4-BE49-F238E27FC236}">
                  <a16:creationId xmlns:a16="http://schemas.microsoft.com/office/drawing/2014/main" id="{9404B39D-6178-C74C-2A45-C52C095B6B15}"/>
                </a:ext>
              </a:extLst>
            </p:cNvPr>
            <p:cNvSpPr txBox="1"/>
            <p:nvPr/>
          </p:nvSpPr>
          <p:spPr>
            <a:xfrm>
              <a:off x="9574814" y="5952447"/>
              <a:ext cx="1324530" cy="584775"/>
            </a:xfrm>
            <a:prstGeom prst="rect">
              <a:avLst/>
            </a:prstGeom>
            <a:grpFill/>
            <a:ln>
              <a:solidFill>
                <a:schemeClr val="accent1"/>
              </a:solidFill>
            </a:ln>
          </p:spPr>
          <p:txBody>
            <a:bodyPr wrap="none" rtlCol="0">
              <a:spAutoFit/>
            </a:bodyPr>
            <a:lstStyle/>
            <a:p>
              <a:pPr algn="ctr"/>
              <a:r>
                <a:rPr lang="en-US" sz="1600" dirty="0"/>
                <a:t>Project</a:t>
              </a:r>
            </a:p>
            <a:p>
              <a:r>
                <a:rPr lang="en-US" sz="1600" dirty="0"/>
                <a:t>Starter Code  </a:t>
              </a:r>
            </a:p>
          </p:txBody>
        </p:sp>
        <p:sp>
          <p:nvSpPr>
            <p:cNvPr id="193" name="TextBox 192">
              <a:extLst>
                <a:ext uri="{FF2B5EF4-FFF2-40B4-BE49-F238E27FC236}">
                  <a16:creationId xmlns:a16="http://schemas.microsoft.com/office/drawing/2014/main" id="{759EE5E9-F419-6B43-8619-1F3BA69C5AE0}"/>
                </a:ext>
              </a:extLst>
            </p:cNvPr>
            <p:cNvSpPr txBox="1"/>
            <p:nvPr/>
          </p:nvSpPr>
          <p:spPr>
            <a:xfrm>
              <a:off x="9663421" y="6068328"/>
              <a:ext cx="1324530" cy="584775"/>
            </a:xfrm>
            <a:prstGeom prst="rect">
              <a:avLst/>
            </a:prstGeom>
            <a:grpFill/>
            <a:ln>
              <a:solidFill>
                <a:schemeClr val="accent1"/>
              </a:solidFill>
            </a:ln>
          </p:spPr>
          <p:txBody>
            <a:bodyPr wrap="none" rtlCol="0">
              <a:spAutoFit/>
            </a:bodyPr>
            <a:lstStyle/>
            <a:p>
              <a:pPr algn="ctr"/>
              <a:r>
                <a:rPr lang="en-US" sz="1600" dirty="0"/>
                <a:t>Project</a:t>
              </a:r>
            </a:p>
            <a:p>
              <a:r>
                <a:rPr lang="en-US" sz="1600" dirty="0"/>
                <a:t>Starter Code  </a:t>
              </a:r>
            </a:p>
          </p:txBody>
        </p:sp>
      </p:grpSp>
    </p:spTree>
    <p:extLst>
      <p:ext uri="{BB962C8B-B14F-4D97-AF65-F5344CB8AC3E}">
        <p14:creationId xmlns:p14="http://schemas.microsoft.com/office/powerpoint/2010/main" val="273963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2F9365DF-B982-163B-2FD7-48FA5AE6C547}"/>
              </a:ext>
            </a:extLst>
          </p:cNvPr>
          <p:cNvSpPr/>
          <p:nvPr/>
        </p:nvSpPr>
        <p:spPr>
          <a:xfrm>
            <a:off x="747600" y="246802"/>
            <a:ext cx="8571551" cy="353577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D101BBC-070E-BC10-3725-B520A2A7B231}"/>
              </a:ext>
            </a:extLst>
          </p:cNvPr>
          <p:cNvSpPr txBox="1"/>
          <p:nvPr/>
        </p:nvSpPr>
        <p:spPr>
          <a:xfrm>
            <a:off x="99191" y="6294931"/>
            <a:ext cx="5568512" cy="461665"/>
          </a:xfrm>
          <a:prstGeom prst="rect">
            <a:avLst/>
          </a:prstGeom>
          <a:noFill/>
        </p:spPr>
        <p:txBody>
          <a:bodyPr wrap="none" rtlCol="0">
            <a:spAutoFit/>
          </a:bodyPr>
          <a:lstStyle/>
          <a:p>
            <a:pPr algn="ctr"/>
            <a:r>
              <a:rPr lang="en-US" sz="2400" dirty="0"/>
              <a:t>Code Kick Start (CKS) - </a:t>
            </a:r>
            <a:r>
              <a:rPr lang="en-US" sz="2000" dirty="0"/>
              <a:t>Data Flow Diagram(DFD)</a:t>
            </a:r>
          </a:p>
        </p:txBody>
      </p:sp>
      <p:sp>
        <p:nvSpPr>
          <p:cNvPr id="7" name="TextBox 6">
            <a:extLst>
              <a:ext uri="{FF2B5EF4-FFF2-40B4-BE49-F238E27FC236}">
                <a16:creationId xmlns:a16="http://schemas.microsoft.com/office/drawing/2014/main" id="{7CE529F9-E38C-AD54-46BC-5959A9A8D73B}"/>
              </a:ext>
            </a:extLst>
          </p:cNvPr>
          <p:cNvSpPr txBox="1"/>
          <p:nvPr/>
        </p:nvSpPr>
        <p:spPr>
          <a:xfrm>
            <a:off x="8329995" y="4909083"/>
            <a:ext cx="1978312" cy="519351"/>
          </a:xfrm>
          <a:prstGeom prst="ellipse">
            <a:avLst/>
          </a:prstGeom>
          <a:solidFill>
            <a:schemeClr val="tx1"/>
          </a:solidFill>
          <a:ln cmpd="sng">
            <a:solidFill>
              <a:schemeClr val="accent1"/>
            </a:solidFill>
          </a:ln>
        </p:spPr>
        <p:txBody>
          <a:bodyPr wrap="none" rtlCol="0">
            <a:spAutoFit/>
          </a:bodyPr>
          <a:lstStyle/>
          <a:p>
            <a:pPr algn="ctr"/>
            <a:r>
              <a:rPr lang="en-US" b="1" i="1" dirty="0">
                <a:solidFill>
                  <a:srgbClr val="FFFF00"/>
                </a:solidFill>
              </a:rPr>
              <a:t>Configurator</a:t>
            </a:r>
          </a:p>
        </p:txBody>
      </p:sp>
      <p:grpSp>
        <p:nvGrpSpPr>
          <p:cNvPr id="202" name="Group 201">
            <a:extLst>
              <a:ext uri="{FF2B5EF4-FFF2-40B4-BE49-F238E27FC236}">
                <a16:creationId xmlns:a16="http://schemas.microsoft.com/office/drawing/2014/main" id="{11B7E10B-45F8-485F-8B1F-C959F13E0455}"/>
              </a:ext>
            </a:extLst>
          </p:cNvPr>
          <p:cNvGrpSpPr/>
          <p:nvPr/>
        </p:nvGrpSpPr>
        <p:grpSpPr>
          <a:xfrm>
            <a:off x="9842063" y="237920"/>
            <a:ext cx="1723584" cy="2975756"/>
            <a:chOff x="7370705" y="3200475"/>
            <a:chExt cx="1723584" cy="2975756"/>
          </a:xfrm>
        </p:grpSpPr>
        <p:sp>
          <p:nvSpPr>
            <p:cNvPr id="175" name="Rectangle 174">
              <a:extLst>
                <a:ext uri="{FF2B5EF4-FFF2-40B4-BE49-F238E27FC236}">
                  <a16:creationId xmlns:a16="http://schemas.microsoft.com/office/drawing/2014/main" id="{4D8EE9D6-5B6A-C754-090D-CA18991CF03F}"/>
                </a:ext>
              </a:extLst>
            </p:cNvPr>
            <p:cNvSpPr/>
            <p:nvPr/>
          </p:nvSpPr>
          <p:spPr>
            <a:xfrm>
              <a:off x="7370705" y="3200475"/>
              <a:ext cx="1723584" cy="2975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D330E151-FF71-4B12-FE43-CE9A9C4D41A1}"/>
                </a:ext>
              </a:extLst>
            </p:cNvPr>
            <p:cNvSpPr txBox="1"/>
            <p:nvPr/>
          </p:nvSpPr>
          <p:spPr>
            <a:xfrm>
              <a:off x="7756428" y="5868454"/>
              <a:ext cx="847668" cy="307777"/>
            </a:xfrm>
            <a:prstGeom prst="rect">
              <a:avLst/>
            </a:prstGeom>
            <a:solidFill>
              <a:schemeClr val="bg1"/>
            </a:solidFill>
            <a:ln>
              <a:noFill/>
            </a:ln>
          </p:spPr>
          <p:txBody>
            <a:bodyPr wrap="none" rtlCol="0">
              <a:spAutoFit/>
            </a:bodyPr>
            <a:lstStyle/>
            <a:p>
              <a:pPr algn="ctr"/>
              <a:r>
                <a:rPr lang="en-US" sz="1400" dirty="0"/>
                <a:t>Operator</a:t>
              </a:r>
            </a:p>
          </p:txBody>
        </p:sp>
        <p:grpSp>
          <p:nvGrpSpPr>
            <p:cNvPr id="163" name="Group 162">
              <a:extLst>
                <a:ext uri="{FF2B5EF4-FFF2-40B4-BE49-F238E27FC236}">
                  <a16:creationId xmlns:a16="http://schemas.microsoft.com/office/drawing/2014/main" id="{58CA4790-FEE6-DE90-9B20-EFA846FCBDE6}"/>
                </a:ext>
              </a:extLst>
            </p:cNvPr>
            <p:cNvGrpSpPr/>
            <p:nvPr/>
          </p:nvGrpSpPr>
          <p:grpSpPr>
            <a:xfrm>
              <a:off x="7497443" y="3306080"/>
              <a:ext cx="1503801" cy="1364733"/>
              <a:chOff x="8715879" y="3042699"/>
              <a:chExt cx="1503801" cy="1364733"/>
            </a:xfrm>
          </p:grpSpPr>
          <p:sp>
            <p:nvSpPr>
              <p:cNvPr id="162" name="Rectangle 161">
                <a:extLst>
                  <a:ext uri="{FF2B5EF4-FFF2-40B4-BE49-F238E27FC236}">
                    <a16:creationId xmlns:a16="http://schemas.microsoft.com/office/drawing/2014/main" id="{FBD03513-DA99-72F4-81F2-2B94178012C7}"/>
                  </a:ext>
                </a:extLst>
              </p:cNvPr>
              <p:cNvSpPr/>
              <p:nvPr/>
            </p:nvSpPr>
            <p:spPr>
              <a:xfrm>
                <a:off x="8715879" y="3042699"/>
                <a:ext cx="1503801" cy="13647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7EC903F1-ED6A-47EA-F76D-65296D9F6023}"/>
                  </a:ext>
                </a:extLst>
              </p:cNvPr>
              <p:cNvSpPr txBox="1"/>
              <p:nvPr/>
            </p:nvSpPr>
            <p:spPr>
              <a:xfrm>
                <a:off x="9129297" y="4099655"/>
                <a:ext cx="552779" cy="307777"/>
              </a:xfrm>
              <a:prstGeom prst="rect">
                <a:avLst/>
              </a:prstGeom>
              <a:solidFill>
                <a:schemeClr val="bg1"/>
              </a:solidFill>
              <a:ln>
                <a:noFill/>
              </a:ln>
            </p:spPr>
            <p:txBody>
              <a:bodyPr wrap="none" rtlCol="0">
                <a:spAutoFit/>
              </a:bodyPr>
              <a:lstStyle/>
              <a:p>
                <a:pPr algn="ctr"/>
                <a:r>
                  <a:rPr lang="en-US" sz="1400" b="1" dirty="0"/>
                  <a:t>Alter</a:t>
                </a:r>
              </a:p>
            </p:txBody>
          </p:sp>
          <p:sp>
            <p:nvSpPr>
              <p:cNvPr id="158" name="TextBox 157">
                <a:extLst>
                  <a:ext uri="{FF2B5EF4-FFF2-40B4-BE49-F238E27FC236}">
                    <a16:creationId xmlns:a16="http://schemas.microsoft.com/office/drawing/2014/main" id="{5B55DECF-26D2-E192-D95A-E4A132CA4AB5}"/>
                  </a:ext>
                </a:extLst>
              </p:cNvPr>
              <p:cNvSpPr txBox="1"/>
              <p:nvPr/>
            </p:nvSpPr>
            <p:spPr>
              <a:xfrm>
                <a:off x="8925126" y="3141298"/>
                <a:ext cx="961122" cy="276999"/>
              </a:xfrm>
              <a:prstGeom prst="rect">
                <a:avLst/>
              </a:prstGeom>
              <a:solidFill>
                <a:schemeClr val="bg1"/>
              </a:solidFill>
              <a:ln>
                <a:solidFill>
                  <a:schemeClr val="accent1"/>
                </a:solidFill>
              </a:ln>
            </p:spPr>
            <p:txBody>
              <a:bodyPr wrap="square" rtlCol="0">
                <a:spAutoFit/>
              </a:bodyPr>
              <a:lstStyle/>
              <a:p>
                <a:pPr algn="ctr"/>
                <a:r>
                  <a:rPr lang="en-US" sz="1200" b="1" i="1" dirty="0"/>
                  <a:t>Transform</a:t>
                </a:r>
              </a:p>
            </p:txBody>
          </p:sp>
          <p:sp>
            <p:nvSpPr>
              <p:cNvPr id="160" name="TextBox 159">
                <a:extLst>
                  <a:ext uri="{FF2B5EF4-FFF2-40B4-BE49-F238E27FC236}">
                    <a16:creationId xmlns:a16="http://schemas.microsoft.com/office/drawing/2014/main" id="{4B2136E0-8589-094C-E48D-406635CD3324}"/>
                  </a:ext>
                </a:extLst>
              </p:cNvPr>
              <p:cNvSpPr txBox="1"/>
              <p:nvPr/>
            </p:nvSpPr>
            <p:spPr>
              <a:xfrm>
                <a:off x="9152202" y="3467225"/>
                <a:ext cx="559426" cy="276999"/>
              </a:xfrm>
              <a:prstGeom prst="rect">
                <a:avLst/>
              </a:prstGeom>
              <a:solidFill>
                <a:schemeClr val="bg1"/>
              </a:solidFill>
              <a:ln>
                <a:solidFill>
                  <a:schemeClr val="accent1"/>
                </a:solidFill>
              </a:ln>
            </p:spPr>
            <p:txBody>
              <a:bodyPr wrap="square" rtlCol="0">
                <a:spAutoFit/>
              </a:bodyPr>
              <a:lstStyle/>
              <a:p>
                <a:pPr algn="ctr"/>
                <a:r>
                  <a:rPr lang="en-US" sz="1200" b="1" i="1" dirty="0"/>
                  <a:t>Pick</a:t>
                </a:r>
              </a:p>
            </p:txBody>
          </p:sp>
          <p:sp>
            <p:nvSpPr>
              <p:cNvPr id="161" name="TextBox 160">
                <a:extLst>
                  <a:ext uri="{FF2B5EF4-FFF2-40B4-BE49-F238E27FC236}">
                    <a16:creationId xmlns:a16="http://schemas.microsoft.com/office/drawing/2014/main" id="{BB1CA967-3886-85AB-B5EC-A418060A5B84}"/>
                  </a:ext>
                </a:extLst>
              </p:cNvPr>
              <p:cNvSpPr txBox="1"/>
              <p:nvPr/>
            </p:nvSpPr>
            <p:spPr>
              <a:xfrm>
                <a:off x="8973994" y="3793152"/>
                <a:ext cx="872202" cy="276999"/>
              </a:xfrm>
              <a:prstGeom prst="rect">
                <a:avLst/>
              </a:prstGeom>
              <a:solidFill>
                <a:schemeClr val="bg1"/>
              </a:solidFill>
              <a:ln>
                <a:solidFill>
                  <a:schemeClr val="accent1"/>
                </a:solidFill>
              </a:ln>
            </p:spPr>
            <p:txBody>
              <a:bodyPr wrap="square" rtlCol="0">
                <a:spAutoFit/>
              </a:bodyPr>
              <a:lstStyle/>
              <a:p>
                <a:pPr algn="ctr"/>
                <a:r>
                  <a:rPr lang="en-US" sz="1200" b="1" i="1" dirty="0"/>
                  <a:t>Recast</a:t>
                </a:r>
              </a:p>
            </p:txBody>
          </p:sp>
        </p:grpSp>
        <p:sp>
          <p:nvSpPr>
            <p:cNvPr id="171" name="TextBox 170">
              <a:extLst>
                <a:ext uri="{FF2B5EF4-FFF2-40B4-BE49-F238E27FC236}">
                  <a16:creationId xmlns:a16="http://schemas.microsoft.com/office/drawing/2014/main" id="{5A339B79-4918-F7E2-0D69-31B0FB6A8DCB}"/>
                </a:ext>
              </a:extLst>
            </p:cNvPr>
            <p:cNvSpPr txBox="1"/>
            <p:nvPr/>
          </p:nvSpPr>
          <p:spPr>
            <a:xfrm>
              <a:off x="7492990" y="4735396"/>
              <a:ext cx="1503801" cy="307777"/>
            </a:xfrm>
            <a:prstGeom prst="rect">
              <a:avLst/>
            </a:prstGeom>
            <a:solidFill>
              <a:schemeClr val="bg1"/>
            </a:solidFill>
            <a:ln>
              <a:solidFill>
                <a:schemeClr val="accent1"/>
              </a:solidFill>
            </a:ln>
          </p:spPr>
          <p:txBody>
            <a:bodyPr wrap="square" rtlCol="0">
              <a:spAutoFit/>
            </a:bodyPr>
            <a:lstStyle/>
            <a:p>
              <a:pPr algn="ctr"/>
              <a:r>
                <a:rPr lang="en-US" sz="1400" b="1" i="1" dirty="0"/>
                <a:t>Remove</a:t>
              </a:r>
            </a:p>
          </p:txBody>
        </p:sp>
        <p:sp>
          <p:nvSpPr>
            <p:cNvPr id="172" name="TextBox 171">
              <a:extLst>
                <a:ext uri="{FF2B5EF4-FFF2-40B4-BE49-F238E27FC236}">
                  <a16:creationId xmlns:a16="http://schemas.microsoft.com/office/drawing/2014/main" id="{DCE058C8-90E6-E133-9C66-41E534708E89}"/>
                </a:ext>
              </a:extLst>
            </p:cNvPr>
            <p:cNvSpPr txBox="1"/>
            <p:nvPr/>
          </p:nvSpPr>
          <p:spPr>
            <a:xfrm>
              <a:off x="7499271" y="5529308"/>
              <a:ext cx="1491238" cy="307777"/>
            </a:xfrm>
            <a:prstGeom prst="rect">
              <a:avLst/>
            </a:prstGeom>
            <a:solidFill>
              <a:schemeClr val="bg1"/>
            </a:solidFill>
            <a:ln>
              <a:solidFill>
                <a:schemeClr val="accent1"/>
              </a:solidFill>
            </a:ln>
          </p:spPr>
          <p:txBody>
            <a:bodyPr wrap="square" rtlCol="0">
              <a:spAutoFit/>
            </a:bodyPr>
            <a:lstStyle/>
            <a:p>
              <a:pPr algn="ctr"/>
              <a:r>
                <a:rPr lang="en-US" sz="1400" b="1" i="1" dirty="0"/>
                <a:t>Copy</a:t>
              </a:r>
            </a:p>
          </p:txBody>
        </p:sp>
        <p:sp>
          <p:nvSpPr>
            <p:cNvPr id="173" name="TextBox 172">
              <a:extLst>
                <a:ext uri="{FF2B5EF4-FFF2-40B4-BE49-F238E27FC236}">
                  <a16:creationId xmlns:a16="http://schemas.microsoft.com/office/drawing/2014/main" id="{71F0583D-DD82-CF84-369E-36216E9C4648}"/>
                </a:ext>
              </a:extLst>
            </p:cNvPr>
            <p:cNvSpPr txBox="1"/>
            <p:nvPr/>
          </p:nvSpPr>
          <p:spPr>
            <a:xfrm>
              <a:off x="7492991" y="5132352"/>
              <a:ext cx="1503800" cy="307777"/>
            </a:xfrm>
            <a:prstGeom prst="rect">
              <a:avLst/>
            </a:prstGeom>
            <a:solidFill>
              <a:schemeClr val="bg1"/>
            </a:solidFill>
            <a:ln>
              <a:solidFill>
                <a:schemeClr val="accent1"/>
              </a:solidFill>
            </a:ln>
          </p:spPr>
          <p:txBody>
            <a:bodyPr wrap="square" rtlCol="0">
              <a:spAutoFit/>
            </a:bodyPr>
            <a:lstStyle/>
            <a:p>
              <a:pPr algn="ctr"/>
              <a:r>
                <a:rPr lang="en-US" sz="1400" b="1" i="1" dirty="0"/>
                <a:t>Execute</a:t>
              </a:r>
            </a:p>
          </p:txBody>
        </p:sp>
      </p:grpSp>
      <p:grpSp>
        <p:nvGrpSpPr>
          <p:cNvPr id="232" name="Group 231">
            <a:extLst>
              <a:ext uri="{FF2B5EF4-FFF2-40B4-BE49-F238E27FC236}">
                <a16:creationId xmlns:a16="http://schemas.microsoft.com/office/drawing/2014/main" id="{A3BA8506-15FA-767C-A0CD-0BDBB19BF108}"/>
              </a:ext>
            </a:extLst>
          </p:cNvPr>
          <p:cNvGrpSpPr/>
          <p:nvPr/>
        </p:nvGrpSpPr>
        <p:grpSpPr>
          <a:xfrm>
            <a:off x="6803423" y="362976"/>
            <a:ext cx="2360057" cy="2445190"/>
            <a:chOff x="6752962" y="209630"/>
            <a:chExt cx="2360057" cy="2445190"/>
          </a:xfrm>
        </p:grpSpPr>
        <p:sp>
          <p:nvSpPr>
            <p:cNvPr id="230" name="Rectangle 229">
              <a:extLst>
                <a:ext uri="{FF2B5EF4-FFF2-40B4-BE49-F238E27FC236}">
                  <a16:creationId xmlns:a16="http://schemas.microsoft.com/office/drawing/2014/main" id="{79FA4791-AACA-46BC-B43E-4D83C646CDCF}"/>
                </a:ext>
              </a:extLst>
            </p:cNvPr>
            <p:cNvSpPr/>
            <p:nvPr/>
          </p:nvSpPr>
          <p:spPr>
            <a:xfrm>
              <a:off x="7091294" y="209630"/>
              <a:ext cx="1981482" cy="244519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1B252E46-36A2-E704-9D4A-F0948F5C5847}"/>
                </a:ext>
              </a:extLst>
            </p:cNvPr>
            <p:cNvSpPr/>
            <p:nvPr/>
          </p:nvSpPr>
          <p:spPr>
            <a:xfrm flipV="1">
              <a:off x="7547549" y="484668"/>
              <a:ext cx="1412734" cy="1764215"/>
            </a:xfrm>
            <a:prstGeom prst="rect">
              <a:avLst/>
            </a:prstGeom>
            <a:solidFill>
              <a:schemeClr val="bg1">
                <a:lumMod val="8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F8D791-772D-B42D-8964-B37830C00481}"/>
                </a:ext>
              </a:extLst>
            </p:cNvPr>
            <p:cNvSpPr txBox="1"/>
            <p:nvPr/>
          </p:nvSpPr>
          <p:spPr>
            <a:xfrm>
              <a:off x="7687028" y="2347043"/>
              <a:ext cx="861070" cy="307777"/>
            </a:xfrm>
            <a:prstGeom prst="rect">
              <a:avLst/>
            </a:prstGeom>
            <a:solidFill>
              <a:srgbClr val="00B0F0"/>
            </a:solidFill>
            <a:ln>
              <a:noFill/>
            </a:ln>
          </p:spPr>
          <p:txBody>
            <a:bodyPr wrap="none" rtlCol="0">
              <a:spAutoFit/>
            </a:bodyPr>
            <a:lstStyle/>
            <a:p>
              <a:pPr algn="ctr"/>
              <a:r>
                <a:rPr lang="en-US" sz="1400" dirty="0"/>
                <a:t>Blueprint</a:t>
              </a:r>
            </a:p>
          </p:txBody>
        </p:sp>
        <p:grpSp>
          <p:nvGrpSpPr>
            <p:cNvPr id="226" name="Group 225">
              <a:extLst>
                <a:ext uri="{FF2B5EF4-FFF2-40B4-BE49-F238E27FC236}">
                  <a16:creationId xmlns:a16="http://schemas.microsoft.com/office/drawing/2014/main" id="{EA6BCF62-03DC-0261-3379-96C83DCF3705}"/>
                </a:ext>
              </a:extLst>
            </p:cNvPr>
            <p:cNvGrpSpPr/>
            <p:nvPr/>
          </p:nvGrpSpPr>
          <p:grpSpPr>
            <a:xfrm>
              <a:off x="6752962" y="547614"/>
              <a:ext cx="2360057" cy="1775595"/>
              <a:chOff x="6742988" y="370389"/>
              <a:chExt cx="2360057" cy="1775595"/>
            </a:xfrm>
          </p:grpSpPr>
          <p:grpSp>
            <p:nvGrpSpPr>
              <p:cNvPr id="225" name="Group 224">
                <a:extLst>
                  <a:ext uri="{FF2B5EF4-FFF2-40B4-BE49-F238E27FC236}">
                    <a16:creationId xmlns:a16="http://schemas.microsoft.com/office/drawing/2014/main" id="{E23A720E-A444-3786-6078-F4EA78159608}"/>
                  </a:ext>
                </a:extLst>
              </p:cNvPr>
              <p:cNvGrpSpPr/>
              <p:nvPr/>
            </p:nvGrpSpPr>
            <p:grpSpPr>
              <a:xfrm>
                <a:off x="7054127" y="370389"/>
                <a:ext cx="2048918" cy="1775595"/>
                <a:chOff x="7054127" y="370389"/>
                <a:chExt cx="2048918" cy="1775595"/>
              </a:xfrm>
            </p:grpSpPr>
            <p:sp>
              <p:nvSpPr>
                <p:cNvPr id="149" name="Rectangle 148">
                  <a:extLst>
                    <a:ext uri="{FF2B5EF4-FFF2-40B4-BE49-F238E27FC236}">
                      <a16:creationId xmlns:a16="http://schemas.microsoft.com/office/drawing/2014/main" id="{4FFEA2EB-DC79-DA23-A05B-D5F6D4307628}"/>
                    </a:ext>
                  </a:extLst>
                </p:cNvPr>
                <p:cNvSpPr/>
                <p:nvPr/>
              </p:nvSpPr>
              <p:spPr>
                <a:xfrm flipV="1">
                  <a:off x="7435122" y="381769"/>
                  <a:ext cx="1412734" cy="17642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A312AD3F-9562-CB38-8FA4-314AD485BD1C}"/>
                    </a:ext>
                  </a:extLst>
                </p:cNvPr>
                <p:cNvSpPr txBox="1"/>
                <p:nvPr/>
              </p:nvSpPr>
              <p:spPr>
                <a:xfrm>
                  <a:off x="7524744" y="1421389"/>
                  <a:ext cx="1219334" cy="646331"/>
                </a:xfrm>
                <a:prstGeom prst="rect">
                  <a:avLst/>
                </a:prstGeom>
                <a:solidFill>
                  <a:schemeClr val="bg1"/>
                </a:solidFill>
                <a:ln>
                  <a:noFill/>
                </a:ln>
              </p:spPr>
              <p:txBody>
                <a:bodyPr wrap="square" rtlCol="0">
                  <a:spAutoFit/>
                </a:bodyPr>
                <a:lstStyle/>
                <a:p>
                  <a:pPr algn="ctr"/>
                  <a:r>
                    <a:rPr lang="en-US" sz="1200" dirty="0"/>
                    <a:t>Pipeline (Phase)</a:t>
                  </a:r>
                </a:p>
                <a:p>
                  <a:pPr marL="171450" indent="-171450">
                    <a:buFontTx/>
                    <a:buChar char="-"/>
                  </a:pPr>
                  <a:r>
                    <a:rPr lang="en-US" sz="1200" dirty="0"/>
                    <a:t>code block</a:t>
                  </a:r>
                </a:p>
                <a:p>
                  <a:pPr marL="171450" indent="-171450">
                    <a:buFontTx/>
                    <a:buChar char="-"/>
                  </a:pPr>
                  <a:r>
                    <a:rPr lang="en-US" sz="1200" dirty="0"/>
                    <a:t>depends-on</a:t>
                  </a:r>
                </a:p>
              </p:txBody>
            </p:sp>
            <p:sp>
              <p:nvSpPr>
                <p:cNvPr id="177" name="TextBox 176">
                  <a:extLst>
                    <a:ext uri="{FF2B5EF4-FFF2-40B4-BE49-F238E27FC236}">
                      <a16:creationId xmlns:a16="http://schemas.microsoft.com/office/drawing/2014/main" id="{821C5EDA-79F8-72AD-9929-49E702B76C77}"/>
                    </a:ext>
                  </a:extLst>
                </p:cNvPr>
                <p:cNvSpPr txBox="1"/>
                <p:nvPr/>
              </p:nvSpPr>
              <p:spPr>
                <a:xfrm>
                  <a:off x="7711251" y="563195"/>
                  <a:ext cx="884473" cy="738664"/>
                </a:xfrm>
                <a:prstGeom prst="rect">
                  <a:avLst/>
                </a:prstGeom>
                <a:solidFill>
                  <a:schemeClr val="bg1">
                    <a:lumMod val="95000"/>
                  </a:schemeClr>
                </a:solidFill>
                <a:ln>
                  <a:solidFill>
                    <a:schemeClr val="accent1"/>
                  </a:solidFill>
                </a:ln>
              </p:spPr>
              <p:txBody>
                <a:bodyPr wrap="none" rtlCol="0">
                  <a:spAutoFit/>
                </a:bodyPr>
                <a:lstStyle/>
                <a:p>
                  <a:pPr algn="ctr"/>
                  <a:r>
                    <a:rPr lang="en-US" sz="1200" dirty="0"/>
                    <a:t>Operation</a:t>
                  </a:r>
                </a:p>
                <a:p>
                  <a:r>
                    <a:rPr lang="en-US" sz="1000" dirty="0"/>
                    <a:t>- operator</a:t>
                  </a:r>
                </a:p>
                <a:p>
                  <a:r>
                    <a:rPr lang="en-US" sz="1000" dirty="0"/>
                    <a:t>- filter</a:t>
                  </a:r>
                </a:p>
                <a:p>
                  <a:r>
                    <a:rPr lang="en-US" sz="1000" dirty="0"/>
                    <a:t>- locator</a:t>
                  </a:r>
                </a:p>
              </p:txBody>
            </p:sp>
            <p:sp>
              <p:nvSpPr>
                <p:cNvPr id="181" name="TextBox 180">
                  <a:extLst>
                    <a:ext uri="{FF2B5EF4-FFF2-40B4-BE49-F238E27FC236}">
                      <a16:creationId xmlns:a16="http://schemas.microsoft.com/office/drawing/2014/main" id="{88733A52-8F78-AAE0-51AC-B8725809BD6C}"/>
                    </a:ext>
                  </a:extLst>
                </p:cNvPr>
                <p:cNvSpPr txBox="1"/>
                <p:nvPr/>
              </p:nvSpPr>
              <p:spPr>
                <a:xfrm>
                  <a:off x="8639457" y="643363"/>
                  <a:ext cx="463588" cy="276999"/>
                </a:xfrm>
                <a:prstGeom prst="rect">
                  <a:avLst/>
                </a:prstGeom>
                <a:noFill/>
              </p:spPr>
              <p:txBody>
                <a:bodyPr wrap="none" rtlCol="0">
                  <a:spAutoFit/>
                </a:bodyPr>
                <a:lstStyle/>
                <a:p>
                  <a:r>
                    <a:rPr lang="en-US" sz="1200" u="sng" dirty="0"/>
                    <a:t>uses</a:t>
                  </a:r>
                </a:p>
              </p:txBody>
            </p:sp>
            <p:sp>
              <p:nvSpPr>
                <p:cNvPr id="208" name="TextBox 207">
                  <a:extLst>
                    <a:ext uri="{FF2B5EF4-FFF2-40B4-BE49-F238E27FC236}">
                      <a16:creationId xmlns:a16="http://schemas.microsoft.com/office/drawing/2014/main" id="{CF36AB08-4406-DAAE-0E81-5FF6042BF3EE}"/>
                    </a:ext>
                  </a:extLst>
                </p:cNvPr>
                <p:cNvSpPr txBox="1"/>
                <p:nvPr/>
              </p:nvSpPr>
              <p:spPr>
                <a:xfrm>
                  <a:off x="7054127" y="370389"/>
                  <a:ext cx="481157" cy="276999"/>
                </a:xfrm>
                <a:prstGeom prst="rect">
                  <a:avLst/>
                </a:prstGeom>
                <a:noFill/>
              </p:spPr>
              <p:txBody>
                <a:bodyPr wrap="none" rtlCol="0">
                  <a:spAutoFit/>
                </a:bodyPr>
                <a:lstStyle/>
                <a:p>
                  <a:r>
                    <a:rPr lang="en-US" sz="1200" u="sng" dirty="0"/>
                    <a:t>filter</a:t>
                  </a:r>
                </a:p>
              </p:txBody>
            </p:sp>
            <p:sp>
              <p:nvSpPr>
                <p:cNvPr id="210" name="TextBox 209">
                  <a:extLst>
                    <a:ext uri="{FF2B5EF4-FFF2-40B4-BE49-F238E27FC236}">
                      <a16:creationId xmlns:a16="http://schemas.microsoft.com/office/drawing/2014/main" id="{DE1567DF-7AE1-2B9F-BC85-2D205D5428A2}"/>
                    </a:ext>
                  </a:extLst>
                </p:cNvPr>
                <p:cNvSpPr txBox="1"/>
                <p:nvPr/>
              </p:nvSpPr>
              <p:spPr>
                <a:xfrm>
                  <a:off x="7054127" y="634175"/>
                  <a:ext cx="622927" cy="276999"/>
                </a:xfrm>
                <a:prstGeom prst="rect">
                  <a:avLst/>
                </a:prstGeom>
                <a:noFill/>
              </p:spPr>
              <p:txBody>
                <a:bodyPr wrap="none" rtlCol="0">
                  <a:spAutoFit/>
                </a:bodyPr>
                <a:lstStyle/>
                <a:p>
                  <a:r>
                    <a:rPr lang="en-US" sz="1200" u="sng" dirty="0"/>
                    <a:t>locator</a:t>
                  </a:r>
                </a:p>
              </p:txBody>
            </p:sp>
          </p:grpSp>
          <p:sp>
            <p:nvSpPr>
              <p:cNvPr id="224" name="TextBox 223">
                <a:extLst>
                  <a:ext uri="{FF2B5EF4-FFF2-40B4-BE49-F238E27FC236}">
                    <a16:creationId xmlns:a16="http://schemas.microsoft.com/office/drawing/2014/main" id="{825A95B7-A5AC-ADBC-0B17-B51C2FFCE8D8}"/>
                  </a:ext>
                </a:extLst>
              </p:cNvPr>
              <p:cNvSpPr txBox="1"/>
              <p:nvPr/>
            </p:nvSpPr>
            <p:spPr>
              <a:xfrm>
                <a:off x="6742988" y="1504627"/>
                <a:ext cx="856645" cy="276999"/>
              </a:xfrm>
              <a:prstGeom prst="rect">
                <a:avLst/>
              </a:prstGeom>
              <a:noFill/>
            </p:spPr>
            <p:txBody>
              <a:bodyPr wrap="none" rtlCol="0">
                <a:spAutoFit/>
              </a:bodyPr>
              <a:lstStyle/>
              <a:p>
                <a:r>
                  <a:rPr lang="en-US" sz="1200" u="sng" dirty="0"/>
                  <a:t>code block</a:t>
                </a:r>
              </a:p>
            </p:txBody>
          </p:sp>
        </p:grpSp>
        <p:sp>
          <p:nvSpPr>
            <p:cNvPr id="229" name="TextBox 228">
              <a:extLst>
                <a:ext uri="{FF2B5EF4-FFF2-40B4-BE49-F238E27FC236}">
                  <a16:creationId xmlns:a16="http://schemas.microsoft.com/office/drawing/2014/main" id="{C7AE12B2-1DBC-BE80-E6F5-64614C66E2A4}"/>
                </a:ext>
              </a:extLst>
            </p:cNvPr>
            <p:cNvSpPr txBox="1"/>
            <p:nvPr/>
          </p:nvSpPr>
          <p:spPr>
            <a:xfrm>
              <a:off x="7789923" y="785442"/>
              <a:ext cx="884473" cy="738664"/>
            </a:xfrm>
            <a:prstGeom prst="rect">
              <a:avLst/>
            </a:prstGeom>
            <a:solidFill>
              <a:schemeClr val="bg1"/>
            </a:solidFill>
            <a:ln>
              <a:solidFill>
                <a:schemeClr val="accent1"/>
              </a:solidFill>
            </a:ln>
          </p:spPr>
          <p:txBody>
            <a:bodyPr wrap="none" rtlCol="0">
              <a:spAutoFit/>
            </a:bodyPr>
            <a:lstStyle/>
            <a:p>
              <a:pPr algn="ctr"/>
              <a:r>
                <a:rPr lang="en-US" sz="1200" dirty="0"/>
                <a:t>Operation</a:t>
              </a:r>
            </a:p>
            <a:p>
              <a:r>
                <a:rPr lang="en-US" sz="1000" dirty="0"/>
                <a:t>- operator</a:t>
              </a:r>
            </a:p>
            <a:p>
              <a:r>
                <a:rPr lang="en-US" sz="1000" dirty="0"/>
                <a:t>- filter</a:t>
              </a:r>
            </a:p>
            <a:p>
              <a:r>
                <a:rPr lang="en-US" sz="1000" dirty="0"/>
                <a:t>- locator</a:t>
              </a:r>
            </a:p>
          </p:txBody>
        </p:sp>
      </p:grpSp>
      <p:cxnSp>
        <p:nvCxnSpPr>
          <p:cNvPr id="69" name="Elbow Connector 68">
            <a:extLst>
              <a:ext uri="{FF2B5EF4-FFF2-40B4-BE49-F238E27FC236}">
                <a16:creationId xmlns:a16="http://schemas.microsoft.com/office/drawing/2014/main" id="{B6BE3920-B0DE-4976-EC2A-63347538ADCD}"/>
              </a:ext>
            </a:extLst>
          </p:cNvPr>
          <p:cNvCxnSpPr>
            <a:cxnSpLocks/>
            <a:stCxn id="181" idx="3"/>
            <a:endCxn id="175" idx="1"/>
          </p:cNvCxnSpPr>
          <p:nvPr/>
        </p:nvCxnSpPr>
        <p:spPr>
          <a:xfrm>
            <a:off x="9163480" y="1112434"/>
            <a:ext cx="678583" cy="613364"/>
          </a:xfrm>
          <a:prstGeom prst="bent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44" name="Group 243">
            <a:extLst>
              <a:ext uri="{FF2B5EF4-FFF2-40B4-BE49-F238E27FC236}">
                <a16:creationId xmlns:a16="http://schemas.microsoft.com/office/drawing/2014/main" id="{0104C3DE-D23E-16C9-04D5-D5462E4F5398}"/>
              </a:ext>
            </a:extLst>
          </p:cNvPr>
          <p:cNvGrpSpPr/>
          <p:nvPr/>
        </p:nvGrpSpPr>
        <p:grpSpPr>
          <a:xfrm>
            <a:off x="9614859" y="3408209"/>
            <a:ext cx="1741340" cy="968326"/>
            <a:chOff x="9614859" y="3408209"/>
            <a:chExt cx="1741340" cy="968326"/>
          </a:xfrm>
        </p:grpSpPr>
        <p:sp>
          <p:nvSpPr>
            <p:cNvPr id="243" name="Rectangle 242">
              <a:extLst>
                <a:ext uri="{FF2B5EF4-FFF2-40B4-BE49-F238E27FC236}">
                  <a16:creationId xmlns:a16="http://schemas.microsoft.com/office/drawing/2014/main" id="{632ACA50-3F8F-CC72-E892-9D1845A08530}"/>
                </a:ext>
              </a:extLst>
            </p:cNvPr>
            <p:cNvSpPr/>
            <p:nvPr/>
          </p:nvSpPr>
          <p:spPr>
            <a:xfrm>
              <a:off x="9614859" y="3408209"/>
              <a:ext cx="1741340" cy="9683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C3342D-F125-581F-7E97-AA69C2716149}"/>
                </a:ext>
              </a:extLst>
            </p:cNvPr>
            <p:cNvSpPr txBox="1"/>
            <p:nvPr/>
          </p:nvSpPr>
          <p:spPr>
            <a:xfrm>
              <a:off x="10022044" y="3601491"/>
              <a:ext cx="969945" cy="276999"/>
            </a:xfrm>
            <a:prstGeom prst="rect">
              <a:avLst/>
            </a:prstGeom>
            <a:solidFill>
              <a:schemeClr val="bg1"/>
            </a:solidFill>
            <a:ln>
              <a:solidFill>
                <a:schemeClr val="accent1"/>
              </a:solidFill>
            </a:ln>
          </p:spPr>
          <p:txBody>
            <a:bodyPr wrap="none" rtlCol="0">
              <a:spAutoFit/>
            </a:bodyPr>
            <a:lstStyle/>
            <a:p>
              <a:pPr algn="ctr"/>
              <a:r>
                <a:rPr lang="en-US" sz="1200" dirty="0"/>
                <a:t>Query Token</a:t>
              </a:r>
            </a:p>
          </p:txBody>
        </p:sp>
        <p:sp>
          <p:nvSpPr>
            <p:cNvPr id="242" name="TextBox 241">
              <a:extLst>
                <a:ext uri="{FF2B5EF4-FFF2-40B4-BE49-F238E27FC236}">
                  <a16:creationId xmlns:a16="http://schemas.microsoft.com/office/drawing/2014/main" id="{5B7E7D7C-A9E5-4DAC-2D0F-9CB05F36557C}"/>
                </a:ext>
              </a:extLst>
            </p:cNvPr>
            <p:cNvSpPr txBox="1"/>
            <p:nvPr/>
          </p:nvSpPr>
          <p:spPr>
            <a:xfrm>
              <a:off x="9634013" y="3995600"/>
              <a:ext cx="1670009" cy="307777"/>
            </a:xfrm>
            <a:prstGeom prst="rect">
              <a:avLst/>
            </a:prstGeom>
            <a:solidFill>
              <a:schemeClr val="bg1"/>
            </a:solidFill>
            <a:ln>
              <a:noFill/>
            </a:ln>
          </p:spPr>
          <p:txBody>
            <a:bodyPr wrap="none" rtlCol="0">
              <a:spAutoFit/>
            </a:bodyPr>
            <a:lstStyle/>
            <a:p>
              <a:pPr algn="ctr"/>
              <a:r>
                <a:rPr lang="en-US" sz="1400" dirty="0"/>
                <a:t>Query Configuration</a:t>
              </a:r>
            </a:p>
          </p:txBody>
        </p:sp>
        <p:sp>
          <p:nvSpPr>
            <p:cNvPr id="250" name="TextBox 249">
              <a:extLst>
                <a:ext uri="{FF2B5EF4-FFF2-40B4-BE49-F238E27FC236}">
                  <a16:creationId xmlns:a16="http://schemas.microsoft.com/office/drawing/2014/main" id="{7F44FA8E-0AA9-391B-0999-95863A3BE438}"/>
                </a:ext>
              </a:extLst>
            </p:cNvPr>
            <p:cNvSpPr txBox="1"/>
            <p:nvPr/>
          </p:nvSpPr>
          <p:spPr>
            <a:xfrm>
              <a:off x="9944558" y="3539530"/>
              <a:ext cx="969945" cy="276999"/>
            </a:xfrm>
            <a:prstGeom prst="rect">
              <a:avLst/>
            </a:prstGeom>
            <a:solidFill>
              <a:schemeClr val="bg1"/>
            </a:solidFill>
            <a:ln>
              <a:solidFill>
                <a:schemeClr val="accent1"/>
              </a:solidFill>
            </a:ln>
          </p:spPr>
          <p:txBody>
            <a:bodyPr wrap="none" rtlCol="0">
              <a:spAutoFit/>
            </a:bodyPr>
            <a:lstStyle/>
            <a:p>
              <a:pPr algn="ctr"/>
              <a:r>
                <a:rPr lang="en-US" sz="1200" dirty="0"/>
                <a:t>Query Token</a:t>
              </a:r>
            </a:p>
          </p:txBody>
        </p:sp>
      </p:grpSp>
      <p:cxnSp>
        <p:nvCxnSpPr>
          <p:cNvPr id="246" name="Elbow Connector 245">
            <a:extLst>
              <a:ext uri="{FF2B5EF4-FFF2-40B4-BE49-F238E27FC236}">
                <a16:creationId xmlns:a16="http://schemas.microsoft.com/office/drawing/2014/main" id="{C3DA1C4F-D413-1025-5D1D-DABCB6CDCD91}"/>
              </a:ext>
            </a:extLst>
          </p:cNvPr>
          <p:cNvCxnSpPr>
            <a:cxnSpLocks/>
            <a:stCxn id="243" idx="2"/>
            <a:endCxn id="7" idx="0"/>
          </p:cNvCxnSpPr>
          <p:nvPr/>
        </p:nvCxnSpPr>
        <p:spPr>
          <a:xfrm rot="5400000">
            <a:off x="9636066" y="4059620"/>
            <a:ext cx="532548" cy="1166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Elbow Connector 246">
            <a:extLst>
              <a:ext uri="{FF2B5EF4-FFF2-40B4-BE49-F238E27FC236}">
                <a16:creationId xmlns:a16="http://schemas.microsoft.com/office/drawing/2014/main" id="{7E944171-C717-B422-105D-7B6A940CE728}"/>
              </a:ext>
            </a:extLst>
          </p:cNvPr>
          <p:cNvCxnSpPr>
            <a:cxnSpLocks/>
            <a:stCxn id="7" idx="2"/>
            <a:endCxn id="256" idx="2"/>
          </p:cNvCxnSpPr>
          <p:nvPr/>
        </p:nvCxnSpPr>
        <p:spPr>
          <a:xfrm rot="10800000">
            <a:off x="7927299" y="4847387"/>
            <a:ext cx="402696" cy="3213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A6342969-165C-60CA-A0E1-4AB8E822D0F1}"/>
              </a:ext>
            </a:extLst>
          </p:cNvPr>
          <p:cNvGrpSpPr/>
          <p:nvPr/>
        </p:nvGrpSpPr>
        <p:grpSpPr>
          <a:xfrm>
            <a:off x="6922912" y="4021839"/>
            <a:ext cx="2008774" cy="825548"/>
            <a:chOff x="7000310" y="3709935"/>
            <a:chExt cx="2008774" cy="825548"/>
          </a:xfrm>
        </p:grpSpPr>
        <p:sp>
          <p:nvSpPr>
            <p:cNvPr id="256" name="Rectangle 255">
              <a:extLst>
                <a:ext uri="{FF2B5EF4-FFF2-40B4-BE49-F238E27FC236}">
                  <a16:creationId xmlns:a16="http://schemas.microsoft.com/office/drawing/2014/main" id="{D3051C46-40D7-E5A5-BCC5-58B3A70995EF}"/>
                </a:ext>
              </a:extLst>
            </p:cNvPr>
            <p:cNvSpPr/>
            <p:nvPr/>
          </p:nvSpPr>
          <p:spPr>
            <a:xfrm>
              <a:off x="7000310" y="3709935"/>
              <a:ext cx="2008774" cy="82554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56863E79-1FF4-3103-C914-F843D3240EAD}"/>
                </a:ext>
              </a:extLst>
            </p:cNvPr>
            <p:cNvSpPr txBox="1"/>
            <p:nvPr/>
          </p:nvSpPr>
          <p:spPr>
            <a:xfrm>
              <a:off x="7432213" y="3892372"/>
              <a:ext cx="1184490" cy="276999"/>
            </a:xfrm>
            <a:prstGeom prst="rect">
              <a:avLst/>
            </a:prstGeom>
            <a:solidFill>
              <a:schemeClr val="bg1"/>
            </a:solidFill>
            <a:ln>
              <a:solidFill>
                <a:schemeClr val="accent1"/>
              </a:solidFill>
            </a:ln>
          </p:spPr>
          <p:txBody>
            <a:bodyPr wrap="none" rtlCol="0">
              <a:spAutoFit/>
            </a:bodyPr>
            <a:lstStyle/>
            <a:p>
              <a:pPr algn="ctr"/>
              <a:r>
                <a:rPr lang="en-US" sz="1200" dirty="0"/>
                <a:t>Response Token</a:t>
              </a:r>
            </a:p>
          </p:txBody>
        </p:sp>
        <p:sp>
          <p:nvSpPr>
            <p:cNvPr id="241" name="TextBox 240">
              <a:extLst>
                <a:ext uri="{FF2B5EF4-FFF2-40B4-BE49-F238E27FC236}">
                  <a16:creationId xmlns:a16="http://schemas.microsoft.com/office/drawing/2014/main" id="{5C6FDC70-D72D-2FCA-6776-C5EDC4EA6157}"/>
                </a:ext>
              </a:extLst>
            </p:cNvPr>
            <p:cNvSpPr txBox="1"/>
            <p:nvPr/>
          </p:nvSpPr>
          <p:spPr>
            <a:xfrm>
              <a:off x="7030978" y="4190626"/>
              <a:ext cx="1919244" cy="307777"/>
            </a:xfrm>
            <a:prstGeom prst="rect">
              <a:avLst/>
            </a:prstGeom>
            <a:solidFill>
              <a:schemeClr val="accent4">
                <a:lumMod val="20000"/>
                <a:lumOff val="80000"/>
              </a:schemeClr>
            </a:solidFill>
            <a:ln>
              <a:noFill/>
            </a:ln>
          </p:spPr>
          <p:txBody>
            <a:bodyPr wrap="none" rtlCol="0">
              <a:spAutoFit/>
            </a:bodyPr>
            <a:lstStyle/>
            <a:p>
              <a:pPr algn="ctr"/>
              <a:r>
                <a:rPr lang="en-US" sz="1400" dirty="0"/>
                <a:t>Response Configuration</a:t>
              </a:r>
            </a:p>
          </p:txBody>
        </p:sp>
        <p:sp>
          <p:nvSpPr>
            <p:cNvPr id="249" name="TextBox 248">
              <a:extLst>
                <a:ext uri="{FF2B5EF4-FFF2-40B4-BE49-F238E27FC236}">
                  <a16:creationId xmlns:a16="http://schemas.microsoft.com/office/drawing/2014/main" id="{2D5EFBD0-3981-1D0D-6D93-980A188EAE56}"/>
                </a:ext>
              </a:extLst>
            </p:cNvPr>
            <p:cNvSpPr txBox="1"/>
            <p:nvPr/>
          </p:nvSpPr>
          <p:spPr>
            <a:xfrm>
              <a:off x="7350488" y="3839489"/>
              <a:ext cx="1184490" cy="276999"/>
            </a:xfrm>
            <a:prstGeom prst="rect">
              <a:avLst/>
            </a:prstGeom>
            <a:solidFill>
              <a:schemeClr val="bg1"/>
            </a:solidFill>
            <a:ln>
              <a:solidFill>
                <a:schemeClr val="accent1"/>
              </a:solidFill>
            </a:ln>
          </p:spPr>
          <p:txBody>
            <a:bodyPr wrap="none" rtlCol="0">
              <a:spAutoFit/>
            </a:bodyPr>
            <a:lstStyle/>
            <a:p>
              <a:pPr algn="ctr"/>
              <a:r>
                <a:rPr lang="en-US" sz="1200" dirty="0"/>
                <a:t>Response Token</a:t>
              </a:r>
            </a:p>
          </p:txBody>
        </p:sp>
      </p:grpSp>
      <p:sp>
        <p:nvSpPr>
          <p:cNvPr id="277" name="TextBox 276">
            <a:extLst>
              <a:ext uri="{FF2B5EF4-FFF2-40B4-BE49-F238E27FC236}">
                <a16:creationId xmlns:a16="http://schemas.microsoft.com/office/drawing/2014/main" id="{A5181A54-F0BF-5C6E-D9AA-C080072A7391}"/>
              </a:ext>
            </a:extLst>
          </p:cNvPr>
          <p:cNvSpPr txBox="1"/>
          <p:nvPr/>
        </p:nvSpPr>
        <p:spPr>
          <a:xfrm>
            <a:off x="651051" y="4419518"/>
            <a:ext cx="3139544" cy="769441"/>
          </a:xfrm>
          <a:prstGeom prst="rect">
            <a:avLst/>
          </a:prstGeom>
          <a:solidFill>
            <a:schemeClr val="accent1">
              <a:lumMod val="40000"/>
              <a:lumOff val="60000"/>
            </a:schemeClr>
          </a:solidFill>
          <a:ln>
            <a:solidFill>
              <a:schemeClr val="accent1">
                <a:shade val="15000"/>
              </a:schemeClr>
            </a:solidFill>
          </a:ln>
        </p:spPr>
        <p:txBody>
          <a:bodyPr wrap="square" rtlCol="0">
            <a:spAutoFit/>
          </a:bodyPr>
          <a:lstStyle/>
          <a:p>
            <a:pPr algn="ctr"/>
            <a:r>
              <a:rPr lang="en-US" sz="1600" dirty="0"/>
              <a:t>Workspace Repo</a:t>
            </a:r>
          </a:p>
          <a:p>
            <a:pPr algn="ctr"/>
            <a:r>
              <a:rPr lang="en-US" sz="1400" dirty="0"/>
              <a:t>(for intermediate operations, </a:t>
            </a:r>
          </a:p>
          <a:p>
            <a:pPr algn="ctr"/>
            <a:r>
              <a:rPr lang="en-US" sz="1400" dirty="0"/>
              <a:t>initialized from Recipe __CODE Repo)</a:t>
            </a:r>
          </a:p>
        </p:txBody>
      </p:sp>
      <p:sp>
        <p:nvSpPr>
          <p:cNvPr id="292" name="TextBox 291">
            <a:extLst>
              <a:ext uri="{FF2B5EF4-FFF2-40B4-BE49-F238E27FC236}">
                <a16:creationId xmlns:a16="http://schemas.microsoft.com/office/drawing/2014/main" id="{E2927CD0-7311-39D6-4AD0-D07839AB9581}"/>
              </a:ext>
            </a:extLst>
          </p:cNvPr>
          <p:cNvSpPr txBox="1"/>
          <p:nvPr/>
        </p:nvSpPr>
        <p:spPr>
          <a:xfrm>
            <a:off x="4583102" y="5525365"/>
            <a:ext cx="3164242" cy="553998"/>
          </a:xfrm>
          <a:prstGeom prst="rect">
            <a:avLst/>
          </a:prstGeom>
          <a:solidFill>
            <a:schemeClr val="accent6">
              <a:lumMod val="60000"/>
              <a:lumOff val="40000"/>
            </a:schemeClr>
          </a:solidFill>
          <a:ln>
            <a:solidFill>
              <a:schemeClr val="accent1">
                <a:shade val="15000"/>
              </a:schemeClr>
            </a:solidFill>
          </a:ln>
        </p:spPr>
        <p:txBody>
          <a:bodyPr wrap="square" rtlCol="0">
            <a:spAutoFit/>
          </a:bodyPr>
          <a:lstStyle/>
          <a:p>
            <a:pPr algn="ctr"/>
            <a:r>
              <a:rPr lang="en-US" sz="1600" dirty="0"/>
              <a:t>Starter Code</a:t>
            </a:r>
          </a:p>
          <a:p>
            <a:pPr algn="ctr"/>
            <a:r>
              <a:rPr lang="en-US" sz="1400" dirty="0"/>
              <a:t>(generated)</a:t>
            </a:r>
          </a:p>
        </p:txBody>
      </p:sp>
      <p:grpSp>
        <p:nvGrpSpPr>
          <p:cNvPr id="311" name="Group 310">
            <a:extLst>
              <a:ext uri="{FF2B5EF4-FFF2-40B4-BE49-F238E27FC236}">
                <a16:creationId xmlns:a16="http://schemas.microsoft.com/office/drawing/2014/main" id="{365D1E4A-C6C2-3B4C-AAA7-00DDEAD57020}"/>
              </a:ext>
            </a:extLst>
          </p:cNvPr>
          <p:cNvGrpSpPr/>
          <p:nvPr/>
        </p:nvGrpSpPr>
        <p:grpSpPr>
          <a:xfrm>
            <a:off x="971114" y="506568"/>
            <a:ext cx="5292153" cy="2934257"/>
            <a:chOff x="210207" y="685419"/>
            <a:chExt cx="5292153" cy="2934257"/>
          </a:xfrm>
        </p:grpSpPr>
        <p:sp>
          <p:nvSpPr>
            <p:cNvPr id="304" name="Rectangle 303">
              <a:extLst>
                <a:ext uri="{FF2B5EF4-FFF2-40B4-BE49-F238E27FC236}">
                  <a16:creationId xmlns:a16="http://schemas.microsoft.com/office/drawing/2014/main" id="{CE1252EA-4ED5-4DBB-2B17-FC1E8B1AEF59}"/>
                </a:ext>
              </a:extLst>
            </p:cNvPr>
            <p:cNvSpPr/>
            <p:nvPr/>
          </p:nvSpPr>
          <p:spPr>
            <a:xfrm>
              <a:off x="210207" y="685419"/>
              <a:ext cx="5292153" cy="293425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3" name="Group 302">
              <a:extLst>
                <a:ext uri="{FF2B5EF4-FFF2-40B4-BE49-F238E27FC236}">
                  <a16:creationId xmlns:a16="http://schemas.microsoft.com/office/drawing/2014/main" id="{B3B905D1-1749-2830-FC87-2B701825EDFB}"/>
                </a:ext>
              </a:extLst>
            </p:cNvPr>
            <p:cNvGrpSpPr/>
            <p:nvPr/>
          </p:nvGrpSpPr>
          <p:grpSpPr>
            <a:xfrm>
              <a:off x="413872" y="793927"/>
              <a:ext cx="4987936" cy="2425996"/>
              <a:chOff x="502531" y="1126635"/>
              <a:chExt cx="4987936" cy="2425996"/>
            </a:xfrm>
          </p:grpSpPr>
          <p:sp>
            <p:nvSpPr>
              <p:cNvPr id="300" name="Rectangle 299">
                <a:extLst>
                  <a:ext uri="{FF2B5EF4-FFF2-40B4-BE49-F238E27FC236}">
                    <a16:creationId xmlns:a16="http://schemas.microsoft.com/office/drawing/2014/main" id="{5ED29388-A533-DC6A-BDA1-FD568CA21562}"/>
                  </a:ext>
                </a:extLst>
              </p:cNvPr>
              <p:cNvSpPr/>
              <p:nvPr/>
            </p:nvSpPr>
            <p:spPr>
              <a:xfrm>
                <a:off x="502531" y="1126635"/>
                <a:ext cx="4882924" cy="2291582"/>
              </a:xfrm>
              <a:prstGeom prst="rect">
                <a:avLst/>
              </a:prstGeom>
              <a:solidFill>
                <a:schemeClr val="bg1">
                  <a:lumMod val="7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4A124DAD-3AB7-6767-A27F-97919DD4EB92}"/>
                  </a:ext>
                </a:extLst>
              </p:cNvPr>
              <p:cNvSpPr/>
              <p:nvPr/>
            </p:nvSpPr>
            <p:spPr>
              <a:xfrm>
                <a:off x="607543" y="1261049"/>
                <a:ext cx="4882924" cy="22915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579DCE-3A3B-2500-CAC1-009CF468CB06}"/>
                  </a:ext>
                </a:extLst>
              </p:cNvPr>
              <p:cNvSpPr txBox="1"/>
              <p:nvPr/>
            </p:nvSpPr>
            <p:spPr>
              <a:xfrm>
                <a:off x="756030" y="1478378"/>
                <a:ext cx="1455169" cy="1600438"/>
              </a:xfrm>
              <a:prstGeom prst="rect">
                <a:avLst/>
              </a:prstGeom>
              <a:solidFill>
                <a:schemeClr val="bg1"/>
              </a:solidFill>
              <a:ln>
                <a:solidFill>
                  <a:schemeClr val="accent1">
                    <a:shade val="15000"/>
                  </a:schemeClr>
                </a:solidFill>
              </a:ln>
            </p:spPr>
            <p:txBody>
              <a:bodyPr wrap="square" rtlCol="0">
                <a:spAutoFit/>
              </a:bodyPr>
              <a:lstStyle/>
              <a:p>
                <a:pPr algn="ctr"/>
                <a:endParaRPr lang="en-US" sz="1400" dirty="0"/>
              </a:p>
              <a:p>
                <a:pPr algn="ctr"/>
                <a:endParaRPr lang="en-US" sz="1400" dirty="0"/>
              </a:p>
              <a:p>
                <a:pPr algn="ctr"/>
                <a:endParaRPr lang="en-US" sz="1400" dirty="0"/>
              </a:p>
              <a:p>
                <a:pPr algn="ctr"/>
                <a:r>
                  <a:rPr lang="en-US" sz="1400" dirty="0"/>
                  <a:t>Copy Repo</a:t>
                </a:r>
              </a:p>
              <a:p>
                <a:pPr algn="ctr"/>
                <a:r>
                  <a:rPr lang="en-US" sz="1400" dirty="0"/>
                  <a:t>(copy operations)</a:t>
                </a:r>
              </a:p>
              <a:p>
                <a:pPr algn="ctr"/>
                <a:endParaRPr lang="en-US" sz="1400" dirty="0"/>
              </a:p>
              <a:p>
                <a:pPr algn="ctr"/>
                <a:endParaRPr lang="en-US" sz="1400" dirty="0"/>
              </a:p>
            </p:txBody>
          </p:sp>
          <p:grpSp>
            <p:nvGrpSpPr>
              <p:cNvPr id="276" name="Group 275">
                <a:extLst>
                  <a:ext uri="{FF2B5EF4-FFF2-40B4-BE49-F238E27FC236}">
                    <a16:creationId xmlns:a16="http://schemas.microsoft.com/office/drawing/2014/main" id="{AB5501C5-55F8-3968-6074-77D3106C86D5}"/>
                  </a:ext>
                </a:extLst>
              </p:cNvPr>
              <p:cNvGrpSpPr/>
              <p:nvPr/>
            </p:nvGrpSpPr>
            <p:grpSpPr>
              <a:xfrm>
                <a:off x="2395615" y="1326830"/>
                <a:ext cx="2989841" cy="1755395"/>
                <a:chOff x="3451938" y="2614770"/>
                <a:chExt cx="2989841" cy="1755395"/>
              </a:xfrm>
            </p:grpSpPr>
            <p:sp>
              <p:nvSpPr>
                <p:cNvPr id="275" name="Rectangle 274">
                  <a:extLst>
                    <a:ext uri="{FF2B5EF4-FFF2-40B4-BE49-F238E27FC236}">
                      <a16:creationId xmlns:a16="http://schemas.microsoft.com/office/drawing/2014/main" id="{431791C6-AD6E-AE88-09ED-DBF0DE42B07C}"/>
                    </a:ext>
                  </a:extLst>
                </p:cNvPr>
                <p:cNvSpPr/>
                <p:nvPr/>
              </p:nvSpPr>
              <p:spPr>
                <a:xfrm>
                  <a:off x="3451938" y="2614770"/>
                  <a:ext cx="2896603" cy="1663842"/>
                </a:xfrm>
                <a:prstGeom prst="rect">
                  <a:avLst/>
                </a:prstGeom>
                <a:solidFill>
                  <a:schemeClr val="bg1">
                    <a:lumMod val="8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58E6D55-003D-635C-ACA7-ACFA9E06CE21}"/>
                    </a:ext>
                  </a:extLst>
                </p:cNvPr>
                <p:cNvSpPr/>
                <p:nvPr/>
              </p:nvSpPr>
              <p:spPr>
                <a:xfrm>
                  <a:off x="3545176" y="2706323"/>
                  <a:ext cx="2896603" cy="16638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37B0A7EE-7C70-5398-C93C-6E759AF6692D}"/>
                    </a:ext>
                  </a:extLst>
                </p:cNvPr>
                <p:cNvSpPr txBox="1"/>
                <p:nvPr/>
              </p:nvSpPr>
              <p:spPr>
                <a:xfrm>
                  <a:off x="4453662" y="4014947"/>
                  <a:ext cx="963789" cy="307777"/>
                </a:xfrm>
                <a:prstGeom prst="rect">
                  <a:avLst/>
                </a:prstGeom>
                <a:solidFill>
                  <a:schemeClr val="bg1"/>
                </a:solidFill>
                <a:ln>
                  <a:noFill/>
                </a:ln>
              </p:spPr>
              <p:txBody>
                <a:bodyPr wrap="none" rtlCol="0">
                  <a:spAutoFit/>
                </a:bodyPr>
                <a:lstStyle/>
                <a:p>
                  <a:pPr algn="ctr"/>
                  <a:r>
                    <a:rPr lang="en-US" sz="1400" b="1" i="1" dirty="0"/>
                    <a:t>Alter </a:t>
                  </a:r>
                  <a:r>
                    <a:rPr lang="en-US" sz="1400" dirty="0"/>
                    <a:t>Repo</a:t>
                  </a:r>
                </a:p>
              </p:txBody>
            </p:sp>
            <p:grpSp>
              <p:nvGrpSpPr>
                <p:cNvPr id="261" name="Group 260">
                  <a:extLst>
                    <a:ext uri="{FF2B5EF4-FFF2-40B4-BE49-F238E27FC236}">
                      <a16:creationId xmlns:a16="http://schemas.microsoft.com/office/drawing/2014/main" id="{3503BF8B-9949-4E08-9965-C77BCA6A66B8}"/>
                    </a:ext>
                  </a:extLst>
                </p:cNvPr>
                <p:cNvGrpSpPr/>
                <p:nvPr/>
              </p:nvGrpSpPr>
              <p:grpSpPr>
                <a:xfrm>
                  <a:off x="5099346" y="2903370"/>
                  <a:ext cx="1234768" cy="1009678"/>
                  <a:chOff x="3170784" y="5562866"/>
                  <a:chExt cx="1234768" cy="1009678"/>
                </a:xfrm>
              </p:grpSpPr>
              <p:sp>
                <p:nvSpPr>
                  <p:cNvPr id="260" name="Rectangle 259">
                    <a:extLst>
                      <a:ext uri="{FF2B5EF4-FFF2-40B4-BE49-F238E27FC236}">
                        <a16:creationId xmlns:a16="http://schemas.microsoft.com/office/drawing/2014/main" id="{0FC6B1A6-577C-7B3B-DF4A-6D145552DA85}"/>
                      </a:ext>
                    </a:extLst>
                  </p:cNvPr>
                  <p:cNvSpPr/>
                  <p:nvPr/>
                </p:nvSpPr>
                <p:spPr>
                  <a:xfrm>
                    <a:off x="3170784" y="5562866"/>
                    <a:ext cx="1185090" cy="950937"/>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38F6EDEC-5F16-23CE-4091-C397CFCCDE88}"/>
                      </a:ext>
                    </a:extLst>
                  </p:cNvPr>
                  <p:cNvSpPr/>
                  <p:nvPr/>
                </p:nvSpPr>
                <p:spPr>
                  <a:xfrm>
                    <a:off x="3220462" y="5621607"/>
                    <a:ext cx="1185090" cy="95093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B2AF3D4-145C-BF52-B3E5-F91C6C4C8B9F}"/>
                      </a:ext>
                    </a:extLst>
                  </p:cNvPr>
                  <p:cNvSpPr txBox="1"/>
                  <p:nvPr/>
                </p:nvSpPr>
                <p:spPr>
                  <a:xfrm>
                    <a:off x="3427290" y="6228978"/>
                    <a:ext cx="736420" cy="307777"/>
                  </a:xfrm>
                  <a:prstGeom prst="rect">
                    <a:avLst/>
                  </a:prstGeom>
                  <a:solidFill>
                    <a:schemeClr val="bg1"/>
                  </a:solidFill>
                  <a:ln>
                    <a:noFill/>
                  </a:ln>
                </p:spPr>
                <p:txBody>
                  <a:bodyPr wrap="none" rtlCol="0">
                    <a:spAutoFit/>
                  </a:bodyPr>
                  <a:lstStyle/>
                  <a:p>
                    <a:pPr algn="ctr"/>
                    <a:r>
                      <a:rPr lang="en-US" sz="1400" dirty="0"/>
                      <a:t>__store</a:t>
                    </a:r>
                  </a:p>
                </p:txBody>
              </p:sp>
              <p:sp>
                <p:nvSpPr>
                  <p:cNvPr id="125" name="TextBox 124">
                    <a:extLst>
                      <a:ext uri="{FF2B5EF4-FFF2-40B4-BE49-F238E27FC236}">
                        <a16:creationId xmlns:a16="http://schemas.microsoft.com/office/drawing/2014/main" id="{8687BA2A-0E70-D9F8-7DA3-AFCB72902AEC}"/>
                      </a:ext>
                    </a:extLst>
                  </p:cNvPr>
                  <p:cNvSpPr txBox="1"/>
                  <p:nvPr/>
                </p:nvSpPr>
                <p:spPr>
                  <a:xfrm>
                    <a:off x="3344400" y="5712728"/>
                    <a:ext cx="976614" cy="461665"/>
                  </a:xfrm>
                  <a:prstGeom prst="rect">
                    <a:avLst/>
                  </a:prstGeom>
                  <a:solidFill>
                    <a:schemeClr val="bg1"/>
                  </a:solidFill>
                  <a:ln>
                    <a:solidFill>
                      <a:schemeClr val="accent1"/>
                    </a:solidFill>
                  </a:ln>
                </p:spPr>
                <p:txBody>
                  <a:bodyPr wrap="none" rtlCol="0">
                    <a:spAutoFit/>
                  </a:bodyPr>
                  <a:lstStyle/>
                  <a:p>
                    <a:pPr algn="ctr"/>
                    <a:r>
                      <a:rPr lang="en-US" sz="1200" dirty="0"/>
                      <a:t>Alterable </a:t>
                    </a:r>
                  </a:p>
                  <a:p>
                    <a:pPr algn="ctr"/>
                    <a:r>
                      <a:rPr lang="en-US" sz="1200" dirty="0"/>
                      <a:t>Folders/Files</a:t>
                    </a:r>
                  </a:p>
                </p:txBody>
              </p:sp>
            </p:grpSp>
            <p:grpSp>
              <p:nvGrpSpPr>
                <p:cNvPr id="258" name="Group 257">
                  <a:extLst>
                    <a:ext uri="{FF2B5EF4-FFF2-40B4-BE49-F238E27FC236}">
                      <a16:creationId xmlns:a16="http://schemas.microsoft.com/office/drawing/2014/main" id="{8D1116EE-077E-4B2D-1353-FE6FFEC83F8B}"/>
                    </a:ext>
                  </a:extLst>
                </p:cNvPr>
                <p:cNvGrpSpPr/>
                <p:nvPr/>
              </p:nvGrpSpPr>
              <p:grpSpPr>
                <a:xfrm>
                  <a:off x="3613964" y="2847925"/>
                  <a:ext cx="1351513" cy="1081944"/>
                  <a:chOff x="2932415" y="5607298"/>
                  <a:chExt cx="1351513" cy="1081944"/>
                </a:xfrm>
              </p:grpSpPr>
              <p:sp>
                <p:nvSpPr>
                  <p:cNvPr id="259" name="Rectangle 258">
                    <a:extLst>
                      <a:ext uri="{FF2B5EF4-FFF2-40B4-BE49-F238E27FC236}">
                        <a16:creationId xmlns:a16="http://schemas.microsoft.com/office/drawing/2014/main" id="{89363D52-B60B-A4C8-7F1F-1452D032D922}"/>
                      </a:ext>
                    </a:extLst>
                  </p:cNvPr>
                  <p:cNvSpPr/>
                  <p:nvPr/>
                </p:nvSpPr>
                <p:spPr>
                  <a:xfrm>
                    <a:off x="2932415" y="5607298"/>
                    <a:ext cx="1261654" cy="1023203"/>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B810C6FA-A617-B4F8-2060-F1ECAFDDCD25}"/>
                      </a:ext>
                    </a:extLst>
                  </p:cNvPr>
                  <p:cNvSpPr/>
                  <p:nvPr/>
                </p:nvSpPr>
                <p:spPr>
                  <a:xfrm>
                    <a:off x="3022274" y="5666039"/>
                    <a:ext cx="1261654" cy="10232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E7F470AB-5406-F287-5C2F-C1FE3C666EFD}"/>
                      </a:ext>
                    </a:extLst>
                  </p:cNvPr>
                  <p:cNvSpPr txBox="1"/>
                  <p:nvPr/>
                </p:nvSpPr>
                <p:spPr>
                  <a:xfrm>
                    <a:off x="3056509" y="6366921"/>
                    <a:ext cx="1050673" cy="307777"/>
                  </a:xfrm>
                  <a:prstGeom prst="rect">
                    <a:avLst/>
                  </a:prstGeom>
                  <a:solidFill>
                    <a:schemeClr val="bg1"/>
                  </a:solidFill>
                  <a:ln>
                    <a:noFill/>
                  </a:ln>
                </p:spPr>
                <p:txBody>
                  <a:bodyPr wrap="none" rtlCol="0">
                    <a:spAutoFit/>
                  </a:bodyPr>
                  <a:lstStyle/>
                  <a:p>
                    <a:pPr algn="ctr"/>
                    <a:r>
                      <a:rPr lang="en-US" sz="1400" dirty="0"/>
                      <a:t>control.json</a:t>
                    </a:r>
                  </a:p>
                </p:txBody>
              </p:sp>
              <p:sp>
                <p:nvSpPr>
                  <p:cNvPr id="119" name="TextBox 118">
                    <a:extLst>
                      <a:ext uri="{FF2B5EF4-FFF2-40B4-BE49-F238E27FC236}">
                        <a16:creationId xmlns:a16="http://schemas.microsoft.com/office/drawing/2014/main" id="{7048D3CF-33E7-604C-C65B-EBAFFDAA7CA8}"/>
                      </a:ext>
                    </a:extLst>
                  </p:cNvPr>
                  <p:cNvSpPr txBox="1"/>
                  <p:nvPr/>
                </p:nvSpPr>
                <p:spPr>
                  <a:xfrm>
                    <a:off x="3076167" y="5745895"/>
                    <a:ext cx="997774" cy="276999"/>
                  </a:xfrm>
                  <a:prstGeom prst="rect">
                    <a:avLst/>
                  </a:prstGeom>
                  <a:solidFill>
                    <a:schemeClr val="bg1"/>
                  </a:solidFill>
                  <a:ln>
                    <a:solidFill>
                      <a:schemeClr val="accent1"/>
                    </a:solidFill>
                  </a:ln>
                </p:spPr>
                <p:txBody>
                  <a:bodyPr wrap="none" rtlCol="0">
                    <a:spAutoFit/>
                  </a:bodyPr>
                  <a:lstStyle/>
                  <a:p>
                    <a:pPr algn="ctr"/>
                    <a:r>
                      <a:rPr lang="en-US" sz="1200" dirty="0"/>
                      <a:t>sub-operator</a:t>
                    </a:r>
                  </a:p>
                </p:txBody>
              </p:sp>
              <p:sp>
                <p:nvSpPr>
                  <p:cNvPr id="120" name="TextBox 119">
                    <a:extLst>
                      <a:ext uri="{FF2B5EF4-FFF2-40B4-BE49-F238E27FC236}">
                        <a16:creationId xmlns:a16="http://schemas.microsoft.com/office/drawing/2014/main" id="{967FCB52-DB0D-4DAA-3978-ADD656934B84}"/>
                      </a:ext>
                    </a:extLst>
                  </p:cNvPr>
                  <p:cNvSpPr txBox="1"/>
                  <p:nvPr/>
                </p:nvSpPr>
                <p:spPr>
                  <a:xfrm>
                    <a:off x="3096321" y="6079068"/>
                    <a:ext cx="785471" cy="276999"/>
                  </a:xfrm>
                  <a:prstGeom prst="rect">
                    <a:avLst/>
                  </a:prstGeom>
                  <a:solidFill>
                    <a:schemeClr val="bg1"/>
                  </a:solidFill>
                  <a:ln>
                    <a:solidFill>
                      <a:schemeClr val="accent1"/>
                    </a:solidFill>
                  </a:ln>
                </p:spPr>
                <p:txBody>
                  <a:bodyPr wrap="none" rtlCol="0">
                    <a:spAutoFit/>
                  </a:bodyPr>
                  <a:lstStyle/>
                  <a:p>
                    <a:pPr algn="ctr"/>
                    <a:r>
                      <a:rPr lang="en-US" sz="1200" dirty="0"/>
                      <a:t>directives</a:t>
                    </a:r>
                  </a:p>
                </p:txBody>
              </p:sp>
            </p:grpSp>
          </p:grpSp>
          <p:sp>
            <p:nvSpPr>
              <p:cNvPr id="101" name="TextBox 100">
                <a:extLst>
                  <a:ext uri="{FF2B5EF4-FFF2-40B4-BE49-F238E27FC236}">
                    <a16:creationId xmlns:a16="http://schemas.microsoft.com/office/drawing/2014/main" id="{EE67C2E0-A2D1-BD9B-533C-BF150C100879}"/>
                  </a:ext>
                </a:extLst>
              </p:cNvPr>
              <p:cNvSpPr txBox="1"/>
              <p:nvPr/>
            </p:nvSpPr>
            <p:spPr>
              <a:xfrm>
                <a:off x="2354692" y="3199708"/>
                <a:ext cx="990977" cy="307777"/>
              </a:xfrm>
              <a:prstGeom prst="rect">
                <a:avLst/>
              </a:prstGeom>
              <a:solidFill>
                <a:schemeClr val="bg1"/>
              </a:solidFill>
              <a:ln>
                <a:noFill/>
              </a:ln>
            </p:spPr>
            <p:txBody>
              <a:bodyPr wrap="none" rtlCol="0">
                <a:spAutoFit/>
              </a:bodyPr>
              <a:lstStyle/>
              <a:p>
                <a:pPr algn="ctr"/>
                <a:r>
                  <a:rPr lang="en-US" sz="1400" dirty="0"/>
                  <a:t>Code Block</a:t>
                </a:r>
              </a:p>
            </p:txBody>
          </p:sp>
        </p:grpSp>
      </p:grpSp>
      <p:cxnSp>
        <p:nvCxnSpPr>
          <p:cNvPr id="211" name="Elbow Connector 210">
            <a:extLst>
              <a:ext uri="{FF2B5EF4-FFF2-40B4-BE49-F238E27FC236}">
                <a16:creationId xmlns:a16="http://schemas.microsoft.com/office/drawing/2014/main" id="{34ACF17A-A823-D3B1-43EF-C11111B139E9}"/>
              </a:ext>
            </a:extLst>
          </p:cNvPr>
          <p:cNvCxnSpPr>
            <a:cxnSpLocks/>
            <a:stCxn id="210" idx="1"/>
            <a:endCxn id="104" idx="3"/>
          </p:cNvCxnSpPr>
          <p:nvPr/>
        </p:nvCxnSpPr>
        <p:spPr>
          <a:xfrm rot="10800000" flipV="1">
            <a:off x="6057704" y="1103245"/>
            <a:ext cx="1056858" cy="635499"/>
          </a:xfrm>
          <a:prstGeom prst="bent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2283378D-3096-C475-40D1-33BA536F5ACD}"/>
              </a:ext>
            </a:extLst>
          </p:cNvPr>
          <p:cNvCxnSpPr>
            <a:cxnSpLocks/>
            <a:stCxn id="208" idx="0"/>
            <a:endCxn id="2" idx="0"/>
          </p:cNvCxnSpPr>
          <p:nvPr/>
        </p:nvCxnSpPr>
        <p:spPr>
          <a:xfrm rot="16200000" flipH="1" flipV="1">
            <a:off x="4622572" y="-1765750"/>
            <a:ext cx="265859" cy="5199278"/>
          </a:xfrm>
          <a:prstGeom prst="bentConnector3">
            <a:avLst>
              <a:gd name="adj1" fmla="val -85985"/>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a:extLst>
              <a:ext uri="{FF2B5EF4-FFF2-40B4-BE49-F238E27FC236}">
                <a16:creationId xmlns:a16="http://schemas.microsoft.com/office/drawing/2014/main" id="{34648368-DBAA-240C-9716-ABAF06C1FFE3}"/>
              </a:ext>
            </a:extLst>
          </p:cNvPr>
          <p:cNvCxnSpPr>
            <a:cxnSpLocks/>
            <a:stCxn id="224" idx="2"/>
            <a:endCxn id="281" idx="3"/>
          </p:cNvCxnSpPr>
          <p:nvPr/>
        </p:nvCxnSpPr>
        <p:spPr>
          <a:xfrm rot="5400000" flipH="1">
            <a:off x="6588773" y="1469224"/>
            <a:ext cx="216916" cy="1069031"/>
          </a:xfrm>
          <a:prstGeom prst="bentConnector4">
            <a:avLst>
              <a:gd name="adj1" fmla="val -105386"/>
              <a:gd name="adj2" fmla="val 70033"/>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5" name="TextBox 314">
            <a:extLst>
              <a:ext uri="{FF2B5EF4-FFF2-40B4-BE49-F238E27FC236}">
                <a16:creationId xmlns:a16="http://schemas.microsoft.com/office/drawing/2014/main" id="{B14443F0-E054-2B04-BEF3-46457AE907E8}"/>
              </a:ext>
            </a:extLst>
          </p:cNvPr>
          <p:cNvSpPr txBox="1"/>
          <p:nvPr/>
        </p:nvSpPr>
        <p:spPr>
          <a:xfrm>
            <a:off x="8124482" y="3328923"/>
            <a:ext cx="809004" cy="369332"/>
          </a:xfrm>
          <a:prstGeom prst="rect">
            <a:avLst/>
          </a:prstGeom>
          <a:solidFill>
            <a:schemeClr val="accent2">
              <a:lumMod val="20000"/>
              <a:lumOff val="80000"/>
            </a:schemeClr>
          </a:solidFill>
          <a:ln>
            <a:noFill/>
          </a:ln>
        </p:spPr>
        <p:txBody>
          <a:bodyPr wrap="none" rtlCol="0">
            <a:spAutoFit/>
          </a:bodyPr>
          <a:lstStyle/>
          <a:p>
            <a:pPr algn="ctr"/>
            <a:r>
              <a:rPr lang="en-US" dirty="0"/>
              <a:t>Recipe</a:t>
            </a:r>
          </a:p>
        </p:txBody>
      </p:sp>
      <p:sp>
        <p:nvSpPr>
          <p:cNvPr id="318" name="TextBox 317">
            <a:extLst>
              <a:ext uri="{FF2B5EF4-FFF2-40B4-BE49-F238E27FC236}">
                <a16:creationId xmlns:a16="http://schemas.microsoft.com/office/drawing/2014/main" id="{5986237A-3528-6B1D-A56A-C7DE73A40B2A}"/>
              </a:ext>
            </a:extLst>
          </p:cNvPr>
          <p:cNvSpPr txBox="1"/>
          <p:nvPr/>
        </p:nvSpPr>
        <p:spPr>
          <a:xfrm>
            <a:off x="2697124" y="3068566"/>
            <a:ext cx="860941" cy="338554"/>
          </a:xfrm>
          <a:prstGeom prst="rect">
            <a:avLst/>
          </a:prstGeom>
          <a:solidFill>
            <a:schemeClr val="accent6">
              <a:lumMod val="20000"/>
              <a:lumOff val="80000"/>
            </a:schemeClr>
          </a:solidFill>
          <a:ln>
            <a:noFill/>
          </a:ln>
        </p:spPr>
        <p:txBody>
          <a:bodyPr wrap="none" rtlCol="0">
            <a:spAutoFit/>
          </a:bodyPr>
          <a:lstStyle/>
          <a:p>
            <a:pPr algn="ctr"/>
            <a:r>
              <a:rPr lang="en-US" sz="1600" dirty="0"/>
              <a:t>__CODE</a:t>
            </a:r>
          </a:p>
        </p:txBody>
      </p:sp>
      <p:sp>
        <p:nvSpPr>
          <p:cNvPr id="321" name="TextBox 320">
            <a:extLst>
              <a:ext uri="{FF2B5EF4-FFF2-40B4-BE49-F238E27FC236}">
                <a16:creationId xmlns:a16="http://schemas.microsoft.com/office/drawing/2014/main" id="{77DB3F23-930E-3CB7-3349-9A48DC60DE0B}"/>
              </a:ext>
            </a:extLst>
          </p:cNvPr>
          <p:cNvSpPr txBox="1"/>
          <p:nvPr/>
        </p:nvSpPr>
        <p:spPr>
          <a:xfrm>
            <a:off x="4895907" y="4391275"/>
            <a:ext cx="1470142" cy="519351"/>
          </a:xfrm>
          <a:prstGeom prst="ellipse">
            <a:avLst/>
          </a:prstGeom>
          <a:solidFill>
            <a:schemeClr val="tx1"/>
          </a:solidFill>
          <a:ln cmpd="sng">
            <a:solidFill>
              <a:schemeClr val="accent1"/>
            </a:solidFill>
          </a:ln>
        </p:spPr>
        <p:txBody>
          <a:bodyPr wrap="none" rtlCol="0">
            <a:spAutoFit/>
          </a:bodyPr>
          <a:lstStyle/>
          <a:p>
            <a:pPr algn="ctr"/>
            <a:r>
              <a:rPr lang="en-US" b="1" i="1" dirty="0">
                <a:solidFill>
                  <a:srgbClr val="FFFF00"/>
                </a:solidFill>
              </a:rPr>
              <a:t>CodeGen</a:t>
            </a:r>
          </a:p>
        </p:txBody>
      </p:sp>
      <p:cxnSp>
        <p:nvCxnSpPr>
          <p:cNvPr id="323" name="Curved Connector 322">
            <a:extLst>
              <a:ext uri="{FF2B5EF4-FFF2-40B4-BE49-F238E27FC236}">
                <a16:creationId xmlns:a16="http://schemas.microsoft.com/office/drawing/2014/main" id="{AA849926-5D45-F38D-5ABF-DED8552397A5}"/>
              </a:ext>
            </a:extLst>
          </p:cNvPr>
          <p:cNvCxnSpPr>
            <a:cxnSpLocks/>
            <a:stCxn id="256" idx="1"/>
            <a:endCxn id="321" idx="6"/>
          </p:cNvCxnSpPr>
          <p:nvPr/>
        </p:nvCxnSpPr>
        <p:spPr>
          <a:xfrm rot="10800000" flipV="1">
            <a:off x="6366050" y="4434613"/>
            <a:ext cx="556863" cy="216338"/>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Curved Connector 328">
            <a:extLst>
              <a:ext uri="{FF2B5EF4-FFF2-40B4-BE49-F238E27FC236}">
                <a16:creationId xmlns:a16="http://schemas.microsoft.com/office/drawing/2014/main" id="{23998B62-2E14-D39B-1537-84F221028C14}"/>
              </a:ext>
            </a:extLst>
          </p:cNvPr>
          <p:cNvCxnSpPr>
            <a:cxnSpLocks/>
            <a:stCxn id="314" idx="2"/>
            <a:endCxn id="321" idx="0"/>
          </p:cNvCxnSpPr>
          <p:nvPr/>
        </p:nvCxnSpPr>
        <p:spPr>
          <a:xfrm rot="16200000" flipH="1">
            <a:off x="5027828" y="3788125"/>
            <a:ext cx="608698" cy="597602"/>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Curved Connector 333">
            <a:extLst>
              <a:ext uri="{FF2B5EF4-FFF2-40B4-BE49-F238E27FC236}">
                <a16:creationId xmlns:a16="http://schemas.microsoft.com/office/drawing/2014/main" id="{13872F41-5418-80BD-625F-4B6D0D3907C5}"/>
              </a:ext>
            </a:extLst>
          </p:cNvPr>
          <p:cNvCxnSpPr>
            <a:cxnSpLocks/>
            <a:stCxn id="321" idx="2"/>
            <a:endCxn id="277" idx="0"/>
          </p:cNvCxnSpPr>
          <p:nvPr/>
        </p:nvCxnSpPr>
        <p:spPr>
          <a:xfrm rot="10800000">
            <a:off x="2220823" y="4419519"/>
            <a:ext cx="2675084" cy="231433"/>
          </a:xfrm>
          <a:prstGeom prst="curvedConnector4">
            <a:avLst>
              <a:gd name="adj1" fmla="val 20659"/>
              <a:gd name="adj2" fmla="val 198776"/>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Curved Connector 337">
            <a:extLst>
              <a:ext uri="{FF2B5EF4-FFF2-40B4-BE49-F238E27FC236}">
                <a16:creationId xmlns:a16="http://schemas.microsoft.com/office/drawing/2014/main" id="{463A93B5-B899-A1B5-619A-28D4E9F1E0DB}"/>
              </a:ext>
            </a:extLst>
          </p:cNvPr>
          <p:cNvCxnSpPr>
            <a:cxnSpLocks/>
            <a:stCxn id="277" idx="2"/>
            <a:endCxn id="321" idx="3"/>
          </p:cNvCxnSpPr>
          <p:nvPr/>
        </p:nvCxnSpPr>
        <p:spPr>
          <a:xfrm rot="5400000" flipH="1" flipV="1">
            <a:off x="3488818" y="3566573"/>
            <a:ext cx="354390" cy="2890381"/>
          </a:xfrm>
          <a:prstGeom prst="curvedConnector3">
            <a:avLst>
              <a:gd name="adj1" fmla="val -6450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Curved Connector 341">
            <a:extLst>
              <a:ext uri="{FF2B5EF4-FFF2-40B4-BE49-F238E27FC236}">
                <a16:creationId xmlns:a16="http://schemas.microsoft.com/office/drawing/2014/main" id="{ECDAFA8B-7ABA-5D47-2923-C713FA95235C}"/>
              </a:ext>
            </a:extLst>
          </p:cNvPr>
          <p:cNvCxnSpPr>
            <a:cxnSpLocks/>
            <a:stCxn id="321" idx="4"/>
            <a:endCxn id="292" idx="0"/>
          </p:cNvCxnSpPr>
          <p:nvPr/>
        </p:nvCxnSpPr>
        <p:spPr>
          <a:xfrm rot="16200000" flipH="1">
            <a:off x="5590731" y="4950872"/>
            <a:ext cx="614739" cy="534245"/>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0" name="TextBox 349">
            <a:extLst>
              <a:ext uri="{FF2B5EF4-FFF2-40B4-BE49-F238E27FC236}">
                <a16:creationId xmlns:a16="http://schemas.microsoft.com/office/drawing/2014/main" id="{5A567BD3-F215-DCC2-4F11-C02C334D82A1}"/>
              </a:ext>
            </a:extLst>
          </p:cNvPr>
          <p:cNvSpPr txBox="1"/>
          <p:nvPr/>
        </p:nvSpPr>
        <p:spPr>
          <a:xfrm>
            <a:off x="9930985" y="5610268"/>
            <a:ext cx="2168178" cy="253916"/>
          </a:xfrm>
          <a:prstGeom prst="rect">
            <a:avLst/>
          </a:prstGeom>
          <a:solidFill>
            <a:schemeClr val="bg1">
              <a:lumMod val="95000"/>
            </a:schemeClr>
          </a:solidFill>
          <a:ln>
            <a:noFill/>
          </a:ln>
        </p:spPr>
        <p:txBody>
          <a:bodyPr wrap="square" rtlCol="0">
            <a:spAutoFit/>
          </a:bodyPr>
          <a:lstStyle/>
          <a:p>
            <a:r>
              <a:rPr lang="en-US" sz="1050" dirty="0"/>
              <a:t>1. Solid Black Arrows </a:t>
            </a:r>
            <a:r>
              <a:rPr lang="en-US" sz="1050" dirty="0">
                <a:sym typeface="Wingdings" pitchFamily="2" charset="2"/>
              </a:rPr>
              <a:t></a:t>
            </a:r>
            <a:r>
              <a:rPr lang="en-US" sz="1050" dirty="0"/>
              <a:t> data flow</a:t>
            </a:r>
          </a:p>
        </p:txBody>
      </p:sp>
      <p:sp>
        <p:nvSpPr>
          <p:cNvPr id="351" name="TextBox 350">
            <a:extLst>
              <a:ext uri="{FF2B5EF4-FFF2-40B4-BE49-F238E27FC236}">
                <a16:creationId xmlns:a16="http://schemas.microsoft.com/office/drawing/2014/main" id="{EBDF6E3B-D408-302F-6C0F-371831B07CA9}"/>
              </a:ext>
            </a:extLst>
          </p:cNvPr>
          <p:cNvSpPr txBox="1"/>
          <p:nvPr/>
        </p:nvSpPr>
        <p:spPr>
          <a:xfrm>
            <a:off x="9930985" y="5897934"/>
            <a:ext cx="2168178" cy="253916"/>
          </a:xfrm>
          <a:prstGeom prst="rect">
            <a:avLst/>
          </a:prstGeom>
          <a:solidFill>
            <a:schemeClr val="bg1">
              <a:lumMod val="95000"/>
            </a:schemeClr>
          </a:solidFill>
          <a:ln>
            <a:noFill/>
          </a:ln>
        </p:spPr>
        <p:txBody>
          <a:bodyPr wrap="square" rtlCol="0">
            <a:spAutoFit/>
          </a:bodyPr>
          <a:lstStyle/>
          <a:p>
            <a:r>
              <a:rPr lang="en-US" sz="1050" dirty="0"/>
              <a:t>2. Black Ovals </a:t>
            </a:r>
            <a:r>
              <a:rPr lang="en-US" sz="1050" dirty="0">
                <a:sym typeface="Wingdings" pitchFamily="2" charset="2"/>
              </a:rPr>
              <a:t></a:t>
            </a:r>
            <a:r>
              <a:rPr lang="en-US" sz="1050" dirty="0"/>
              <a:t>process</a:t>
            </a:r>
          </a:p>
        </p:txBody>
      </p:sp>
      <p:sp>
        <p:nvSpPr>
          <p:cNvPr id="352" name="TextBox 351">
            <a:extLst>
              <a:ext uri="{FF2B5EF4-FFF2-40B4-BE49-F238E27FC236}">
                <a16:creationId xmlns:a16="http://schemas.microsoft.com/office/drawing/2014/main" id="{BBB3DFE5-DC30-77E7-A5D6-AF23CB90AAA0}"/>
              </a:ext>
            </a:extLst>
          </p:cNvPr>
          <p:cNvSpPr txBox="1"/>
          <p:nvPr/>
        </p:nvSpPr>
        <p:spPr>
          <a:xfrm>
            <a:off x="9930985" y="6167364"/>
            <a:ext cx="2168178" cy="253916"/>
          </a:xfrm>
          <a:prstGeom prst="rect">
            <a:avLst/>
          </a:prstGeom>
          <a:solidFill>
            <a:schemeClr val="bg1">
              <a:lumMod val="95000"/>
            </a:schemeClr>
          </a:solidFill>
          <a:ln>
            <a:noFill/>
          </a:ln>
        </p:spPr>
        <p:txBody>
          <a:bodyPr wrap="square" rtlCol="0">
            <a:spAutoFit/>
          </a:bodyPr>
          <a:lstStyle/>
          <a:p>
            <a:r>
              <a:rPr lang="en-US" sz="1050" dirty="0"/>
              <a:t>3. Rectangles </a:t>
            </a:r>
            <a:r>
              <a:rPr lang="en-US" sz="1050" dirty="0">
                <a:sym typeface="Wingdings" pitchFamily="2" charset="2"/>
              </a:rPr>
              <a:t> Data</a:t>
            </a:r>
            <a:endParaRPr lang="en-US" sz="1050" dirty="0"/>
          </a:p>
        </p:txBody>
      </p:sp>
      <p:sp>
        <p:nvSpPr>
          <p:cNvPr id="354" name="TextBox 353">
            <a:extLst>
              <a:ext uri="{FF2B5EF4-FFF2-40B4-BE49-F238E27FC236}">
                <a16:creationId xmlns:a16="http://schemas.microsoft.com/office/drawing/2014/main" id="{3FA2B550-EDE8-D57F-8139-DB3EFD24A486}"/>
              </a:ext>
            </a:extLst>
          </p:cNvPr>
          <p:cNvSpPr txBox="1"/>
          <p:nvPr/>
        </p:nvSpPr>
        <p:spPr>
          <a:xfrm>
            <a:off x="10578906" y="5303630"/>
            <a:ext cx="712183" cy="307777"/>
          </a:xfrm>
          <a:prstGeom prst="rect">
            <a:avLst/>
          </a:prstGeom>
          <a:noFill/>
        </p:spPr>
        <p:txBody>
          <a:bodyPr wrap="none" rtlCol="0">
            <a:spAutoFit/>
          </a:bodyPr>
          <a:lstStyle/>
          <a:p>
            <a:r>
              <a:rPr lang="en-US" sz="1400" dirty="0"/>
              <a:t>Legend</a:t>
            </a:r>
          </a:p>
        </p:txBody>
      </p:sp>
      <p:sp>
        <p:nvSpPr>
          <p:cNvPr id="359" name="TextBox 358">
            <a:extLst>
              <a:ext uri="{FF2B5EF4-FFF2-40B4-BE49-F238E27FC236}">
                <a16:creationId xmlns:a16="http://schemas.microsoft.com/office/drawing/2014/main" id="{1B8C4295-AF44-6E07-06B6-B6732C1095FA}"/>
              </a:ext>
            </a:extLst>
          </p:cNvPr>
          <p:cNvSpPr txBox="1"/>
          <p:nvPr/>
        </p:nvSpPr>
        <p:spPr>
          <a:xfrm>
            <a:off x="9930985" y="6446053"/>
            <a:ext cx="2168178" cy="253916"/>
          </a:xfrm>
          <a:prstGeom prst="rect">
            <a:avLst/>
          </a:prstGeom>
          <a:solidFill>
            <a:schemeClr val="bg1">
              <a:lumMod val="95000"/>
            </a:schemeClr>
          </a:solidFill>
          <a:ln>
            <a:noFill/>
          </a:ln>
        </p:spPr>
        <p:txBody>
          <a:bodyPr wrap="square" rtlCol="0">
            <a:spAutoFit/>
          </a:bodyPr>
          <a:lstStyle/>
          <a:p>
            <a:r>
              <a:rPr lang="en-US" sz="1050" dirty="0"/>
              <a:t>4. Red Dotted Arrows </a:t>
            </a:r>
            <a:r>
              <a:rPr lang="en-US" sz="1050" dirty="0">
                <a:sym typeface="Wingdings" pitchFamily="2" charset="2"/>
              </a:rPr>
              <a:t> data ref</a:t>
            </a:r>
            <a:endParaRPr lang="en-US" sz="1050" dirty="0"/>
          </a:p>
        </p:txBody>
      </p:sp>
    </p:spTree>
    <p:extLst>
      <p:ext uri="{BB962C8B-B14F-4D97-AF65-F5344CB8AC3E}">
        <p14:creationId xmlns:p14="http://schemas.microsoft.com/office/powerpoint/2010/main" val="312976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2D51-A27E-8343-A68B-C83555C094C2}"/>
              </a:ext>
            </a:extLst>
          </p:cNvPr>
          <p:cNvSpPr>
            <a:spLocks noGrp="1"/>
          </p:cNvSpPr>
          <p:nvPr>
            <p:ph type="title"/>
          </p:nvPr>
        </p:nvSpPr>
        <p:spPr/>
        <p:txBody>
          <a:bodyPr/>
          <a:lstStyle/>
          <a:p>
            <a:r>
              <a:rPr lang="en-US" dirty="0"/>
              <a:t>Ops-pipeline Phases</a:t>
            </a:r>
          </a:p>
        </p:txBody>
      </p:sp>
      <p:sp>
        <p:nvSpPr>
          <p:cNvPr id="3" name="Content Placeholder 2">
            <a:extLst>
              <a:ext uri="{FF2B5EF4-FFF2-40B4-BE49-F238E27FC236}">
                <a16:creationId xmlns:a16="http://schemas.microsoft.com/office/drawing/2014/main" id="{E8930511-53CE-74B5-5A07-E06ABE2485A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0941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FDAC6-DEC8-54B1-011B-0A2B74C0428F}"/>
              </a:ext>
            </a:extLst>
          </p:cNvPr>
          <p:cNvSpPr>
            <a:spLocks noGrp="1"/>
          </p:cNvSpPr>
          <p:nvPr>
            <p:ph idx="1"/>
          </p:nvPr>
        </p:nvSpPr>
        <p:spPr>
          <a:xfrm>
            <a:off x="838200" y="909148"/>
            <a:ext cx="3344917" cy="2585544"/>
          </a:xfrm>
          <a:ln>
            <a:solidFill>
              <a:schemeClr val="accent1"/>
            </a:solidFill>
          </a:ln>
        </p:spPr>
        <p:txBody>
          <a:bodyPr>
            <a:normAutofit/>
          </a:bodyPr>
          <a:lstStyle/>
          <a:p>
            <a:pPr marL="0" indent="0">
              <a:buNone/>
            </a:pPr>
            <a:r>
              <a:rPr lang="en-US" sz="1100" dirty="0"/>
              <a:t>{</a:t>
            </a:r>
            <a:br>
              <a:rPr lang="en-US" sz="1100" dirty="0"/>
            </a:br>
            <a:r>
              <a:rPr lang="en-US" sz="1100" dirty="0"/>
              <a:t>  </a:t>
            </a:r>
            <a:r>
              <a:rPr lang="en-US" sz="1100" dirty="0">
                <a:solidFill>
                  <a:srgbClr val="871094"/>
                </a:solidFill>
                <a:effectLst/>
              </a:rPr>
              <a:t>"__CODE_BLOCK"</a:t>
            </a:r>
            <a:r>
              <a:rPr lang="en-US" sz="1100" dirty="0"/>
              <a:t>: </a:t>
            </a:r>
            <a:r>
              <a:rPr lang="en-US" sz="1100" dirty="0">
                <a:solidFill>
                  <a:srgbClr val="067D17"/>
                </a:solidFill>
                <a:effectLst/>
              </a:rPr>
              <a:t>"base_code"</a:t>
            </a:r>
            <a:r>
              <a:rPr lang="en-US" sz="1100" dirty="0"/>
              <a:t>,</a:t>
            </a:r>
            <a:br>
              <a:rPr lang="en-US" sz="1100" dirty="0"/>
            </a:br>
            <a:r>
              <a:rPr lang="en-US" sz="1100" dirty="0"/>
              <a:t>  </a:t>
            </a:r>
            <a:r>
              <a:rPr lang="en-US" sz="1100" dirty="0">
                <a:solidFill>
                  <a:srgbClr val="871094"/>
                </a:solidFill>
                <a:effectLst/>
              </a:rPr>
              <a:t>"ops_pipeline"</a:t>
            </a:r>
            <a:r>
              <a:rPr lang="en-US" sz="1100" dirty="0"/>
              <a:t>: [</a:t>
            </a:r>
            <a:br>
              <a:rPr lang="en-US" sz="1100" dirty="0"/>
            </a:br>
            <a:r>
              <a:rPr lang="en-US" sz="1100" dirty="0"/>
              <a:t>    {</a:t>
            </a:r>
            <a:r>
              <a:rPr lang="en-US" sz="1100" dirty="0">
                <a:solidFill>
                  <a:srgbClr val="871094"/>
                </a:solidFill>
                <a:effectLst/>
              </a:rPr>
              <a:t>"remove"</a:t>
            </a:r>
            <a:r>
              <a:rPr lang="en-US" sz="1100" dirty="0"/>
              <a:t>: {</a:t>
            </a:r>
            <a:br>
              <a:rPr lang="en-US" sz="1100" dirty="0"/>
            </a:br>
            <a:r>
              <a:rPr lang="en-US" sz="1100" dirty="0"/>
              <a:t>        </a:t>
            </a:r>
            <a:r>
              <a:rPr lang="en-US" sz="1100" dirty="0">
                <a:solidFill>
                  <a:srgbClr val="871094"/>
                </a:solidFill>
                <a:effectLst/>
              </a:rPr>
              <a:t>”path_filter"</a:t>
            </a:r>
            <a:r>
              <a:rPr lang="en-US" sz="1100" dirty="0"/>
              <a:t>: [</a:t>
            </a:r>
            <a:r>
              <a:rPr lang="en-US" sz="1100" dirty="0">
                <a:solidFill>
                  <a:srgbClr val="067D17"/>
                </a:solidFill>
                <a:effectLst/>
              </a:rPr>
              <a:t>"*"</a:t>
            </a:r>
            <a:r>
              <a:rPr lang="en-US" sz="1100" dirty="0"/>
              <a:t>] }</a:t>
            </a:r>
            <a:br>
              <a:rPr lang="en-US" sz="1100" dirty="0"/>
            </a:br>
            <a:r>
              <a:rPr lang="en-US" sz="1100" dirty="0"/>
              <a:t>    },</a:t>
            </a:r>
            <a:br>
              <a:rPr lang="en-US" sz="1100" dirty="0"/>
            </a:br>
            <a:r>
              <a:rPr lang="en-US" sz="1100" dirty="0"/>
              <a:t>    {</a:t>
            </a:r>
            <a:r>
              <a:rPr lang="en-US" sz="1100" dirty="0">
                <a:solidFill>
                  <a:srgbClr val="871094"/>
                </a:solidFill>
                <a:effectLst/>
              </a:rPr>
              <a:t>"copy"</a:t>
            </a:r>
            <a:r>
              <a:rPr lang="en-US" sz="1100" dirty="0"/>
              <a:t>: {</a:t>
            </a:r>
            <a:br>
              <a:rPr lang="en-US" sz="1100" dirty="0"/>
            </a:br>
            <a:r>
              <a:rPr lang="en-US" sz="1100" dirty="0"/>
              <a:t>        </a:t>
            </a:r>
            <a:r>
              <a:rPr lang="en-US" sz="1100" dirty="0">
                <a:solidFill>
                  <a:srgbClr val="871094"/>
                </a:solidFill>
                <a:effectLst/>
              </a:rPr>
              <a:t>"path_filter"</a:t>
            </a:r>
            <a:r>
              <a:rPr lang="en-US" sz="1100" dirty="0">
                <a:solidFill>
                  <a:srgbClr val="080808"/>
                </a:solidFill>
                <a:effectLst/>
              </a:rPr>
              <a:t>: </a:t>
            </a:r>
            <a:r>
              <a:rPr lang="en-US" sz="1100" dirty="0">
                <a:solidFill>
                  <a:srgbClr val="067D17"/>
                </a:solidFill>
                <a:effectLst/>
              </a:rPr>
              <a:t>"~[.__*]|~[.DS_Store, .ignore]"</a:t>
            </a:r>
            <a:br>
              <a:rPr lang="en-US" sz="1100" dirty="0"/>
            </a:br>
            <a:r>
              <a:rPr lang="en-US" sz="1100" dirty="0"/>
              <a:t>      }</a:t>
            </a:r>
            <a:br>
              <a:rPr lang="en-US" sz="1100" dirty="0"/>
            </a:br>
            <a:r>
              <a:rPr lang="en-US" sz="1100" dirty="0"/>
              <a:t>    }</a:t>
            </a:r>
            <a:br>
              <a:rPr lang="en-US" sz="1100" dirty="0"/>
            </a:br>
            <a:r>
              <a:rPr lang="en-US" sz="1100" dirty="0"/>
              <a:t>  ]</a:t>
            </a:r>
            <a:br>
              <a:rPr lang="en-US" sz="1100" dirty="0"/>
            </a:br>
            <a:r>
              <a:rPr lang="en-US" sz="1100" dirty="0"/>
              <a:t>}</a:t>
            </a:r>
          </a:p>
          <a:p>
            <a:pPr marL="0" indent="0">
              <a:buNone/>
            </a:pPr>
            <a:r>
              <a:rPr lang="en-US" sz="1400" b="1" dirty="0"/>
              <a:t>Phase 1: setup.json</a:t>
            </a:r>
          </a:p>
        </p:txBody>
      </p:sp>
      <p:sp>
        <p:nvSpPr>
          <p:cNvPr id="5" name="Content Placeholder 2">
            <a:extLst>
              <a:ext uri="{FF2B5EF4-FFF2-40B4-BE49-F238E27FC236}">
                <a16:creationId xmlns:a16="http://schemas.microsoft.com/office/drawing/2014/main" id="{89E59AB7-542D-25F9-C175-D0D4B2D441E0}"/>
              </a:ext>
            </a:extLst>
          </p:cNvPr>
          <p:cNvSpPr txBox="1">
            <a:spLocks/>
          </p:cNvSpPr>
          <p:nvPr/>
        </p:nvSpPr>
        <p:spPr>
          <a:xfrm>
            <a:off x="838200" y="3907332"/>
            <a:ext cx="3344917" cy="194167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t>{</a:t>
            </a:r>
            <a:br>
              <a:rPr lang="en-US" sz="1050" dirty="0"/>
            </a:br>
            <a:r>
              <a:rPr lang="en-US" sz="1050" dirty="0"/>
              <a:t>  </a:t>
            </a:r>
            <a:r>
              <a:rPr lang="en-US" sz="1050" dirty="0">
                <a:solidFill>
                  <a:srgbClr val="871094"/>
                </a:solidFill>
                <a:effectLst/>
              </a:rPr>
              <a:t>"__CODE_BLOCK"</a:t>
            </a:r>
            <a:r>
              <a:rPr lang="en-US" sz="1050" dirty="0"/>
              <a:t>: </a:t>
            </a:r>
            <a:r>
              <a:rPr lang="en-US" sz="1050" dirty="0">
                <a:solidFill>
                  <a:srgbClr val="067D17"/>
                </a:solidFill>
                <a:effectLst/>
              </a:rPr>
              <a:t>"base_code"</a:t>
            </a:r>
            <a:r>
              <a:rPr lang="en-US" sz="1050" dirty="0"/>
              <a:t>,</a:t>
            </a:r>
            <a:br>
              <a:rPr lang="en-US" sz="1050" dirty="0"/>
            </a:br>
            <a:r>
              <a:rPr lang="en-US" sz="1050" dirty="0"/>
              <a:t>  </a:t>
            </a:r>
            <a:r>
              <a:rPr lang="en-US" sz="1050" dirty="0">
                <a:solidFill>
                  <a:srgbClr val="871094"/>
                </a:solidFill>
                <a:effectLst/>
              </a:rPr>
              <a:t>"__DEPENDS_ON"</a:t>
            </a:r>
            <a:r>
              <a:rPr lang="en-US" sz="1050" dirty="0"/>
              <a:t>:  [</a:t>
            </a:r>
            <a:r>
              <a:rPr lang="en-US" sz="1050" dirty="0">
                <a:solidFill>
                  <a:srgbClr val="067D17"/>
                </a:solidFill>
                <a:effectLst/>
              </a:rPr>
              <a:t>"setup"</a:t>
            </a:r>
            <a:r>
              <a:rPr lang="en-US" sz="1050" dirty="0"/>
              <a:t>],</a:t>
            </a:r>
            <a:br>
              <a:rPr lang="en-US" sz="1050" dirty="0"/>
            </a:br>
            <a:r>
              <a:rPr lang="en-US" sz="1050" dirty="0"/>
              <a:t>  </a:t>
            </a:r>
            <a:r>
              <a:rPr lang="en-US" sz="1050" dirty="0">
                <a:solidFill>
                  <a:srgbClr val="871094"/>
                </a:solidFill>
                <a:effectLst/>
              </a:rPr>
              <a:t>"ops_pipeline"</a:t>
            </a:r>
            <a:r>
              <a:rPr lang="en-US" sz="1050" dirty="0"/>
              <a:t>: [</a:t>
            </a:r>
            <a:br>
              <a:rPr lang="en-US" sz="1050" dirty="0"/>
            </a:br>
            <a:r>
              <a:rPr lang="en-US" sz="1050" dirty="0"/>
              <a:t>    {</a:t>
            </a:r>
            <a:r>
              <a:rPr lang="en-US" sz="1050" dirty="0">
                <a:solidFill>
                  <a:srgbClr val="871094"/>
                </a:solidFill>
                <a:effectLst/>
              </a:rPr>
              <a:t>"transform"</a:t>
            </a:r>
            <a:r>
              <a:rPr lang="en-US" sz="1050" dirty="0"/>
              <a:t>: {}</a:t>
            </a:r>
            <a:br>
              <a:rPr lang="en-US" sz="1050" dirty="0"/>
            </a:br>
            <a:r>
              <a:rPr lang="en-US" sz="1050" dirty="0"/>
              <a:t>    },</a:t>
            </a:r>
            <a:br>
              <a:rPr lang="en-US" sz="1050" dirty="0"/>
            </a:br>
            <a:r>
              <a:rPr lang="en-US" sz="1050" dirty="0"/>
              <a:t>    {</a:t>
            </a:r>
            <a:r>
              <a:rPr lang="en-US" sz="1050" dirty="0">
                <a:solidFill>
                  <a:srgbClr val="871094"/>
                </a:solidFill>
                <a:effectLst/>
              </a:rPr>
              <a:t>"replicate"</a:t>
            </a:r>
            <a:r>
              <a:rPr lang="en-US" sz="1050" dirty="0"/>
              <a:t>: {}</a:t>
            </a:r>
            <a:br>
              <a:rPr lang="en-US" sz="1050" dirty="0"/>
            </a:br>
            <a:r>
              <a:rPr lang="en-US" sz="1050" dirty="0"/>
              <a:t>    }</a:t>
            </a:r>
            <a:br>
              <a:rPr lang="en-US" sz="1050" dirty="0"/>
            </a:br>
            <a:r>
              <a:rPr lang="en-US" sz="1050" dirty="0"/>
              <a:t>  ]</a:t>
            </a:r>
            <a:br>
              <a:rPr lang="en-US" sz="1050" dirty="0"/>
            </a:br>
            <a:r>
              <a:rPr lang="en-US" sz="1050" dirty="0"/>
              <a:t>}</a:t>
            </a:r>
          </a:p>
          <a:p>
            <a:pPr marL="0" indent="0">
              <a:buFont typeface="Arial" panose="020B0604020202020204" pitchFamily="34" charset="0"/>
              <a:buNone/>
            </a:pPr>
            <a:r>
              <a:rPr lang="en-US" sz="1400" b="1" dirty="0"/>
              <a:t>Phase 2: populate.json</a:t>
            </a:r>
          </a:p>
        </p:txBody>
      </p:sp>
      <p:sp>
        <p:nvSpPr>
          <p:cNvPr id="6" name="Content Placeholder 2">
            <a:extLst>
              <a:ext uri="{FF2B5EF4-FFF2-40B4-BE49-F238E27FC236}">
                <a16:creationId xmlns:a16="http://schemas.microsoft.com/office/drawing/2014/main" id="{52F5E4CA-766A-29F6-AA95-8D6231B7AB9C}"/>
              </a:ext>
            </a:extLst>
          </p:cNvPr>
          <p:cNvSpPr txBox="1">
            <a:spLocks/>
          </p:cNvSpPr>
          <p:nvPr/>
        </p:nvSpPr>
        <p:spPr>
          <a:xfrm>
            <a:off x="4482004" y="909148"/>
            <a:ext cx="3344917" cy="181303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a:t>
            </a:r>
            <a:br>
              <a:rPr lang="en-US" sz="1200" dirty="0"/>
            </a:br>
            <a:r>
              <a:rPr lang="en-US" sz="1200" dirty="0"/>
              <a:t>  </a:t>
            </a:r>
            <a:r>
              <a:rPr lang="en-US" sz="1200" dirty="0">
                <a:solidFill>
                  <a:srgbClr val="871094"/>
                </a:solidFill>
                <a:effectLst/>
              </a:rPr>
              <a:t>"__CODE_BLOCK"</a:t>
            </a:r>
            <a:r>
              <a:rPr lang="en-US" sz="1200" dirty="0"/>
              <a:t>: </a:t>
            </a:r>
            <a:r>
              <a:rPr lang="en-US" sz="1200" dirty="0">
                <a:solidFill>
                  <a:srgbClr val="067D17"/>
                </a:solidFill>
                <a:effectLst/>
              </a:rPr>
              <a:t>"base_code"</a:t>
            </a:r>
            <a:r>
              <a:rPr lang="en-US" sz="1200" dirty="0"/>
              <a:t>,</a:t>
            </a:r>
            <a:br>
              <a:rPr lang="en-US" sz="1200" dirty="0"/>
            </a:br>
            <a:r>
              <a:rPr lang="en-US" sz="1200" dirty="0"/>
              <a:t>  </a:t>
            </a:r>
            <a:r>
              <a:rPr lang="en-US" sz="1200" dirty="0">
                <a:solidFill>
                  <a:srgbClr val="871094"/>
                </a:solidFill>
                <a:effectLst/>
              </a:rPr>
              <a:t>"__DEPENDS_ON"</a:t>
            </a:r>
            <a:r>
              <a:rPr lang="en-US" sz="1200" dirty="0"/>
              <a:t>:  [</a:t>
            </a:r>
            <a:r>
              <a:rPr lang="en-US" sz="1200" dirty="0">
                <a:solidFill>
                  <a:srgbClr val="067D17"/>
                </a:solidFill>
                <a:effectLst/>
              </a:rPr>
              <a:t>"populate"</a:t>
            </a:r>
            <a:r>
              <a:rPr lang="en-US" sz="1200" dirty="0"/>
              <a:t>],</a:t>
            </a:r>
            <a:br>
              <a:rPr lang="en-US" sz="1200" dirty="0"/>
            </a:br>
            <a:r>
              <a:rPr lang="en-US" sz="1200" dirty="0"/>
              <a:t>  </a:t>
            </a:r>
            <a:r>
              <a:rPr lang="en-US" sz="1200" dirty="0">
                <a:solidFill>
                  <a:srgbClr val="871094"/>
                </a:solidFill>
                <a:effectLst/>
              </a:rPr>
              <a:t>"ops_pipeline"</a:t>
            </a:r>
            <a:r>
              <a:rPr lang="en-US" sz="1200" dirty="0"/>
              <a:t>: [</a:t>
            </a:r>
            <a:br>
              <a:rPr lang="en-US" sz="1200" dirty="0"/>
            </a:br>
            <a:r>
              <a:rPr lang="en-US" sz="1200" dirty="0"/>
              <a:t>    {</a:t>
            </a:r>
            <a:r>
              <a:rPr lang="en-US" sz="1200" dirty="0">
                <a:solidFill>
                  <a:srgbClr val="871094"/>
                </a:solidFill>
                <a:effectLst/>
              </a:rPr>
              <a:t>”pick"</a:t>
            </a:r>
            <a:r>
              <a:rPr lang="en-US" sz="1200" dirty="0"/>
              <a:t>: {}</a:t>
            </a:r>
            <a:br>
              <a:rPr lang="en-US" sz="1200" dirty="0"/>
            </a:br>
            <a:r>
              <a:rPr lang="en-US" sz="1200" dirty="0"/>
              <a:t>    }</a:t>
            </a:r>
            <a:br>
              <a:rPr lang="en-US" sz="1200" dirty="0"/>
            </a:br>
            <a:r>
              <a:rPr lang="en-US" sz="1200" dirty="0"/>
              <a:t>  ]</a:t>
            </a:r>
            <a:br>
              <a:rPr lang="en-US" sz="1200" dirty="0"/>
            </a:br>
            <a:r>
              <a:rPr lang="en-US" sz="1200" dirty="0"/>
              <a:t>}</a:t>
            </a:r>
            <a:endParaRPr lang="en-US" sz="1400" b="1" dirty="0"/>
          </a:p>
          <a:p>
            <a:pPr marL="0" indent="0">
              <a:buFont typeface="Arial" panose="020B0604020202020204" pitchFamily="34" charset="0"/>
              <a:buNone/>
            </a:pPr>
            <a:r>
              <a:rPr lang="en-US" sz="1400" b="1" dirty="0"/>
              <a:t>Phase 3: polishup.json</a:t>
            </a:r>
          </a:p>
        </p:txBody>
      </p:sp>
      <p:sp>
        <p:nvSpPr>
          <p:cNvPr id="9" name="Content Placeholder 2">
            <a:extLst>
              <a:ext uri="{FF2B5EF4-FFF2-40B4-BE49-F238E27FC236}">
                <a16:creationId xmlns:a16="http://schemas.microsoft.com/office/drawing/2014/main" id="{BBD4BBDB-4062-9461-C412-64FC9FE0D562}"/>
              </a:ext>
            </a:extLst>
          </p:cNvPr>
          <p:cNvSpPr txBox="1">
            <a:spLocks/>
          </p:cNvSpPr>
          <p:nvPr/>
        </p:nvSpPr>
        <p:spPr>
          <a:xfrm>
            <a:off x="4482005" y="2864071"/>
            <a:ext cx="3344917" cy="285355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t>{</a:t>
            </a:r>
            <a:br>
              <a:rPr lang="en-US" sz="1050" dirty="0"/>
            </a:br>
            <a:r>
              <a:rPr lang="en-US" sz="1050" dirty="0"/>
              <a:t>  </a:t>
            </a:r>
            <a:r>
              <a:rPr lang="en-US" sz="1050" dirty="0">
                <a:solidFill>
                  <a:srgbClr val="871094"/>
                </a:solidFill>
                <a:effectLst/>
              </a:rPr>
              <a:t>"__CODE_BLOCK"</a:t>
            </a:r>
            <a:r>
              <a:rPr lang="en-US" sz="1050" dirty="0"/>
              <a:t>: </a:t>
            </a:r>
            <a:r>
              <a:rPr lang="en-US" sz="1050" dirty="0">
                <a:solidFill>
                  <a:srgbClr val="067D17"/>
                </a:solidFill>
                <a:effectLst/>
              </a:rPr>
              <a:t>"env_code"</a:t>
            </a:r>
            <a:r>
              <a:rPr lang="en-US" sz="1050" dirty="0"/>
              <a:t>,</a:t>
            </a:r>
            <a:br>
              <a:rPr lang="en-US" sz="1050" dirty="0"/>
            </a:br>
            <a:r>
              <a:rPr lang="en-US" sz="1050" dirty="0"/>
              <a:t>  </a:t>
            </a:r>
            <a:r>
              <a:rPr lang="en-US" sz="1050" dirty="0">
                <a:solidFill>
                  <a:srgbClr val="871094"/>
                </a:solidFill>
                <a:effectLst/>
              </a:rPr>
              <a:t>"__DEPENDS_ON"</a:t>
            </a:r>
            <a:r>
              <a:rPr lang="en-US" sz="1050" dirty="0"/>
              <a:t>:  [</a:t>
            </a:r>
            <a:r>
              <a:rPr lang="en-US" sz="1050" dirty="0">
                <a:solidFill>
                  <a:srgbClr val="067D17"/>
                </a:solidFill>
                <a:effectLst/>
              </a:rPr>
              <a:t>"polishup"</a:t>
            </a:r>
            <a:r>
              <a:rPr lang="en-US" sz="1050" dirty="0"/>
              <a:t>],</a:t>
            </a:r>
            <a:br>
              <a:rPr lang="en-US" sz="1050" dirty="0"/>
            </a:br>
            <a:r>
              <a:rPr lang="en-US" sz="1050" dirty="0"/>
              <a:t>  </a:t>
            </a:r>
            <a:r>
              <a:rPr lang="en-US" sz="1050" dirty="0">
                <a:solidFill>
                  <a:srgbClr val="871094"/>
                </a:solidFill>
                <a:effectLst/>
              </a:rPr>
              <a:t>"ops_pipeline"</a:t>
            </a:r>
            <a:r>
              <a:rPr lang="en-US" sz="1050" dirty="0"/>
              <a:t>: [</a:t>
            </a:r>
            <a:br>
              <a:rPr lang="en-US" sz="1050" dirty="0"/>
            </a:br>
            <a:r>
              <a:rPr lang="en-US" sz="1050" dirty="0"/>
              <a:t>    {</a:t>
            </a:r>
            <a:r>
              <a:rPr lang="en-US" sz="1050" dirty="0">
                <a:solidFill>
                  <a:srgbClr val="871094"/>
                </a:solidFill>
                <a:effectLst/>
              </a:rPr>
              <a:t>"copy"</a:t>
            </a:r>
            <a:r>
              <a:rPr lang="en-US" sz="1050" dirty="0"/>
              <a:t>: {</a:t>
            </a:r>
            <a:br>
              <a:rPr lang="en-US" sz="1050" dirty="0"/>
            </a:br>
            <a:r>
              <a:rPr lang="en-US" sz="1050" dirty="0"/>
              <a:t>        </a:t>
            </a:r>
            <a:r>
              <a:rPr lang="en-US" sz="1050" dirty="0">
                <a:solidFill>
                  <a:srgbClr val="871094"/>
                </a:solidFill>
                <a:effectLst/>
              </a:rPr>
              <a:t>”path_filter"</a:t>
            </a:r>
            <a:r>
              <a:rPr lang="en-US" sz="1050" dirty="0"/>
              <a:t>: [</a:t>
            </a:r>
            <a:r>
              <a:rPr lang="en-US" sz="1050" dirty="0">
                <a:solidFill>
                  <a:srgbClr val="067D17"/>
                </a:solidFill>
                <a:effectLst/>
              </a:rPr>
              <a:t>".__*"</a:t>
            </a:r>
            <a:r>
              <a:rPr lang="en-US" sz="1050" dirty="0"/>
              <a:t>]|[</a:t>
            </a:r>
            <a:r>
              <a:rPr lang="en-US" sz="1050" dirty="0">
                <a:solidFill>
                  <a:srgbClr val="067D17"/>
                </a:solidFill>
                <a:effectLst/>
              </a:rPr>
              <a:t>".DS_Store"</a:t>
            </a:r>
            <a:r>
              <a:rPr lang="en-US" sz="1050" dirty="0"/>
              <a:t>]}</a:t>
            </a:r>
            <a:br>
              <a:rPr lang="en-US" sz="1050" dirty="0"/>
            </a:br>
            <a:r>
              <a:rPr lang="en-US" sz="1050" dirty="0"/>
              <a:t>    },</a:t>
            </a:r>
            <a:br>
              <a:rPr lang="en-US" sz="1050" dirty="0"/>
            </a:br>
            <a:r>
              <a:rPr lang="en-US" sz="1050" dirty="0"/>
              <a:t>    {</a:t>
            </a:r>
            <a:r>
              <a:rPr lang="en-US" sz="1050" dirty="0">
                <a:solidFill>
                  <a:srgbClr val="871094"/>
                </a:solidFill>
                <a:effectLst/>
              </a:rPr>
              <a:t>"execute"</a:t>
            </a:r>
            <a:r>
              <a:rPr lang="en-US" sz="1050" dirty="0"/>
              <a:t>: {</a:t>
            </a:r>
            <a:r>
              <a:rPr lang="en-US" sz="1200" dirty="0">
                <a:solidFill>
                  <a:srgbClr val="871094"/>
                </a:solidFill>
                <a:effectLst/>
              </a:rPr>
              <a:t>”path_filter"</a:t>
            </a:r>
            <a:r>
              <a:rPr lang="en-US" sz="1200" dirty="0"/>
              <a:t>: </a:t>
            </a:r>
            <a:r>
              <a:rPr lang="en-US" sz="1200" dirty="0">
                <a:solidFill>
                  <a:srgbClr val="067D17"/>
                </a:solidFill>
                <a:effectLst/>
              </a:rPr>
              <a:t>"[*]|[.__x*.bat]</a:t>
            </a:r>
            <a:r>
              <a:rPr lang="en-US" sz="1200" dirty="0"/>
              <a:t>}</a:t>
            </a:r>
            <a:r>
              <a:rPr lang="en-US" sz="1050" dirty="0"/>
              <a:t>}</a:t>
            </a:r>
            <a:br>
              <a:rPr lang="en-US" sz="1050" dirty="0"/>
            </a:br>
            <a:r>
              <a:rPr lang="en-US" sz="1050" dirty="0"/>
              <a:t>    },</a:t>
            </a:r>
            <a:br>
              <a:rPr lang="en-US" sz="1050" dirty="0"/>
            </a:br>
            <a:r>
              <a:rPr lang="en-US" sz="1050" dirty="0"/>
              <a:t>    {</a:t>
            </a:r>
            <a:r>
              <a:rPr lang="en-US" sz="1050" dirty="0">
                <a:solidFill>
                  <a:srgbClr val="871094"/>
                </a:solidFill>
                <a:effectLst/>
              </a:rPr>
              <a:t>"remove"</a:t>
            </a:r>
            <a:r>
              <a:rPr lang="en-US" sz="1050" dirty="0"/>
              <a:t>: {</a:t>
            </a:r>
            <a:r>
              <a:rPr lang="en-US" sz="1050" dirty="0">
                <a:solidFill>
                  <a:srgbClr val="871094"/>
                </a:solidFill>
                <a:effectLst/>
              </a:rPr>
              <a:t>"filter"</a:t>
            </a:r>
            <a:r>
              <a:rPr lang="en-US" sz="1050" dirty="0"/>
              <a:t>: [</a:t>
            </a:r>
            <a:r>
              <a:rPr lang="en-US" sz="1050" dirty="0">
                <a:solidFill>
                  <a:srgbClr val="067D17"/>
                </a:solidFill>
                <a:effectLst/>
              </a:rPr>
              <a:t>".__*"</a:t>
            </a:r>
            <a:r>
              <a:rPr lang="en-US" sz="1050" dirty="0"/>
              <a:t>] }}</a:t>
            </a:r>
            <a:br>
              <a:rPr lang="en-US" sz="1050" dirty="0"/>
            </a:br>
            <a:r>
              <a:rPr lang="en-US" sz="1050" dirty="0"/>
              <a:t>  ]</a:t>
            </a:r>
            <a:br>
              <a:rPr lang="en-US" sz="1050" dirty="0"/>
            </a:br>
            <a:r>
              <a:rPr lang="en-US" sz="1050" dirty="0"/>
              <a:t>}</a:t>
            </a:r>
          </a:p>
          <a:p>
            <a:pPr marL="0" indent="0">
              <a:buFont typeface="Arial" panose="020B0604020202020204" pitchFamily="34" charset="0"/>
              <a:buNone/>
            </a:pPr>
            <a:r>
              <a:rPr lang="en-US" sz="1400" b="1" dirty="0"/>
              <a:t>Phase 4: exec.json</a:t>
            </a:r>
          </a:p>
        </p:txBody>
      </p:sp>
      <p:sp>
        <p:nvSpPr>
          <p:cNvPr id="10" name="Content Placeholder 2">
            <a:extLst>
              <a:ext uri="{FF2B5EF4-FFF2-40B4-BE49-F238E27FC236}">
                <a16:creationId xmlns:a16="http://schemas.microsoft.com/office/drawing/2014/main" id="{D4E1D1DE-A98D-15ED-642C-E893498CD773}"/>
              </a:ext>
            </a:extLst>
          </p:cNvPr>
          <p:cNvSpPr txBox="1">
            <a:spLocks/>
          </p:cNvSpPr>
          <p:nvPr/>
        </p:nvSpPr>
        <p:spPr>
          <a:xfrm>
            <a:off x="8090667" y="909148"/>
            <a:ext cx="3344917" cy="2194033"/>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t>{</a:t>
            </a:r>
            <a:br>
              <a:rPr lang="en-US" sz="1000" dirty="0"/>
            </a:br>
            <a:r>
              <a:rPr lang="en-US" sz="1000" dirty="0"/>
              <a:t>  </a:t>
            </a:r>
            <a:r>
              <a:rPr lang="en-US" sz="1000" dirty="0">
                <a:solidFill>
                  <a:srgbClr val="871094"/>
                </a:solidFill>
                <a:effectLst/>
              </a:rPr>
              <a:t>"__DEPENDS_ON"</a:t>
            </a:r>
            <a:r>
              <a:rPr lang="en-US" sz="1000" dirty="0"/>
              <a:t>:  [</a:t>
            </a:r>
            <a:r>
              <a:rPr lang="en-US" sz="1000" dirty="0">
                <a:solidFill>
                  <a:srgbClr val="067D17"/>
                </a:solidFill>
                <a:effectLst/>
              </a:rPr>
              <a:t>"exec"</a:t>
            </a:r>
            <a:r>
              <a:rPr lang="en-US" sz="1000" dirty="0"/>
              <a:t>],</a:t>
            </a:r>
            <a:br>
              <a:rPr lang="en-US" sz="1000" dirty="0"/>
            </a:br>
            <a:r>
              <a:rPr lang="en-US" sz="1000" dirty="0"/>
              <a:t>  </a:t>
            </a:r>
            <a:r>
              <a:rPr lang="en-US" sz="1000" dirty="0">
                <a:solidFill>
                  <a:srgbClr val="871094"/>
                </a:solidFill>
                <a:effectLst/>
              </a:rPr>
              <a:t>"ops_pipeline"</a:t>
            </a:r>
            <a:r>
              <a:rPr lang="en-US" sz="1000" dirty="0"/>
              <a:t>: [</a:t>
            </a:r>
            <a:br>
              <a:rPr lang="en-US" sz="1000" dirty="0"/>
            </a:br>
            <a:r>
              <a:rPr lang="en-US" sz="1000" dirty="0"/>
              <a:t>    {</a:t>
            </a:r>
            <a:r>
              <a:rPr lang="en-US" sz="1000" dirty="0">
                <a:solidFill>
                  <a:srgbClr val="871094"/>
                </a:solidFill>
                <a:effectLst/>
              </a:rPr>
              <a:t>"remove"</a:t>
            </a:r>
            <a:r>
              <a:rPr lang="en-US" sz="1000" dirty="0"/>
              <a:t>: {</a:t>
            </a:r>
            <a:br>
              <a:rPr lang="en-US" sz="1000" dirty="0"/>
            </a:br>
            <a:r>
              <a:rPr lang="en-US" sz="1000" dirty="0"/>
              <a:t>         </a:t>
            </a:r>
            <a:r>
              <a:rPr lang="en-US" sz="1000" dirty="0">
                <a:solidFill>
                  <a:srgbClr val="871094"/>
                </a:solidFill>
                <a:effectLst/>
              </a:rPr>
              <a:t>”path_filter"</a:t>
            </a:r>
            <a:r>
              <a:rPr lang="en-US" sz="1000" dirty="0"/>
              <a:t>: [</a:t>
            </a:r>
            <a:r>
              <a:rPr lang="en-US" sz="1000" dirty="0">
                <a:solidFill>
                  <a:srgbClr val="067D17"/>
                </a:solidFill>
                <a:effectLst/>
              </a:rPr>
              <a:t>".__*"</a:t>
            </a:r>
            <a:r>
              <a:rPr lang="en-US" sz="1000" dirty="0"/>
              <a:t>]</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a:t>
            </a:r>
          </a:p>
          <a:p>
            <a:pPr marL="0" indent="0">
              <a:buFont typeface="Arial" panose="020B0604020202020204" pitchFamily="34" charset="0"/>
              <a:buNone/>
            </a:pPr>
            <a:r>
              <a:rPr lang="en-US" sz="1400" b="1" dirty="0"/>
              <a:t>Phase 5: cleanup.json</a:t>
            </a:r>
          </a:p>
        </p:txBody>
      </p:sp>
    </p:spTree>
    <p:extLst>
      <p:ext uri="{BB962C8B-B14F-4D97-AF65-F5344CB8AC3E}">
        <p14:creationId xmlns:p14="http://schemas.microsoft.com/office/powerpoint/2010/main" val="399301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C89F-8D0D-875A-E66D-8E92E681F3A8}"/>
              </a:ext>
            </a:extLst>
          </p:cNvPr>
          <p:cNvSpPr>
            <a:spLocks noGrp="1"/>
          </p:cNvSpPr>
          <p:nvPr>
            <p:ph type="title"/>
          </p:nvPr>
        </p:nvSpPr>
        <p:spPr/>
        <p:txBody>
          <a:bodyPr/>
          <a:lstStyle/>
          <a:p>
            <a:r>
              <a:rPr lang="en-US" dirty="0"/>
              <a:t>Random Thoughts</a:t>
            </a:r>
          </a:p>
        </p:txBody>
      </p:sp>
      <p:sp>
        <p:nvSpPr>
          <p:cNvPr id="3" name="Content Placeholder 2">
            <a:extLst>
              <a:ext uri="{FF2B5EF4-FFF2-40B4-BE49-F238E27FC236}">
                <a16:creationId xmlns:a16="http://schemas.microsoft.com/office/drawing/2014/main" id="{1302D054-C78D-2CC8-0A7B-6D40E1621390}"/>
              </a:ext>
            </a:extLst>
          </p:cNvPr>
          <p:cNvSpPr>
            <a:spLocks noGrp="1"/>
          </p:cNvSpPr>
          <p:nvPr>
            <p:ph idx="1"/>
          </p:nvPr>
        </p:nvSpPr>
        <p:spPr/>
        <p:txBody>
          <a:bodyPr>
            <a:normAutofit fontScale="70000" lnSpcReduction="20000"/>
          </a:bodyPr>
          <a:lstStyle/>
          <a:p>
            <a:pPr marL="0" indent="0">
              <a:buNone/>
            </a:pPr>
            <a:r>
              <a:rPr lang="en-US" dirty="0"/>
              <a:t>name: app seed, app base </a:t>
            </a:r>
          </a:p>
          <a:p>
            <a:pPr marL="0" indent="0">
              <a:buNone/>
            </a:pPr>
            <a:endParaRPr lang="en-US" dirty="0"/>
          </a:p>
          <a:p>
            <a:r>
              <a:rPr lang="en-US" dirty="0"/>
              <a:t>SAAS service for </a:t>
            </a:r>
            <a:r>
              <a:rPr lang="en-US" dirty="0" err="1"/>
              <a:t>sw</a:t>
            </a:r>
            <a:r>
              <a:rPr lang="en-US" dirty="0"/>
              <a:t> seed template distribution - start with open </a:t>
            </a:r>
            <a:r>
              <a:rPr lang="en-US" dirty="0" err="1"/>
              <a:t>sw</a:t>
            </a:r>
            <a:r>
              <a:rPr lang="en-US" dirty="0"/>
              <a:t> </a:t>
            </a:r>
          </a:p>
          <a:p>
            <a:endParaRPr lang="en-US" dirty="0"/>
          </a:p>
          <a:p>
            <a:r>
              <a:rPr lang="en-US" dirty="0"/>
              <a:t>Marketplace for producers (framework developers) to sell/distribute starter apps</a:t>
            </a:r>
          </a:p>
          <a:p>
            <a:pPr marL="0" indent="0">
              <a:buNone/>
            </a:pPr>
            <a:br>
              <a:rPr lang="en-US" dirty="0"/>
            </a:br>
            <a:endParaRPr lang="en-US" dirty="0"/>
          </a:p>
          <a:p>
            <a:r>
              <a:rPr lang="en-US" dirty="0"/>
              <a:t>For consumers (app developers), it is a framework to create/learn starter apps quickly even when multiple technologies are in play. Although basic plumbing and app customization could be provided, the development of the business logic would fall on the app developer.</a:t>
            </a:r>
          </a:p>
          <a:p>
            <a:pPr marL="0" indent="0">
              <a:buNone/>
            </a:pPr>
            <a:br>
              <a:rPr lang="en-US" dirty="0"/>
            </a:br>
            <a:endParaRPr lang="en-US" dirty="0"/>
          </a:p>
          <a:p>
            <a:r>
              <a:rPr lang="en-US" dirty="0"/>
              <a:t>Initial Demo Candidates:</a:t>
            </a:r>
          </a:p>
          <a:p>
            <a:pPr lvl="1"/>
            <a:r>
              <a:rPr lang="en-US" dirty="0"/>
              <a:t>full stack Mongo/NextJS app with a Navbar and named pages using either SSG/SSR</a:t>
            </a:r>
          </a:p>
          <a:p>
            <a:pPr lvl="1"/>
            <a:r>
              <a:rPr lang="en-US" dirty="0"/>
              <a:t>Machine learning apps, e.g. CNN’s, RNN’s, GAN’s, RL apps, etc.</a:t>
            </a:r>
          </a:p>
          <a:p>
            <a:pPr lvl="1"/>
            <a:r>
              <a:rPr lang="en-US" dirty="0"/>
              <a:t>ReactJS with different state management options</a:t>
            </a:r>
          </a:p>
          <a:p>
            <a:pPr lvl="1"/>
            <a:r>
              <a:rPr lang="en-US" dirty="0"/>
              <a:t>Simple E-commerce site</a:t>
            </a:r>
          </a:p>
          <a:p>
            <a:pPr lvl="1"/>
            <a:r>
              <a:rPr lang="en-US" dirty="0"/>
              <a:t>Tox</a:t>
            </a:r>
          </a:p>
          <a:p>
            <a:pPr marL="0" indent="0">
              <a:buNone/>
            </a:pPr>
            <a:br>
              <a:rPr lang="en-US" dirty="0"/>
            </a:br>
            <a:endParaRPr lang="en-US" dirty="0"/>
          </a:p>
          <a:p>
            <a:r>
              <a:rPr lang="en-US" dirty="0"/>
              <a:t>Easily switch between interview and graphical flowchart modes</a:t>
            </a:r>
          </a:p>
          <a:p>
            <a:pPr marL="0" indent="0">
              <a:buNone/>
            </a:pPr>
            <a:endParaRPr lang="en-US" dirty="0"/>
          </a:p>
        </p:txBody>
      </p:sp>
    </p:spTree>
    <p:extLst>
      <p:ext uri="{BB962C8B-B14F-4D97-AF65-F5344CB8AC3E}">
        <p14:creationId xmlns:p14="http://schemas.microsoft.com/office/powerpoint/2010/main" val="297580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959F-DCEA-DBE2-9C2A-3773333439B3}"/>
              </a:ext>
            </a:extLst>
          </p:cNvPr>
          <p:cNvSpPr>
            <a:spLocks noGrp="1"/>
          </p:cNvSpPr>
          <p:nvPr>
            <p:ph type="title"/>
          </p:nvPr>
        </p:nvSpPr>
        <p:spPr/>
        <p:txBody>
          <a:bodyPr/>
          <a:lstStyle/>
          <a:p>
            <a:r>
              <a:rPr lang="en-US" dirty="0"/>
              <a:t>Token Kinds</a:t>
            </a:r>
          </a:p>
        </p:txBody>
      </p:sp>
      <p:sp>
        <p:nvSpPr>
          <p:cNvPr id="3" name="Content Placeholder 2">
            <a:extLst>
              <a:ext uri="{FF2B5EF4-FFF2-40B4-BE49-F238E27FC236}">
                <a16:creationId xmlns:a16="http://schemas.microsoft.com/office/drawing/2014/main" id="{5E162B5B-3E87-B739-BFFD-68CAB00D1E60}"/>
              </a:ext>
            </a:extLst>
          </p:cNvPr>
          <p:cNvSpPr>
            <a:spLocks noGrp="1"/>
          </p:cNvSpPr>
          <p:nvPr>
            <p:ph idx="1"/>
          </p:nvPr>
        </p:nvSpPr>
        <p:spPr/>
        <p:txBody>
          <a:bodyPr/>
          <a:lstStyle/>
          <a:p>
            <a:r>
              <a:rPr lang="en-US" dirty="0"/>
              <a:t>bool: yes/no</a:t>
            </a:r>
          </a:p>
          <a:p>
            <a:r>
              <a:rPr lang="en-US" dirty="0"/>
              <a:t>int: Integer with optional range</a:t>
            </a:r>
          </a:p>
          <a:p>
            <a:r>
              <a:rPr lang="en-US" dirty="0"/>
              <a:t>text: Unicode String</a:t>
            </a:r>
          </a:p>
          <a:p>
            <a:r>
              <a:rPr lang="en-US" dirty="0" err="1"/>
              <a:t>list_text</a:t>
            </a:r>
            <a:r>
              <a:rPr lang="en-US" dirty="0"/>
              <a:t>: Array of Text</a:t>
            </a:r>
          </a:p>
          <a:p>
            <a:r>
              <a:rPr lang="en-US" dirty="0" err="1"/>
              <a:t>single_select</a:t>
            </a:r>
            <a:r>
              <a:rPr lang="en-US" dirty="0"/>
              <a:t>: Single selection from an array of text</a:t>
            </a:r>
          </a:p>
          <a:p>
            <a:r>
              <a:rPr lang="en-US" dirty="0" err="1"/>
              <a:t>multi_select</a:t>
            </a:r>
            <a:r>
              <a:rPr lang="en-US" dirty="0"/>
              <a:t>:  selection from an array of text</a:t>
            </a:r>
          </a:p>
          <a:p>
            <a:r>
              <a:rPr lang="en-US" dirty="0"/>
              <a:t>object: Free form object</a:t>
            </a:r>
          </a:p>
          <a:p>
            <a:endParaRPr lang="en-US" dirty="0"/>
          </a:p>
          <a:p>
            <a:endParaRPr lang="en-US" dirty="0"/>
          </a:p>
        </p:txBody>
      </p:sp>
    </p:spTree>
    <p:extLst>
      <p:ext uri="{BB962C8B-B14F-4D97-AF65-F5344CB8AC3E}">
        <p14:creationId xmlns:p14="http://schemas.microsoft.com/office/powerpoint/2010/main" val="346873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9E03-12DB-2089-DC19-2A6ECDD79814}"/>
              </a:ext>
            </a:extLst>
          </p:cNvPr>
          <p:cNvSpPr>
            <a:spLocks noGrp="1"/>
          </p:cNvSpPr>
          <p:nvPr>
            <p:ph type="title"/>
          </p:nvPr>
        </p:nvSpPr>
        <p:spPr/>
        <p:txBody>
          <a:bodyPr>
            <a:normAutofit fontScale="90000"/>
          </a:bodyPr>
          <a:lstStyle/>
          <a:p>
            <a:r>
              <a:rPr lang="en-US" sz="24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c</a:t>
            </a: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ks-</a:t>
            </a:r>
            <a:r>
              <a:rPr lang="en-US" sz="24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webkit</a:t>
            </a: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capabilities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B16D636-24BB-056C-7A23-6AB9D0405B9B}"/>
              </a:ext>
            </a:extLst>
          </p:cNvPr>
          <p:cNvSpPr>
            <a:spLocks noGrp="1"/>
          </p:cNvSpPr>
          <p:nvPr>
            <p:ph idx="1"/>
          </p:nvPr>
        </p:nvSpPr>
        <p:spPr/>
        <p:txBody>
          <a:bodyPr/>
          <a:lstStyle/>
          <a:p>
            <a:pPr marL="342900" marR="0" lvl="0" indent="-342900">
              <a:spcBef>
                <a:spcPts val="400"/>
              </a:spcBef>
              <a:spcAft>
                <a:spcPts val="0"/>
              </a:spcAft>
              <a:buFont typeface="Symbol" pitchFamily="2" charset="2"/>
              <a:buChar char=""/>
            </a:pPr>
            <a:r>
              <a:rPr lang="en-US" sz="1800" dirty="0">
                <a:latin typeface="Calibri" panose="020F0502020204030204" pitchFamily="34" charset="0"/>
                <a:ea typeface="Times New Roman" panose="02020603050405020304" pitchFamily="18" charset="0"/>
                <a:cs typeface="Times New Roman" panose="02020603050405020304" pitchFamily="18" charset="0"/>
              </a:rPr>
              <a:t>traditional </a:t>
            </a:r>
            <a:r>
              <a:rPr lang="en-US" sz="1800" dirty="0" err="1">
                <a:latin typeface="Calibri" panose="020F0502020204030204" pitchFamily="34" charset="0"/>
                <a:ea typeface="Times New Roman" panose="02020603050405020304" pitchFamily="18" charset="0"/>
                <a:cs typeface="Times New Roman" panose="02020603050405020304" pitchFamily="18" charset="0"/>
              </a:rPr>
              <a:t>ui</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spcBef>
                <a:spcPts val="40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Login &amp; Register OAuth 2.0</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Search Bar– based on tags</a:t>
            </a:r>
          </a:p>
          <a:p>
            <a:pPr marL="800100" lvl="1" indent="-342900">
              <a:spcBef>
                <a:spcPts val="0"/>
              </a:spcBef>
              <a:buFont typeface="Symbol" pitchFamily="2" charset="2"/>
              <a:buChar char=""/>
            </a:pPr>
            <a:r>
              <a:rPr lang="en-US" sz="1600" dirty="0">
                <a:latin typeface="Calibri" panose="020F0502020204030204" pitchFamily="34" charset="0"/>
                <a:ea typeface="Times New Roman" panose="02020603050405020304" pitchFamily="18" charset="0"/>
                <a:cs typeface="Times New Roman" panose="02020603050405020304" pitchFamily="18" charset="0"/>
              </a:rPr>
              <a:t>Breadcrumbs Navigation for tracing back</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Hover to get feedback on Recipe</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Download starter code after responding to the questionnaire</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Shopping Cart for paid contents</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latin typeface="Calibri" panose="020F0502020204030204" pitchFamily="34" charset="0"/>
                <a:ea typeface="Times New Roman" panose="02020603050405020304" pitchFamily="18" charset="0"/>
                <a:cs typeface="Times New Roman" panose="02020603050405020304" pitchFamily="18" charset="0"/>
              </a:rPr>
              <a:t>use generative AI to create vanilla starter code that does not require CKS infrastructure</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use LLM to engage in natural language dialog for generating CKS based starter code</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502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8326-DE23-5CB7-1F6C-A632A167E385}"/>
              </a:ext>
            </a:extLst>
          </p:cNvPr>
          <p:cNvSpPr>
            <a:spLocks noGrp="1"/>
          </p:cNvSpPr>
          <p:nvPr>
            <p:ph type="title"/>
          </p:nvPr>
        </p:nvSpPr>
        <p:spPr/>
        <p:txBody>
          <a:bodyPr/>
          <a:lstStyle/>
          <a:p>
            <a:r>
              <a:rPr lang="en-US" dirty="0"/>
              <a:t>cks-</a:t>
            </a:r>
            <a:r>
              <a:rPr lang="en-US" dirty="0" err="1"/>
              <a:t>webkit</a:t>
            </a:r>
            <a:r>
              <a:rPr lang="en-US" dirty="0"/>
              <a:t> Application Ideas</a:t>
            </a:r>
          </a:p>
        </p:txBody>
      </p:sp>
      <p:sp>
        <p:nvSpPr>
          <p:cNvPr id="3" name="Content Placeholder 2">
            <a:extLst>
              <a:ext uri="{FF2B5EF4-FFF2-40B4-BE49-F238E27FC236}">
                <a16:creationId xmlns:a16="http://schemas.microsoft.com/office/drawing/2014/main" id="{7C09F4B7-DA84-3481-AEF7-554412903425}"/>
              </a:ext>
            </a:extLst>
          </p:cNvPr>
          <p:cNvSpPr>
            <a:spLocks noGrp="1"/>
          </p:cNvSpPr>
          <p:nvPr>
            <p:ph idx="1"/>
          </p:nvPr>
        </p:nvSpPr>
        <p:spPr/>
        <p:txBody>
          <a:bodyPr/>
          <a:lstStyle/>
          <a:p>
            <a:pPr marL="457200" indent="-457200">
              <a:buFont typeface="+mj-lt"/>
              <a:buAutoNum type="arabicPeriod"/>
            </a:pPr>
            <a:r>
              <a:rPr lang="en-US" dirty="0"/>
              <a:t>Publishing python projects with minimal effort</a:t>
            </a:r>
          </a:p>
          <a:p>
            <a:pPr marL="457200" indent="-457200">
              <a:buFont typeface="+mj-lt"/>
              <a:buAutoNum type="arabicPeriod"/>
            </a:pPr>
            <a:r>
              <a:rPr lang="en-US" dirty="0"/>
              <a:t>Generating starter-code leveraging lang-chain like frameworks?</a:t>
            </a:r>
          </a:p>
          <a:p>
            <a:pPr marL="457200" indent="-457200">
              <a:buFont typeface="+mj-lt"/>
              <a:buAutoNum type="arabicPeriod"/>
            </a:pPr>
            <a:r>
              <a:rPr lang="en-US" dirty="0"/>
              <a:t>Generating MERN/MEAN -like starter-code for certain domains like shopping carts, auth, etc.</a:t>
            </a:r>
          </a:p>
          <a:p>
            <a:pPr marL="0" indent="0">
              <a:buNone/>
            </a:pPr>
            <a:endParaRPr lang="en-US" dirty="0"/>
          </a:p>
          <a:p>
            <a:endParaRPr lang="en-US" dirty="0"/>
          </a:p>
        </p:txBody>
      </p:sp>
    </p:spTree>
    <p:extLst>
      <p:ext uri="{BB962C8B-B14F-4D97-AF65-F5344CB8AC3E}">
        <p14:creationId xmlns:p14="http://schemas.microsoft.com/office/powerpoint/2010/main" val="106116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19770</TotalTime>
  <Words>1362</Words>
  <Application>Microsoft Macintosh PowerPoint</Application>
  <PresentationFormat>Widescreen</PresentationFormat>
  <Paragraphs>307</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Wingdings</vt:lpstr>
      <vt:lpstr>Office Theme</vt:lpstr>
      <vt:lpstr>Source Code Generator</vt:lpstr>
      <vt:lpstr>PowerPoint Presentation</vt:lpstr>
      <vt:lpstr>PowerPoint Presentation</vt:lpstr>
      <vt:lpstr>Ops-pipeline Phases</vt:lpstr>
      <vt:lpstr>PowerPoint Presentation</vt:lpstr>
      <vt:lpstr>Random Thoughts</vt:lpstr>
      <vt:lpstr>Token Kinds</vt:lpstr>
      <vt:lpstr>cks-webkit capabilities </vt:lpstr>
      <vt:lpstr>cks-webkit Application Ideas</vt:lpstr>
      <vt:lpstr>cks-webkit – main</vt:lpstr>
      <vt:lpstr>cks-webkit – search-results (popup)</vt:lpstr>
      <vt:lpstr>cks-webkit – configure (popup)</vt:lpstr>
      <vt:lpstr>Config Stages</vt:lpstr>
      <vt:lpstr>cks-kit-repo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Seeder  </dc:title>
  <dc:creator>Basab Dattaray</dc:creator>
  <cp:lastModifiedBy>Basab Dattaray</cp:lastModifiedBy>
  <cp:revision>38</cp:revision>
  <cp:lastPrinted>2024-04-15T15:53:43Z</cp:lastPrinted>
  <dcterms:created xsi:type="dcterms:W3CDTF">2022-07-28T17:51:06Z</dcterms:created>
  <dcterms:modified xsi:type="dcterms:W3CDTF">2024-04-15T16:07:11Z</dcterms:modified>
</cp:coreProperties>
</file>