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7"/>
  </p:notesMasterIdLst>
  <p:sldIdLst>
    <p:sldId id="408" r:id="rId2"/>
    <p:sldId id="257" r:id="rId3"/>
    <p:sldId id="258" r:id="rId4"/>
    <p:sldId id="263" r:id="rId5"/>
    <p:sldId id="358" r:id="rId6"/>
    <p:sldId id="264" r:id="rId7"/>
    <p:sldId id="359" r:id="rId8"/>
    <p:sldId id="265" r:id="rId9"/>
    <p:sldId id="404" r:id="rId10"/>
    <p:sldId id="360" r:id="rId11"/>
    <p:sldId id="361" r:id="rId12"/>
    <p:sldId id="362" r:id="rId13"/>
    <p:sldId id="267" r:id="rId14"/>
    <p:sldId id="363" r:id="rId15"/>
    <p:sldId id="364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7" r:id="rId27"/>
    <p:sldId id="378" r:id="rId28"/>
    <p:sldId id="379" r:id="rId29"/>
    <p:sldId id="381" r:id="rId30"/>
    <p:sldId id="380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9" r:id="rId42"/>
    <p:sldId id="400" r:id="rId43"/>
    <p:sldId id="40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402" r:id="rId52"/>
    <p:sldId id="403" r:id="rId53"/>
    <p:sldId id="405" r:id="rId54"/>
    <p:sldId id="406" r:id="rId55"/>
    <p:sldId id="40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8BDD-6923-4660-BD95-6DDFA8F21D39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26C5-BE87-4279-B330-3A831437A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678-BC76-4C08-A84E-125ED703A8F0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162-9C1E-4DE1-A664-091DCF7116AC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6C71-992D-41C0-B690-A87390E250D7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95B-B023-4AEE-B897-4D58EB1BBBC3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DE67-0344-439A-A12C-E3BBAFD971AA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7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2ED-2029-495A-84F2-9BB5CF4ED91E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677-5992-478C-98B9-E4CB9A6B1422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1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A081-C446-4C3B-AD95-4B956AB8F15B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847E-8997-4062-B234-20B75A4334E0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AC3-1A88-451C-97B0-E5F92CCB2A46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6E9-A156-4F57-AC0B-A716ED15FC2D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2515-8F16-4549-AB8C-B723B4F1DE30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EFF1-8662-413F-84A7-2D16E89F9851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2DA0-F0E6-4312-BF27-14DA46B9F382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E1-3360-4190-B1A0-B4CF7C200A1D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399D-FB9E-44C5-A8F8-FA5BCF26EB64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11C2-995F-4FCD-B830-A93609A20296}" type="datetime1">
              <a:rPr lang="en-US" smtClean="0"/>
              <a:t>10/21/2015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DevOp</a:t>
            </a:r>
            <a:r>
              <a:rPr lang="de-DE" dirty="0" smtClean="0"/>
              <a:t> Rhein-Neckar </a:t>
            </a:r>
            <a:r>
              <a:rPr lang="de-DE" dirty="0" err="1" smtClean="0"/>
              <a:t>Meetup</a:t>
            </a:r>
            <a:r>
              <a:rPr lang="de-DE" dirty="0" smtClean="0"/>
              <a:t> 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39965"/>
            <a:ext cx="8596668" cy="430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>
                <a:solidFill>
                  <a:srgbClr val="FF0000"/>
                </a:solidFill>
              </a:rPr>
              <a:t>21.10 Mittwoch 18:30 </a:t>
            </a:r>
            <a:r>
              <a:rPr lang="de-DE" sz="2000" dirty="0" smtClean="0"/>
              <a:t>Hier an der Fakultät </a:t>
            </a:r>
            <a:r>
              <a:rPr lang="de-DE" sz="2000" dirty="0" smtClean="0">
                <a:solidFill>
                  <a:srgbClr val="FF0000"/>
                </a:solidFill>
              </a:rPr>
              <a:t>A 206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FF0000"/>
                </a:solidFill>
              </a:rPr>
              <a:t>free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beer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and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pizza</a:t>
            </a:r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smtClean="0">
                <a:solidFill>
                  <a:srgbClr val="FF0000"/>
                </a:solidFill>
              </a:rPr>
              <a:t>Dev</a:t>
            </a:r>
            <a:r>
              <a:rPr lang="de-DE" sz="2000" dirty="0" smtClean="0">
                <a:solidFill>
                  <a:schemeClr val="tx1"/>
                </a:solidFill>
              </a:rPr>
              <a:t>elopment</a:t>
            </a:r>
            <a:r>
              <a:rPr lang="de-DE" sz="2000" dirty="0" smtClean="0">
                <a:solidFill>
                  <a:srgbClr val="FF0000"/>
                </a:solidFill>
              </a:rPr>
              <a:t> Op</a:t>
            </a:r>
            <a:r>
              <a:rPr lang="de-DE" sz="2000" dirty="0" smtClean="0">
                <a:solidFill>
                  <a:schemeClr val="tx1"/>
                </a:solidFill>
              </a:rPr>
              <a:t>eration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Docker, </a:t>
            </a:r>
            <a:r>
              <a:rPr lang="de-DE" dirty="0" err="1" smtClean="0">
                <a:solidFill>
                  <a:schemeClr val="tx1"/>
                </a:solidFill>
              </a:rPr>
              <a:t>Grunt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Gulp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r>
              <a:rPr lang="en-US" u="sng" dirty="0"/>
              <a:t>Michael Bahr</a:t>
            </a:r>
            <a:r>
              <a:rPr lang="en-US" dirty="0"/>
              <a:t>: </a:t>
            </a:r>
            <a:r>
              <a:rPr lang="en-US" dirty="0" err="1"/>
              <a:t>Centralised</a:t>
            </a:r>
            <a:r>
              <a:rPr lang="en-US" dirty="0"/>
              <a:t> logging with Docker </a:t>
            </a:r>
          </a:p>
          <a:p>
            <a:r>
              <a:rPr lang="en-US" u="sng" dirty="0" smtClean="0"/>
              <a:t>Patrick </a:t>
            </a:r>
            <a:r>
              <a:rPr lang="en-US" u="sng" dirty="0"/>
              <a:t>Müller</a:t>
            </a:r>
            <a:r>
              <a:rPr lang="en-US" dirty="0"/>
              <a:t>: </a:t>
            </a:r>
            <a:r>
              <a:rPr lang="en-US" dirty="0" smtClean="0"/>
              <a:t>Talk </a:t>
            </a:r>
            <a:r>
              <a:rPr lang="en-US" dirty="0"/>
              <a:t>about the refugee-hacks from </a:t>
            </a:r>
            <a:r>
              <a:rPr lang="en-US" dirty="0" err="1" smtClean="0"/>
              <a:t>hackerstolz</a:t>
            </a:r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err="1" smtClean="0"/>
              <a:t>Reiz</a:t>
            </a:r>
            <a:r>
              <a:rPr lang="en-US" dirty="0" smtClean="0"/>
              <a:t>: Talk </a:t>
            </a:r>
            <a:r>
              <a:rPr lang="en-US" smtClean="0"/>
              <a:t>about Go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Interessantes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? -&gt; Email an </a:t>
            </a:r>
            <a:r>
              <a:rPr lang="en-US" dirty="0" err="1" smtClean="0"/>
              <a:t>mich</a:t>
            </a:r>
            <a:r>
              <a:rPr lang="en-US" dirty="0" smtClean="0"/>
              <a:t>  m.kraus@hs-mannheim.de</a:t>
            </a:r>
            <a:endParaRPr lang="en-US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1028" name="Picture 4" descr="https://pbs.twimg.com/profile_images/476315273247485952/ZnbAxqnh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37" y="1804092"/>
            <a:ext cx="1454526" cy="14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Daten</a:t>
            </a:r>
            <a:r>
              <a:rPr lang="en-US" altLang="de-DE" dirty="0" smtClean="0"/>
              <a:t> (</a:t>
            </a:r>
            <a:r>
              <a:rPr lang="en-US" altLang="de-DE" dirty="0" err="1" smtClean="0"/>
              <a:t>heute</a:t>
            </a:r>
            <a:r>
              <a:rPr lang="en-US" altLang="de-DE" dirty="0" smtClean="0"/>
              <a:t>)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dirty="0" err="1" smtClean="0"/>
              <a:t>Erhebliche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Datenmengen</a:t>
            </a:r>
            <a:r>
              <a:rPr lang="en-US" altLang="de-DE" dirty="0" smtClean="0"/>
              <a:t> </a:t>
            </a:r>
          </a:p>
          <a:p>
            <a:endParaRPr lang="en-US" altLang="de-DE" dirty="0" smtClean="0"/>
          </a:p>
          <a:p>
            <a:r>
              <a:rPr lang="en-US" altLang="de-DE" dirty="0" smtClean="0"/>
              <a:t>“flexible </a:t>
            </a:r>
            <a:r>
              <a:rPr lang="en-US" altLang="de-DE" dirty="0" err="1" smtClean="0"/>
              <a:t>Daten</a:t>
            </a:r>
            <a:r>
              <a:rPr lang="en-US" altLang="de-DE" dirty="0" smtClean="0"/>
              <a:t>”</a:t>
            </a:r>
          </a:p>
          <a:p>
            <a:endParaRPr lang="en-US" altLang="de-DE" dirty="0" smtClean="0"/>
          </a:p>
          <a:p>
            <a:r>
              <a:rPr lang="en-US" altLang="de-DE" dirty="0" err="1" smtClean="0"/>
              <a:t>Viele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unterschiedliche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Darstellung</a:t>
            </a:r>
            <a:r>
              <a:rPr lang="en-US" altLang="de-DE" dirty="0" smtClean="0"/>
              <a:t> der </a:t>
            </a:r>
            <a:r>
              <a:rPr lang="en-US" altLang="de-DE" dirty="0" err="1" smtClean="0"/>
              <a:t>Daten</a:t>
            </a:r>
            <a:endParaRPr lang="en-US" altLang="de-DE" dirty="0" smtClean="0"/>
          </a:p>
          <a:p>
            <a:endParaRPr lang="en-US" altLang="de-DE" dirty="0"/>
          </a:p>
          <a:p>
            <a:r>
              <a:rPr lang="en-US" altLang="de-DE" dirty="0" err="1" smtClean="0"/>
              <a:t>Daten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beziehen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sich</a:t>
            </a:r>
            <a:r>
              <a:rPr lang="en-US" altLang="de-DE" dirty="0" smtClean="0"/>
              <a:t> von </a:t>
            </a:r>
            <a:r>
              <a:rPr lang="en-US" altLang="de-DE" dirty="0" err="1" smtClean="0"/>
              <a:t>vielen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unterschiedlichen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Quellen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68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Daten</a:t>
            </a:r>
            <a:r>
              <a:rPr lang="en-US" altLang="de-DE" dirty="0" smtClean="0"/>
              <a:t> (</a:t>
            </a:r>
            <a:r>
              <a:rPr lang="en-US" altLang="de-DE" dirty="0" err="1" smtClean="0"/>
              <a:t>heute</a:t>
            </a:r>
            <a:r>
              <a:rPr lang="en-US" altLang="de-DE" dirty="0" smtClean="0"/>
              <a:t>) – </a:t>
            </a:r>
            <a:r>
              <a:rPr lang="en-US" altLang="de-DE" dirty="0" err="1" smtClean="0"/>
              <a:t>Wie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speichern</a:t>
            </a:r>
            <a:r>
              <a:rPr lang="en-US" altLang="de-DE" dirty="0" smtClean="0"/>
              <a:t>?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033153" y="1407886"/>
            <a:ext cx="8075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{</a:t>
            </a:r>
          </a:p>
          <a:p>
            <a:pPr lvl="1"/>
            <a:r>
              <a:rPr lang="de-DE" dirty="0" err="1" smtClean="0"/>
              <a:t>name</a:t>
            </a:r>
            <a:r>
              <a:rPr lang="de-DE" dirty="0" smtClean="0"/>
              <a:t>: “Taylor Swift </a:t>
            </a:r>
            <a:r>
              <a:rPr lang="de-DE" dirty="0" err="1" smtClean="0"/>
              <a:t>ft</a:t>
            </a:r>
            <a:r>
              <a:rPr lang="de-DE" dirty="0" smtClean="0"/>
              <a:t>. Jan Böhmermann“,</a:t>
            </a:r>
          </a:p>
          <a:p>
            <a:pPr lvl="1"/>
            <a:r>
              <a:rPr lang="de-DE" dirty="0" smtClean="0"/>
              <a:t>title: “Laugensong, Der“</a:t>
            </a:r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r>
              <a:rPr lang="de-DE" dirty="0"/>
              <a:t>{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“Taylor Swift </a:t>
            </a:r>
            <a:r>
              <a:rPr lang="de-DE" dirty="0" smtClean="0"/>
              <a:t>und </a:t>
            </a:r>
            <a:r>
              <a:rPr lang="de-DE" dirty="0"/>
              <a:t>Jan Böhmermann“,</a:t>
            </a:r>
          </a:p>
          <a:p>
            <a:pPr lvl="1"/>
            <a:r>
              <a:rPr lang="de-DE" dirty="0"/>
              <a:t>title: “Der Laugensong“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{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“Taylor </a:t>
            </a:r>
            <a:r>
              <a:rPr lang="de-DE" dirty="0" smtClean="0"/>
              <a:t>Swift, </a:t>
            </a:r>
            <a:r>
              <a:rPr lang="de-DE" dirty="0"/>
              <a:t>Jan Böhmermann“,</a:t>
            </a:r>
          </a:p>
          <a:p>
            <a:pPr lvl="1"/>
            <a:r>
              <a:rPr lang="de-DE" dirty="0"/>
              <a:t>title: </a:t>
            </a:r>
            <a:r>
              <a:rPr lang="de-DE" dirty="0" smtClean="0"/>
              <a:t>“Laugensong</a:t>
            </a:r>
            <a:r>
              <a:rPr lang="de-DE" dirty="0"/>
              <a:t>“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90" y="1407886"/>
            <a:ext cx="1367439" cy="1111044"/>
          </a:xfrm>
          <a:prstGeom prst="rect">
            <a:avLst/>
          </a:prstGeom>
        </p:spPr>
      </p:pic>
      <p:pic>
        <p:nvPicPr>
          <p:cNvPr id="6146" name="Picture 2" descr="http://district.schoolnutritionandfitness.com/katyisd/files/itune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03" y="2878429"/>
            <a:ext cx="1331726" cy="7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slashgear.com/wp-content/uploads/2014/01/last.fm-spotify-820x4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90" y="4376421"/>
            <a:ext cx="2258943" cy="11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676612" y="2640281"/>
            <a:ext cx="8596668" cy="1320800"/>
          </a:xfrm>
        </p:spPr>
        <p:txBody>
          <a:bodyPr/>
          <a:lstStyle/>
          <a:p>
            <a:r>
              <a:rPr lang="de-DE" dirty="0" smtClean="0"/>
              <a:t>Wiederholung:</a:t>
            </a:r>
            <a:br>
              <a:rPr lang="de-DE" dirty="0" smtClean="0"/>
            </a:br>
            <a:r>
              <a:rPr lang="de-DE" dirty="0" smtClean="0"/>
              <a:t>Relationale Datenbanken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Definition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pic>
        <p:nvPicPr>
          <p:cNvPr id="8194" name="Picture 2" descr="http://itknowledgeexchange.techtarget.com/overheard/files/2015/01/DBMS-database-managemen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62" y="1706008"/>
            <a:ext cx="5467986" cy="40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 !=DBMS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>
                <a:solidFill>
                  <a:srgbClr val="00B0F0"/>
                </a:solidFill>
              </a:rPr>
              <a:t>Datenbank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</a:rPr>
              <a:t>strukturierte Ansammlung von Daten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</a:rPr>
              <a:t>Persistent und Konsistent</a:t>
            </a:r>
          </a:p>
          <a:p>
            <a:pPr lvl="1"/>
            <a:endParaRPr lang="de-DE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de-DE" sz="2000" dirty="0" smtClean="0">
                <a:solidFill>
                  <a:srgbClr val="00B0F0"/>
                </a:solidFill>
              </a:rPr>
              <a:t>Datenbankmanagementsystem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</a:rPr>
              <a:t>Softwaresystem</a:t>
            </a:r>
            <a:endParaRPr lang="de-DE" sz="2000" dirty="0">
              <a:solidFill>
                <a:schemeClr val="tx1"/>
              </a:solidFill>
            </a:endParaRPr>
          </a:p>
          <a:p>
            <a:pPr lvl="1"/>
            <a:r>
              <a:rPr lang="de-DE" sz="2000" dirty="0" smtClean="0">
                <a:solidFill>
                  <a:schemeClr val="tx1"/>
                </a:solidFill>
              </a:rPr>
              <a:t>Ermöglicht Speichern, Verändern Anlegen und Löschen von Daten</a:t>
            </a:r>
            <a:endParaRPr lang="de-DE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de-DE" dirty="0">
              <a:solidFill>
                <a:srgbClr val="00B0F0"/>
              </a:solidFill>
            </a:endParaRPr>
          </a:p>
          <a:p>
            <a:pPr marL="57150" indent="0">
              <a:buNone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Redundanz (doppelte Datensätze)</a:t>
            </a:r>
            <a:endParaRPr lang="de-DE" sz="2000" dirty="0"/>
          </a:p>
          <a:p>
            <a:r>
              <a:rPr lang="de-DE" sz="2000" dirty="0" smtClean="0"/>
              <a:t>Inkonsistenz (widersprüchliche Datensätze)</a:t>
            </a:r>
          </a:p>
          <a:p>
            <a:r>
              <a:rPr lang="de-DE" sz="2000" dirty="0" smtClean="0"/>
              <a:t>Sicherheit von Daten</a:t>
            </a:r>
          </a:p>
          <a:p>
            <a:r>
              <a:rPr lang="de-DE" sz="2000" dirty="0" smtClean="0"/>
              <a:t>Verlust von Daten</a:t>
            </a:r>
            <a:endParaRPr lang="de-DE" sz="2000" dirty="0"/>
          </a:p>
          <a:p>
            <a:r>
              <a:rPr lang="de-DE" sz="2000" dirty="0" smtClean="0"/>
              <a:t>Gleichzeitiger Lese und Schreibzugriff</a:t>
            </a:r>
            <a:endParaRPr lang="de-DE" sz="2000" dirty="0"/>
          </a:p>
          <a:p>
            <a:r>
              <a:rPr lang="de-DE" sz="2000" dirty="0" smtClean="0"/>
              <a:t>Formatierung der Daten</a:t>
            </a:r>
          </a:p>
          <a:p>
            <a:r>
              <a:rPr lang="de-DE" sz="2000" dirty="0" smtClean="0"/>
              <a:t>Integrität der Daten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6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Tabellenbasiertes relationales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11352"/>
              </p:ext>
            </p:extLst>
          </p:nvPr>
        </p:nvGraphicFramePr>
        <p:xfrm>
          <a:off x="1884871" y="2498916"/>
          <a:ext cx="6877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Trikotnummer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Martina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Kraus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Center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Michele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Weyn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Jalal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932688" y="1491496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Attribut</a:t>
            </a:r>
            <a:endParaRPr lang="de-DE" dirty="0"/>
          </a:p>
        </p:txBody>
      </p:sp>
      <p:cxnSp>
        <p:nvCxnSpPr>
          <p:cNvPr id="11" name="Gerader Verbinder 10"/>
          <p:cNvCxnSpPr>
            <a:endCxn id="9" idx="2"/>
          </p:cNvCxnSpPr>
          <p:nvPr/>
        </p:nvCxnSpPr>
        <p:spPr>
          <a:xfrm flipH="1" flipV="1">
            <a:off x="1495044" y="1860828"/>
            <a:ext cx="470916" cy="638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635420" y="2331752"/>
            <a:ext cx="7296912" cy="62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701428" y="1577078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Schema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H="1" flipV="1">
            <a:off x="3611880" y="1860828"/>
            <a:ext cx="696606" cy="4709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618464" y="3875661"/>
            <a:ext cx="7296912" cy="62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154390" y="4789573"/>
            <a:ext cx="14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Datensatz</a:t>
            </a:r>
            <a:endParaRPr lang="de-DE" dirty="0"/>
          </a:p>
        </p:txBody>
      </p:sp>
      <p:cxnSp>
        <p:nvCxnSpPr>
          <p:cNvPr id="20" name="Gerader Verbinder 19"/>
          <p:cNvCxnSpPr/>
          <p:nvPr/>
        </p:nvCxnSpPr>
        <p:spPr>
          <a:xfrm flipH="1">
            <a:off x="2353125" y="4497453"/>
            <a:ext cx="636963" cy="451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54390" y="5550408"/>
            <a:ext cx="703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Alle Werte einer Spalte haben denselben Datentyp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59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Identifizierung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graphicFrame>
        <p:nvGraphicFramePr>
          <p:cNvPr id="6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385885"/>
              </p:ext>
            </p:extLst>
          </p:nvPr>
        </p:nvGraphicFramePr>
        <p:xfrm>
          <a:off x="1180783" y="3724212"/>
          <a:ext cx="68770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57"/>
                <a:gridCol w="1572768"/>
                <a:gridCol w="2042605"/>
                <a:gridCol w="1375410"/>
                <a:gridCol w="137541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Trikotnummer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Martina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Kraus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Center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Michele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Weyn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Jalal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41248" y="1713540"/>
            <a:ext cx="5102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Künstlicher Primärschlüssel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Natürlicher Primärschlüssel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Zusammengesetzter Primärschlüssel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Abhängig von der Modellwelt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6981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Beschreiben wie Objekte (Entitäten) in der Realität zueinander stehen.</a:t>
            </a:r>
          </a:p>
          <a:p>
            <a:r>
              <a:rPr lang="de-DE" sz="2000" dirty="0" smtClean="0"/>
              <a:t>Hängen stark von der zu beschreibenden Modellwelt ab</a:t>
            </a:r>
          </a:p>
          <a:p>
            <a:endParaRPr lang="de-DE" sz="2000" dirty="0"/>
          </a:p>
          <a:p>
            <a:r>
              <a:rPr lang="de-DE" sz="2000" dirty="0" smtClean="0"/>
              <a:t>Hierbei unterscheidet man:</a:t>
            </a:r>
          </a:p>
          <a:p>
            <a:pPr lvl="1"/>
            <a:r>
              <a:rPr lang="de-DE" sz="2000" dirty="0" smtClean="0"/>
              <a:t>1:1 </a:t>
            </a:r>
            <a:r>
              <a:rPr lang="de-DE" sz="2000" dirty="0" err="1" smtClean="0"/>
              <a:t>one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-on</a:t>
            </a:r>
          </a:p>
          <a:p>
            <a:pPr lvl="1"/>
            <a:r>
              <a:rPr lang="de-DE" sz="2000" dirty="0" smtClean="0"/>
              <a:t>1:n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endParaRPr lang="de-DE" sz="2000" dirty="0" smtClean="0"/>
          </a:p>
          <a:p>
            <a:pPr lvl="1"/>
            <a:r>
              <a:rPr lang="de-DE" sz="2000" dirty="0" smtClean="0"/>
              <a:t>m:n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1:1 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Objekt A kann nur genau mit einem Objekt B in Verbindung stehen.</a:t>
            </a:r>
          </a:p>
          <a:p>
            <a:endParaRPr lang="de-DE" dirty="0"/>
          </a:p>
          <a:p>
            <a:r>
              <a:rPr lang="de-DE" dirty="0" smtClean="0"/>
              <a:t>Objekt B ist hierbei nur mit Objekt A in Verbindung -&gt; </a:t>
            </a:r>
            <a:r>
              <a:rPr lang="de-DE" dirty="0" err="1" smtClean="0"/>
              <a:t>bijektiv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Eine Ehefrau hat nur einen Ehemann </a:t>
            </a:r>
          </a:p>
          <a:p>
            <a:pPr marL="0" indent="0">
              <a:buNone/>
            </a:pPr>
            <a:r>
              <a:rPr lang="de-DE" dirty="0" smtClean="0"/>
              <a:t>Bundeskanzler – Land</a:t>
            </a:r>
          </a:p>
          <a:p>
            <a:pPr marL="0" indent="0">
              <a:buNone/>
            </a:pPr>
            <a:r>
              <a:rPr lang="de-DE" dirty="0" smtClean="0"/>
              <a:t>Mensch - Fingerabdruck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NoSQL </a:t>
            </a:r>
            <a:r>
              <a:rPr lang="en-US" altLang="de-DE" dirty="0" err="1" smtClean="0"/>
              <a:t>Datenbanken</a:t>
            </a:r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sz="2531" dirty="0" err="1"/>
              <a:t>Vorlesung</a:t>
            </a:r>
            <a:r>
              <a:rPr lang="en-US" altLang="de-DE" sz="2531" dirty="0"/>
              <a:t> – </a:t>
            </a:r>
            <a:r>
              <a:rPr lang="en-US" altLang="de-DE" sz="2531" dirty="0" err="1"/>
              <a:t>Hochschule</a:t>
            </a:r>
            <a:r>
              <a:rPr lang="en-US" altLang="de-DE" sz="2531" dirty="0"/>
              <a:t> Mannheim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820" y="4768453"/>
            <a:ext cx="5214938" cy="13394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de-DE" sz="4219" dirty="0" err="1" smtClean="0"/>
              <a:t>Einführung</a:t>
            </a:r>
            <a:endParaRPr lang="en-US" altLang="de-DE" sz="4219" dirty="0"/>
          </a:p>
        </p:txBody>
      </p:sp>
    </p:spTree>
    <p:extLst>
      <p:ext uri="{BB962C8B-B14F-4D97-AF65-F5344CB8AC3E}">
        <p14:creationId xmlns:p14="http://schemas.microsoft.com/office/powerpoint/2010/main" val="6503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1:n 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Objekt A kann mindestens mit einem oder mehreren Objekten B in Verbindung stehen.</a:t>
            </a:r>
          </a:p>
          <a:p>
            <a:endParaRPr lang="de-DE" dirty="0"/>
          </a:p>
          <a:p>
            <a:r>
              <a:rPr lang="de-DE" dirty="0" smtClean="0"/>
              <a:t>Ein Objekt B steht immer nur mit einem Objekt A in Verbindung -&gt;</a:t>
            </a:r>
            <a:r>
              <a:rPr lang="de-DE" dirty="0" err="1" smtClean="0"/>
              <a:t>surjektiv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Trainer – Spieler</a:t>
            </a:r>
          </a:p>
          <a:p>
            <a:pPr marL="0" indent="0">
              <a:buNone/>
            </a:pPr>
            <a:r>
              <a:rPr lang="de-DE" dirty="0" smtClean="0"/>
              <a:t>Buch - Autor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9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m:n 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 A kann mindestens mit einem oder mehreren Objekten B in Verbindung stehen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Ein Objekt B </a:t>
            </a:r>
            <a:r>
              <a:rPr lang="de-DE" dirty="0"/>
              <a:t>kann mindestens mit einem oder mehreren Objekten </a:t>
            </a:r>
            <a:r>
              <a:rPr lang="de-DE" dirty="0" smtClean="0"/>
              <a:t>A </a:t>
            </a:r>
            <a:r>
              <a:rPr lang="de-DE" dirty="0"/>
              <a:t>in Verbindung stehen.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Offene Beziehung</a:t>
            </a:r>
          </a:p>
          <a:p>
            <a:pPr marL="0" indent="0">
              <a:buNone/>
            </a:pPr>
            <a:r>
              <a:rPr lang="de-DE" dirty="0" smtClean="0"/>
              <a:t>Vorlesung - Studenten</a:t>
            </a:r>
          </a:p>
          <a:p>
            <a:pPr marL="0" indent="0">
              <a:buNone/>
            </a:pPr>
            <a:r>
              <a:rPr lang="de-DE" dirty="0" smtClean="0"/>
              <a:t>Schauspieler - Film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Entity-</a:t>
            </a:r>
            <a:r>
              <a:rPr lang="de-DE" dirty="0" err="1" smtClean="0"/>
              <a:t>Relationship</a:t>
            </a:r>
            <a:r>
              <a:rPr lang="de-DE" dirty="0" smtClean="0"/>
              <a:t>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Konzeptionelle Abbildung der Realität</a:t>
            </a:r>
          </a:p>
          <a:p>
            <a:r>
              <a:rPr lang="en-US" sz="2400" dirty="0"/>
              <a:t>Dr. Peter Pin-Shan Chen, </a:t>
            </a:r>
            <a:r>
              <a:rPr lang="en-US" sz="2400" dirty="0" smtClean="0"/>
              <a:t>1976</a:t>
            </a:r>
          </a:p>
          <a:p>
            <a:r>
              <a:rPr lang="en-US" sz="2400" dirty="0" err="1" smtClean="0"/>
              <a:t>Implementierungsunabhängig</a:t>
            </a:r>
            <a:endParaRPr lang="en-US" sz="2400" dirty="0" smtClean="0"/>
          </a:p>
          <a:p>
            <a:r>
              <a:rPr lang="en-US" sz="2400" dirty="0" err="1" smtClean="0"/>
              <a:t>Lässt</a:t>
            </a:r>
            <a:r>
              <a:rPr lang="en-US" sz="2400" dirty="0" smtClean="0"/>
              <a:t> </a:t>
            </a:r>
            <a:r>
              <a:rPr lang="en-US" sz="2400" dirty="0" err="1" smtClean="0"/>
              <a:t>sich</a:t>
            </a:r>
            <a:r>
              <a:rPr lang="en-US" sz="2400" dirty="0" smtClean="0"/>
              <a:t> </a:t>
            </a:r>
            <a:r>
              <a:rPr lang="en-US" sz="2400" dirty="0" err="1" smtClean="0"/>
              <a:t>leicht</a:t>
            </a:r>
            <a:r>
              <a:rPr lang="en-US" sz="2400" dirty="0" smtClean="0"/>
              <a:t> auf das </a:t>
            </a:r>
            <a:r>
              <a:rPr lang="en-US" sz="2400" dirty="0" err="1" smtClean="0"/>
              <a:t>relationale</a:t>
            </a:r>
            <a:r>
              <a:rPr lang="en-US" sz="2400" dirty="0" smtClean="0"/>
              <a:t> </a:t>
            </a:r>
            <a:r>
              <a:rPr lang="en-US" sz="2400" dirty="0" err="1" smtClean="0"/>
              <a:t>Datenbankmodell</a:t>
            </a:r>
            <a:r>
              <a:rPr lang="en-US" sz="2400" dirty="0" smtClean="0"/>
              <a:t> </a:t>
            </a:r>
            <a:r>
              <a:rPr lang="en-US" sz="2400" dirty="0" err="1" smtClean="0"/>
              <a:t>übertragen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9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Entity-Mengen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0509"/>
            <a:ext cx="9600522" cy="4432235"/>
          </a:xfrm>
        </p:spPr>
        <p:txBody>
          <a:bodyPr>
            <a:normAutofit/>
          </a:bodyPr>
          <a:lstStyle/>
          <a:p>
            <a:r>
              <a:rPr lang="de-DE" sz="2200" dirty="0" smtClean="0"/>
              <a:t>Ein „Objekt“ der Realität</a:t>
            </a:r>
          </a:p>
          <a:p>
            <a:pPr lvl="1"/>
            <a:r>
              <a:rPr lang="de-DE" sz="2000" dirty="0" smtClean="0"/>
              <a:t>Buch, Katze, Mensch, Autor</a:t>
            </a:r>
          </a:p>
          <a:p>
            <a:pPr marL="457200" lvl="1" indent="0">
              <a:buNone/>
            </a:pPr>
            <a:endParaRPr lang="de-DE" sz="800" dirty="0"/>
          </a:p>
          <a:p>
            <a:r>
              <a:rPr lang="de-DE" sz="2200" dirty="0" smtClean="0"/>
              <a:t>Zusammengefasst anhand gleicher Eigenschaften (Attribute)</a:t>
            </a:r>
          </a:p>
          <a:p>
            <a:pPr marL="0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Buch: ISBN, Auto, Name, </a:t>
            </a:r>
            <a:r>
              <a:rPr lang="de-DE" sz="2000" dirty="0" err="1" smtClean="0"/>
              <a:t>Kaptitel</a:t>
            </a:r>
            <a:r>
              <a:rPr lang="de-DE" sz="2000" dirty="0" smtClean="0"/>
              <a:t> …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Katze: Name, Fellfarbe, Augenfarbe …</a:t>
            </a:r>
          </a:p>
          <a:p>
            <a:pPr marL="0" indent="0">
              <a:buNone/>
            </a:pPr>
            <a:endParaRPr lang="de-DE" sz="800" dirty="0" smtClean="0"/>
          </a:p>
          <a:p>
            <a:r>
              <a:rPr lang="de-DE" sz="2200" dirty="0" smtClean="0"/>
              <a:t>Eine Entität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 Das Buch „Sonst noch Fragen?“ – </a:t>
            </a:r>
            <a:r>
              <a:rPr lang="de-DE" sz="2000" dirty="0" err="1" smtClean="0"/>
              <a:t>Ranga</a:t>
            </a:r>
            <a:r>
              <a:rPr lang="de-DE" sz="2000" dirty="0" smtClean="0"/>
              <a:t> </a:t>
            </a:r>
            <a:r>
              <a:rPr lang="de-DE" sz="2000" dirty="0" err="1" smtClean="0"/>
              <a:t>Yogeshwar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	Kiwi-Verlag, 978-3-462-04108-8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8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10242" name="Picture 2" descr="http://i.stack.imgur.com/i5hm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3" y="1"/>
            <a:ext cx="10670921" cy="68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6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in das relationale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Jede Entität ist eine Tabelle.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63925"/>
              </p:ext>
            </p:extLst>
          </p:nvPr>
        </p:nvGraphicFramePr>
        <p:xfrm>
          <a:off x="1146002" y="32374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Matrikelnummer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5277"/>
              </p:ext>
            </p:extLst>
          </p:nvPr>
        </p:nvGraphicFramePr>
        <p:xfrm>
          <a:off x="1146002" y="43634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SWS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042416" y="282257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Student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42416" y="3948639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Vorlesung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47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in das relationale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 smtClean="0"/>
              <a:t>1:1 oder 1:n Beziehungen</a:t>
            </a:r>
          </a:p>
          <a:p>
            <a:pPr marL="0" indent="0">
              <a:buNone/>
            </a:pPr>
            <a:endParaRPr lang="de-DE" sz="2000" u="sng" dirty="0"/>
          </a:p>
          <a:p>
            <a:pPr marL="0" indent="0">
              <a:buNone/>
            </a:pPr>
            <a:endParaRPr lang="de-DE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Eigene Tabelle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Die “.n“-Tabelle wird um eine Spalte erweitert</a:t>
            </a:r>
            <a:endParaRPr lang="de-DE" sz="2000" dirty="0"/>
          </a:p>
          <a:p>
            <a:endParaRPr lang="de-DE" sz="2000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5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Tabelle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77824" y="1764792"/>
            <a:ext cx="83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Primärschlüssel der Tabelle wird der Primärschlüssel der “n“-Tabelle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Zusätzlich können Beziehungsrelevante Attribute hinzugefügt werden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18043"/>
              </p:ext>
            </p:extLst>
          </p:nvPr>
        </p:nvGraphicFramePr>
        <p:xfrm>
          <a:off x="911668" y="31529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SpielerID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Trainingszeit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TrainerID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11668" y="271550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spielt_bei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162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 der n-Tabelle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77824" y="1764792"/>
            <a:ext cx="83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Primärschlüssel der 1-Tabelle wird der n-Tabelle als Spalte hinzugefügt?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Zusätzlich können Beziehungsrelevante Attribute hinzugefügt werden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04257"/>
              </p:ext>
            </p:extLst>
          </p:nvPr>
        </p:nvGraphicFramePr>
        <p:xfrm>
          <a:off x="911664" y="3152916"/>
          <a:ext cx="9119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884"/>
                <a:gridCol w="1006596"/>
                <a:gridCol w="1261872"/>
                <a:gridCol w="1426464"/>
                <a:gridCol w="2384604"/>
                <a:gridCol w="15198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SpielerID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Trikotnummer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TrainerID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11668" y="271550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Spieler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3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8095"/>
              </p:ext>
            </p:extLst>
          </p:nvPr>
        </p:nvGraphicFramePr>
        <p:xfrm>
          <a:off x="427032" y="2019060"/>
          <a:ext cx="9119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16"/>
                <a:gridCol w="1645920"/>
                <a:gridCol w="1499616"/>
                <a:gridCol w="1399032"/>
                <a:gridCol w="1726236"/>
                <a:gridCol w="15198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SpielerID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Trikotnummer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TrainerID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1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Center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2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Felsenheimer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3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Böhmermann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Center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4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Kirby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5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Center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Inhaltsverzeichnis</a:t>
            </a:r>
            <a:endParaRPr lang="en-US" altLang="de-DE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de-DE" u="sng" dirty="0" err="1" smtClean="0">
                <a:solidFill>
                  <a:srgbClr val="0070C0"/>
                </a:solidFill>
              </a:rPr>
              <a:t>Ursprung</a:t>
            </a:r>
            <a:endParaRPr lang="en-US" altLang="de-DE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u="sng" dirty="0" err="1" smtClean="0">
                <a:solidFill>
                  <a:srgbClr val="0070C0"/>
                </a:solidFill>
              </a:rPr>
              <a:t>Warum</a:t>
            </a:r>
            <a:r>
              <a:rPr lang="en-US" altLang="de-DE" u="sng" dirty="0" smtClean="0">
                <a:solidFill>
                  <a:srgbClr val="0070C0"/>
                </a:solidFill>
              </a:rPr>
              <a:t> NoSQL?</a:t>
            </a:r>
            <a:endParaRPr lang="en-US" altLang="de-DE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u="sng" dirty="0" err="1" smtClean="0">
                <a:solidFill>
                  <a:srgbClr val="0070C0"/>
                </a:solidFill>
              </a:rPr>
              <a:t>Relationale</a:t>
            </a:r>
            <a:r>
              <a:rPr lang="en-US" altLang="de-DE" u="sng" dirty="0" smtClean="0">
                <a:solidFill>
                  <a:srgbClr val="0070C0"/>
                </a:solidFill>
              </a:rPr>
              <a:t> </a:t>
            </a:r>
            <a:r>
              <a:rPr lang="en-US" altLang="de-DE" u="sng" dirty="0" err="1" smtClean="0">
                <a:solidFill>
                  <a:srgbClr val="0070C0"/>
                </a:solidFill>
              </a:rPr>
              <a:t>Datenbanke</a:t>
            </a:r>
            <a:endParaRPr lang="en-US" altLang="de-DE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in das relationale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 smtClean="0"/>
              <a:t>m:n Beziehungen</a:t>
            </a:r>
          </a:p>
          <a:p>
            <a:r>
              <a:rPr lang="de-DE" sz="2000" dirty="0" smtClean="0"/>
              <a:t>Werden IMMER in einer extra Tabelle realisiert.</a:t>
            </a:r>
          </a:p>
          <a:p>
            <a:endParaRPr lang="de-DE" sz="2000" dirty="0"/>
          </a:p>
          <a:p>
            <a:r>
              <a:rPr lang="de-DE" sz="2000" dirty="0" smtClean="0"/>
              <a:t>Die Primärschlüssel beider Tabellen ergeben einen zusammengesetzten Primärschlüssel</a:t>
            </a:r>
          </a:p>
          <a:p>
            <a:endParaRPr lang="de-DE" sz="2000" dirty="0"/>
          </a:p>
          <a:p>
            <a:r>
              <a:rPr lang="de-DE" sz="2000" dirty="0" smtClean="0"/>
              <a:t>Weitere Attribute können hinzugefügt werden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83504"/>
              </p:ext>
            </p:extLst>
          </p:nvPr>
        </p:nvGraphicFramePr>
        <p:xfrm>
          <a:off x="1340302" y="2201940"/>
          <a:ext cx="4971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40"/>
                <a:gridCol w="1733895"/>
                <a:gridCol w="12599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Matrikelnummer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sng" dirty="0" smtClean="0"/>
                        <a:t>VorlesungsID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Semester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11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WS14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11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WS14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 smtClean="0"/>
                        <a:t>22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SS13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259136" y="171907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besucht_vorlesung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895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32233"/>
              </p:ext>
            </p:extLst>
          </p:nvPr>
        </p:nvGraphicFramePr>
        <p:xfrm>
          <a:off x="838517" y="1789514"/>
          <a:ext cx="9229028" cy="342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637"/>
                <a:gridCol w="3589166"/>
                <a:gridCol w="1783742"/>
                <a:gridCol w="2294483"/>
              </a:tblGrid>
              <a:tr h="294982">
                <a:tc>
                  <a:txBody>
                    <a:bodyPr/>
                    <a:lstStyle/>
                    <a:p>
                      <a:r>
                        <a:rPr lang="de-DE" dirty="0" smtClean="0"/>
                        <a:t>CD_ID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Album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Gründungsjahr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Songs</a:t>
                      </a:r>
                      <a:endParaRPr lang="de-DE" dirty="0"/>
                    </a:p>
                  </a:txBody>
                  <a:tcPr/>
                </a:tc>
              </a:tr>
              <a:tr h="715942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Taylor Swift – </a:t>
                      </a:r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baseline="0" dirty="0" err="1" smtClean="0"/>
                        <a:t>Fearless</a:t>
                      </a:r>
                      <a:endParaRPr lang="de-D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de-DE" baseline="0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697316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Farin</a:t>
                      </a:r>
                      <a:r>
                        <a:rPr lang="de-DE" baseline="0" dirty="0" smtClean="0"/>
                        <a:t> Urlaub – </a:t>
                      </a:r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dirty="0" smtClean="0"/>
                        <a:t>Sonne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de-DE" dirty="0" smtClean="0"/>
                        <a:t>Dusche</a:t>
                      </a:r>
                      <a:endParaRPr lang="de-DE" dirty="0"/>
                    </a:p>
                  </a:txBody>
                  <a:tcPr/>
                </a:tc>
              </a:tr>
              <a:tr h="797562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Ärzte</a:t>
                      </a:r>
                      <a:r>
                        <a:rPr lang="de-DE" baseline="0" dirty="0" smtClean="0"/>
                        <a:t> - 13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 Männer sind Schweine</a:t>
                      </a:r>
                      <a:endParaRPr lang="de-DE" dirty="0"/>
                    </a:p>
                  </a:txBody>
                  <a:tcPr/>
                </a:tc>
              </a:tr>
              <a:tr h="849714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FURT - Faszination</a:t>
                      </a:r>
                      <a:r>
                        <a:rPr lang="de-DE" baseline="0" dirty="0" smtClean="0"/>
                        <a:t> Weltraum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 Immer dabei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8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Anomalien beheben</a:t>
            </a:r>
          </a:p>
          <a:p>
            <a:r>
              <a:rPr lang="de-DE" sz="2000" dirty="0" smtClean="0"/>
              <a:t>Vermeidung von Redundanzen</a:t>
            </a:r>
          </a:p>
          <a:p>
            <a:r>
              <a:rPr lang="de-DE" sz="2000" dirty="0" smtClean="0"/>
              <a:t>Einfacher Aufbau der Tabelle</a:t>
            </a:r>
          </a:p>
          <a:p>
            <a:r>
              <a:rPr lang="de-DE" sz="2000" dirty="0" smtClean="0"/>
              <a:t>Wartbarkeit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Schritt atomare 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0"/>
              </p:ext>
            </p:extLst>
          </p:nvPr>
        </p:nvGraphicFramePr>
        <p:xfrm>
          <a:off x="553178" y="1265995"/>
          <a:ext cx="9229029" cy="511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37"/>
                <a:gridCol w="1539721"/>
                <a:gridCol w="1837944"/>
                <a:gridCol w="1865376"/>
                <a:gridCol w="980122"/>
                <a:gridCol w="2410429"/>
              </a:tblGrid>
              <a:tr h="294982">
                <a:tc>
                  <a:txBody>
                    <a:bodyPr/>
                    <a:lstStyle/>
                    <a:p>
                      <a:r>
                        <a:rPr lang="de-DE" dirty="0" smtClean="0"/>
                        <a:t>CD_ID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Albumtitel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Interpret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Gründungsjahr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Song</a:t>
                      </a:r>
                      <a:endParaRPr lang="de-DE" dirty="0"/>
                    </a:p>
                  </a:txBody>
                  <a:tcPr/>
                </a:tc>
              </a:tr>
              <a:tr h="715942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Taylor Swift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</a:tr>
              <a:tr h="715942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Taylor Swift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697316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Farin</a:t>
                      </a:r>
                      <a:r>
                        <a:rPr lang="de-DE" baseline="0" dirty="0" smtClean="0"/>
                        <a:t> Urlaub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</a:tr>
              <a:tr h="697316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Farin</a:t>
                      </a:r>
                      <a:r>
                        <a:rPr lang="de-DE" baseline="0" dirty="0" smtClean="0"/>
                        <a:t> Urlaub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Dusche</a:t>
                      </a:r>
                      <a:endParaRPr lang="de-DE" dirty="0"/>
                    </a:p>
                  </a:txBody>
                  <a:tcPr/>
                </a:tc>
              </a:tr>
              <a:tr h="797562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Ärzte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Männer</a:t>
                      </a:r>
                      <a:r>
                        <a:rPr lang="de-DE" baseline="0" dirty="0" smtClean="0"/>
                        <a:t> sind Schweine</a:t>
                      </a:r>
                      <a:endParaRPr lang="de-DE" dirty="0"/>
                    </a:p>
                  </a:txBody>
                  <a:tcPr/>
                </a:tc>
              </a:tr>
              <a:tr h="849714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Faszination</a:t>
                      </a:r>
                      <a:r>
                        <a:rPr lang="de-DE" baseline="0" dirty="0" smtClean="0"/>
                        <a:t> Weltraum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FURT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Immer dabei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14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128"/>
          </a:xfrm>
        </p:spPr>
        <p:txBody>
          <a:bodyPr/>
          <a:lstStyle/>
          <a:p>
            <a:r>
              <a:rPr lang="de-DE" dirty="0" smtClean="0"/>
              <a:t>2. Schritt Trennung der Tabellen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37169"/>
              </p:ext>
            </p:extLst>
          </p:nvPr>
        </p:nvGraphicFramePr>
        <p:xfrm>
          <a:off x="100583" y="1785333"/>
          <a:ext cx="6163057" cy="351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25"/>
                <a:gridCol w="1376033"/>
                <a:gridCol w="1940121"/>
                <a:gridCol w="1969078"/>
              </a:tblGrid>
              <a:tr h="608365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CD_ID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Albumtitel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Interpret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Gründungsjahr</a:t>
                      </a:r>
                      <a:endParaRPr lang="de-DE" dirty="0"/>
                    </a:p>
                  </a:txBody>
                  <a:tcPr/>
                </a:tc>
              </a:tr>
              <a:tr h="680468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Taylor Swift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de-DE" dirty="0"/>
                    </a:p>
                  </a:txBody>
                  <a:tcPr/>
                </a:tc>
              </a:tr>
              <a:tr h="66276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Farin</a:t>
                      </a:r>
                      <a:r>
                        <a:rPr lang="de-DE" baseline="0" dirty="0" smtClean="0"/>
                        <a:t> Urlaub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1963</a:t>
                      </a:r>
                      <a:endParaRPr lang="de-DE" dirty="0"/>
                    </a:p>
                  </a:txBody>
                  <a:tcPr/>
                </a:tc>
              </a:tr>
              <a:tr h="758044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Ärzte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1962</a:t>
                      </a:r>
                      <a:endParaRPr lang="de-DE" dirty="0"/>
                    </a:p>
                  </a:txBody>
                  <a:tcPr/>
                </a:tc>
              </a:tr>
              <a:tr h="807612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Faszination</a:t>
                      </a:r>
                      <a:r>
                        <a:rPr lang="de-DE" baseline="0" dirty="0" smtClean="0"/>
                        <a:t> Weltraum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FURT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1976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73882"/>
              </p:ext>
            </p:extLst>
          </p:nvPr>
        </p:nvGraphicFramePr>
        <p:xfrm>
          <a:off x="7068427" y="1795800"/>
          <a:ext cx="4411150" cy="483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56"/>
                <a:gridCol w="838359"/>
                <a:gridCol w="2667535"/>
              </a:tblGrid>
              <a:tr h="294982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CD_ID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Track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Song</a:t>
                      </a:r>
                      <a:endParaRPr lang="de-DE" dirty="0"/>
                    </a:p>
                  </a:txBody>
                  <a:tcPr/>
                </a:tc>
              </a:tr>
              <a:tr h="715942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err="1" smtClean="0"/>
                        <a:t>Fearless</a:t>
                      </a:r>
                      <a:endParaRPr lang="de-DE" dirty="0"/>
                    </a:p>
                  </a:txBody>
                  <a:tcPr/>
                </a:tc>
              </a:tr>
              <a:tr h="715942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697316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Sonne</a:t>
                      </a:r>
                      <a:endParaRPr lang="de-DE" dirty="0"/>
                    </a:p>
                  </a:txBody>
                  <a:tcPr/>
                </a:tc>
              </a:tr>
              <a:tr h="697316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/>
                        <a:t>Dusche</a:t>
                      </a:r>
                      <a:endParaRPr lang="de-DE" dirty="0"/>
                    </a:p>
                  </a:txBody>
                  <a:tcPr/>
                </a:tc>
              </a:tr>
              <a:tr h="797562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Männer</a:t>
                      </a:r>
                      <a:r>
                        <a:rPr lang="de-DE" baseline="0" dirty="0" smtClean="0"/>
                        <a:t> sind Schweine</a:t>
                      </a:r>
                      <a:endParaRPr lang="de-DE" dirty="0"/>
                    </a:p>
                  </a:txBody>
                  <a:tcPr/>
                </a:tc>
              </a:tr>
              <a:tr h="849714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Immer dabei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00583" y="142646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019950" y="14264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839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Schritt Abhängigkeit Primärschlüssel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23063"/>
              </p:ext>
            </p:extLst>
          </p:nvPr>
        </p:nvGraphicFramePr>
        <p:xfrm>
          <a:off x="1894139" y="1913083"/>
          <a:ext cx="6163057" cy="60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25"/>
                <a:gridCol w="1376033"/>
                <a:gridCol w="1940121"/>
                <a:gridCol w="1969078"/>
              </a:tblGrid>
              <a:tr h="608365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CD_ID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Albumtitel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Interpret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Gründungsjahr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22098"/>
              </p:ext>
            </p:extLst>
          </p:nvPr>
        </p:nvGraphicFramePr>
        <p:xfrm>
          <a:off x="326814" y="3612127"/>
          <a:ext cx="4193979" cy="60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25"/>
                <a:gridCol w="1376033"/>
                <a:gridCol w="1940121"/>
              </a:tblGrid>
              <a:tr h="608365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CD_ID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Albumtitel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InterpretID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23474" y="324279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00179"/>
              </p:ext>
            </p:extLst>
          </p:nvPr>
        </p:nvGraphicFramePr>
        <p:xfrm>
          <a:off x="4937760" y="3612127"/>
          <a:ext cx="5202785" cy="60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18"/>
                <a:gridCol w="1910526"/>
                <a:gridCol w="1856841"/>
              </a:tblGrid>
              <a:tr h="60836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InterpretID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Interpret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Gründungsjahr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505074" y="324279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Interpret</a:t>
            </a:r>
            <a:endParaRPr lang="de-DE" dirty="0"/>
          </a:p>
        </p:txBody>
      </p:sp>
      <p:cxnSp>
        <p:nvCxnSpPr>
          <p:cNvPr id="12" name="Gerade Verbindung mit Pfeil 11"/>
          <p:cNvCxnSpPr>
            <a:endCxn id="7" idx="0"/>
          </p:cNvCxnSpPr>
          <p:nvPr/>
        </p:nvCxnSpPr>
        <p:spPr>
          <a:xfrm flipH="1">
            <a:off x="2423803" y="2521448"/>
            <a:ext cx="1270373" cy="10906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9" idx="0"/>
          </p:cNvCxnSpPr>
          <p:nvPr/>
        </p:nvCxnSpPr>
        <p:spPr>
          <a:xfrm>
            <a:off x="5643733" y="2521448"/>
            <a:ext cx="1895419" cy="10906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9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5198" y="2282952"/>
            <a:ext cx="8596668" cy="1320800"/>
          </a:xfrm>
        </p:spPr>
        <p:txBody>
          <a:bodyPr/>
          <a:lstStyle/>
          <a:p>
            <a:r>
              <a:rPr lang="de-DE" dirty="0" smtClean="0"/>
              <a:t>Structured Query Language</a:t>
            </a:r>
            <a:br>
              <a:rPr lang="de-DE" dirty="0" smtClean="0"/>
            </a:br>
            <a:r>
              <a:rPr lang="de-DE" dirty="0"/>
              <a:t>	</a:t>
            </a:r>
            <a:r>
              <a:rPr lang="de-DE" dirty="0" smtClean="0"/>
              <a:t>				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4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Abfragesprache für Datenbanken</a:t>
            </a:r>
          </a:p>
          <a:p>
            <a:r>
              <a:rPr lang="de-DE" sz="2000" dirty="0" smtClean="0"/>
              <a:t>Definition von Datenstrukturen</a:t>
            </a:r>
          </a:p>
          <a:p>
            <a:r>
              <a:rPr lang="de-DE" sz="2000" dirty="0" smtClean="0"/>
              <a:t>Für CRUD-Operationen</a:t>
            </a:r>
          </a:p>
          <a:p>
            <a:pPr lvl="1"/>
            <a:r>
              <a:rPr lang="de-DE" sz="1800" dirty="0" smtClean="0"/>
              <a:t>Create</a:t>
            </a:r>
          </a:p>
          <a:p>
            <a:pPr lvl="1"/>
            <a:r>
              <a:rPr lang="de-DE" sz="1800" dirty="0" smtClean="0"/>
              <a:t>Read</a:t>
            </a:r>
          </a:p>
          <a:p>
            <a:pPr lvl="1"/>
            <a:r>
              <a:rPr lang="de-DE" sz="1800" dirty="0" smtClean="0"/>
              <a:t>Update </a:t>
            </a:r>
          </a:p>
          <a:p>
            <a:pPr lvl="1"/>
            <a:r>
              <a:rPr lang="de-DE" sz="1800" dirty="0" smtClean="0"/>
              <a:t>Delete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Datenstrukturen (Create)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CREATE </a:t>
            </a:r>
            <a:r>
              <a:rPr lang="de-DE" dirty="0"/>
              <a:t>TABLE </a:t>
            </a:r>
            <a:r>
              <a:rPr lang="de-DE" dirty="0" err="1" smtClean="0"/>
              <a:t>katze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/>
              <a:t>id</a:t>
            </a:r>
            <a:r>
              <a:rPr lang="de-DE" dirty="0"/>
              <a:t> INTEGER NOT NULL,</a:t>
            </a:r>
          </a:p>
          <a:p>
            <a:pPr marL="0" indent="0">
              <a:buNone/>
            </a:pPr>
            <a:r>
              <a:rPr lang="de-DE" dirty="0" err="1" smtClean="0"/>
              <a:t>vname</a:t>
            </a:r>
            <a:r>
              <a:rPr lang="de-DE" dirty="0" smtClean="0"/>
              <a:t> </a:t>
            </a:r>
            <a:r>
              <a:rPr lang="de-DE" dirty="0"/>
              <a:t>VARCHAR(100), </a:t>
            </a:r>
            <a:r>
              <a:rPr lang="de-DE" dirty="0" err="1"/>
              <a:t>name</a:t>
            </a:r>
            <a:r>
              <a:rPr lang="de-DE" dirty="0"/>
              <a:t> VARCHAR(100),</a:t>
            </a:r>
          </a:p>
          <a:p>
            <a:pPr marL="0" indent="0">
              <a:buNone/>
            </a:pPr>
            <a:r>
              <a:rPr lang="de-DE" dirty="0" err="1" smtClean="0"/>
              <a:t>adr</a:t>
            </a:r>
            <a:r>
              <a:rPr lang="de-DE" dirty="0" smtClean="0"/>
              <a:t> </a:t>
            </a:r>
            <a:r>
              <a:rPr lang="de-DE" dirty="0"/>
              <a:t>TEXT);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21490"/>
              </p:ext>
            </p:extLst>
          </p:nvPr>
        </p:nvGraphicFramePr>
        <p:xfrm>
          <a:off x="804332" y="41760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adr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4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Entstehung</a:t>
            </a:r>
            <a:endParaRPr lang="en-US" altLang="de-DE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334" y="1960437"/>
            <a:ext cx="8596668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de-DE" sz="2000" i="1" dirty="0" smtClean="0">
                <a:solidFill>
                  <a:srgbClr val="003366"/>
                </a:solidFill>
              </a:rPr>
              <a:t>1994 Berkeley-DB</a:t>
            </a:r>
          </a:p>
          <a:p>
            <a:pPr marL="457200" lvl="1" indent="0">
              <a:buNone/>
            </a:pPr>
            <a:r>
              <a:rPr lang="en-US" altLang="de-DE" sz="1800" i="1" dirty="0" err="1" smtClean="0">
                <a:solidFill>
                  <a:schemeClr val="tx1"/>
                </a:solidFill>
              </a:rPr>
              <a:t>Erste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Datenbank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die den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relationalen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Ansatz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bricht</a:t>
            </a:r>
            <a:endParaRPr lang="en-US" altLang="de-DE" sz="1800" i="1" dirty="0" smtClean="0">
              <a:solidFill>
                <a:schemeClr val="tx1"/>
              </a:solidFill>
            </a:endParaRPr>
          </a:p>
          <a:p>
            <a:r>
              <a:rPr lang="en-US" altLang="de-DE" i="1" dirty="0" smtClean="0">
                <a:solidFill>
                  <a:srgbClr val="003366"/>
                </a:solidFill>
              </a:rPr>
              <a:t>1998 Carlo </a:t>
            </a:r>
            <a:r>
              <a:rPr lang="en-US" altLang="de-DE" i="1" dirty="0" err="1" smtClean="0">
                <a:solidFill>
                  <a:srgbClr val="003366"/>
                </a:solidFill>
              </a:rPr>
              <a:t>Strozzi</a:t>
            </a:r>
            <a:r>
              <a:rPr lang="en-US" altLang="de-DE" i="1" dirty="0" smtClean="0">
                <a:solidFill>
                  <a:srgbClr val="003366"/>
                </a:solidFill>
              </a:rPr>
              <a:t> </a:t>
            </a:r>
            <a:r>
              <a:rPr lang="en-US" altLang="de-DE" i="1" dirty="0" err="1" smtClean="0">
                <a:solidFill>
                  <a:srgbClr val="003366"/>
                </a:solidFill>
              </a:rPr>
              <a:t>entwickelt</a:t>
            </a:r>
            <a:r>
              <a:rPr lang="en-US" altLang="de-DE" i="1" dirty="0" smtClean="0">
                <a:solidFill>
                  <a:srgbClr val="003366"/>
                </a:solidFill>
              </a:rPr>
              <a:t> NoSQL </a:t>
            </a:r>
            <a:r>
              <a:rPr lang="en-US" altLang="de-DE" i="1" dirty="0" err="1" smtClean="0">
                <a:solidFill>
                  <a:srgbClr val="003366"/>
                </a:solidFill>
              </a:rPr>
              <a:t>Datenbanken</a:t>
            </a:r>
            <a:endParaRPr lang="en-US" altLang="de-DE" i="1" dirty="0" smtClean="0">
              <a:solidFill>
                <a:srgbClr val="003366"/>
              </a:solidFill>
            </a:endParaRPr>
          </a:p>
          <a:p>
            <a:pPr marL="457200" lvl="1" indent="0">
              <a:buNone/>
            </a:pPr>
            <a:r>
              <a:rPr lang="en-US" altLang="de-DE" sz="1800" i="1" dirty="0" smtClean="0">
                <a:solidFill>
                  <a:schemeClr val="tx1"/>
                </a:solidFill>
              </a:rPr>
              <a:t>NoSQL === No any SQL at all</a:t>
            </a:r>
          </a:p>
          <a:p>
            <a:pPr marL="457200" lvl="1" indent="0">
              <a:buNone/>
            </a:pPr>
            <a:r>
              <a:rPr lang="en-US" altLang="de-DE" sz="1800" i="1" dirty="0" err="1" smtClean="0">
                <a:solidFill>
                  <a:schemeClr val="tx1"/>
                </a:solidFill>
              </a:rPr>
              <a:t>Mehrere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Open-Source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Datenbanken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ohne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SQL API</a:t>
            </a:r>
          </a:p>
          <a:p>
            <a:pPr marL="457200" lvl="1" indent="0">
              <a:buNone/>
            </a:pPr>
            <a:r>
              <a:rPr lang="en-US" altLang="de-DE" sz="1800" i="1" dirty="0" err="1" smtClean="0">
                <a:solidFill>
                  <a:schemeClr val="tx1"/>
                </a:solidFill>
              </a:rPr>
              <a:t>Nach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heutiger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Definition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eher</a:t>
            </a:r>
            <a:r>
              <a:rPr lang="en-US" altLang="de-DE" sz="1800" i="1" dirty="0" smtClean="0">
                <a:solidFill>
                  <a:schemeClr val="tx1"/>
                </a:solidFill>
              </a:rPr>
              <a:t> </a:t>
            </a:r>
            <a:r>
              <a:rPr lang="en-US" altLang="de-DE" sz="1800" i="1" dirty="0" err="1" smtClean="0">
                <a:solidFill>
                  <a:schemeClr val="tx1"/>
                </a:solidFill>
              </a:rPr>
              <a:t>NoREL</a:t>
            </a:r>
            <a:endParaRPr lang="en-US" altLang="de-DE" sz="1800" i="1" dirty="0" smtClean="0">
              <a:solidFill>
                <a:schemeClr val="tx1"/>
              </a:solidFill>
            </a:endParaRPr>
          </a:p>
          <a:p>
            <a:r>
              <a:rPr lang="en-US" altLang="de-DE" sz="2000" i="1" dirty="0" smtClean="0">
                <a:solidFill>
                  <a:srgbClr val="003366"/>
                </a:solidFill>
              </a:rPr>
              <a:t>2009 #</a:t>
            </a:r>
            <a:r>
              <a:rPr lang="en-US" altLang="de-DE" sz="2000" i="1" dirty="0" err="1" smtClean="0">
                <a:solidFill>
                  <a:srgbClr val="003366"/>
                </a:solidFill>
              </a:rPr>
              <a:t>nosql</a:t>
            </a:r>
            <a:r>
              <a:rPr lang="en-US" altLang="de-DE" sz="2000" i="1" dirty="0" smtClean="0">
                <a:solidFill>
                  <a:srgbClr val="003366"/>
                </a:solidFill>
              </a:rPr>
              <a:t> Meeting in </a:t>
            </a:r>
            <a:r>
              <a:rPr lang="en-US" altLang="de-DE" sz="2000" i="1" dirty="0" err="1" smtClean="0">
                <a:solidFill>
                  <a:srgbClr val="003366"/>
                </a:solidFill>
              </a:rPr>
              <a:t>SanFrancisco</a:t>
            </a:r>
            <a:r>
              <a:rPr lang="en-US" altLang="de-DE" sz="2000" i="1" dirty="0" smtClean="0">
                <a:solidFill>
                  <a:srgbClr val="003366"/>
                </a:solidFill>
              </a:rPr>
              <a:t> </a:t>
            </a:r>
            <a:r>
              <a:rPr lang="en-US" altLang="de-DE" sz="2000" i="1" dirty="0" err="1" smtClean="0">
                <a:solidFill>
                  <a:srgbClr val="003366"/>
                </a:solidFill>
              </a:rPr>
              <a:t>durch</a:t>
            </a:r>
            <a:r>
              <a:rPr lang="en-US" altLang="de-DE" sz="2000" i="1" dirty="0" smtClean="0">
                <a:solidFill>
                  <a:srgbClr val="003366"/>
                </a:solidFill>
              </a:rPr>
              <a:t> Johan </a:t>
            </a:r>
            <a:r>
              <a:rPr lang="en-US" altLang="de-DE" sz="2000" i="1" dirty="0" err="1" smtClean="0">
                <a:solidFill>
                  <a:srgbClr val="003366"/>
                </a:solidFill>
              </a:rPr>
              <a:t>Oskarsson</a:t>
            </a:r>
            <a:r>
              <a:rPr lang="en-US" altLang="de-DE" sz="2000" i="1" dirty="0" smtClean="0">
                <a:solidFill>
                  <a:srgbClr val="003366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de-DE" sz="2000" i="1" dirty="0">
                <a:solidFill>
                  <a:srgbClr val="003366"/>
                </a:solidFill>
              </a:rPr>
              <a:t>	</a:t>
            </a:r>
            <a:r>
              <a:rPr lang="en-US" altLang="de-DE" dirty="0" err="1" smtClean="0">
                <a:solidFill>
                  <a:schemeClr val="tx1"/>
                </a:solidFill>
              </a:rPr>
              <a:t>Diskussion</a:t>
            </a:r>
            <a:r>
              <a:rPr lang="en-US" altLang="de-DE" dirty="0" smtClean="0">
                <a:solidFill>
                  <a:schemeClr val="tx1"/>
                </a:solidFill>
              </a:rPr>
              <a:t> der </a:t>
            </a:r>
            <a:r>
              <a:rPr lang="en-US" altLang="de-DE" dirty="0" err="1" smtClean="0">
                <a:solidFill>
                  <a:schemeClr val="tx1"/>
                </a:solidFill>
              </a:rPr>
              <a:t>Begrifflichkeit</a:t>
            </a:r>
            <a:r>
              <a:rPr lang="en-US" altLang="de-DE" dirty="0" smtClean="0">
                <a:solidFill>
                  <a:schemeClr val="tx1"/>
                </a:solidFill>
              </a:rPr>
              <a:t> NoSQL </a:t>
            </a:r>
            <a:r>
              <a:rPr lang="en-US" altLang="de-DE" dirty="0" err="1" smtClean="0">
                <a:solidFill>
                  <a:schemeClr val="tx1"/>
                </a:solidFill>
              </a:rPr>
              <a:t>als</a:t>
            </a:r>
            <a:r>
              <a:rPr lang="en-US" altLang="de-DE" dirty="0" smtClean="0">
                <a:solidFill>
                  <a:schemeClr val="tx1"/>
                </a:solidFill>
              </a:rPr>
              <a:t> </a:t>
            </a:r>
            <a:r>
              <a:rPr lang="en-US" altLang="de-DE" i="1" dirty="0" smtClean="0">
                <a:solidFill>
                  <a:schemeClr val="tx1"/>
                </a:solidFill>
              </a:rPr>
              <a:t>“non-relational”</a:t>
            </a:r>
          </a:p>
          <a:p>
            <a:pPr marL="0" indent="0">
              <a:buNone/>
            </a:pPr>
            <a:r>
              <a:rPr lang="en-US" altLang="de-DE" i="1" dirty="0">
                <a:solidFill>
                  <a:schemeClr val="tx1"/>
                </a:solidFill>
              </a:rPr>
              <a:t>	</a:t>
            </a:r>
            <a:r>
              <a:rPr lang="en-US" altLang="de-DE" i="1" dirty="0" smtClean="0">
                <a:solidFill>
                  <a:schemeClr val="tx1"/>
                </a:solidFill>
              </a:rPr>
              <a:t>NoSQL </a:t>
            </a:r>
            <a:r>
              <a:rPr lang="en-US" altLang="de-DE" i="1" dirty="0" err="1" smtClean="0">
                <a:solidFill>
                  <a:schemeClr val="tx1"/>
                </a:solidFill>
              </a:rPr>
              <a:t>als</a:t>
            </a:r>
            <a:r>
              <a:rPr lang="en-US" altLang="de-DE" i="1" dirty="0" smtClean="0">
                <a:solidFill>
                  <a:schemeClr val="tx1"/>
                </a:solidFill>
              </a:rPr>
              <a:t> “</a:t>
            </a:r>
            <a:r>
              <a:rPr lang="en-US" altLang="de-DE" i="1" dirty="0" err="1" smtClean="0">
                <a:solidFill>
                  <a:schemeClr val="tx1"/>
                </a:solidFill>
              </a:rPr>
              <a:t>Arbeitsbegriff</a:t>
            </a:r>
            <a:r>
              <a:rPr lang="en-US" altLang="de-DE" i="1" dirty="0" smtClean="0">
                <a:solidFill>
                  <a:schemeClr val="tx1"/>
                </a:solidFill>
              </a:rPr>
              <a:t>” der </a:t>
            </a:r>
            <a:r>
              <a:rPr lang="en-US" altLang="de-DE" i="1" dirty="0" err="1" smtClean="0">
                <a:solidFill>
                  <a:schemeClr val="tx1"/>
                </a:solidFill>
              </a:rPr>
              <a:t>neu</a:t>
            </a:r>
            <a:r>
              <a:rPr lang="en-US" altLang="de-DE" i="1" dirty="0" smtClean="0">
                <a:solidFill>
                  <a:schemeClr val="tx1"/>
                </a:solidFill>
              </a:rPr>
              <a:t> </a:t>
            </a:r>
            <a:r>
              <a:rPr lang="en-US" altLang="de-DE" i="1" dirty="0" err="1" smtClean="0">
                <a:solidFill>
                  <a:schemeClr val="tx1"/>
                </a:solidFill>
              </a:rPr>
              <a:t>gegründeten</a:t>
            </a:r>
            <a:r>
              <a:rPr lang="en-US" altLang="de-DE" i="1" dirty="0" smtClean="0">
                <a:solidFill>
                  <a:schemeClr val="tx1"/>
                </a:solidFill>
              </a:rPr>
              <a:t> </a:t>
            </a:r>
            <a:r>
              <a:rPr lang="en-US" altLang="de-DE" i="1" dirty="0" err="1" smtClean="0">
                <a:solidFill>
                  <a:schemeClr val="tx1"/>
                </a:solidFill>
              </a:rPr>
              <a:t>Arbeitsgruppe</a:t>
            </a:r>
            <a:endParaRPr lang="en-US" altLang="de-DE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de-DE" i="1" dirty="0">
                <a:solidFill>
                  <a:schemeClr val="tx1"/>
                </a:solidFill>
              </a:rPr>
              <a:t>	</a:t>
            </a:r>
            <a:endParaRPr lang="en-US" altLang="de-DE" dirty="0">
              <a:solidFill>
                <a:srgbClr val="003366"/>
              </a:solidFill>
            </a:endParaRPr>
          </a:p>
          <a:p>
            <a:pPr marL="457200" lvl="1" indent="0">
              <a:buNone/>
            </a:pPr>
            <a:endParaRPr lang="en-US" altLang="de-DE" sz="1800" dirty="0" smtClean="0">
              <a:solidFill>
                <a:schemeClr val="tx1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pic>
        <p:nvPicPr>
          <p:cNvPr id="1026" name="Picture 2" descr="http://www.strozzi.it/users/carlo/carlo-img-2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94" y="1930400"/>
            <a:ext cx="1460837" cy="19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3879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Student</a:t>
            </a:r>
            <a:r>
              <a:rPr lang="de-DE" dirty="0" smtClean="0"/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Alle Datensätze mit allen Attributen der Tabelle Student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</a:t>
            </a:r>
            <a:r>
              <a:rPr lang="de-DE" dirty="0" err="1">
                <a:solidFill>
                  <a:srgbClr val="0070C0"/>
                </a:solidFill>
              </a:rPr>
              <a:t>VorlNr</a:t>
            </a:r>
            <a:r>
              <a:rPr lang="de-DE" dirty="0">
                <a:solidFill>
                  <a:srgbClr val="0070C0"/>
                </a:solidFill>
              </a:rPr>
              <a:t>, Titel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</a:t>
            </a:r>
            <a:r>
              <a:rPr lang="de-DE" dirty="0" smtClean="0">
                <a:solidFill>
                  <a:srgbClr val="0070C0"/>
                </a:solidFill>
              </a:rPr>
              <a:t>Vorlesung;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Listet Spalten </a:t>
            </a:r>
            <a:r>
              <a:rPr lang="de-DE" dirty="0" err="1" smtClean="0">
                <a:solidFill>
                  <a:schemeClr val="tx1"/>
                </a:solidFill>
              </a:rPr>
              <a:t>VorlNr</a:t>
            </a:r>
            <a:r>
              <a:rPr lang="de-DE" dirty="0" smtClean="0">
                <a:solidFill>
                  <a:schemeClr val="tx1"/>
                </a:solidFill>
              </a:rPr>
              <a:t> und Titel der Tabelle Vorlesung auf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</a:t>
            </a:r>
            <a:r>
              <a:rPr lang="de-DE" dirty="0" smtClean="0">
                <a:solidFill>
                  <a:srgbClr val="0070C0"/>
                </a:solidFill>
              </a:rPr>
              <a:t>Student WHERE </a:t>
            </a:r>
            <a:r>
              <a:rPr lang="de-DE" dirty="0" err="1" smtClean="0">
                <a:solidFill>
                  <a:srgbClr val="0070C0"/>
                </a:solidFill>
              </a:rPr>
              <a:t>vname</a:t>
            </a:r>
            <a:r>
              <a:rPr lang="de-DE" dirty="0" smtClean="0">
                <a:solidFill>
                  <a:srgbClr val="0070C0"/>
                </a:solidFill>
              </a:rPr>
              <a:t>=‘Daniel‘</a:t>
            </a:r>
            <a:r>
              <a:rPr lang="de-DE" dirty="0" smtClean="0"/>
              <a:t>;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Listet alle Spalten der Tabelle Studenten auf aber nur die Datensätze </a:t>
            </a:r>
            <a:r>
              <a:rPr lang="de-DE" dirty="0" err="1" smtClean="0">
                <a:solidFill>
                  <a:schemeClr val="tx1"/>
                </a:solidFill>
              </a:rPr>
              <a:t>indenen</a:t>
            </a:r>
            <a:r>
              <a:rPr lang="de-DE" dirty="0" smtClean="0">
                <a:solidFill>
                  <a:schemeClr val="tx1"/>
                </a:solidFill>
              </a:rPr>
              <a:t> in der Spalte </a:t>
            </a:r>
            <a:r>
              <a:rPr lang="de-DE" dirty="0" err="1" smtClean="0">
                <a:solidFill>
                  <a:schemeClr val="tx1"/>
                </a:solidFill>
              </a:rPr>
              <a:t>vname</a:t>
            </a:r>
            <a:r>
              <a:rPr lang="de-DE" dirty="0" smtClean="0">
                <a:solidFill>
                  <a:schemeClr val="tx1"/>
                </a:solidFill>
              </a:rPr>
              <a:t> der Wert Daniel steht.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2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 über mehrere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7654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</a:t>
            </a:r>
            <a:r>
              <a:rPr lang="de-DE" dirty="0" err="1">
                <a:solidFill>
                  <a:srgbClr val="0070C0"/>
                </a:solidFill>
              </a:rPr>
              <a:t>Vorlesung.VorlNr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Vorlesung.Titel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Professor.PersNr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Professor.Name</a:t>
            </a: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Professor INNER JOIN Vorlesung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ON </a:t>
            </a:r>
            <a:r>
              <a:rPr lang="de-DE" dirty="0" err="1">
                <a:solidFill>
                  <a:srgbClr val="0070C0"/>
                </a:solidFill>
              </a:rPr>
              <a:t>Professor.PersNr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Vorlesung.PersNr</a:t>
            </a:r>
            <a:r>
              <a:rPr lang="de-DE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/>
                </a:solidFill>
              </a:rPr>
              <a:t>Problem: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Nicht alle Datenbankmanagementsysteme können JOINS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Performance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2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3879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Student</a:t>
            </a:r>
            <a:r>
              <a:rPr lang="de-DE" dirty="0" smtClean="0"/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Alle Datensätze mit allen Attributen der Tabelle Student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</a:t>
            </a:r>
            <a:r>
              <a:rPr lang="de-DE" dirty="0" err="1">
                <a:solidFill>
                  <a:srgbClr val="0070C0"/>
                </a:solidFill>
              </a:rPr>
              <a:t>VorlNr</a:t>
            </a:r>
            <a:r>
              <a:rPr lang="de-DE" dirty="0">
                <a:solidFill>
                  <a:srgbClr val="0070C0"/>
                </a:solidFill>
              </a:rPr>
              <a:t>, Titel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</a:t>
            </a:r>
            <a:r>
              <a:rPr lang="de-DE" dirty="0" smtClean="0">
                <a:solidFill>
                  <a:srgbClr val="0070C0"/>
                </a:solidFill>
              </a:rPr>
              <a:t>Vorlesung;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Listet Spalten </a:t>
            </a:r>
            <a:r>
              <a:rPr lang="de-DE" dirty="0" err="1" smtClean="0">
                <a:solidFill>
                  <a:schemeClr val="tx1"/>
                </a:solidFill>
              </a:rPr>
              <a:t>VorlNr</a:t>
            </a:r>
            <a:r>
              <a:rPr lang="de-DE" dirty="0" smtClean="0">
                <a:solidFill>
                  <a:schemeClr val="tx1"/>
                </a:solidFill>
              </a:rPr>
              <a:t> und Titel der Tabelle Vorlesung auf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</a:t>
            </a:r>
            <a:r>
              <a:rPr lang="de-DE" dirty="0" smtClean="0">
                <a:solidFill>
                  <a:srgbClr val="0070C0"/>
                </a:solidFill>
              </a:rPr>
              <a:t>Student WHERE </a:t>
            </a:r>
            <a:r>
              <a:rPr lang="de-DE" dirty="0" err="1" smtClean="0">
                <a:solidFill>
                  <a:srgbClr val="0070C0"/>
                </a:solidFill>
              </a:rPr>
              <a:t>vname</a:t>
            </a:r>
            <a:r>
              <a:rPr lang="de-DE" dirty="0" smtClean="0">
                <a:solidFill>
                  <a:srgbClr val="0070C0"/>
                </a:solidFill>
              </a:rPr>
              <a:t>=‘Daniel‘</a:t>
            </a:r>
            <a:r>
              <a:rPr lang="de-DE" dirty="0" smtClean="0"/>
              <a:t>;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Listet alle Spalten der Tabelle Studenten auf aber nur die Datensätze </a:t>
            </a:r>
            <a:r>
              <a:rPr lang="de-DE" dirty="0" err="1" smtClean="0">
                <a:solidFill>
                  <a:schemeClr val="tx1"/>
                </a:solidFill>
              </a:rPr>
              <a:t>indenen</a:t>
            </a:r>
            <a:r>
              <a:rPr lang="de-DE" dirty="0" smtClean="0">
                <a:solidFill>
                  <a:schemeClr val="tx1"/>
                </a:solidFill>
              </a:rPr>
              <a:t> in der Spalte </a:t>
            </a:r>
            <a:r>
              <a:rPr lang="de-DE" dirty="0" err="1" smtClean="0">
                <a:solidFill>
                  <a:schemeClr val="tx1"/>
                </a:solidFill>
              </a:rPr>
              <a:t>vname</a:t>
            </a:r>
            <a:r>
              <a:rPr lang="de-DE" dirty="0" smtClean="0">
                <a:solidFill>
                  <a:schemeClr val="tx1"/>
                </a:solidFill>
              </a:rPr>
              <a:t> der Wert Daniel steht.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43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98542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SELECT [DISTINCT] Auswahlliste [AS </a:t>
            </a:r>
            <a:r>
              <a:rPr lang="de-DE" dirty="0" err="1">
                <a:solidFill>
                  <a:srgbClr val="0070C0"/>
                </a:solidFill>
              </a:rPr>
              <a:t>Spaltenalias</a:t>
            </a:r>
            <a:r>
              <a:rPr lang="de-DE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FROM Quelle [ [AS] </a:t>
            </a:r>
            <a:r>
              <a:rPr lang="de-DE" dirty="0" err="1">
                <a:solidFill>
                  <a:srgbClr val="0070C0"/>
                </a:solidFill>
              </a:rPr>
              <a:t>Tabellenalias</a:t>
            </a:r>
            <a:r>
              <a:rPr lang="de-DE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[WHERE </a:t>
            </a:r>
            <a:r>
              <a:rPr lang="de-DE" dirty="0" err="1">
                <a:solidFill>
                  <a:srgbClr val="0070C0"/>
                </a:solidFill>
              </a:rPr>
              <a:t>Where</a:t>
            </a:r>
            <a:r>
              <a:rPr lang="de-DE" dirty="0">
                <a:solidFill>
                  <a:srgbClr val="0070C0"/>
                </a:solidFill>
              </a:rPr>
              <a:t>-Klausel]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[GROUP BY (Group-</a:t>
            </a:r>
            <a:r>
              <a:rPr lang="de-DE" dirty="0" err="1">
                <a:solidFill>
                  <a:srgbClr val="0070C0"/>
                </a:solidFill>
              </a:rPr>
              <a:t>by</a:t>
            </a:r>
            <a:r>
              <a:rPr lang="de-DE" dirty="0">
                <a:solidFill>
                  <a:srgbClr val="0070C0"/>
                </a:solidFill>
              </a:rPr>
              <a:t>-Attribut)+]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[HAVING </a:t>
            </a:r>
            <a:r>
              <a:rPr lang="de-DE" dirty="0" err="1">
                <a:solidFill>
                  <a:srgbClr val="0070C0"/>
                </a:solidFill>
              </a:rPr>
              <a:t>Having</a:t>
            </a:r>
            <a:r>
              <a:rPr lang="de-DE" dirty="0">
                <a:solidFill>
                  <a:srgbClr val="0070C0"/>
                </a:solidFill>
              </a:rPr>
              <a:t>-Klausel]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[ORDER BY (Sortierungsattribut [ASC|DESC])+];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9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Aktualisieren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8662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</a:t>
            </a:r>
            <a:r>
              <a:rPr lang="en-US" dirty="0"/>
              <a:t>=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column2</a:t>
            </a:r>
            <a:r>
              <a:rPr lang="en-US" dirty="0"/>
              <a:t>=</a:t>
            </a:r>
            <a:r>
              <a:rPr lang="en-US" i="1" dirty="0"/>
              <a:t>value2</a:t>
            </a:r>
            <a:r>
              <a:rPr lang="en-US" dirty="0"/>
              <a:t>,...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some_column</a:t>
            </a:r>
            <a:r>
              <a:rPr lang="en-US" dirty="0"/>
              <a:t>=</a:t>
            </a:r>
            <a:r>
              <a:rPr lang="en-US" i="1" dirty="0" err="1"/>
              <a:t>some_value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UPDATE </a:t>
            </a:r>
            <a:r>
              <a:rPr lang="de-DE" dirty="0" smtClean="0"/>
              <a:t>Katzen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SET </a:t>
            </a:r>
            <a:r>
              <a:rPr lang="de-DE" dirty="0" smtClean="0"/>
              <a:t>Name=‘</a:t>
            </a:r>
            <a:r>
              <a:rPr lang="de-DE" dirty="0" err="1" smtClean="0"/>
              <a:t>Morle</a:t>
            </a:r>
            <a:r>
              <a:rPr lang="de-DE" dirty="0" smtClean="0"/>
              <a:t>', City=‘Ladenburg'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WHERE </a:t>
            </a:r>
            <a:r>
              <a:rPr lang="de-DE" dirty="0" smtClean="0"/>
              <a:t>Name=‘</a:t>
            </a:r>
            <a:r>
              <a:rPr lang="de-DE" dirty="0" err="1" smtClean="0"/>
              <a:t>Kimba</a:t>
            </a:r>
            <a:r>
              <a:rPr lang="de-DE" dirty="0" smtClean="0"/>
              <a:t>';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Probleme?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some_column</a:t>
            </a:r>
            <a:r>
              <a:rPr lang="en-US" dirty="0"/>
              <a:t>=</a:t>
            </a:r>
            <a:r>
              <a:rPr lang="en-US" i="1" dirty="0" err="1"/>
              <a:t>some_value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 smtClean="0"/>
              <a:t>Katzen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smtClean="0"/>
              <a:t>Name=’</a:t>
            </a:r>
            <a:r>
              <a:rPr lang="en-US" dirty="0" err="1" smtClean="0"/>
              <a:t>Morle</a:t>
            </a:r>
            <a:r>
              <a:rPr lang="en-US" dirty="0" smtClean="0"/>
              <a:t>’ </a:t>
            </a:r>
            <a:r>
              <a:rPr lang="en-US" dirty="0"/>
              <a:t>AND </a:t>
            </a:r>
            <a:r>
              <a:rPr lang="en-US" dirty="0" smtClean="0"/>
              <a:t>Color=‘Black';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34818" name="Picture 2" descr="https://upload.wikimedia.org/wikipedia/commons/4/4c/Blackcat-Lili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25" y="2295143"/>
            <a:ext cx="2616607" cy="33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3646" y="2740152"/>
            <a:ext cx="8596668" cy="1320800"/>
          </a:xfrm>
        </p:spPr>
        <p:txBody>
          <a:bodyPr/>
          <a:lstStyle/>
          <a:p>
            <a:r>
              <a:rPr lang="de-DE" dirty="0" smtClean="0"/>
              <a:t>Transaktionen</a:t>
            </a:r>
            <a:br>
              <a:rPr lang="de-DE" dirty="0" smtClean="0"/>
            </a:br>
            <a:r>
              <a:rPr lang="de-DE" dirty="0" smtClean="0"/>
              <a:t>ACID - Eigenschaft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95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Eine Operation, welche eine Datenbank von einem konsistenten Zustand in einen anderen veränderten und weiterhin konsistenten Zustand überführt</a:t>
            </a:r>
          </a:p>
          <a:p>
            <a:endParaRPr lang="de-DE" sz="2000" dirty="0"/>
          </a:p>
          <a:p>
            <a:r>
              <a:rPr lang="de-DE" sz="2000" dirty="0" smtClean="0"/>
              <a:t>Schlägt eine Transaktion fehl werden alle bereits geänderte Daten wieder in den </a:t>
            </a:r>
            <a:r>
              <a:rPr lang="de-DE" sz="2000" dirty="0" err="1" smtClean="0"/>
              <a:t>Usprungszustand</a:t>
            </a:r>
            <a:r>
              <a:rPr lang="de-DE" sz="2000" dirty="0" smtClean="0"/>
              <a:t> zurückgeführt (Rollback)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12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ACID-Eigenschaften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Zeichnen eine Transaktion aus</a:t>
            </a:r>
          </a:p>
          <a:p>
            <a:pPr marL="0" indent="0">
              <a:buNone/>
            </a:pPr>
            <a:r>
              <a:rPr lang="de-DE" sz="2000" dirty="0" smtClean="0"/>
              <a:t>Voraussetzung für die Verlässlichkeit eines DBMS</a:t>
            </a:r>
          </a:p>
          <a:p>
            <a:endParaRPr lang="de-DE" sz="2000" dirty="0"/>
          </a:p>
          <a:p>
            <a:r>
              <a:rPr lang="de-DE" sz="2000" dirty="0" err="1" smtClean="0"/>
              <a:t>Atomicity</a:t>
            </a:r>
            <a:r>
              <a:rPr lang="de-DE" sz="2000" dirty="0" smtClean="0"/>
              <a:t> (</a:t>
            </a:r>
            <a:r>
              <a:rPr lang="de-DE" sz="2000" dirty="0" err="1" smtClean="0"/>
              <a:t>atomarität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Consistency</a:t>
            </a:r>
            <a:r>
              <a:rPr lang="de-DE" sz="2000" dirty="0" smtClean="0"/>
              <a:t> (konsistent)</a:t>
            </a:r>
          </a:p>
          <a:p>
            <a:r>
              <a:rPr lang="de-DE" sz="2000" dirty="0" smtClean="0"/>
              <a:t>Isolation </a:t>
            </a:r>
          </a:p>
          <a:p>
            <a:r>
              <a:rPr lang="de-DE" sz="2000" dirty="0" err="1" smtClean="0"/>
              <a:t>Durability</a:t>
            </a:r>
            <a:r>
              <a:rPr lang="de-DE" sz="2000" dirty="0" smtClean="0"/>
              <a:t> (Dauerhaftigkeit)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6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Atomicity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oder nichts</a:t>
            </a:r>
          </a:p>
          <a:p>
            <a:endParaRPr lang="de-DE" dirty="0"/>
          </a:p>
          <a:p>
            <a:r>
              <a:rPr lang="de-DE" dirty="0" smtClean="0"/>
              <a:t>Transaktion besteht aus mehrere Operationen</a:t>
            </a:r>
          </a:p>
          <a:p>
            <a:r>
              <a:rPr lang="de-DE" dirty="0" smtClean="0"/>
              <a:t>Operationen werden nacheinander ausgeführt</a:t>
            </a:r>
          </a:p>
          <a:p>
            <a:r>
              <a:rPr lang="de-DE" dirty="0" smtClean="0"/>
              <a:t>schlägt eine fehl werden ALLE Operationen “zurückgerollt“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Entstehung</a:t>
            </a:r>
            <a:endParaRPr lang="en-US" altLang="de-DE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334" y="1638135"/>
            <a:ext cx="8596668" cy="44243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de-DE" sz="2000" i="1" dirty="0" smtClean="0">
                <a:solidFill>
                  <a:srgbClr val="003366"/>
                </a:solidFill>
              </a:rPr>
              <a:t>2009 Meeting Atlanta Eric Evans</a:t>
            </a:r>
          </a:p>
          <a:p>
            <a:pPr marL="457200" lvl="1" indent="0">
              <a:buNone/>
            </a:pPr>
            <a:r>
              <a:rPr lang="en-US" altLang="de-DE" sz="1800" dirty="0" smtClean="0">
                <a:solidFill>
                  <a:schemeClr val="tx1"/>
                </a:solidFill>
              </a:rPr>
              <a:t>Re-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Definiert</a:t>
            </a:r>
            <a:r>
              <a:rPr lang="en-US" altLang="de-DE" sz="1800" dirty="0" smtClean="0">
                <a:solidFill>
                  <a:schemeClr val="tx1"/>
                </a:solidFill>
              </a:rPr>
              <a:t> den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Begriff</a:t>
            </a:r>
            <a:r>
              <a:rPr lang="en-US" altLang="de-DE" sz="1800" dirty="0" smtClean="0">
                <a:solidFill>
                  <a:schemeClr val="tx1"/>
                </a:solidFill>
              </a:rPr>
              <a:t> NoSQL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als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Konzept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de-DE" sz="1800" dirty="0" smtClean="0">
                <a:solidFill>
                  <a:schemeClr val="tx1"/>
                </a:solidFill>
              </a:rPr>
              <a:t>No only SQL</a:t>
            </a:r>
          </a:p>
          <a:p>
            <a:pPr marL="457200" lvl="1" indent="0">
              <a:buNone/>
            </a:pPr>
            <a:r>
              <a:rPr lang="en-US" altLang="de-DE" sz="1800" dirty="0" smtClean="0">
                <a:solidFill>
                  <a:schemeClr val="tx1"/>
                </a:solidFill>
              </a:rPr>
              <a:t>NoSQL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als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Begriff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für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alle</a:t>
            </a:r>
            <a:r>
              <a:rPr lang="en-US" altLang="de-DE" sz="1800" dirty="0" smtClean="0">
                <a:solidFill>
                  <a:schemeClr val="tx1"/>
                </a:solidFill>
              </a:rPr>
              <a:t> “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anderen</a:t>
            </a:r>
            <a:r>
              <a:rPr lang="en-US" altLang="de-DE" sz="1800" dirty="0" smtClean="0">
                <a:solidFill>
                  <a:schemeClr val="tx1"/>
                </a:solidFill>
              </a:rPr>
              <a:t>”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Datenbankkonzepte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de-DE" sz="1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err="1" smtClean="0">
                <a:solidFill>
                  <a:schemeClr val="tx1"/>
                </a:solidFill>
              </a:rPr>
              <a:t>Objektorientierte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Datenbanken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err="1" smtClean="0">
                <a:solidFill>
                  <a:schemeClr val="tx1"/>
                </a:solidFill>
              </a:rPr>
              <a:t>dokumentenbasierte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Datenbanken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err="1" smtClean="0">
                <a:solidFill>
                  <a:schemeClr val="tx1"/>
                </a:solidFill>
              </a:rPr>
              <a:t>Graphendatenbanken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smtClean="0">
                <a:solidFill>
                  <a:schemeClr val="tx1"/>
                </a:solidFill>
              </a:rPr>
              <a:t>Key-Value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Datenbanken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err="1" smtClean="0">
                <a:solidFill>
                  <a:schemeClr val="tx1"/>
                </a:solidFill>
              </a:rPr>
              <a:t>Spaltenbasierte</a:t>
            </a:r>
            <a:r>
              <a:rPr lang="en-US" altLang="de-DE" sz="1800" dirty="0" smtClean="0">
                <a:solidFill>
                  <a:schemeClr val="tx1"/>
                </a:solidFill>
              </a:rPr>
              <a:t> </a:t>
            </a:r>
            <a:r>
              <a:rPr lang="en-US" altLang="de-DE" sz="1800" dirty="0" err="1" smtClean="0">
                <a:solidFill>
                  <a:schemeClr val="tx1"/>
                </a:solidFill>
              </a:rPr>
              <a:t>Datenbanken</a:t>
            </a:r>
            <a:endParaRPr lang="en-US" altLang="de-DE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de-DE" sz="1800" dirty="0" smtClean="0">
                <a:solidFill>
                  <a:schemeClr val="tx1"/>
                </a:solidFill>
              </a:rPr>
              <a:t>….</a:t>
            </a:r>
          </a:p>
          <a:p>
            <a:pPr marL="457200" lvl="1" indent="0">
              <a:buNone/>
            </a:pPr>
            <a:endParaRPr lang="en-US" altLang="de-DE" sz="1800" dirty="0" smtClean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796" y="1638135"/>
            <a:ext cx="1909206" cy="2386508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der Transaktion befindet sich die Datenbank in einem konsistenten Zustand</a:t>
            </a:r>
          </a:p>
          <a:p>
            <a:endParaRPr lang="de-DE" dirty="0"/>
          </a:p>
          <a:p>
            <a:r>
              <a:rPr lang="de-DE" dirty="0" smtClean="0"/>
              <a:t>Integritätsbedingungen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referentielle Integrität (über den Fremdschlüssel)</a:t>
            </a:r>
          </a:p>
          <a:p>
            <a:pPr lvl="1"/>
            <a:r>
              <a:rPr lang="de-DE" sz="1800" dirty="0" smtClean="0"/>
              <a:t>Falls Datensatz gelöscht wird und Primärschlüssel als Fremdschlüssel weiterhin existiert.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Falls nach der Transaktion </a:t>
            </a:r>
            <a:r>
              <a:rPr lang="de-DE" dirty="0"/>
              <a:t>I</a:t>
            </a:r>
            <a:r>
              <a:rPr lang="de-DE" dirty="0" smtClean="0"/>
              <a:t>nkonsistenz auftritt wird “zurückgerollt“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55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Isolation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Transaktionen laufen Isoliert ab </a:t>
            </a:r>
          </a:p>
          <a:p>
            <a:endParaRPr lang="de-DE" dirty="0" smtClean="0"/>
          </a:p>
          <a:p>
            <a:r>
              <a:rPr lang="de-DE" dirty="0" smtClean="0"/>
              <a:t>Tabellen werden solange gesperrt bis Transaktion vollendet ist</a:t>
            </a:r>
          </a:p>
          <a:p>
            <a:endParaRPr lang="de-DE" dirty="0"/>
          </a:p>
          <a:p>
            <a:r>
              <a:rPr lang="de-DE" dirty="0" smtClean="0"/>
              <a:t>transaktionelle Isolationsgrad bestimmt das “Wie?“ der Sperrung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Synchronisation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10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Durability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Ergebnis der Transaktion ist persistent gespeichert</a:t>
            </a:r>
          </a:p>
          <a:p>
            <a:endParaRPr lang="de-DE" dirty="0"/>
          </a:p>
          <a:p>
            <a:r>
              <a:rPr lang="de-DE" dirty="0" smtClean="0"/>
              <a:t>Muss auch nach einem Systemfehler garantiert sein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9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06380" y="2758440"/>
            <a:ext cx="8596668" cy="1320800"/>
          </a:xfrm>
        </p:spPr>
        <p:txBody>
          <a:bodyPr/>
          <a:lstStyle/>
          <a:p>
            <a:r>
              <a:rPr lang="de-DE" dirty="0" smtClean="0"/>
              <a:t>Zurück zum Anfang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1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Gewährleistung ACID?</a:t>
            </a:r>
          </a:p>
          <a:p>
            <a:pPr lvl="1"/>
            <a:r>
              <a:rPr lang="de-DE" sz="1800" dirty="0" smtClean="0"/>
              <a:t>Konsistenz und Verfügbarkeit sind für relationale Datenbanken oberstes Gebot</a:t>
            </a:r>
          </a:p>
          <a:p>
            <a:endParaRPr lang="de-DE" sz="2000" dirty="0"/>
          </a:p>
          <a:p>
            <a:r>
              <a:rPr lang="de-DE" sz="2000" dirty="0" smtClean="0"/>
              <a:t>Skalierung? “Stell einfach noch ‚nen Datenbank-Server hin“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30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Wie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speichern</a:t>
            </a:r>
            <a:r>
              <a:rPr lang="en-US" altLang="de-DE" dirty="0" smtClean="0"/>
              <a:t>? (In </a:t>
            </a:r>
            <a:r>
              <a:rPr lang="en-US" altLang="de-DE" dirty="0" err="1" smtClean="0"/>
              <a:t>eine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relationalen</a:t>
            </a:r>
            <a:r>
              <a:rPr lang="en-US" altLang="de-DE" dirty="0" smtClean="0"/>
              <a:t> DB)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033153" y="1407886"/>
            <a:ext cx="8075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{</a:t>
            </a:r>
          </a:p>
          <a:p>
            <a:pPr lvl="1"/>
            <a:r>
              <a:rPr lang="de-DE" dirty="0" err="1" smtClean="0"/>
              <a:t>name</a:t>
            </a:r>
            <a:r>
              <a:rPr lang="de-DE" dirty="0" smtClean="0"/>
              <a:t>: “Taylor Swift </a:t>
            </a:r>
            <a:r>
              <a:rPr lang="de-DE" dirty="0" err="1" smtClean="0"/>
              <a:t>ft</a:t>
            </a:r>
            <a:r>
              <a:rPr lang="de-DE" dirty="0" smtClean="0"/>
              <a:t>. Jan Böhmermann“,</a:t>
            </a:r>
          </a:p>
          <a:p>
            <a:pPr lvl="1"/>
            <a:r>
              <a:rPr lang="de-DE" dirty="0" smtClean="0"/>
              <a:t>title: “Laugensong, Der“</a:t>
            </a:r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r>
              <a:rPr lang="de-DE" dirty="0"/>
              <a:t>{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“Taylor Swift </a:t>
            </a:r>
            <a:r>
              <a:rPr lang="de-DE" dirty="0" smtClean="0"/>
              <a:t>und </a:t>
            </a:r>
            <a:r>
              <a:rPr lang="de-DE" dirty="0"/>
              <a:t>Jan Böhmermann“,</a:t>
            </a:r>
          </a:p>
          <a:p>
            <a:pPr lvl="1"/>
            <a:r>
              <a:rPr lang="de-DE" dirty="0"/>
              <a:t>title: “Der Laugensong“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{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“Taylor </a:t>
            </a:r>
            <a:r>
              <a:rPr lang="de-DE" dirty="0" smtClean="0"/>
              <a:t>Swift, </a:t>
            </a:r>
            <a:r>
              <a:rPr lang="de-DE" dirty="0"/>
              <a:t>Jan Böhmermann“,</a:t>
            </a:r>
          </a:p>
          <a:p>
            <a:pPr lvl="1"/>
            <a:r>
              <a:rPr lang="de-DE" dirty="0"/>
              <a:t>title: </a:t>
            </a:r>
            <a:r>
              <a:rPr lang="de-DE" dirty="0" smtClean="0"/>
              <a:t>“Laugensong</a:t>
            </a:r>
            <a:r>
              <a:rPr lang="de-DE" dirty="0"/>
              <a:t>“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90" y="1407886"/>
            <a:ext cx="1367439" cy="1111044"/>
          </a:xfrm>
          <a:prstGeom prst="rect">
            <a:avLst/>
          </a:prstGeom>
        </p:spPr>
      </p:pic>
      <p:pic>
        <p:nvPicPr>
          <p:cNvPr id="6146" name="Picture 2" descr="http://district.schoolnutritionandfitness.com/katyisd/files/itune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03" y="2878429"/>
            <a:ext cx="1331726" cy="7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slashgear.com/wp-content/uploads/2014/01/last.fm-spotify-820x4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90" y="4376421"/>
            <a:ext cx="2258943" cy="11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Vorteile</a:t>
            </a:r>
            <a:r>
              <a:rPr lang="en-US" altLang="de-DE" dirty="0" smtClean="0"/>
              <a:t> von NoSQL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eaLnBrk="1" hangingPunct="1"/>
            <a:r>
              <a:rPr lang="en-US" altLang="de-DE" dirty="0" err="1" smtClean="0"/>
              <a:t>Kein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festgelegtes</a:t>
            </a:r>
            <a:r>
              <a:rPr lang="en-US" altLang="de-DE" dirty="0" smtClean="0"/>
              <a:t> Schema </a:t>
            </a:r>
            <a:r>
              <a:rPr lang="en-US" altLang="de-DE" dirty="0" err="1" smtClean="0"/>
              <a:t>für</a:t>
            </a:r>
            <a:r>
              <a:rPr lang="en-US" altLang="de-DE" dirty="0" smtClean="0"/>
              <a:t> die </a:t>
            </a:r>
            <a:r>
              <a:rPr lang="en-US" altLang="de-DE" dirty="0" err="1" smtClean="0"/>
              <a:t>Datenspeicherung</a:t>
            </a:r>
            <a:endParaRPr lang="en-US" altLang="de-DE" dirty="0" smtClean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 smtClean="0"/>
              <a:t>SQL </a:t>
            </a:r>
            <a:r>
              <a:rPr lang="en-US" altLang="de-DE" dirty="0" err="1" smtClean="0"/>
              <a:t>nicht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als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festgelegte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Abfragesprache</a:t>
            </a:r>
            <a:endParaRPr lang="en-US" altLang="de-DE" dirty="0" smtClean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 err="1" smtClean="0"/>
              <a:t>Bessere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Skalierung</a:t>
            </a:r>
            <a:endParaRPr lang="en-US" altLang="de-DE" dirty="0" smtClean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 err="1" smtClean="0"/>
              <a:t>Performanter</a:t>
            </a:r>
            <a:r>
              <a:rPr lang="en-US" altLang="de-DE" dirty="0" smtClean="0"/>
              <a:t> (</a:t>
            </a:r>
            <a:r>
              <a:rPr lang="en-US" altLang="de-DE" dirty="0" err="1" smtClean="0"/>
              <a:t>Vermeidung</a:t>
            </a:r>
            <a:r>
              <a:rPr lang="en-US" altLang="de-DE" dirty="0" smtClean="0"/>
              <a:t> von JOIN)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68035" y="2794660"/>
            <a:ext cx="8596668" cy="1320800"/>
          </a:xfrm>
        </p:spPr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NoSQL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1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Daten</a:t>
            </a:r>
            <a:r>
              <a:rPr lang="en-US" altLang="de-DE" dirty="0" smtClean="0"/>
              <a:t> (</a:t>
            </a:r>
            <a:r>
              <a:rPr lang="en-US" altLang="de-DE" dirty="0" err="1" smtClean="0"/>
              <a:t>früher</a:t>
            </a:r>
            <a:r>
              <a:rPr lang="en-US" altLang="de-DE" dirty="0" smtClean="0"/>
              <a:t>)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pic>
        <p:nvPicPr>
          <p:cNvPr id="2050" name="Picture 2" descr="http://www.pinaldave.com/bimg/samplex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70" y="2774756"/>
            <a:ext cx="4784561" cy="367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77334" y="1930400"/>
            <a:ext cx="3978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Statische „starre“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Kaum Ausreißer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geringe Menge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Daten bezogen sich immer von derselben Quelle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6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Datenwachstum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Studie der International Data Corporation:</a:t>
            </a:r>
          </a:p>
          <a:p>
            <a:r>
              <a:rPr lang="de-DE" dirty="0" smtClean="0"/>
              <a:t>2011: weltweit gespeicherte, genutzte, erstellt oder kopierte Datenmengen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1,8 </a:t>
            </a:r>
            <a:r>
              <a:rPr lang="de-DE" dirty="0" err="1"/>
              <a:t>Zettabyte</a:t>
            </a:r>
            <a:r>
              <a:rPr lang="de-DE" dirty="0"/>
              <a:t> (1,8 Billionen Gigabyte)</a:t>
            </a:r>
            <a:endParaRPr lang="de-DE" dirty="0" smtClean="0"/>
          </a:p>
          <a:p>
            <a:r>
              <a:rPr lang="de-DE" dirty="0" smtClean="0"/>
              <a:t>Diese </a:t>
            </a:r>
            <a:r>
              <a:rPr lang="de-DE" dirty="0"/>
              <a:t>Datenmenge verdoppelt sich aktuell alle zwei </a:t>
            </a:r>
            <a:r>
              <a:rPr lang="de-DE" dirty="0" smtClean="0"/>
              <a:t>Jahre</a:t>
            </a:r>
          </a:p>
          <a:p>
            <a:endParaRPr lang="de-DE" dirty="0"/>
          </a:p>
          <a:p>
            <a:r>
              <a:rPr lang="de-DE" dirty="0" smtClean="0"/>
              <a:t>Soziale Netzwerke und Blogs</a:t>
            </a:r>
          </a:p>
          <a:p>
            <a:pPr lvl="1"/>
            <a:r>
              <a:rPr lang="de-DE" sz="1800" dirty="0" smtClean="0"/>
              <a:t>Facebook verwaltet Daten von über 800 Millionen Nutzer </a:t>
            </a:r>
          </a:p>
          <a:p>
            <a:pPr lvl="1"/>
            <a:r>
              <a:rPr lang="de-DE" sz="1800" dirty="0" smtClean="0"/>
              <a:t>2010 noch 60 Millionen Tweets, 2011 bereits 200 Millionen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34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1732</Words>
  <Application>Microsoft Office PowerPoint</Application>
  <PresentationFormat>Breitbild</PresentationFormat>
  <Paragraphs>657</Paragraphs>
  <Slides>55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Arial</vt:lpstr>
      <vt:lpstr>Calibri</vt:lpstr>
      <vt:lpstr>Trebuchet MS</vt:lpstr>
      <vt:lpstr>Wingdings 3</vt:lpstr>
      <vt:lpstr>Facette</vt:lpstr>
      <vt:lpstr>DevOp Rhein-Neckar Meetup Treffen</vt:lpstr>
      <vt:lpstr>NoSQL Datenbanken Vorlesung – Hochschule Mannheim</vt:lpstr>
      <vt:lpstr>Inhaltsverzeichnis</vt:lpstr>
      <vt:lpstr>Entstehung</vt:lpstr>
      <vt:lpstr>Entstehung</vt:lpstr>
      <vt:lpstr>Vorteile von NoSQL</vt:lpstr>
      <vt:lpstr>Warum NoSQL?</vt:lpstr>
      <vt:lpstr>Daten (früher)</vt:lpstr>
      <vt:lpstr>Datenwachstum</vt:lpstr>
      <vt:lpstr>Daten (heute)</vt:lpstr>
      <vt:lpstr>Daten (heute) – Wie speichern?</vt:lpstr>
      <vt:lpstr>Wiederholung: Relationale Datenbanken</vt:lpstr>
      <vt:lpstr>Definition</vt:lpstr>
      <vt:lpstr>DB !=DBMS</vt:lpstr>
      <vt:lpstr>Probleme Datenspeicherung</vt:lpstr>
      <vt:lpstr>Tabellenbasiertes relationales Modell</vt:lpstr>
      <vt:lpstr>Identifizierung der Daten</vt:lpstr>
      <vt:lpstr>Relationen</vt:lpstr>
      <vt:lpstr>1:1 Relation</vt:lpstr>
      <vt:lpstr>1:n Relation</vt:lpstr>
      <vt:lpstr>m:n Relation</vt:lpstr>
      <vt:lpstr>Entity-Relationship-Modell</vt:lpstr>
      <vt:lpstr>Entity-Mengen</vt:lpstr>
      <vt:lpstr>PowerPoint-Präsentation</vt:lpstr>
      <vt:lpstr>Übertragung in das relationale Modell</vt:lpstr>
      <vt:lpstr>Übertragung in das relationale Modell</vt:lpstr>
      <vt:lpstr>Eigene Tabelle</vt:lpstr>
      <vt:lpstr>Erweiterung der n-Tabelle</vt:lpstr>
      <vt:lpstr>PowerPoint-Präsentation</vt:lpstr>
      <vt:lpstr>Übertragung in das relationale Modell</vt:lpstr>
      <vt:lpstr>PowerPoint-Präsentation</vt:lpstr>
      <vt:lpstr>Normalisierung</vt:lpstr>
      <vt:lpstr>Normalisierung</vt:lpstr>
      <vt:lpstr>1. Schritt atomare Werte</vt:lpstr>
      <vt:lpstr>2. Schritt Trennung der Tabellen</vt:lpstr>
      <vt:lpstr>3. Schritt Abhängigkeit Primärschlüssel</vt:lpstr>
      <vt:lpstr>Structured Query Language      SQL</vt:lpstr>
      <vt:lpstr>SQL</vt:lpstr>
      <vt:lpstr>Definition Datenstrukturen (Create)</vt:lpstr>
      <vt:lpstr>Lesen</vt:lpstr>
      <vt:lpstr>Lesen über mehrere Tabellen</vt:lpstr>
      <vt:lpstr>Lesen</vt:lpstr>
      <vt:lpstr>Lesen</vt:lpstr>
      <vt:lpstr>Aktualisieren</vt:lpstr>
      <vt:lpstr>Löschen</vt:lpstr>
      <vt:lpstr>Transaktionen ACID - Eigenschaft</vt:lpstr>
      <vt:lpstr>Transaktion</vt:lpstr>
      <vt:lpstr>ACID-Eigenschaften</vt:lpstr>
      <vt:lpstr>Atomicity</vt:lpstr>
      <vt:lpstr>Consistency</vt:lpstr>
      <vt:lpstr>Isolation</vt:lpstr>
      <vt:lpstr>Durability</vt:lpstr>
      <vt:lpstr>Zurück zum Anfang</vt:lpstr>
      <vt:lpstr>Verteilte Datenbanken</vt:lpstr>
      <vt:lpstr>Wie speichern? (In eine relationalen DB)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 Kraus</dc:creator>
  <cp:lastModifiedBy>Martina Kraus</cp:lastModifiedBy>
  <cp:revision>272</cp:revision>
  <dcterms:created xsi:type="dcterms:W3CDTF">2014-10-20T19:10:19Z</dcterms:created>
  <dcterms:modified xsi:type="dcterms:W3CDTF">2015-10-21T11:28:56Z</dcterms:modified>
</cp:coreProperties>
</file>