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46"/>
  </p:notesMasterIdLst>
  <p:sldIdLst>
    <p:sldId id="257" r:id="rId2"/>
    <p:sldId id="258" r:id="rId3"/>
    <p:sldId id="359" r:id="rId4"/>
    <p:sldId id="418" r:id="rId5"/>
    <p:sldId id="416" r:id="rId6"/>
    <p:sldId id="417" r:id="rId7"/>
    <p:sldId id="415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89" r:id="rId18"/>
    <p:sldId id="390" r:id="rId19"/>
    <p:sldId id="391" r:id="rId20"/>
    <p:sldId id="372" r:id="rId21"/>
    <p:sldId id="373" r:id="rId22"/>
    <p:sldId id="388" r:id="rId23"/>
    <p:sldId id="374" r:id="rId24"/>
    <p:sldId id="375" r:id="rId25"/>
    <p:sldId id="377" r:id="rId26"/>
    <p:sldId id="381" r:id="rId27"/>
    <p:sldId id="383" r:id="rId28"/>
    <p:sldId id="382" r:id="rId29"/>
    <p:sldId id="385" r:id="rId30"/>
    <p:sldId id="402" r:id="rId31"/>
    <p:sldId id="384" r:id="rId32"/>
    <p:sldId id="404" r:id="rId33"/>
    <p:sldId id="412" r:id="rId34"/>
    <p:sldId id="409" r:id="rId35"/>
    <p:sldId id="408" r:id="rId36"/>
    <p:sldId id="410" r:id="rId37"/>
    <p:sldId id="411" r:id="rId38"/>
    <p:sldId id="393" r:id="rId39"/>
    <p:sldId id="386" r:id="rId40"/>
    <p:sldId id="387" r:id="rId41"/>
    <p:sldId id="400" r:id="rId42"/>
    <p:sldId id="398" r:id="rId43"/>
    <p:sldId id="397" r:id="rId44"/>
    <p:sldId id="413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E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>
      <p:cViewPr varScale="1">
        <p:scale>
          <a:sx n="70" d="100"/>
          <a:sy n="70" d="100"/>
        </p:scale>
        <p:origin x="5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18BDD-6923-4660-BD95-6DDFA8F21D39}" type="datetimeFigureOut">
              <a:rPr lang="de-DE" smtClean="0"/>
              <a:t>15.10.2015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C26C5-BE87-4279-B330-3A831437A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630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4DD2CD6-C56B-4664-8E7D-3E391ED301BF}" type="slidenum">
              <a:t>26</a:t>
            </a:fld>
            <a:endParaRPr lang="en-GB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16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41A5F2F-EA4B-49D1-9D76-A78526C94563}" type="slidenum">
              <a:t>35</a:t>
            </a:fld>
            <a:endParaRPr lang="en-GB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958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41A5F2F-EA4B-49D1-9D76-A78526C94563}" type="slidenum">
              <a:t>36</a:t>
            </a:fld>
            <a:endParaRPr lang="en-GB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037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41A5F2F-EA4B-49D1-9D76-A78526C94563}" type="slidenum">
              <a:t>37</a:t>
            </a:fld>
            <a:endParaRPr lang="en-GB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166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41A5F2F-EA4B-49D1-9D76-A78526C94563}" type="slidenum">
              <a:t>38</a:t>
            </a:fld>
            <a:endParaRPr lang="en-GB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130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76BCFA1-99E8-4F29-A42C-393B2992F168}" type="slidenum">
              <a:t>39</a:t>
            </a:fld>
            <a:endParaRPr lang="en-GB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8C0057F-9B75-4DAD-ABB7-27F0B769400D}" type="slidenum">
              <a:t>40</a:t>
            </a:fld>
            <a:endParaRPr lang="en-GB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853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8C0057F-9B75-4DAD-ABB7-27F0B769400D}" type="slidenum">
              <a:t>41</a:t>
            </a:fld>
            <a:endParaRPr lang="en-GB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50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8C0057F-9B75-4DAD-ABB7-27F0B769400D}" type="slidenum">
              <a:t>43</a:t>
            </a:fld>
            <a:endParaRPr lang="en-GB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128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8C0057F-9B75-4DAD-ABB7-27F0B769400D}" type="slidenum">
              <a:t>44</a:t>
            </a:fld>
            <a:endParaRPr lang="en-GB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8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15159EB-C149-4FAB-998B-27AB8AF7E901}" type="slidenum">
              <a:t>27</a:t>
            </a:fld>
            <a:endParaRPr lang="en-GB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839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17F9C6-8480-4547-9035-A978E4F96F32}" type="slidenum">
              <a:t>28</a:t>
            </a:fld>
            <a:endParaRPr lang="en-GB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758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41A5F2F-EA4B-49D1-9D76-A78526C94563}" type="slidenum">
              <a:t>29</a:t>
            </a:fld>
            <a:endParaRPr lang="en-GB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602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15159EB-C149-4FAB-998B-27AB8AF7E901}" type="slidenum">
              <a:t>30</a:t>
            </a:fld>
            <a:endParaRPr lang="en-GB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091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0891376-CA0D-4238-9968-6FA636C6FB28}" type="slidenum">
              <a:t>31</a:t>
            </a:fld>
            <a:endParaRPr lang="en-GB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748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41A5F2F-EA4B-49D1-9D76-A78526C94563}" type="slidenum">
              <a:t>32</a:t>
            </a:fld>
            <a:endParaRPr lang="en-GB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005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41A5F2F-EA4B-49D1-9D76-A78526C94563}" type="slidenum">
              <a:t>33</a:t>
            </a:fld>
            <a:endParaRPr lang="en-GB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058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41A5F2F-EA4B-49D1-9D76-A78526C94563}" type="slidenum">
              <a:t>34</a:t>
            </a:fld>
            <a:endParaRPr lang="en-GB"/>
          </a:p>
        </p:txBody>
      </p:sp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787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A2678-BC76-4C08-A84E-125ED703A8F0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WAW –  </a:t>
            </a:r>
            <a:r>
              <a:rPr lang="en-US" dirty="0" err="1" smtClean="0"/>
              <a:t>Webanwendungen</a:t>
            </a:r>
            <a:r>
              <a:rPr lang="en-US" dirty="0" smtClean="0"/>
              <a:t> | © 2015 Martina Kraus </a:t>
            </a:r>
            <a:r>
              <a:rPr lang="en-US" dirty="0" err="1" smtClean="0"/>
              <a:t>Inhalt</a:t>
            </a:r>
            <a:r>
              <a:rPr lang="en-US" dirty="0" smtClean="0"/>
              <a:t> </a:t>
            </a:r>
            <a:r>
              <a:rPr lang="en-US" dirty="0" err="1" smtClean="0"/>
              <a:t>angelehnt</a:t>
            </a:r>
            <a:r>
              <a:rPr lang="en-US" dirty="0" smtClean="0"/>
              <a:t> an Thomas Smits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5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FF162-9C1E-4DE1-A664-091DCF7116AC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7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6C71-992D-41C0-B690-A87390E250D7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61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095B-B023-4AEE-B897-4D58EB1BBBC3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52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DE67-0344-439A-A12C-E3BBAFD971AA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73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C2ED-2029-495A-84F2-9BB5CF4ED91E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95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D677-5992-478C-98B9-E4CB9A6B1422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14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A081-C446-4C3B-AD95-4B956AB8F15B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9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847E-8997-4062-B234-20B75A4334E0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4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CCAC3-1A88-451C-97B0-E5F92CCB2A46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4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6E9-A156-4F57-AC0B-A716ED15FC2D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3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2515-8F16-4549-AB8C-B723B4F1DE30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2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EFF1-8662-413F-84A7-2D16E89F9851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3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32DA0-F0E6-4312-BF27-14DA46B9F382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5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FBE1-3360-4190-B1A0-B4CF7C200A1D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05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399D-FB9E-44C5-A8F8-FA5BCF26EB64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0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111C2-995F-4FCD-B830-A93609A20296}" type="datetime1">
              <a:rPr lang="en-US" smtClean="0"/>
              <a:t>10/15/2015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WAW –  </a:t>
            </a:r>
            <a:r>
              <a:rPr lang="en-US" dirty="0" err="1" smtClean="0"/>
              <a:t>Webanwendungen</a:t>
            </a:r>
            <a:r>
              <a:rPr lang="en-US" dirty="0" smtClean="0"/>
              <a:t> | © 2015 Martina Kraus </a:t>
            </a:r>
            <a:r>
              <a:rPr lang="en-US" dirty="0" err="1" smtClean="0"/>
              <a:t>Inhalt</a:t>
            </a:r>
            <a:r>
              <a:rPr lang="en-US" dirty="0" smtClean="0"/>
              <a:t> </a:t>
            </a:r>
            <a:r>
              <a:rPr lang="en-US" dirty="0" err="1" smtClean="0"/>
              <a:t>angelehnt</a:t>
            </a:r>
            <a:r>
              <a:rPr lang="en-US" dirty="0" smtClean="0"/>
              <a:t> an Thomas Smits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9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NoSQL </a:t>
            </a:r>
            <a:r>
              <a:rPr lang="en-US" altLang="de-DE" dirty="0" err="1" smtClean="0"/>
              <a:t>Datenbanken</a:t>
            </a:r>
            <a:r>
              <a:rPr lang="en-US" altLang="de-DE" dirty="0" smtClean="0"/>
              <a:t/>
            </a:r>
            <a:br>
              <a:rPr lang="en-US" altLang="de-DE" dirty="0" smtClean="0"/>
            </a:br>
            <a:r>
              <a:rPr lang="en-US" altLang="de-DE" sz="2531" dirty="0" err="1"/>
              <a:t>Vorlesung</a:t>
            </a:r>
            <a:r>
              <a:rPr lang="en-US" altLang="de-DE" sz="2531" dirty="0"/>
              <a:t> – </a:t>
            </a:r>
            <a:r>
              <a:rPr lang="en-US" altLang="de-DE" sz="2531" dirty="0" err="1"/>
              <a:t>Hochschule</a:t>
            </a:r>
            <a:r>
              <a:rPr lang="en-US" altLang="de-DE" sz="2531" dirty="0"/>
              <a:t> Mannheim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00820" y="4768453"/>
            <a:ext cx="5214938" cy="133945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de-DE" sz="4219" dirty="0" err="1" smtClean="0"/>
              <a:t>Klassifizierungen</a:t>
            </a:r>
            <a:endParaRPr lang="en-US" altLang="de-DE" sz="4219" dirty="0"/>
          </a:p>
        </p:txBody>
      </p:sp>
    </p:spTree>
    <p:extLst>
      <p:ext uri="{BB962C8B-B14F-4D97-AF65-F5344CB8AC3E}">
        <p14:creationId xmlns:p14="http://schemas.microsoft.com/office/powerpoint/2010/main" val="65033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Availability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Jede Anfrage eines Clients wird zu jederzeit beantwortet</a:t>
            </a:r>
          </a:p>
          <a:p>
            <a:endParaRPr lang="de-DE" sz="2000" dirty="0"/>
          </a:p>
          <a:p>
            <a:r>
              <a:rPr lang="de-DE" sz="2000" dirty="0" smtClean="0"/>
              <a:t>Fällt ein Netzknoten aus, schaltet sich sofort ein anderer ein</a:t>
            </a:r>
          </a:p>
          <a:p>
            <a:endParaRPr lang="de-DE" sz="2000" dirty="0"/>
          </a:p>
          <a:p>
            <a:r>
              <a:rPr lang="de-DE" sz="2000" dirty="0" smtClean="0"/>
              <a:t>System ist immer „</a:t>
            </a:r>
            <a:r>
              <a:rPr lang="de-DE" sz="2000" dirty="0" err="1" smtClean="0"/>
              <a:t>up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running</a:t>
            </a:r>
            <a:r>
              <a:rPr lang="de-DE" sz="2000" dirty="0" smtClean="0"/>
              <a:t>“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74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Partition </a:t>
            </a:r>
            <a:r>
              <a:rPr lang="de-DE" dirty="0" err="1" smtClean="0"/>
              <a:t>Tolerance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smtClean="0"/>
              <a:t>System arbeitet auch bei …</a:t>
            </a:r>
          </a:p>
          <a:p>
            <a:endParaRPr lang="de-DE" sz="2000" dirty="0"/>
          </a:p>
          <a:p>
            <a:pPr lvl="1"/>
            <a:r>
              <a:rPr lang="de-DE" sz="2000" dirty="0" smtClean="0"/>
              <a:t>Verlust von Daten</a:t>
            </a:r>
          </a:p>
          <a:p>
            <a:pPr lvl="1"/>
            <a:r>
              <a:rPr lang="de-DE" sz="2000" dirty="0" smtClean="0"/>
              <a:t>Netzwerkunterbrechung</a:t>
            </a:r>
          </a:p>
          <a:p>
            <a:pPr lvl="1"/>
            <a:r>
              <a:rPr lang="de-DE" sz="2000" dirty="0" smtClean="0"/>
              <a:t>Ausfall von Knoten</a:t>
            </a:r>
          </a:p>
          <a:p>
            <a:pPr lvl="1"/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ohne Probleme weiter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33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CAP – Theorem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“You </a:t>
            </a:r>
            <a:r>
              <a:rPr lang="en-US" sz="2400" dirty="0"/>
              <a:t>can satisfy</a:t>
            </a:r>
            <a:br>
              <a:rPr lang="en-US" sz="2400" dirty="0"/>
            </a:br>
            <a:r>
              <a:rPr lang="en-US" sz="2400" dirty="0"/>
              <a:t>at most 2</a:t>
            </a:r>
          </a:p>
          <a:p>
            <a:pPr marL="0" indent="0">
              <a:buNone/>
            </a:pPr>
            <a:r>
              <a:rPr lang="en-US" sz="2400" dirty="0"/>
              <a:t>out of the 3 </a:t>
            </a:r>
            <a:r>
              <a:rPr lang="en-US" sz="2400" dirty="0" smtClean="0"/>
              <a:t>requirements”</a:t>
            </a:r>
          </a:p>
          <a:p>
            <a:pPr marL="0" indent="0">
              <a:buNone/>
            </a:pPr>
            <a:r>
              <a:rPr lang="en-US" sz="2400" dirty="0" smtClean="0"/>
              <a:t>- </a:t>
            </a:r>
            <a:r>
              <a:rPr lang="en-US" sz="2400" dirty="0"/>
              <a:t>2000: E. Brewer, N. Lynch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  <p:pic>
        <p:nvPicPr>
          <p:cNvPr id="1026" name="Picture 2" descr="https://upload.wikimedia.org/wikipedia/commons/e/e7/Cap-theor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320" y="1930400"/>
            <a:ext cx="4081607" cy="35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983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CA -&gt; RDBMS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Konsistenz hat höchste Priorität bei relationalen Datenbanken</a:t>
            </a:r>
          </a:p>
          <a:p>
            <a:endParaRPr lang="de-DE" sz="2000" dirty="0" smtClean="0"/>
          </a:p>
          <a:p>
            <a:r>
              <a:rPr lang="de-DE" sz="2000" dirty="0" smtClean="0"/>
              <a:t>hochverfügbare Netzwerke und Server</a:t>
            </a:r>
          </a:p>
          <a:p>
            <a:endParaRPr lang="de-DE" sz="2000" dirty="0"/>
          </a:p>
          <a:p>
            <a:r>
              <a:rPr lang="de-DE" sz="2000" dirty="0" smtClean="0"/>
              <a:t>System stoppt bei Ausfall eines Knoten</a:t>
            </a:r>
          </a:p>
          <a:p>
            <a:endParaRPr lang="de-DE" sz="2000" dirty="0"/>
          </a:p>
          <a:p>
            <a:r>
              <a:rPr lang="de-DE" sz="2000" dirty="0" smtClean="0"/>
              <a:t>horizontale Skalierung basiert allerdings auf Datenverteilung und </a:t>
            </a:r>
            <a:r>
              <a:rPr lang="de-DE" sz="2000" dirty="0" smtClean="0"/>
              <a:t>Redundanz</a:t>
            </a:r>
            <a:endParaRPr lang="de-DE" sz="2000" dirty="0" smtClean="0"/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70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CP -&gt; Banking Anwendungen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Finanzanwendungen (Geldautomaten) sind verteilte Anwendungen</a:t>
            </a:r>
          </a:p>
          <a:p>
            <a:endParaRPr lang="de-DE" sz="2000" dirty="0"/>
          </a:p>
          <a:p>
            <a:r>
              <a:rPr lang="de-DE" sz="2000" dirty="0" smtClean="0"/>
              <a:t>Konsistenz hat auch hier höchste Priorität </a:t>
            </a:r>
          </a:p>
          <a:p>
            <a:endParaRPr lang="de-DE" sz="2000" dirty="0"/>
          </a:p>
          <a:p>
            <a:r>
              <a:rPr lang="de-DE" sz="2000" dirty="0" smtClean="0"/>
              <a:t>Geld soll auch bei Systemausfall ankommen</a:t>
            </a:r>
          </a:p>
          <a:p>
            <a:endParaRPr lang="de-DE" sz="2000" dirty="0"/>
          </a:p>
          <a:p>
            <a:r>
              <a:rPr lang="de-DE" sz="2000" dirty="0" smtClean="0"/>
              <a:t>Verfügbarkeit? Unwichtig, ein Automat kann auch mal einfach ausfallen.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08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</a:t>
            </a:r>
            <a:r>
              <a:rPr lang="de-DE" dirty="0" smtClean="0"/>
              <a:t>P -&gt; Cloud Computing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err="1" smtClean="0"/>
              <a:t>NoSQL</a:t>
            </a:r>
            <a:r>
              <a:rPr lang="de-DE" sz="2000" dirty="0" smtClean="0"/>
              <a:t> Datenbanken und Cloud Plattformen setzen auf horizontale Skalierung</a:t>
            </a:r>
          </a:p>
          <a:p>
            <a:endParaRPr lang="de-DE" sz="2000" dirty="0"/>
          </a:p>
          <a:p>
            <a:r>
              <a:rPr lang="de-DE" sz="2000" dirty="0" smtClean="0"/>
              <a:t>billige Hardware (ausfallanfällig)</a:t>
            </a:r>
          </a:p>
          <a:p>
            <a:endParaRPr lang="de-DE" sz="2000" dirty="0"/>
          </a:p>
          <a:p>
            <a:r>
              <a:rPr lang="de-DE" sz="2000" dirty="0" smtClean="0"/>
              <a:t>Web-Anwendungen welche eine strenge Konsistenz nicht benötigen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86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BASE – Konzept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429069"/>
            <a:ext cx="8596668" cy="49774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B</a:t>
            </a:r>
            <a:r>
              <a:rPr lang="en-US" sz="2400" dirty="0"/>
              <a:t>asically </a:t>
            </a:r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vailable, </a:t>
            </a:r>
            <a:r>
              <a:rPr lang="en-US" sz="2400" b="1" dirty="0">
                <a:solidFill>
                  <a:srgbClr val="FF0000"/>
                </a:solidFill>
              </a:rPr>
              <a:t>S</a:t>
            </a:r>
            <a:r>
              <a:rPr lang="en-US" sz="2400" dirty="0"/>
              <a:t>oft State, </a:t>
            </a:r>
            <a:r>
              <a:rPr lang="en-US" sz="2400" b="1" dirty="0">
                <a:solidFill>
                  <a:srgbClr val="FF0000"/>
                </a:solidFill>
              </a:rPr>
              <a:t>E</a:t>
            </a:r>
            <a:r>
              <a:rPr lang="en-US" sz="2400" dirty="0"/>
              <a:t>ventually </a:t>
            </a:r>
            <a:r>
              <a:rPr lang="en-US" sz="2400" dirty="0" smtClean="0"/>
              <a:t>Consistent</a:t>
            </a:r>
            <a:endParaRPr lang="en-US" sz="2400" dirty="0"/>
          </a:p>
          <a:p>
            <a:r>
              <a:rPr lang="en-US" sz="2000" dirty="0"/>
              <a:t>I</a:t>
            </a:r>
            <a:r>
              <a:rPr lang="en-US" sz="2000" dirty="0" smtClean="0"/>
              <a:t>n NoSQL </a:t>
            </a:r>
            <a:r>
              <a:rPr lang="en-US" sz="2000" dirty="0" err="1" smtClean="0"/>
              <a:t>Systemen</a:t>
            </a:r>
            <a:r>
              <a:rPr lang="en-US" sz="2000" dirty="0" smtClean="0"/>
              <a:t> </a:t>
            </a:r>
            <a:r>
              <a:rPr lang="en-US" sz="2000" dirty="0" err="1" smtClean="0"/>
              <a:t>verbreiteter</a:t>
            </a:r>
            <a:r>
              <a:rPr lang="en-US" sz="2000" dirty="0" smtClean="0"/>
              <a:t> Ansatz</a:t>
            </a:r>
          </a:p>
          <a:p>
            <a:r>
              <a:rPr lang="en-US" sz="2000" dirty="0" err="1" smtClean="0"/>
              <a:t>Gegenkonzept</a:t>
            </a:r>
            <a:r>
              <a:rPr lang="en-US" sz="2000" dirty="0" smtClean="0"/>
              <a:t> </a:t>
            </a:r>
            <a:r>
              <a:rPr lang="en-US" sz="2000" dirty="0" err="1" smtClean="0"/>
              <a:t>zu</a:t>
            </a:r>
            <a:r>
              <a:rPr lang="en-US" sz="2000" dirty="0" smtClean="0"/>
              <a:t> ACID</a:t>
            </a:r>
          </a:p>
          <a:p>
            <a:r>
              <a:rPr lang="en-US" sz="2000" dirty="0" err="1" smtClean="0"/>
              <a:t>verzichtet</a:t>
            </a:r>
            <a:r>
              <a:rPr lang="en-US" sz="2000" dirty="0" smtClean="0"/>
              <a:t> auf “</a:t>
            </a:r>
            <a:r>
              <a:rPr lang="en-US" sz="2000" dirty="0" err="1" smtClean="0"/>
              <a:t>strenge</a:t>
            </a:r>
            <a:r>
              <a:rPr lang="en-US" sz="2000" dirty="0" smtClean="0"/>
              <a:t> </a:t>
            </a:r>
            <a:r>
              <a:rPr lang="en-US" sz="2000" dirty="0" err="1" smtClean="0"/>
              <a:t>Konsistenz</a:t>
            </a:r>
            <a:r>
              <a:rPr lang="en-US" sz="2000" dirty="0" smtClean="0"/>
              <a:t>”</a:t>
            </a:r>
          </a:p>
          <a:p>
            <a:r>
              <a:rPr lang="en-US" sz="2000" dirty="0" err="1" smtClean="0"/>
              <a:t>Konsistenz</a:t>
            </a:r>
            <a:r>
              <a:rPr lang="en-US" sz="2000" dirty="0" smtClean="0"/>
              <a:t> der </a:t>
            </a:r>
            <a:r>
              <a:rPr lang="en-US" sz="2000" dirty="0" err="1" smtClean="0"/>
              <a:t>Daten</a:t>
            </a:r>
            <a:r>
              <a:rPr lang="en-US" sz="2000" dirty="0" smtClean="0"/>
              <a:t> </a:t>
            </a:r>
            <a:r>
              <a:rPr lang="en-US" sz="2000" dirty="0" err="1" smtClean="0"/>
              <a:t>werden</a:t>
            </a:r>
            <a:r>
              <a:rPr lang="en-US" sz="2000" dirty="0" smtClean="0"/>
              <a:t> </a:t>
            </a:r>
            <a:r>
              <a:rPr lang="en-US" sz="2000" dirty="0" err="1" smtClean="0"/>
              <a:t>als</a:t>
            </a:r>
            <a:r>
              <a:rPr lang="en-US" sz="2000" dirty="0" smtClean="0"/>
              <a:t> </a:t>
            </a:r>
            <a:r>
              <a:rPr lang="en-US" sz="2000" dirty="0" err="1" smtClean="0"/>
              <a:t>Zustand</a:t>
            </a:r>
            <a:r>
              <a:rPr lang="en-US" sz="2000" dirty="0" smtClean="0"/>
              <a:t> </a:t>
            </a:r>
            <a:r>
              <a:rPr lang="en-US" sz="2000" dirty="0" err="1" smtClean="0"/>
              <a:t>betrachtet</a:t>
            </a:r>
            <a:endParaRPr lang="en-US" sz="2000" dirty="0" smtClean="0"/>
          </a:p>
          <a:p>
            <a:r>
              <a:rPr lang="en-US" sz="2000" dirty="0" err="1" smtClean="0"/>
              <a:t>Skalierbarkeit</a:t>
            </a:r>
            <a:r>
              <a:rPr lang="en-US" sz="2000" dirty="0" smtClean="0"/>
              <a:t> und </a:t>
            </a:r>
            <a:r>
              <a:rPr lang="en-US" sz="2000" dirty="0" err="1" smtClean="0"/>
              <a:t>Verfügbarkeit</a:t>
            </a:r>
            <a:r>
              <a:rPr lang="en-US" sz="2000" dirty="0" smtClean="0"/>
              <a:t> </a:t>
            </a:r>
            <a:r>
              <a:rPr lang="en-US" sz="2000" dirty="0" err="1" smtClean="0"/>
              <a:t>haben</a:t>
            </a:r>
            <a:r>
              <a:rPr lang="en-US" sz="2000" dirty="0" smtClean="0"/>
              <a:t> </a:t>
            </a:r>
            <a:r>
              <a:rPr lang="en-US" sz="2000" dirty="0" err="1" smtClean="0"/>
              <a:t>höchste</a:t>
            </a:r>
            <a:r>
              <a:rPr lang="en-US" sz="2000" dirty="0" smtClean="0"/>
              <a:t> </a:t>
            </a:r>
            <a:r>
              <a:rPr lang="en-US" sz="2000" dirty="0" err="1" smtClean="0"/>
              <a:t>Priorität</a:t>
            </a:r>
            <a:endParaRPr lang="en-US" sz="2000" dirty="0" smtClean="0"/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u="sng" dirty="0" err="1" smtClean="0">
                <a:solidFill>
                  <a:schemeClr val="tx1"/>
                </a:solidFill>
              </a:rPr>
              <a:t>Konsistenz</a:t>
            </a:r>
            <a:r>
              <a:rPr lang="en-US" sz="2000" u="sng" dirty="0" smtClean="0">
                <a:solidFill>
                  <a:schemeClr val="tx1"/>
                </a:solidFill>
              </a:rPr>
              <a:t> </a:t>
            </a:r>
            <a:r>
              <a:rPr lang="en-US" sz="2000" u="sng" dirty="0" err="1" smtClean="0">
                <a:solidFill>
                  <a:schemeClr val="tx1"/>
                </a:solidFill>
              </a:rPr>
              <a:t>bei</a:t>
            </a:r>
            <a:r>
              <a:rPr lang="en-US" sz="2000" u="sng" dirty="0" smtClean="0">
                <a:solidFill>
                  <a:schemeClr val="tx1"/>
                </a:solidFill>
              </a:rPr>
              <a:t> </a:t>
            </a:r>
            <a:r>
              <a:rPr lang="en-US" sz="2000" u="sng" dirty="0" err="1" smtClean="0">
                <a:solidFill>
                  <a:schemeClr val="tx1"/>
                </a:solidFill>
              </a:rPr>
              <a:t>relationalen</a:t>
            </a:r>
            <a:r>
              <a:rPr lang="en-US" sz="2000" u="sng" dirty="0" smtClean="0">
                <a:solidFill>
                  <a:schemeClr val="tx1"/>
                </a:solidFill>
              </a:rPr>
              <a:t> DB: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Bezogen</a:t>
            </a:r>
            <a:r>
              <a:rPr lang="en-US" sz="2000" dirty="0" smtClean="0">
                <a:solidFill>
                  <a:schemeClr val="tx1"/>
                </a:solidFill>
              </a:rPr>
              <a:t> auf die </a:t>
            </a:r>
            <a:r>
              <a:rPr lang="en-US" sz="2000" dirty="0" err="1" smtClean="0">
                <a:solidFill>
                  <a:schemeClr val="tx1"/>
                </a:solidFill>
              </a:rPr>
              <a:t>Integrität</a:t>
            </a:r>
            <a:r>
              <a:rPr lang="en-US" sz="2000" dirty="0" smtClean="0">
                <a:solidFill>
                  <a:schemeClr val="tx1"/>
                </a:solidFill>
              </a:rPr>
              <a:t> der </a:t>
            </a:r>
            <a:r>
              <a:rPr lang="en-US" sz="2000" dirty="0" err="1" smtClean="0">
                <a:solidFill>
                  <a:schemeClr val="tx1"/>
                </a:solidFill>
              </a:rPr>
              <a:t>Daten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u="sng" dirty="0" err="1">
                <a:solidFill>
                  <a:schemeClr val="tx1"/>
                </a:solidFill>
              </a:rPr>
              <a:t>Konsistenz</a:t>
            </a:r>
            <a:r>
              <a:rPr lang="en-US" sz="2000" u="sng" dirty="0">
                <a:solidFill>
                  <a:schemeClr val="tx1"/>
                </a:solidFill>
              </a:rPr>
              <a:t> </a:t>
            </a:r>
            <a:r>
              <a:rPr lang="en-US" sz="2000" u="sng" dirty="0" err="1">
                <a:solidFill>
                  <a:schemeClr val="tx1"/>
                </a:solidFill>
              </a:rPr>
              <a:t>bei</a:t>
            </a:r>
            <a:r>
              <a:rPr lang="en-US" sz="2000" u="sng" dirty="0">
                <a:solidFill>
                  <a:schemeClr val="tx1"/>
                </a:solidFill>
              </a:rPr>
              <a:t> </a:t>
            </a:r>
            <a:r>
              <a:rPr lang="en-US" sz="2000" u="sng" dirty="0" smtClean="0">
                <a:solidFill>
                  <a:schemeClr val="tx1"/>
                </a:solidFill>
              </a:rPr>
              <a:t>NoSQL </a:t>
            </a:r>
            <a:r>
              <a:rPr lang="en-US" sz="2000" u="sng" dirty="0">
                <a:solidFill>
                  <a:schemeClr val="tx1"/>
                </a:solidFill>
              </a:rPr>
              <a:t>DB: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Bezogen</a:t>
            </a:r>
            <a:r>
              <a:rPr lang="en-US" sz="2000" dirty="0">
                <a:solidFill>
                  <a:schemeClr val="tx1"/>
                </a:solidFill>
              </a:rPr>
              <a:t> auf </a:t>
            </a:r>
            <a:r>
              <a:rPr lang="en-US" sz="2000" dirty="0" smtClean="0">
                <a:solidFill>
                  <a:schemeClr val="tx1"/>
                </a:solidFill>
              </a:rPr>
              <a:t>den </a:t>
            </a:r>
            <a:r>
              <a:rPr lang="en-US" sz="2000" dirty="0" err="1" smtClean="0">
                <a:solidFill>
                  <a:schemeClr val="tx1"/>
                </a:solidFill>
              </a:rPr>
              <a:t>Inhalt</a:t>
            </a:r>
            <a:r>
              <a:rPr lang="en-US" sz="2000" dirty="0" smtClean="0">
                <a:solidFill>
                  <a:schemeClr val="tx1"/>
                </a:solidFill>
              </a:rPr>
              <a:t> der </a:t>
            </a:r>
            <a:r>
              <a:rPr lang="en-US" sz="2000" dirty="0" err="1" smtClean="0">
                <a:solidFill>
                  <a:schemeClr val="tx1"/>
                </a:solidFill>
              </a:rPr>
              <a:t>Daten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60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Basically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smtClean="0"/>
              <a:t>Daten sind immer Verfügbar </a:t>
            </a:r>
          </a:p>
          <a:p>
            <a:pPr lvl="1"/>
            <a:r>
              <a:rPr lang="de-DE" sz="1800" dirty="0" smtClean="0"/>
              <a:t>Egal in welchem Konsistenzzustand</a:t>
            </a:r>
          </a:p>
          <a:p>
            <a:endParaRPr lang="de-DE" sz="2000" dirty="0"/>
          </a:p>
          <a:p>
            <a:r>
              <a:rPr lang="de-DE" sz="2000" dirty="0" smtClean="0"/>
              <a:t>Durch erstellen von Duplikaten garantiert</a:t>
            </a:r>
          </a:p>
          <a:p>
            <a:endParaRPr lang="de-DE" sz="2000" dirty="0"/>
          </a:p>
          <a:p>
            <a:r>
              <a:rPr lang="de-DE" sz="2000" dirty="0" smtClean="0"/>
              <a:t>Keine Sperrung bei gleichzeitigen Lese und Schreibzugriffen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0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 State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Datenmengen erreichen nur periodisch ihren eigentlichen Endzustand</a:t>
            </a:r>
          </a:p>
          <a:p>
            <a:endParaRPr lang="de-DE" sz="2000" dirty="0"/>
          </a:p>
          <a:p>
            <a:r>
              <a:rPr lang="de-DE" sz="2000" dirty="0" smtClean="0"/>
              <a:t>Auch ohne Input werden Daten permanent geändert</a:t>
            </a:r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29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Eventually</a:t>
            </a:r>
            <a:r>
              <a:rPr lang="de-DE" dirty="0" smtClean="0"/>
              <a:t> </a:t>
            </a:r>
            <a:r>
              <a:rPr lang="de-DE" dirty="0" err="1" smtClean="0"/>
              <a:t>Consistent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„auf lange Sicht“, „schließlich“ konsistent</a:t>
            </a:r>
          </a:p>
          <a:p>
            <a:endParaRPr lang="de-DE" sz="2000" dirty="0"/>
          </a:p>
          <a:p>
            <a:r>
              <a:rPr lang="de-DE" sz="2000" dirty="0" smtClean="0"/>
              <a:t>stellt Abkehr vom strikten Konsistenzbegriff dar</a:t>
            </a:r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 smtClean="0"/>
              <a:t>„Konsistenz als Zustandsübergang, der irgendwann erreicht wird“</a:t>
            </a:r>
          </a:p>
          <a:p>
            <a:endParaRPr lang="de-DE" sz="2000" dirty="0"/>
          </a:p>
          <a:p>
            <a:r>
              <a:rPr lang="de-DE" sz="2000" dirty="0" smtClean="0"/>
              <a:t>Resultat der Web 2.0 Bewegung (und die daraus resultierende Skalierung)</a:t>
            </a:r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32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err="1" smtClean="0"/>
              <a:t>Inhaltsverzeichnis</a:t>
            </a:r>
            <a:endParaRPr lang="en-US" altLang="de-DE" dirty="0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de-DE" sz="2400" dirty="0" smtClean="0">
                <a:solidFill>
                  <a:srgbClr val="0070C0"/>
                </a:solidFill>
              </a:rPr>
              <a:t>Key-Value Stores</a:t>
            </a:r>
          </a:p>
          <a:p>
            <a:pPr eaLnBrk="1" hangingPunct="1"/>
            <a:r>
              <a:rPr lang="en-US" altLang="de-DE" sz="2400" dirty="0" err="1" smtClean="0">
                <a:solidFill>
                  <a:srgbClr val="0070C0"/>
                </a:solidFill>
              </a:rPr>
              <a:t>Spaltenorientierte</a:t>
            </a:r>
            <a:r>
              <a:rPr lang="en-US" altLang="de-DE" sz="2400" dirty="0" smtClean="0">
                <a:solidFill>
                  <a:srgbClr val="0070C0"/>
                </a:solidFill>
              </a:rPr>
              <a:t> </a:t>
            </a:r>
            <a:r>
              <a:rPr lang="en-US" altLang="de-DE" sz="2400" dirty="0" err="1" smtClean="0">
                <a:solidFill>
                  <a:srgbClr val="0070C0"/>
                </a:solidFill>
              </a:rPr>
              <a:t>Datenbanken</a:t>
            </a:r>
            <a:endParaRPr lang="en-US" altLang="de-DE" sz="2400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en-US" altLang="de-DE" sz="2400" dirty="0" err="1" smtClean="0">
                <a:solidFill>
                  <a:srgbClr val="0070C0"/>
                </a:solidFill>
              </a:rPr>
              <a:t>Dokumentenbasierte</a:t>
            </a:r>
            <a:r>
              <a:rPr lang="en-US" altLang="de-DE" sz="2400" dirty="0" smtClean="0">
                <a:solidFill>
                  <a:srgbClr val="0070C0"/>
                </a:solidFill>
              </a:rPr>
              <a:t> </a:t>
            </a:r>
            <a:r>
              <a:rPr lang="en-US" altLang="de-DE" sz="2400" dirty="0" err="1" smtClean="0">
                <a:solidFill>
                  <a:srgbClr val="0070C0"/>
                </a:solidFill>
              </a:rPr>
              <a:t>Datenbanken</a:t>
            </a:r>
            <a:endParaRPr lang="en-US" altLang="de-DE" sz="2400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en-US" altLang="de-DE" sz="2400" dirty="0" err="1" smtClean="0">
                <a:solidFill>
                  <a:srgbClr val="0070C0"/>
                </a:solidFill>
              </a:rPr>
              <a:t>Graphendatenbanken</a:t>
            </a:r>
            <a:endParaRPr lang="en-US" altLang="de-DE" sz="2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85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de-DE" dirty="0"/>
              <a:t>Multiversion </a:t>
            </a:r>
            <a:r>
              <a:rPr lang="de-DE" dirty="0" err="1"/>
              <a:t>Concurrency</a:t>
            </a:r>
            <a:r>
              <a:rPr lang="de-DE" dirty="0"/>
              <a:t> </a:t>
            </a:r>
            <a:r>
              <a:rPr lang="de-DE" dirty="0" smtClean="0"/>
              <a:t>Control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651000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err="1" smtClean="0"/>
              <a:t>Verfahren</a:t>
            </a:r>
            <a:r>
              <a:rPr lang="en-US" sz="2000" dirty="0" smtClean="0"/>
              <a:t> </a:t>
            </a:r>
            <a:r>
              <a:rPr lang="en-US" sz="2000" dirty="0" err="1" smtClean="0"/>
              <a:t>zur</a:t>
            </a:r>
            <a:r>
              <a:rPr lang="en-US" sz="2000" dirty="0" smtClean="0"/>
              <a:t> Manipulation von </a:t>
            </a:r>
            <a:r>
              <a:rPr lang="en-US" sz="2000" dirty="0" err="1" smtClean="0"/>
              <a:t>Daten</a:t>
            </a:r>
            <a:r>
              <a:rPr lang="en-US" sz="2000" dirty="0" smtClean="0"/>
              <a:t> </a:t>
            </a:r>
            <a:r>
              <a:rPr lang="en-US" sz="2000" dirty="0" err="1" smtClean="0"/>
              <a:t>ohne</a:t>
            </a:r>
            <a:r>
              <a:rPr lang="en-US" sz="2000" dirty="0" smtClean="0"/>
              <a:t> </a:t>
            </a:r>
            <a:r>
              <a:rPr lang="en-US" sz="2000" dirty="0" err="1" smtClean="0"/>
              <a:t>Sperrung</a:t>
            </a:r>
            <a:endParaRPr lang="en-US" sz="2000" dirty="0"/>
          </a:p>
          <a:p>
            <a:pPr marL="0" indent="0">
              <a:buNone/>
            </a:pPr>
            <a:endParaRPr lang="de-DE" sz="2000" dirty="0" smtClean="0"/>
          </a:p>
          <a:p>
            <a:r>
              <a:rPr lang="de-DE" sz="2000" dirty="0" smtClean="0"/>
              <a:t>kontrolliert CRUD-Befehle auf einen Datenbestand</a:t>
            </a:r>
          </a:p>
          <a:p>
            <a:pPr marL="0" indent="0">
              <a:buNone/>
            </a:pPr>
            <a:endParaRPr lang="de-DE" sz="2000" dirty="0" smtClean="0"/>
          </a:p>
          <a:p>
            <a:r>
              <a:rPr lang="de-DE" sz="2000" dirty="0" smtClean="0"/>
              <a:t>Für jeden manipulierenden Zugriff wird eine neue Version des Datensatz erstellt (via Zeitstempel oder </a:t>
            </a:r>
            <a:r>
              <a:rPr lang="de-DE" sz="2000" dirty="0" err="1" smtClean="0"/>
              <a:t>TransaktionsID</a:t>
            </a:r>
            <a:r>
              <a:rPr lang="de-DE" sz="2000" dirty="0" smtClean="0"/>
              <a:t>)</a:t>
            </a:r>
          </a:p>
          <a:p>
            <a:pPr marL="0" indent="0">
              <a:buNone/>
            </a:pPr>
            <a:endParaRPr lang="de-DE" sz="2000" dirty="0" smtClean="0"/>
          </a:p>
          <a:p>
            <a:r>
              <a:rPr lang="de-DE" sz="2000" dirty="0" smtClean="0"/>
              <a:t>Jede Version verweist auf ihren Vorgänger</a:t>
            </a:r>
          </a:p>
          <a:p>
            <a:pPr marL="0" indent="0">
              <a:buNone/>
            </a:pPr>
            <a:endParaRPr lang="de-DE" sz="2000" dirty="0" smtClean="0"/>
          </a:p>
          <a:p>
            <a:r>
              <a:rPr lang="de-DE" sz="2000" dirty="0" smtClean="0"/>
              <a:t>Keine Sperrung notwendig es steht immer eine Version zur Verfügung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822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Lesender Zugriff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de-DE" dirty="0" smtClean="0"/>
              <a:t>Entkoppelt von manipulierenden Zugriffen</a:t>
            </a:r>
          </a:p>
          <a:p>
            <a:r>
              <a:rPr lang="de-DE" dirty="0" smtClean="0"/>
              <a:t>Zur Datenanalyse könne ältere Versionen gelesen werden</a:t>
            </a:r>
          </a:p>
          <a:p>
            <a:r>
              <a:rPr lang="de-DE" dirty="0" smtClean="0"/>
              <a:t>Es wird solange die ältere Version gelesen bis die manipulative Transaktion beendet ist.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  <p:pic>
        <p:nvPicPr>
          <p:cNvPr id="2050" name="Picture 2" descr="http://wikis.gm.fh-koeln.de/wiki_db/uploads/Datenbanken/MVCC/MVCC_Les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80" y="3470405"/>
            <a:ext cx="9243290" cy="175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172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Schreibender Zugriff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520509"/>
            <a:ext cx="8596668" cy="3880773"/>
          </a:xfrm>
        </p:spPr>
        <p:txBody>
          <a:bodyPr/>
          <a:lstStyle/>
          <a:p>
            <a:r>
              <a:rPr lang="de-DE" sz="2000" dirty="0" smtClean="0"/>
              <a:t>Jeder manipulative Zugriff erstellt eine neue Version</a:t>
            </a:r>
          </a:p>
          <a:p>
            <a:pPr marL="0" indent="0">
              <a:buNone/>
            </a:pPr>
            <a:endParaRPr lang="de-DE" sz="2000" dirty="0" smtClean="0"/>
          </a:p>
          <a:p>
            <a:r>
              <a:rPr lang="de-DE" sz="2000" dirty="0"/>
              <a:t>Beim Transaktionsende wird die Vorgänger-Versionsnummer des aktuell in dieser Transaktion geänderten Datensatzes mit seiner aktuellen Versionsnummer </a:t>
            </a:r>
            <a:r>
              <a:rPr lang="de-DE" sz="2000" dirty="0" smtClean="0"/>
              <a:t>verglichen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sz="2000" b="1" dirty="0" err="1" smtClean="0"/>
              <a:t>v_vorgänger</a:t>
            </a:r>
            <a:r>
              <a:rPr lang="de-DE" sz="2000" b="1" dirty="0" smtClean="0"/>
              <a:t> = </a:t>
            </a:r>
            <a:r>
              <a:rPr lang="de-DE" sz="2000" b="1" dirty="0" err="1" smtClean="0"/>
              <a:t>v_aktuelle</a:t>
            </a:r>
            <a:endParaRPr lang="de-DE" sz="2000" b="1" dirty="0" smtClean="0"/>
          </a:p>
          <a:p>
            <a:pPr marL="0" indent="0">
              <a:buNone/>
            </a:pPr>
            <a:r>
              <a:rPr lang="de-DE" sz="2000" dirty="0" smtClean="0"/>
              <a:t>Geänderter Datensatz kann gespeichert werden, </a:t>
            </a:r>
            <a:r>
              <a:rPr lang="de-DE" sz="2000" dirty="0" err="1" smtClean="0"/>
              <a:t>v_neu</a:t>
            </a:r>
            <a:r>
              <a:rPr lang="de-DE" sz="2000" dirty="0" smtClean="0"/>
              <a:t> = </a:t>
            </a:r>
            <a:r>
              <a:rPr lang="de-DE" sz="2000" dirty="0" err="1" smtClean="0"/>
              <a:t>v_aktuelle</a:t>
            </a:r>
            <a:endParaRPr lang="de-DE" sz="2000" dirty="0" smtClean="0"/>
          </a:p>
          <a:p>
            <a:pPr marL="0" indent="0">
              <a:buNone/>
            </a:pP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36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Schreibender Zugriff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52050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 smtClean="0"/>
              <a:t>v_vorgänger</a:t>
            </a:r>
            <a:r>
              <a:rPr lang="de-DE" sz="2000" b="1" dirty="0" smtClean="0"/>
              <a:t> &lt; </a:t>
            </a:r>
            <a:r>
              <a:rPr lang="de-DE" sz="2000" b="1" dirty="0" err="1" smtClean="0"/>
              <a:t>v_aktuelle</a:t>
            </a:r>
            <a:endParaRPr lang="de-DE" sz="2000" b="1" dirty="0"/>
          </a:p>
          <a:p>
            <a:r>
              <a:rPr lang="de-DE" sz="2000" dirty="0" smtClean="0"/>
              <a:t>es wurden unterschiedliche Attributwerte geändert:</a:t>
            </a:r>
          </a:p>
          <a:p>
            <a:pPr marL="0" indent="0">
              <a:buNone/>
            </a:pPr>
            <a:r>
              <a:rPr lang="de-DE" sz="2000" dirty="0" smtClean="0"/>
              <a:t>neue Version wird aus den neuen Attributwerten beide Transaktionen zusammengesetzt</a:t>
            </a:r>
          </a:p>
          <a:p>
            <a:r>
              <a:rPr lang="de-DE" sz="2000" dirty="0" smtClean="0"/>
              <a:t>Es wurden dieselben Attributwerte geändert:</a:t>
            </a:r>
          </a:p>
          <a:p>
            <a:pPr marL="0" indent="0">
              <a:buNone/>
            </a:pPr>
            <a:r>
              <a:rPr lang="de-DE" sz="2000" dirty="0" smtClean="0"/>
              <a:t>Konflikt an den User und Abbruch der Transaktion</a:t>
            </a:r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  <p:pic>
        <p:nvPicPr>
          <p:cNvPr id="3074" name="Picture 2" descr="http://wikis.gm.fh-koeln.de/wiki_db/uploads/Datenbanken/MVCC/MVCC_Schreiben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77" y="4027825"/>
            <a:ext cx="8759825" cy="212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644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Nachteile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Ältere Daten-Versionen müssen aufgeräumt werden</a:t>
            </a:r>
          </a:p>
          <a:p>
            <a:endParaRPr lang="de-DE" sz="2000" dirty="0"/>
          </a:p>
          <a:p>
            <a:r>
              <a:rPr lang="de-DE" sz="2000" dirty="0" smtClean="0"/>
              <a:t>Einarbeitung / Perspektivwechsel </a:t>
            </a:r>
            <a:r>
              <a:rPr lang="de-DE" sz="2000" dirty="0" err="1" smtClean="0"/>
              <a:t>bzgl</a:t>
            </a:r>
            <a:r>
              <a:rPr lang="de-DE" sz="2000" dirty="0" smtClean="0"/>
              <a:t> verschieden starken </a:t>
            </a:r>
            <a:r>
              <a:rPr lang="de-DE" sz="2000" dirty="0"/>
              <a:t>Konsistenzeigenschaften </a:t>
            </a:r>
            <a:endParaRPr lang="de-DE" sz="2000" dirty="0" smtClean="0"/>
          </a:p>
          <a:p>
            <a:endParaRPr lang="de-DE" sz="2000" dirty="0"/>
          </a:p>
          <a:p>
            <a:r>
              <a:rPr lang="de-DE" sz="2000" dirty="0" smtClean="0"/>
              <a:t>Konsistenz dauert etwas </a:t>
            </a:r>
            <a:endParaRPr lang="de-DE" sz="2000" dirty="0"/>
          </a:p>
          <a:p>
            <a:endParaRPr lang="de-DE" sz="2000" dirty="0" smtClean="0"/>
          </a:p>
          <a:p>
            <a:r>
              <a:rPr lang="de-DE" sz="2000" dirty="0" smtClean="0"/>
              <a:t>Speichern der unterschiedlichen Versionen</a:t>
            </a: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33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4563" y="2648356"/>
            <a:ext cx="8596668" cy="1320800"/>
          </a:xfrm>
        </p:spPr>
        <p:txBody>
          <a:bodyPr/>
          <a:lstStyle/>
          <a:p>
            <a:pPr algn="ctr"/>
            <a:r>
              <a:rPr lang="de-DE" dirty="0" err="1" smtClean="0"/>
              <a:t>Sharding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77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677160" y="609480"/>
            <a:ext cx="8596440" cy="132048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 dirty="0" err="1" smtClean="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Bisher</a:t>
            </a:r>
            <a:endParaRPr lang="en-US" sz="3600" dirty="0">
              <a:solidFill>
                <a:srgbClr val="5FCBEF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3" name="Foliennummernplatzhalt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590680" y="6041519"/>
            <a:ext cx="68292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pPr lvl="0" algn="r"/>
            <a:fld id="{CCE3F8FF-FED5-4FBA-AEFF-1DA1E769D9C4}" type="slidenum">
              <a:t>26</a:t>
            </a:fld>
            <a:endParaRPr lang="en-GB" sz="900">
              <a:solidFill>
                <a:srgbClr val="5FCBEF"/>
              </a:solidFill>
              <a:latin typeface="Trebuchet MS"/>
              <a:cs typeface="Tahoma" pitchFamily="2"/>
            </a:endParaRPr>
          </a:p>
        </p:txBody>
      </p:sp>
      <p:sp>
        <p:nvSpPr>
          <p:cNvPr id="4" name="Fußzeilenplatzhalter 4"/>
          <p:cNvSpPr txBox="1">
            <a:spLocks noGrp="1"/>
          </p:cNvSpPr>
          <p:nvPr>
            <p:ph type="ftr" sz="quarter" idx="4294967295"/>
          </p:nvPr>
        </p:nvSpPr>
        <p:spPr>
          <a:xfrm>
            <a:off x="677160" y="6271560"/>
            <a:ext cx="6297119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r>
              <a:rPr lang="en-GB" sz="900">
                <a:solidFill>
                  <a:srgbClr val="000000"/>
                </a:solidFill>
                <a:latin typeface="Trebuchet MS"/>
                <a:cs typeface="Tahoma" pitchFamily="2"/>
              </a:rPr>
              <a:t>NoSQL © 2015 Martina Kraus</a:t>
            </a:r>
          </a:p>
        </p:txBody>
      </p:sp>
      <p:pic>
        <p:nvPicPr>
          <p:cNvPr id="1026" name="Picture 2" descr="http://dbshards.com/wp-content/uploads/2013/06/ShardDiagram-5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19" y="1556956"/>
            <a:ext cx="7591425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472184" y="5129783"/>
            <a:ext cx="7013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horizonale</a:t>
            </a:r>
            <a:r>
              <a:rPr lang="de-DE" sz="2400" dirty="0" smtClean="0"/>
              <a:t> Skalierung?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72543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677160" y="609480"/>
            <a:ext cx="8596440" cy="132048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solidFill>
                  <a:srgbClr val="5FCBEF"/>
                </a:solidFill>
                <a:ea typeface="Microsoft YaHei" pitchFamily="2"/>
                <a:cs typeface="Mangal" pitchFamily="2"/>
              </a:rPr>
              <a:t>Verteilung</a:t>
            </a:r>
            <a:r>
              <a:rPr lang="en-US" dirty="0">
                <a:solidFill>
                  <a:srgbClr val="5FCBEF"/>
                </a:solidFill>
                <a:ea typeface="Microsoft YaHei" pitchFamily="2"/>
                <a:cs typeface="Mangal" pitchFamily="2"/>
              </a:rPr>
              <a:t> der </a:t>
            </a:r>
            <a:r>
              <a:rPr lang="en-US" dirty="0" err="1">
                <a:solidFill>
                  <a:srgbClr val="5FCBEF"/>
                </a:solidFill>
                <a:ea typeface="Microsoft YaHei" pitchFamily="2"/>
                <a:cs typeface="Mangal" pitchFamily="2"/>
              </a:rPr>
              <a:t>Daten</a:t>
            </a:r>
            <a:endParaRPr lang="en-US" dirty="0">
              <a:solidFill>
                <a:srgbClr val="5FCBEF"/>
              </a:solidFill>
              <a:ea typeface="Microsoft YaHei" pitchFamily="2"/>
              <a:cs typeface="Mangal" pitchFamily="2"/>
            </a:endParaRPr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590680" y="6041519"/>
            <a:ext cx="68292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pPr lvl="0" algn="r"/>
            <a:fld id="{EF538EFA-3917-4E3E-BD19-55F0BCBDEE50}" type="slidenum">
              <a:t>27</a:t>
            </a:fld>
            <a:endParaRPr lang="en-GB" sz="900">
              <a:solidFill>
                <a:srgbClr val="5FCBEF"/>
              </a:solidFill>
              <a:latin typeface="Trebuchet MS"/>
              <a:cs typeface="Tahoma" pitchFamily="2"/>
            </a:endParaRPr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4294967295"/>
          </p:nvPr>
        </p:nvSpPr>
        <p:spPr>
          <a:xfrm>
            <a:off x="677160" y="6271560"/>
            <a:ext cx="6297119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r>
              <a:rPr lang="en-GB" sz="900">
                <a:solidFill>
                  <a:srgbClr val="000000"/>
                </a:solidFill>
                <a:latin typeface="Trebuchet MS"/>
                <a:cs typeface="Tahoma" pitchFamily="2"/>
              </a:rPr>
              <a:t>NoSQL © 2015 Martina Kraus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677160" y="1786499"/>
            <a:ext cx="8596440" cy="4168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</a:pP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Ausfallsicherheit</a:t>
            </a: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</a:pP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Speicherauslastung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(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zuviele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Daten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)</a:t>
            </a:r>
          </a:p>
          <a:p>
            <a:pPr>
              <a:spcBef>
                <a:spcPts val="1001"/>
              </a:spcBef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</a:pP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CPU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Auslastung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zu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hoch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(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zuviele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Anfragen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)</a:t>
            </a:r>
          </a:p>
          <a:p>
            <a:pPr marL="0" indent="0">
              <a:spcBef>
                <a:spcPts val="1001"/>
              </a:spcBef>
              <a:buFont typeface="Wingdings 3" charset="2"/>
              <a:buNone/>
            </a:pPr>
            <a:endParaRPr lang="en-US" sz="2000" u="sng" dirty="0">
              <a:solidFill>
                <a:srgbClr val="6FD9ED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5281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677160" y="609480"/>
            <a:ext cx="8596440" cy="132048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Sharding (heute)</a:t>
            </a:r>
          </a:p>
        </p:txBody>
      </p:sp>
      <p:sp>
        <p:nvSpPr>
          <p:cNvPr id="3" name="Foliennummernplatzhalt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590680" y="6041519"/>
            <a:ext cx="68292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pPr lvl="0" algn="r"/>
            <a:fld id="{B065978C-7198-4E25-9E71-F06F306A4FF7}" type="slidenum">
              <a:t>28</a:t>
            </a:fld>
            <a:endParaRPr lang="en-GB" sz="900">
              <a:solidFill>
                <a:srgbClr val="5FCBEF"/>
              </a:solidFill>
              <a:latin typeface="Trebuchet MS"/>
              <a:cs typeface="Tahoma" pitchFamily="2"/>
            </a:endParaRPr>
          </a:p>
        </p:txBody>
      </p:sp>
      <p:sp>
        <p:nvSpPr>
          <p:cNvPr id="4" name="Fußzeilenplatzhalter 4"/>
          <p:cNvSpPr txBox="1">
            <a:spLocks noGrp="1"/>
          </p:cNvSpPr>
          <p:nvPr>
            <p:ph type="ftr" sz="quarter" idx="4294967295"/>
          </p:nvPr>
        </p:nvSpPr>
        <p:spPr>
          <a:xfrm>
            <a:off x="677160" y="6271560"/>
            <a:ext cx="6297119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r>
              <a:rPr lang="en-GB" sz="900">
                <a:solidFill>
                  <a:srgbClr val="000000"/>
                </a:solidFill>
                <a:latin typeface="Trebuchet MS"/>
                <a:cs typeface="Tahoma" pitchFamily="2"/>
              </a:rPr>
              <a:t>NoSQL © 2015 Martina Kraus</a:t>
            </a:r>
          </a:p>
        </p:txBody>
      </p:sp>
      <p:pic>
        <p:nvPicPr>
          <p:cNvPr id="2050" name="Picture 2" descr="http://dbshards.com/wp-content/uploads/2013/06/ShardDiagram-41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51" y="1737042"/>
            <a:ext cx="8445049" cy="328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24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677160" y="609480"/>
            <a:ext cx="8596440" cy="132048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Sharding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type="body" idx="4294967295"/>
          </p:nvPr>
        </p:nvSpPr>
        <p:spPr>
          <a:xfrm>
            <a:off x="677160" y="1447560"/>
            <a:ext cx="8596440" cy="416844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marL="0" lvl="0" indent="0">
              <a:spcBef>
                <a:spcPts val="1001"/>
              </a:spcBef>
              <a:buClr>
                <a:srgbClr val="5FCBEF"/>
              </a:buClr>
              <a:buFont typeface="Wingdings 3"/>
              <a:buChar char=""/>
            </a:pP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beschreibt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die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horizontale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Aufteilung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einer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ea typeface="Microsoft YaHei" pitchFamily="2"/>
                <a:cs typeface="Mangal" pitchFamily="2"/>
              </a:rPr>
              <a:t>Datenbank</a:t>
            </a:r>
            <a:endParaRPr lang="en-US" sz="2000" dirty="0" smtClean="0">
              <a:solidFill>
                <a:srgbClr val="404040"/>
              </a:solidFill>
              <a:ea typeface="Microsoft YaHei" pitchFamily="2"/>
              <a:cs typeface="Mangal" pitchFamily="2"/>
            </a:endParaRPr>
          </a:p>
          <a:p>
            <a:pPr marL="0" lvl="0" indent="0">
              <a:spcBef>
                <a:spcPts val="1001"/>
              </a:spcBef>
              <a:buClr>
                <a:srgbClr val="5FCBEF"/>
              </a:buClr>
              <a:buNone/>
            </a:pPr>
            <a:endParaRPr lang="en-US" sz="2000" dirty="0">
              <a:solidFill>
                <a:srgbClr val="404040"/>
              </a:solidFill>
              <a:ea typeface="Microsoft YaHei" pitchFamily="2"/>
              <a:cs typeface="Mangal" pitchFamily="2"/>
            </a:endParaRPr>
          </a:p>
          <a:p>
            <a:pPr marL="0" lvl="0" indent="0">
              <a:spcBef>
                <a:spcPts val="1001"/>
              </a:spcBef>
              <a:buClr>
                <a:srgbClr val="5FCBEF"/>
              </a:buClr>
              <a:buFont typeface="Wingdings 3"/>
              <a:buChar char=""/>
            </a:pP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Datensätze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werden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ea typeface="Microsoft YaHei" pitchFamily="2"/>
                <a:cs typeface="Mangal" pitchFamily="2"/>
              </a:rPr>
              <a:t>mithilfe</a:t>
            </a:r>
            <a:r>
              <a:rPr lang="en-US" sz="2000" dirty="0" smtClean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ea typeface="Microsoft YaHei" pitchFamily="2"/>
                <a:cs typeface="Mangal" pitchFamily="2"/>
              </a:rPr>
              <a:t>eines</a:t>
            </a:r>
            <a:r>
              <a:rPr lang="en-US" sz="2000" dirty="0" smtClean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b="1" dirty="0" err="1" smtClean="0">
                <a:solidFill>
                  <a:srgbClr val="404040"/>
                </a:solidFill>
                <a:ea typeface="Microsoft YaHei" pitchFamily="2"/>
                <a:cs typeface="Mangal" pitchFamily="2"/>
              </a:rPr>
              <a:t>Verteilungsschlüssels</a:t>
            </a:r>
            <a:r>
              <a:rPr lang="en-US" sz="2000" b="1" dirty="0" smtClean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smtClean="0">
                <a:solidFill>
                  <a:srgbClr val="404040"/>
                </a:solidFill>
                <a:ea typeface="Microsoft YaHei" pitchFamily="2"/>
                <a:cs typeface="Mangal" pitchFamily="2"/>
              </a:rPr>
              <a:t>auf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mehrere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Rechner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ea typeface="Microsoft YaHei" pitchFamily="2"/>
                <a:cs typeface="Mangal" pitchFamily="2"/>
              </a:rPr>
              <a:t>aufgeteilt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und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erhalten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ein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zusätzliches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Attribut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(</a:t>
            </a:r>
            <a:r>
              <a:rPr lang="en-US" sz="2000" b="1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Sharding</a:t>
            </a:r>
            <a:r>
              <a:rPr lang="en-US" sz="2000" b="1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Key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Datenmodell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und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Zugriffpfäde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müssen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so designed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werden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,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dass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keine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Joins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über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eine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Instanz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hinweg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statt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finden</a:t>
            </a: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indent="0">
              <a:spcBef>
                <a:spcPts val="1001"/>
              </a:spcBef>
              <a:buClr>
                <a:srgbClr val="5FCBEF"/>
              </a:buClr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NoSQL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Systeme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unterstützen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keine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Joins</a:t>
            </a: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u="sng" dirty="0">
              <a:solidFill>
                <a:srgbClr val="6FD9ED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590680" y="6041519"/>
            <a:ext cx="68292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pPr lvl="0" algn="r"/>
            <a:fld id="{F6064BB2-75A8-4C73-978F-0102F42AA61A}" type="slidenum">
              <a:t>29</a:t>
            </a:fld>
            <a:endParaRPr lang="en-GB" sz="900">
              <a:solidFill>
                <a:srgbClr val="5FCBEF"/>
              </a:solidFill>
              <a:latin typeface="Trebuchet MS"/>
              <a:cs typeface="Tahoma" pitchFamily="2"/>
            </a:endParaRPr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4294967295"/>
          </p:nvPr>
        </p:nvSpPr>
        <p:spPr>
          <a:xfrm>
            <a:off x="677160" y="6271560"/>
            <a:ext cx="6297119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r>
              <a:rPr lang="en-GB" sz="900" dirty="0">
                <a:solidFill>
                  <a:srgbClr val="000000"/>
                </a:solidFill>
                <a:latin typeface="Trebuchet MS"/>
                <a:cs typeface="Tahoma" pitchFamily="2"/>
              </a:rPr>
              <a:t>NoSQL © 2015 Martina Kraus</a:t>
            </a:r>
          </a:p>
        </p:txBody>
      </p:sp>
    </p:spTree>
    <p:extLst>
      <p:ext uri="{BB962C8B-B14F-4D97-AF65-F5344CB8AC3E}">
        <p14:creationId xmlns:p14="http://schemas.microsoft.com/office/powerpoint/2010/main" val="13410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4563" y="2648356"/>
            <a:ext cx="8596668" cy="1320800"/>
          </a:xfrm>
        </p:spPr>
        <p:txBody>
          <a:bodyPr/>
          <a:lstStyle/>
          <a:p>
            <a:pPr algn="ctr"/>
            <a:r>
              <a:rPr lang="de-DE" dirty="0" smtClean="0"/>
              <a:t>Key-Value Datenbanken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10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677160" y="609480"/>
            <a:ext cx="8596440" cy="132048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Sharding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type="body" idx="4294967295"/>
          </p:nvPr>
        </p:nvSpPr>
        <p:spPr>
          <a:xfrm>
            <a:off x="677160" y="1447560"/>
            <a:ext cx="8596440" cy="416844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None/>
            </a:pP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Beispiel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:</a:t>
            </a: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Speicherung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von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Personen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anhand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ihres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Anfangsbuchstaben</a:t>
            </a: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DB1: A-F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DB2: G-O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DB3: P-Z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Clr>
                <a:srgbClr val="5FCBEF"/>
              </a:buClr>
              <a:buSzPct val="80000"/>
              <a:buFont typeface="Wingdings 3"/>
              <a:buChar char=""/>
            </a:pP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Vor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der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Abfrage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wird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die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Datenbank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bestimmt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an die der Request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weitergeleitet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wird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(DB-Proxy)</a:t>
            </a: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u="sng" dirty="0">
              <a:solidFill>
                <a:srgbClr val="6FD9ED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590680" y="6041519"/>
            <a:ext cx="68292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pPr lvl="0" algn="r"/>
            <a:fld id="{EF538EFA-3917-4E3E-BD19-55F0BCBDEE50}" type="slidenum">
              <a:t>30</a:t>
            </a:fld>
            <a:endParaRPr lang="en-GB" sz="900">
              <a:solidFill>
                <a:srgbClr val="5FCBEF"/>
              </a:solidFill>
              <a:latin typeface="Trebuchet MS"/>
              <a:cs typeface="Tahoma" pitchFamily="2"/>
            </a:endParaRPr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4294967295"/>
          </p:nvPr>
        </p:nvSpPr>
        <p:spPr>
          <a:xfrm>
            <a:off x="677160" y="6271560"/>
            <a:ext cx="6297119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r>
              <a:rPr lang="en-GB" sz="900">
                <a:solidFill>
                  <a:srgbClr val="000000"/>
                </a:solidFill>
                <a:latin typeface="Trebuchet MS"/>
                <a:cs typeface="Tahoma" pitchFamily="2"/>
              </a:rPr>
              <a:t>NoSQL © 2015 Martina Kraus</a:t>
            </a:r>
          </a:p>
        </p:txBody>
      </p:sp>
    </p:spTree>
    <p:extLst>
      <p:ext uri="{BB962C8B-B14F-4D97-AF65-F5344CB8AC3E}">
        <p14:creationId xmlns:p14="http://schemas.microsoft.com/office/powerpoint/2010/main" val="3190464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677160" y="609480"/>
            <a:ext cx="8596440" cy="132048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Sharding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type="body" idx="4294967295"/>
          </p:nvPr>
        </p:nvSpPr>
        <p:spPr>
          <a:xfrm>
            <a:off x="677160" y="1447560"/>
            <a:ext cx="8596440" cy="416844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 lang="en-US" sz="200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Zu jedem Datensatz wird hierbei ein Shardingkey gespeichert</a:t>
            </a: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 lang="en-US" sz="200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Shardingkeys (Beispiel): A-F, G-O, P-Z</a:t>
            </a: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u="sng">
              <a:solidFill>
                <a:srgbClr val="6FD9ED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590680" y="6041519"/>
            <a:ext cx="68292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pPr lvl="0" algn="r"/>
            <a:fld id="{9B2B4802-84AC-4A7A-83EE-2EEEEB5D1CA6}" type="slidenum">
              <a:t>31</a:t>
            </a:fld>
            <a:endParaRPr lang="en-GB" sz="900">
              <a:solidFill>
                <a:srgbClr val="5FCBEF"/>
              </a:solidFill>
              <a:latin typeface="Trebuchet MS"/>
              <a:cs typeface="Tahoma" pitchFamily="2"/>
            </a:endParaRPr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4294967295"/>
          </p:nvPr>
        </p:nvSpPr>
        <p:spPr>
          <a:xfrm>
            <a:off x="677160" y="6271560"/>
            <a:ext cx="6297119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r>
              <a:rPr lang="en-GB" sz="900">
                <a:solidFill>
                  <a:srgbClr val="000000"/>
                </a:solidFill>
                <a:latin typeface="Trebuchet MS"/>
                <a:cs typeface="Tahoma" pitchFamily="2"/>
              </a:rPr>
              <a:t>NoSQL © 2015 Martina Kraus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717480" y="2581920"/>
          <a:ext cx="2133000" cy="1464478"/>
        </p:xfrm>
        <a:graphic>
          <a:graphicData uri="http://schemas.openxmlformats.org/drawingml/2006/table">
            <a:tbl>
              <a:tblPr firstRow="1" bandRow="1"/>
              <a:tblGrid>
                <a:gridCol w="887040"/>
                <a:gridCol w="1245960"/>
              </a:tblGrid>
              <a:tr h="366119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s_key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Name</a:t>
                      </a:r>
                    </a:p>
                  </a:txBody>
                  <a:tcPr/>
                </a:tc>
              </a:tr>
              <a:tr h="34992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Andreas</a:t>
                      </a:r>
                    </a:p>
                  </a:txBody>
                  <a:tcPr/>
                </a:tc>
              </a:tr>
              <a:tr h="366119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Alexander</a:t>
                      </a:r>
                    </a:p>
                  </a:txBody>
                  <a:tcPr/>
                </a:tc>
              </a:tr>
              <a:tr h="36648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Felix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6037919" y="2611440"/>
          <a:ext cx="2133720" cy="1465198"/>
        </p:xfrm>
        <a:graphic>
          <a:graphicData uri="http://schemas.openxmlformats.org/drawingml/2006/table">
            <a:tbl>
              <a:tblPr firstRow="1" bandRow="1"/>
              <a:tblGrid>
                <a:gridCol w="887040"/>
                <a:gridCol w="1246680"/>
              </a:tblGrid>
              <a:tr h="366119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s_key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Name</a:t>
                      </a:r>
                    </a:p>
                  </a:txBody>
                  <a:tcPr/>
                </a:tc>
              </a:tr>
              <a:tr h="34992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J1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Jascha</a:t>
                      </a:r>
                    </a:p>
                  </a:txBody>
                  <a:tcPr/>
                </a:tc>
              </a:tr>
              <a:tr h="366119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Martina</a:t>
                      </a:r>
                    </a:p>
                  </a:txBody>
                  <a:tcPr/>
                </a:tc>
              </a:tr>
              <a:tr h="3672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Michael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3399120" y="4080600"/>
          <a:ext cx="2133720" cy="1464839"/>
        </p:xfrm>
        <a:graphic>
          <a:graphicData uri="http://schemas.openxmlformats.org/drawingml/2006/table">
            <a:tbl>
              <a:tblPr firstRow="1" bandRow="1"/>
              <a:tblGrid>
                <a:gridCol w="887040"/>
                <a:gridCol w="1246680"/>
              </a:tblGrid>
              <a:tr h="3650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s_key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Name</a:t>
                      </a:r>
                    </a:p>
                  </a:txBody>
                  <a:tcPr/>
                </a:tc>
              </a:tr>
              <a:tr h="34992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Patrick</a:t>
                      </a:r>
                    </a:p>
                  </a:txBody>
                  <a:tcPr/>
                </a:tc>
              </a:tr>
              <a:tr h="366119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Robert</a:t>
                      </a:r>
                    </a:p>
                  </a:txBody>
                  <a:tcPr/>
                </a:tc>
              </a:tr>
              <a:tr h="36720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Thomas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94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677160" y="609480"/>
            <a:ext cx="8596440" cy="132048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Range-Based </a:t>
            </a:r>
            <a:r>
              <a:rPr lang="en-US" sz="3600" dirty="0" err="1" smtClean="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Sharding</a:t>
            </a:r>
            <a:endParaRPr lang="en-US" sz="3600" dirty="0">
              <a:solidFill>
                <a:srgbClr val="5FCBEF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3" name="Inhaltsplatzhalter 2"/>
          <p:cNvSpPr txBox="1">
            <a:spLocks noGrp="1"/>
          </p:cNvSpPr>
          <p:nvPr>
            <p:ph type="body" idx="4294967295"/>
          </p:nvPr>
        </p:nvSpPr>
        <p:spPr>
          <a:xfrm>
            <a:off x="677160" y="1613815"/>
            <a:ext cx="8596440" cy="416844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>
              <a:spcBef>
                <a:spcPts val="1001"/>
              </a:spcBef>
              <a:buClr>
                <a:srgbClr val="5FCBEF"/>
              </a:buClr>
            </a:pP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Verteilung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der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Datensätze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nach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einem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sortierbaren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Attribut</a:t>
            </a:r>
            <a:endParaRPr lang="en-US" sz="2000" dirty="0">
              <a:solidFill>
                <a:schemeClr val="tx1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endParaRPr lang="en-US" sz="2000" dirty="0" smtClean="0">
              <a:solidFill>
                <a:schemeClr val="tx1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Jeder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Shard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besitzt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eine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Range/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Intervall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der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Attributwerte</a:t>
            </a:r>
            <a:endParaRPr lang="en-US" sz="2000" dirty="0" smtClean="0">
              <a:solidFill>
                <a:schemeClr val="tx1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lvl="1">
              <a:spcBef>
                <a:spcPts val="1001"/>
              </a:spcBef>
              <a:buClr>
                <a:srgbClr val="5FCBEF"/>
              </a:buClr>
            </a:pPr>
            <a:r>
              <a:rPr lang="en-US" sz="18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A-G, H-O,P-Z</a:t>
            </a:r>
          </a:p>
          <a:p>
            <a:pPr lvl="1">
              <a:spcBef>
                <a:spcPts val="1001"/>
              </a:spcBef>
              <a:buClr>
                <a:srgbClr val="5FCBEF"/>
              </a:buClr>
            </a:pPr>
            <a:r>
              <a:rPr lang="en-US" sz="18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1-10, 11-20, 21-30 …</a:t>
            </a:r>
          </a:p>
          <a:p>
            <a:pPr lvl="1">
              <a:spcBef>
                <a:spcPts val="1001"/>
              </a:spcBef>
              <a:buClr>
                <a:srgbClr val="5FCBEF"/>
              </a:buClr>
            </a:pPr>
            <a:endParaRPr lang="en-US" sz="1800" dirty="0">
              <a:solidFill>
                <a:schemeClr val="tx1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Neuverteilung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notwendig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bei</a:t>
            </a:r>
            <a:endParaRPr lang="en-US" sz="2000" dirty="0" smtClean="0">
              <a:solidFill>
                <a:schemeClr val="tx1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lvl="1">
              <a:spcBef>
                <a:spcPts val="1001"/>
              </a:spcBef>
              <a:buClr>
                <a:srgbClr val="5FCBEF"/>
              </a:buClr>
            </a:pP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Hinzufügen</a:t>
            </a:r>
            <a:r>
              <a:rPr lang="en-US" sz="18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von </a:t>
            </a: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Datensätzen</a:t>
            </a:r>
            <a:endParaRPr lang="en-US" sz="1800" dirty="0" smtClean="0">
              <a:solidFill>
                <a:schemeClr val="tx1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lvl="1">
              <a:spcBef>
                <a:spcPts val="1001"/>
              </a:spcBef>
              <a:buClr>
                <a:srgbClr val="5FCBEF"/>
              </a:buClr>
            </a:pP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Hinzufügen</a:t>
            </a:r>
            <a:r>
              <a:rPr lang="en-US" sz="18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eines</a:t>
            </a:r>
            <a:r>
              <a:rPr lang="en-US" sz="18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Rechners</a:t>
            </a:r>
            <a:endParaRPr lang="en-US" sz="1800" dirty="0" smtClean="0">
              <a:solidFill>
                <a:schemeClr val="tx1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lvl="1">
              <a:spcBef>
                <a:spcPts val="1001"/>
              </a:spcBef>
              <a:buClr>
                <a:srgbClr val="5FCBEF"/>
              </a:buClr>
            </a:pPr>
            <a:endParaRPr lang="en-US" sz="18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457200" lvl="1" indent="0">
              <a:spcBef>
                <a:spcPts val="1001"/>
              </a:spcBef>
              <a:buClr>
                <a:srgbClr val="5FCBEF"/>
              </a:buClr>
              <a:buNone/>
            </a:pPr>
            <a:endParaRPr lang="en-US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u="sng" dirty="0">
              <a:solidFill>
                <a:srgbClr val="6FD9ED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590680" y="6041519"/>
            <a:ext cx="68292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pPr lvl="0" algn="r"/>
            <a:fld id="{F6064BB2-75A8-4C73-978F-0102F42AA61A}" type="slidenum">
              <a:t>32</a:t>
            </a:fld>
            <a:endParaRPr lang="en-GB" sz="900">
              <a:solidFill>
                <a:srgbClr val="5FCBEF"/>
              </a:solidFill>
              <a:latin typeface="Trebuchet MS"/>
              <a:cs typeface="Tahoma" pitchFamily="2"/>
            </a:endParaRPr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4294967295"/>
          </p:nvPr>
        </p:nvSpPr>
        <p:spPr>
          <a:xfrm>
            <a:off x="677160" y="6271560"/>
            <a:ext cx="6297119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r>
              <a:rPr lang="en-GB" sz="900">
                <a:solidFill>
                  <a:srgbClr val="000000"/>
                </a:solidFill>
                <a:latin typeface="Trebuchet MS"/>
                <a:cs typeface="Tahoma" pitchFamily="2"/>
              </a:rPr>
              <a:t>NoSQL © 2015 Martina Kraus</a:t>
            </a:r>
          </a:p>
        </p:txBody>
      </p:sp>
    </p:spTree>
    <p:extLst>
      <p:ext uri="{BB962C8B-B14F-4D97-AF65-F5344CB8AC3E}">
        <p14:creationId xmlns:p14="http://schemas.microsoft.com/office/powerpoint/2010/main" val="2270781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677160" y="609480"/>
            <a:ext cx="8596440" cy="132048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Range-Based </a:t>
            </a:r>
            <a:r>
              <a:rPr lang="en-US" sz="3600" dirty="0" err="1" smtClean="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Sharding</a:t>
            </a:r>
            <a:endParaRPr lang="en-US" sz="3600" dirty="0">
              <a:solidFill>
                <a:srgbClr val="5FCBEF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3" name="Inhaltsplatzhalter 2"/>
          <p:cNvSpPr txBox="1">
            <a:spLocks noGrp="1"/>
          </p:cNvSpPr>
          <p:nvPr>
            <p:ph type="body" idx="4294967295"/>
          </p:nvPr>
        </p:nvSpPr>
        <p:spPr>
          <a:xfrm>
            <a:off x="677160" y="1613815"/>
            <a:ext cx="8596440" cy="535619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>
              <a:spcBef>
                <a:spcPts val="1001"/>
              </a:spcBef>
              <a:buClr>
                <a:srgbClr val="5FCBEF"/>
              </a:buClr>
            </a:pP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Ausfall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eines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Rechners</a:t>
            </a:r>
            <a:endParaRPr lang="en-US" sz="1800" dirty="0" smtClean="0">
              <a:solidFill>
                <a:schemeClr val="tx1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lvl="1">
              <a:spcBef>
                <a:spcPts val="1001"/>
              </a:spcBef>
              <a:buClr>
                <a:srgbClr val="5FCBEF"/>
              </a:buClr>
            </a:pPr>
            <a:endParaRPr lang="en-US" sz="18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457200" lvl="1" indent="0">
              <a:spcBef>
                <a:spcPts val="1001"/>
              </a:spcBef>
              <a:buClr>
                <a:srgbClr val="5FCBEF"/>
              </a:buClr>
              <a:buNone/>
            </a:pPr>
            <a:endParaRPr lang="en-US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u="sng" dirty="0">
              <a:solidFill>
                <a:srgbClr val="6FD9ED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590680" y="6041519"/>
            <a:ext cx="68292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pPr lvl="0" algn="r"/>
            <a:fld id="{F6064BB2-75A8-4C73-978F-0102F42AA61A}" type="slidenum">
              <a:t>33</a:t>
            </a:fld>
            <a:endParaRPr lang="en-GB" sz="900">
              <a:solidFill>
                <a:srgbClr val="5FCBEF"/>
              </a:solidFill>
              <a:latin typeface="Trebuchet MS"/>
              <a:cs typeface="Tahoma" pitchFamily="2"/>
            </a:endParaRPr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4294967295"/>
          </p:nvPr>
        </p:nvSpPr>
        <p:spPr>
          <a:xfrm>
            <a:off x="677160" y="6271560"/>
            <a:ext cx="6297119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r>
              <a:rPr lang="en-GB" sz="900">
                <a:solidFill>
                  <a:srgbClr val="000000"/>
                </a:solidFill>
                <a:latin typeface="Trebuchet MS"/>
                <a:cs typeface="Tahoma" pitchFamily="2"/>
              </a:rPr>
              <a:t>NoSQL © 2015 Martina Kraus</a:t>
            </a:r>
          </a:p>
        </p:txBody>
      </p:sp>
      <p:sp>
        <p:nvSpPr>
          <p:cNvPr id="6" name="Rechteck 5"/>
          <p:cNvSpPr/>
          <p:nvPr/>
        </p:nvSpPr>
        <p:spPr>
          <a:xfrm>
            <a:off x="1429251" y="2478848"/>
            <a:ext cx="1550243" cy="903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400" b="1" dirty="0" smtClean="0">
                <a:solidFill>
                  <a:prstClr val="black"/>
                </a:solidFill>
              </a:rPr>
              <a:t>A-G</a:t>
            </a:r>
            <a:endParaRPr lang="de-DE" sz="2400" b="1" dirty="0">
              <a:solidFill>
                <a:prstClr val="black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609960" y="2478848"/>
            <a:ext cx="1776825" cy="91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H-M</a:t>
            </a:r>
            <a:endParaRPr lang="de-DE" sz="2400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062463" y="2463936"/>
            <a:ext cx="1870611" cy="933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400" b="1" dirty="0" smtClean="0">
                <a:solidFill>
                  <a:prstClr val="black"/>
                </a:solidFill>
              </a:rPr>
              <a:t>N-Z</a:t>
            </a:r>
            <a:endParaRPr lang="de-DE" sz="2400" b="1" dirty="0">
              <a:solidFill>
                <a:prstClr val="black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429251" y="3726693"/>
            <a:ext cx="1550243" cy="903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400" b="1" dirty="0" smtClean="0">
                <a:solidFill>
                  <a:prstClr val="black"/>
                </a:solidFill>
              </a:rPr>
              <a:t>A-G</a:t>
            </a:r>
            <a:endParaRPr lang="de-DE" sz="2400" b="1" dirty="0">
              <a:solidFill>
                <a:prstClr val="black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3609960" y="3726693"/>
            <a:ext cx="1776825" cy="9105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H-M</a:t>
            </a:r>
            <a:endParaRPr lang="de-DE" sz="2400" b="1" dirty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6062463" y="3711781"/>
            <a:ext cx="1870611" cy="9333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400" b="1" dirty="0" smtClean="0">
                <a:solidFill>
                  <a:prstClr val="black"/>
                </a:solidFill>
              </a:rPr>
              <a:t>N-Z</a:t>
            </a:r>
            <a:endParaRPr lang="de-DE" sz="2400" b="1" dirty="0">
              <a:solidFill>
                <a:prstClr val="black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417376" y="4959626"/>
            <a:ext cx="1550243" cy="903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400" b="1" dirty="0" smtClean="0">
                <a:solidFill>
                  <a:prstClr val="black"/>
                </a:solidFill>
              </a:rPr>
              <a:t>A-G</a:t>
            </a:r>
            <a:endParaRPr lang="de-DE" sz="2400" b="1" dirty="0">
              <a:solidFill>
                <a:prstClr val="black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598085" y="4959626"/>
            <a:ext cx="1776825" cy="9105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H-M</a:t>
            </a:r>
            <a:endParaRPr lang="de-DE" sz="2400" b="1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6050588" y="4944714"/>
            <a:ext cx="1870611" cy="9333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400" b="1" dirty="0" smtClean="0">
                <a:solidFill>
                  <a:prstClr val="black"/>
                </a:solidFill>
              </a:rPr>
              <a:t>N-Z</a:t>
            </a:r>
            <a:endParaRPr lang="de-DE" sz="2400" b="1" dirty="0">
              <a:solidFill>
                <a:prstClr val="black"/>
              </a:solidFill>
            </a:endParaRPr>
          </a:p>
        </p:txBody>
      </p:sp>
      <p:cxnSp>
        <p:nvCxnSpPr>
          <p:cNvPr id="28" name="Gerader Verbinder 27"/>
          <p:cNvCxnSpPr>
            <a:stCxn id="6" idx="2"/>
            <a:endCxn id="21" idx="0"/>
          </p:cNvCxnSpPr>
          <p:nvPr/>
        </p:nvCxnSpPr>
        <p:spPr>
          <a:xfrm>
            <a:off x="2204373" y="3382368"/>
            <a:ext cx="0" cy="3443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>
            <a:off x="2204373" y="4637281"/>
            <a:ext cx="0" cy="3443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>
            <a:off x="4518082" y="3397279"/>
            <a:ext cx="0" cy="3443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>
            <a:off x="4518082" y="4600389"/>
            <a:ext cx="0" cy="3443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>
            <a:off x="7003488" y="4645124"/>
            <a:ext cx="0" cy="3443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7003488" y="3397279"/>
            <a:ext cx="0" cy="34432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963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 txBox="1">
            <a:spLocks noGrp="1"/>
          </p:cNvSpPr>
          <p:nvPr>
            <p:ph type="body" idx="4294967295"/>
          </p:nvPr>
        </p:nvSpPr>
        <p:spPr>
          <a:xfrm>
            <a:off x="677160" y="1873079"/>
            <a:ext cx="8596440" cy="416844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>
              <a:spcBef>
                <a:spcPts val="1001"/>
              </a:spcBef>
              <a:buClr>
                <a:srgbClr val="5FCBEF"/>
              </a:buClr>
            </a:pP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Ausfall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eines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Rechners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abhängig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von der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Datenbankimplementierung</a:t>
            </a: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indent="0">
              <a:spcBef>
                <a:spcPts val="1001"/>
              </a:spcBef>
              <a:buClr>
                <a:srgbClr val="5FCBEF"/>
              </a:buClr>
              <a:buNone/>
            </a:pP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	(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Meist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unter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Zuhilfenahme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von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Replikas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)</a:t>
            </a: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endParaRPr lang="en-US" sz="18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Non-unique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Problematisch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bei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zuvielen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Datensätzen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in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derselben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Range</a:t>
            </a:r>
          </a:p>
          <a:p>
            <a:pPr>
              <a:spcBef>
                <a:spcPts val="1001"/>
              </a:spcBef>
              <a:buClr>
                <a:srgbClr val="5FCBEF"/>
              </a:buClr>
            </a:pPr>
            <a:endParaRPr lang="en-US" sz="18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lvl="1">
              <a:spcBef>
                <a:spcPts val="1001"/>
              </a:spcBef>
              <a:buClr>
                <a:srgbClr val="5FCBEF"/>
              </a:buClr>
            </a:pPr>
            <a:endParaRPr lang="en-US" sz="18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457200" lvl="1" indent="0">
              <a:spcBef>
                <a:spcPts val="1001"/>
              </a:spcBef>
              <a:buClr>
                <a:srgbClr val="5FCBEF"/>
              </a:buClr>
              <a:buNone/>
            </a:pPr>
            <a:endParaRPr lang="en-US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u="sng" dirty="0">
              <a:solidFill>
                <a:srgbClr val="6FD9ED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590680" y="6041519"/>
            <a:ext cx="68292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pPr lvl="0" algn="r"/>
            <a:fld id="{F6064BB2-75A8-4C73-978F-0102F42AA61A}" type="slidenum">
              <a:t>34</a:t>
            </a:fld>
            <a:endParaRPr lang="en-GB" sz="900">
              <a:solidFill>
                <a:srgbClr val="5FCBEF"/>
              </a:solidFill>
              <a:latin typeface="Trebuchet MS"/>
              <a:cs typeface="Tahoma" pitchFamily="2"/>
            </a:endParaRPr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4294967295"/>
          </p:nvPr>
        </p:nvSpPr>
        <p:spPr>
          <a:xfrm>
            <a:off x="677160" y="6271560"/>
            <a:ext cx="6297119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r>
              <a:rPr lang="en-GB" sz="900" dirty="0">
                <a:solidFill>
                  <a:srgbClr val="000000"/>
                </a:solidFill>
                <a:latin typeface="Trebuchet MS"/>
                <a:cs typeface="Tahoma" pitchFamily="2"/>
              </a:rPr>
              <a:t>NoSQL © 2015 Martina Kraus</a:t>
            </a:r>
          </a:p>
        </p:txBody>
      </p:sp>
      <p:sp>
        <p:nvSpPr>
          <p:cNvPr id="6" name="Rechteck 5"/>
          <p:cNvSpPr/>
          <p:nvPr/>
        </p:nvSpPr>
        <p:spPr>
          <a:xfrm>
            <a:off x="704856" y="4151929"/>
            <a:ext cx="1550243" cy="903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400" b="1" dirty="0" smtClean="0">
                <a:solidFill>
                  <a:prstClr val="black"/>
                </a:solidFill>
              </a:rPr>
              <a:t>A-G</a:t>
            </a:r>
            <a:endParaRPr lang="de-DE" sz="2400" b="1" dirty="0">
              <a:solidFill>
                <a:prstClr val="black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885565" y="4151929"/>
            <a:ext cx="1776825" cy="91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 smtClean="0">
                <a:solidFill>
                  <a:schemeClr val="tx1"/>
                </a:solidFill>
              </a:rPr>
              <a:t>H-M</a:t>
            </a:r>
            <a:endParaRPr lang="de-DE" sz="2400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338068" y="4137017"/>
            <a:ext cx="1870611" cy="933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400" b="1" dirty="0" smtClean="0">
                <a:solidFill>
                  <a:prstClr val="black"/>
                </a:solidFill>
              </a:rPr>
              <a:t>M-R</a:t>
            </a:r>
            <a:endParaRPr lang="de-DE" sz="2400" b="1" dirty="0">
              <a:solidFill>
                <a:prstClr val="black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745359" y="4137017"/>
            <a:ext cx="1723818" cy="910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de-DE" sz="2400" b="1" dirty="0" smtClean="0">
                <a:solidFill>
                  <a:prstClr val="black"/>
                </a:solidFill>
              </a:rPr>
              <a:t>S-Z</a:t>
            </a:r>
            <a:endParaRPr lang="de-DE" sz="2400" b="1" dirty="0">
              <a:solidFill>
                <a:prstClr val="black"/>
              </a:solidFill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US" smtClean="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Range-Based Sharding</a:t>
            </a:r>
            <a:endParaRPr lang="en-US" dirty="0">
              <a:solidFill>
                <a:srgbClr val="5FCBEF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52515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677160" y="609480"/>
            <a:ext cx="8596440" cy="132048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Date-Based </a:t>
            </a:r>
            <a:r>
              <a:rPr lang="en-US" sz="3600" dirty="0" err="1" smtClean="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Sharding</a:t>
            </a:r>
            <a:endParaRPr lang="en-US" sz="3600" dirty="0">
              <a:solidFill>
                <a:srgbClr val="5FCBEF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3" name="Inhaltsplatzhalter 2"/>
          <p:cNvSpPr txBox="1">
            <a:spLocks noGrp="1"/>
          </p:cNvSpPr>
          <p:nvPr>
            <p:ph type="body" idx="4294967295"/>
          </p:nvPr>
        </p:nvSpPr>
        <p:spPr>
          <a:xfrm>
            <a:off x="831540" y="1873079"/>
            <a:ext cx="8596440" cy="416844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>
              <a:spcBef>
                <a:spcPts val="1001"/>
              </a:spcBef>
              <a:buClr>
                <a:srgbClr val="5FCBEF"/>
              </a:buClr>
            </a:pP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Spezialfall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von Range-Based</a:t>
            </a:r>
          </a:p>
          <a:p>
            <a:pPr>
              <a:spcBef>
                <a:spcPts val="1001"/>
              </a:spcBef>
              <a:buClr>
                <a:srgbClr val="5FCBEF"/>
              </a:buClr>
            </a:pP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Sharding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Attribut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: Date Timestamp</a:t>
            </a:r>
          </a:p>
          <a:p>
            <a:pPr marL="0" indent="0">
              <a:spcBef>
                <a:spcPts val="1001"/>
              </a:spcBef>
              <a:buClr>
                <a:srgbClr val="5FCBEF"/>
              </a:buClr>
              <a:buNone/>
            </a:pPr>
            <a:endParaRPr lang="en-US" sz="2000" dirty="0" smtClean="0">
              <a:solidFill>
                <a:schemeClr val="tx1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Neue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Datensätze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erhalten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den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Attributwert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b="1" i="1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NOW</a:t>
            </a:r>
          </a:p>
          <a:p>
            <a:pPr>
              <a:spcBef>
                <a:spcPts val="1001"/>
              </a:spcBef>
              <a:buClr>
                <a:srgbClr val="5FCBEF"/>
              </a:buClr>
            </a:pP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Hinzufügen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eines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neuen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Rechners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unproblematisch</a:t>
            </a:r>
            <a:endParaRPr lang="en-US" sz="2000" dirty="0" smtClean="0">
              <a:solidFill>
                <a:schemeClr val="tx1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lvl="1">
              <a:spcBef>
                <a:spcPts val="1001"/>
              </a:spcBef>
              <a:buClr>
                <a:srgbClr val="5FCBEF"/>
              </a:buClr>
            </a:pP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nächster</a:t>
            </a:r>
            <a:r>
              <a:rPr lang="en-US" sz="18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Rechner</a:t>
            </a:r>
            <a:r>
              <a:rPr lang="en-US" sz="18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erhält</a:t>
            </a:r>
            <a:r>
              <a:rPr lang="en-US" sz="18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aktuellere</a:t>
            </a:r>
            <a:r>
              <a:rPr lang="en-US" sz="18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Datensätze</a:t>
            </a:r>
            <a:endParaRPr lang="en-US" sz="1800" dirty="0" smtClean="0">
              <a:solidFill>
                <a:schemeClr val="tx1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400050">
              <a:spcBef>
                <a:spcPts val="1001"/>
              </a:spcBef>
              <a:buClr>
                <a:srgbClr val="5FCBEF"/>
              </a:buClr>
            </a:pP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Nur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geringe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Datensätze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können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non-unique sein</a:t>
            </a:r>
          </a:p>
          <a:p>
            <a:pPr>
              <a:spcBef>
                <a:spcPts val="1001"/>
              </a:spcBef>
              <a:buClr>
                <a:srgbClr val="5FCBEF"/>
              </a:buClr>
            </a:pP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u="sng" dirty="0">
              <a:solidFill>
                <a:srgbClr val="6FD9ED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590680" y="6041519"/>
            <a:ext cx="68292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pPr lvl="0" algn="r"/>
            <a:fld id="{F6064BB2-75A8-4C73-978F-0102F42AA61A}" type="slidenum">
              <a:t>35</a:t>
            </a:fld>
            <a:endParaRPr lang="en-GB" sz="900">
              <a:solidFill>
                <a:srgbClr val="5FCBEF"/>
              </a:solidFill>
              <a:latin typeface="Trebuchet MS"/>
              <a:cs typeface="Tahoma" pitchFamily="2"/>
            </a:endParaRPr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4294967295"/>
          </p:nvPr>
        </p:nvSpPr>
        <p:spPr>
          <a:xfrm>
            <a:off x="677160" y="6271560"/>
            <a:ext cx="6297119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r>
              <a:rPr lang="en-GB" sz="900">
                <a:solidFill>
                  <a:srgbClr val="000000"/>
                </a:solidFill>
                <a:latin typeface="Trebuchet MS"/>
                <a:cs typeface="Tahoma" pitchFamily="2"/>
              </a:rPr>
              <a:t>NoSQL © 2015 Martina Kraus</a:t>
            </a:r>
          </a:p>
        </p:txBody>
      </p:sp>
    </p:spTree>
    <p:extLst>
      <p:ext uri="{BB962C8B-B14F-4D97-AF65-F5344CB8AC3E}">
        <p14:creationId xmlns:p14="http://schemas.microsoft.com/office/powerpoint/2010/main" val="3084186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677160" y="609480"/>
            <a:ext cx="8596440" cy="132048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Hash-Based </a:t>
            </a:r>
            <a:r>
              <a:rPr lang="en-US" sz="3600" dirty="0" err="1" smtClean="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Sharding</a:t>
            </a:r>
            <a:endParaRPr lang="en-US" sz="3600" dirty="0">
              <a:solidFill>
                <a:srgbClr val="5FCBEF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3" name="Inhaltsplatzhalter 2"/>
          <p:cNvSpPr txBox="1">
            <a:spLocks noGrp="1"/>
          </p:cNvSpPr>
          <p:nvPr>
            <p:ph type="body" idx="4294967295"/>
          </p:nvPr>
        </p:nvSpPr>
        <p:spPr>
          <a:xfrm>
            <a:off x="677160" y="1566313"/>
            <a:ext cx="8596440" cy="416844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>
              <a:spcBef>
                <a:spcPts val="1001"/>
              </a:spcBef>
              <a:buClr>
                <a:srgbClr val="5FCBEF"/>
              </a:buClr>
            </a:pP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Weiteres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Attribut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als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Hash Key</a:t>
            </a:r>
          </a:p>
          <a:p>
            <a:pPr lvl="1">
              <a:spcBef>
                <a:spcPts val="1001"/>
              </a:spcBef>
              <a:buClr>
                <a:srgbClr val="5FCBEF"/>
              </a:buClr>
            </a:pP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Eigener</a:t>
            </a:r>
            <a:r>
              <a:rPr lang="en-US" sz="18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Algorithmus</a:t>
            </a:r>
            <a:r>
              <a:rPr lang="en-US" sz="18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oder</a:t>
            </a:r>
            <a:endParaRPr lang="en-US" sz="1800" dirty="0" smtClean="0">
              <a:solidFill>
                <a:schemeClr val="tx1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lvl="1">
              <a:spcBef>
                <a:spcPts val="1001"/>
              </a:spcBef>
              <a:buClr>
                <a:srgbClr val="5FCBEF"/>
              </a:buClr>
            </a:pP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Hashwert</a:t>
            </a:r>
            <a:r>
              <a:rPr lang="en-US" sz="18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eines</a:t>
            </a:r>
            <a:r>
              <a:rPr lang="en-US" sz="18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Attributwerts</a:t>
            </a:r>
            <a:r>
              <a:rPr lang="en-US" sz="18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(</a:t>
            </a: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z.B</a:t>
            </a:r>
            <a:r>
              <a:rPr lang="en-US" sz="18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. </a:t>
            </a:r>
            <a:r>
              <a:rPr lang="en-US" sz="18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einer</a:t>
            </a:r>
            <a:r>
              <a:rPr lang="en-US" sz="18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ID)</a:t>
            </a:r>
          </a:p>
          <a:p>
            <a:pPr lvl="1">
              <a:spcBef>
                <a:spcPts val="1001"/>
              </a:spcBef>
              <a:buClr>
                <a:srgbClr val="5FCBEF"/>
              </a:buClr>
            </a:pPr>
            <a:endParaRPr lang="en-US" sz="1800" dirty="0">
              <a:solidFill>
                <a:schemeClr val="tx1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Dann Range-Based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Sharding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auf Hash Keys</a:t>
            </a:r>
          </a:p>
          <a:p>
            <a:pPr>
              <a:spcBef>
                <a:spcPts val="1001"/>
              </a:spcBef>
              <a:buClr>
                <a:srgbClr val="5FCBEF"/>
              </a:buClr>
            </a:pPr>
            <a:endParaRPr lang="en-US" sz="2000" dirty="0">
              <a:solidFill>
                <a:schemeClr val="tx1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indent="0">
              <a:spcBef>
                <a:spcPts val="1001"/>
              </a:spcBef>
              <a:buClr>
                <a:srgbClr val="5FCBEF"/>
              </a:buClr>
              <a:buNone/>
            </a:pP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+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Gleiche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Verteilung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über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den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Datenbestand</a:t>
            </a:r>
            <a:endParaRPr lang="en-US" sz="2000" dirty="0" smtClean="0">
              <a:solidFill>
                <a:schemeClr val="tx1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indent="0">
              <a:spcBef>
                <a:spcPts val="1001"/>
              </a:spcBef>
              <a:buClr>
                <a:srgbClr val="5FCBEF"/>
              </a:buClr>
              <a:buNone/>
            </a:pP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-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Keine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sinnvolle</a:t>
            </a:r>
            <a:r>
              <a:rPr lang="en-US" sz="2000" dirty="0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 Range-Based </a:t>
            </a:r>
            <a:r>
              <a:rPr lang="en-US" sz="2000" dirty="0" err="1" smtClean="0">
                <a:solidFill>
                  <a:schemeClr val="tx1"/>
                </a:solidFill>
                <a:latin typeface="Trebuchet MS"/>
                <a:ea typeface="Microsoft YaHei" pitchFamily="2"/>
                <a:cs typeface="Mangal" pitchFamily="2"/>
              </a:rPr>
              <a:t>Abfrage</a:t>
            </a:r>
            <a:endParaRPr lang="en-US" sz="2000" dirty="0">
              <a:solidFill>
                <a:schemeClr val="tx1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endParaRPr lang="en-US" sz="2000" dirty="0" smtClean="0">
              <a:solidFill>
                <a:schemeClr val="tx1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590680" y="6041519"/>
            <a:ext cx="68292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pPr lvl="0" algn="r"/>
            <a:fld id="{F6064BB2-75A8-4C73-978F-0102F42AA61A}" type="slidenum">
              <a:t>36</a:t>
            </a:fld>
            <a:endParaRPr lang="en-GB" sz="900">
              <a:solidFill>
                <a:srgbClr val="5FCBEF"/>
              </a:solidFill>
              <a:latin typeface="Trebuchet MS"/>
              <a:cs typeface="Tahoma" pitchFamily="2"/>
            </a:endParaRPr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4294967295"/>
          </p:nvPr>
        </p:nvSpPr>
        <p:spPr>
          <a:xfrm>
            <a:off x="677160" y="6271560"/>
            <a:ext cx="6297119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r>
              <a:rPr lang="en-GB" sz="900">
                <a:solidFill>
                  <a:srgbClr val="000000"/>
                </a:solidFill>
                <a:latin typeface="Trebuchet MS"/>
                <a:cs typeface="Tahoma" pitchFamily="2"/>
              </a:rPr>
              <a:t>NoSQL © 2015 Martina Kraus</a:t>
            </a:r>
          </a:p>
        </p:txBody>
      </p:sp>
    </p:spTree>
    <p:extLst>
      <p:ext uri="{BB962C8B-B14F-4D97-AF65-F5344CB8AC3E}">
        <p14:creationId xmlns:p14="http://schemas.microsoft.com/office/powerpoint/2010/main" val="699725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677160" y="609480"/>
            <a:ext cx="8596440" cy="132048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Consistent Hashing</a:t>
            </a:r>
            <a:endParaRPr lang="en-US" sz="3600" dirty="0">
              <a:solidFill>
                <a:srgbClr val="5FCBEF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3" name="Inhaltsplatzhalter 2"/>
          <p:cNvSpPr txBox="1">
            <a:spLocks noGrp="1"/>
          </p:cNvSpPr>
          <p:nvPr>
            <p:ph type="body" idx="4294967295"/>
          </p:nvPr>
        </p:nvSpPr>
        <p:spPr>
          <a:xfrm>
            <a:off x="677160" y="1687325"/>
            <a:ext cx="8596440" cy="4536533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Basiert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auf Hash-Based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Sharding</a:t>
            </a: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Wertebereich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wird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als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Ring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verstanden</a:t>
            </a: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Server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werden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anhand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eines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Hashwertes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von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ihrer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z.B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.  IP auf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dem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Adressring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zugeordnet</a:t>
            </a: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None/>
            </a:pP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Datensätze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werden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anhand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íhres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Hashwertes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angeordnet</a:t>
            </a: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None/>
            </a:pP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u="sng" dirty="0">
              <a:solidFill>
                <a:srgbClr val="6FD9ED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590680" y="6041519"/>
            <a:ext cx="68292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pPr lvl="0" algn="r"/>
            <a:fld id="{F6064BB2-75A8-4C73-978F-0102F42AA61A}" type="slidenum">
              <a:t>37</a:t>
            </a:fld>
            <a:endParaRPr lang="en-GB" sz="900">
              <a:solidFill>
                <a:srgbClr val="5FCBEF"/>
              </a:solidFill>
              <a:latin typeface="Trebuchet MS"/>
              <a:cs typeface="Tahoma" pitchFamily="2"/>
            </a:endParaRPr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4294967295"/>
          </p:nvPr>
        </p:nvSpPr>
        <p:spPr>
          <a:xfrm>
            <a:off x="677160" y="6271560"/>
            <a:ext cx="6297119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r>
              <a:rPr lang="en-GB" sz="900">
                <a:solidFill>
                  <a:srgbClr val="000000"/>
                </a:solidFill>
                <a:latin typeface="Trebuchet MS"/>
                <a:cs typeface="Tahoma" pitchFamily="2"/>
              </a:rPr>
              <a:t>NoSQL © 2015 Martina Kraus</a:t>
            </a:r>
          </a:p>
        </p:txBody>
      </p:sp>
    </p:spTree>
    <p:extLst>
      <p:ext uri="{BB962C8B-B14F-4D97-AF65-F5344CB8AC3E}">
        <p14:creationId xmlns:p14="http://schemas.microsoft.com/office/powerpoint/2010/main" val="3355160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677160" y="609480"/>
            <a:ext cx="8596440" cy="132048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Consistent Hashing</a:t>
            </a:r>
            <a:endParaRPr lang="en-US" sz="3600" dirty="0">
              <a:solidFill>
                <a:srgbClr val="5FCBEF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3" name="Inhaltsplatzhalter 2"/>
          <p:cNvSpPr txBox="1">
            <a:spLocks noGrp="1"/>
          </p:cNvSpPr>
          <p:nvPr>
            <p:ph type="body" idx="4294967295"/>
          </p:nvPr>
        </p:nvSpPr>
        <p:spPr>
          <a:xfrm>
            <a:off x="677160" y="1591293"/>
            <a:ext cx="8596440" cy="4536533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marL="0" lvl="0" indent="0">
              <a:spcBef>
                <a:spcPts val="1001"/>
              </a:spcBef>
              <a:buClr>
                <a:srgbClr val="5FCBEF"/>
              </a:buClr>
              <a:buFont typeface="Wingdings 3"/>
              <a:buChar char=""/>
            </a:pPr>
            <a:endParaRPr lang="en-US" sz="2000" dirty="0" smtClean="0">
              <a:solidFill>
                <a:srgbClr val="404040"/>
              </a:solidFill>
              <a:ea typeface="Microsoft YaHei" pitchFamily="2"/>
              <a:cs typeface="Mangal" pitchFamily="2"/>
            </a:endParaRPr>
          </a:p>
          <a:p>
            <a:pPr marL="0" lvl="0" indent="0">
              <a:spcBef>
                <a:spcPts val="1001"/>
              </a:spcBef>
              <a:buClr>
                <a:srgbClr val="5FCBEF"/>
              </a:buClr>
              <a:buFont typeface="Wingdings 3"/>
              <a:buChar char=""/>
            </a:pP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ea typeface="Microsoft YaHei" pitchFamily="2"/>
                <a:cs typeface="Mangal" pitchFamily="2"/>
              </a:rPr>
              <a:t>Fügt</a:t>
            </a:r>
            <a:r>
              <a:rPr lang="en-US" sz="2000" dirty="0" smtClean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man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einen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neuen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Knoten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hinzu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werden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die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ihm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im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Adressring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näheren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Datensätze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ea typeface="Microsoft YaHei" pitchFamily="2"/>
                <a:cs typeface="Mangal" pitchFamily="2"/>
              </a:rPr>
              <a:t>rüberkopiert</a:t>
            </a:r>
            <a:endParaRPr lang="en-US" sz="2000" dirty="0" smtClean="0">
              <a:solidFill>
                <a:srgbClr val="404040"/>
              </a:solidFill>
              <a:ea typeface="Microsoft YaHei" pitchFamily="2"/>
              <a:cs typeface="Mangal" pitchFamily="2"/>
            </a:endParaRPr>
          </a:p>
          <a:p>
            <a:pPr marL="0" lvl="0" indent="0">
              <a:spcBef>
                <a:spcPts val="1001"/>
              </a:spcBef>
              <a:buClr>
                <a:srgbClr val="5FCBEF"/>
              </a:buClr>
              <a:buNone/>
            </a:pPr>
            <a:endParaRPr lang="en-US" sz="2000" dirty="0">
              <a:solidFill>
                <a:srgbClr val="404040"/>
              </a:solidFill>
              <a:ea typeface="Microsoft YaHei" pitchFamily="2"/>
              <a:cs typeface="Mangal" pitchFamily="2"/>
            </a:endParaRPr>
          </a:p>
          <a:p>
            <a:pPr marL="0" lvl="0" indent="0">
              <a:spcBef>
                <a:spcPts val="1001"/>
              </a:spcBef>
              <a:buClr>
                <a:srgbClr val="5FCBEF"/>
              </a:buClr>
              <a:buFont typeface="Wingdings 3"/>
              <a:buChar char=""/>
            </a:pP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Entfernt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man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ein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Knoten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werden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dessen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Datensätze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auf den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nächsten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Rechner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(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ihm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Uhrzeigersinn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) des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Adressrings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ea typeface="Microsoft YaHei" pitchFamily="2"/>
                <a:cs typeface="Mangal" pitchFamily="2"/>
              </a:rPr>
              <a:t>gespeichert</a:t>
            </a:r>
            <a:endParaRPr lang="en-US" sz="2000" dirty="0" smtClean="0">
              <a:solidFill>
                <a:srgbClr val="404040"/>
              </a:solidFill>
              <a:ea typeface="Microsoft YaHei" pitchFamily="2"/>
              <a:cs typeface="Mangal" pitchFamily="2"/>
            </a:endParaRPr>
          </a:p>
          <a:p>
            <a:pPr marL="0" lvl="0" indent="0">
              <a:spcBef>
                <a:spcPts val="1001"/>
              </a:spcBef>
              <a:buClr>
                <a:srgbClr val="5FCBEF"/>
              </a:buClr>
              <a:buNone/>
            </a:pPr>
            <a:endParaRPr lang="en-US" sz="2000" dirty="0">
              <a:solidFill>
                <a:srgbClr val="404040"/>
              </a:solidFill>
              <a:ea typeface="Microsoft YaHei" pitchFamily="2"/>
              <a:cs typeface="Mangal" pitchFamily="2"/>
            </a:endParaRPr>
          </a:p>
          <a:p>
            <a:pPr marL="0" lvl="0" indent="0">
              <a:spcBef>
                <a:spcPts val="1001"/>
              </a:spcBef>
              <a:buClr>
                <a:srgbClr val="5FCBEF"/>
              </a:buClr>
              <a:buFont typeface="Wingdings 3"/>
              <a:buChar char=""/>
            </a:pP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Jeder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Rechner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kann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je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nach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Leistung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virtuelle</a:t>
            </a:r>
            <a:r>
              <a:rPr lang="en-US" sz="2000" dirty="0">
                <a:solidFill>
                  <a:srgbClr val="404040"/>
                </a:solidFill>
                <a:ea typeface="Microsoft YaHei" pitchFamily="2"/>
                <a:cs typeface="Mangal" pitchFamily="2"/>
              </a:rPr>
              <a:t> Server </a:t>
            </a:r>
            <a:r>
              <a:rPr lang="en-US" sz="2000" dirty="0" err="1">
                <a:solidFill>
                  <a:srgbClr val="404040"/>
                </a:solidFill>
                <a:ea typeface="Microsoft YaHei" pitchFamily="2"/>
                <a:cs typeface="Mangal" pitchFamily="2"/>
              </a:rPr>
              <a:t>erzeugen</a:t>
            </a:r>
            <a:endParaRPr lang="en-US" sz="2000" dirty="0">
              <a:solidFill>
                <a:srgbClr val="404040"/>
              </a:solidFill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u="sng" dirty="0">
              <a:solidFill>
                <a:srgbClr val="6FD9ED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590680" y="6041519"/>
            <a:ext cx="68292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pPr lvl="0" algn="r"/>
            <a:fld id="{F6064BB2-75A8-4C73-978F-0102F42AA61A}" type="slidenum">
              <a:t>38</a:t>
            </a:fld>
            <a:endParaRPr lang="en-GB" sz="900">
              <a:solidFill>
                <a:srgbClr val="5FCBEF"/>
              </a:solidFill>
              <a:latin typeface="Trebuchet MS"/>
              <a:cs typeface="Tahoma" pitchFamily="2"/>
            </a:endParaRPr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4294967295"/>
          </p:nvPr>
        </p:nvSpPr>
        <p:spPr>
          <a:xfrm>
            <a:off x="677160" y="6271560"/>
            <a:ext cx="6297119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r>
              <a:rPr lang="en-GB" sz="900">
                <a:solidFill>
                  <a:srgbClr val="000000"/>
                </a:solidFill>
                <a:latin typeface="Trebuchet MS"/>
                <a:cs typeface="Tahoma" pitchFamily="2"/>
              </a:rPr>
              <a:t>NoSQL © 2015 Martina Kraus</a:t>
            </a:r>
          </a:p>
        </p:txBody>
      </p:sp>
    </p:spTree>
    <p:extLst>
      <p:ext uri="{BB962C8B-B14F-4D97-AF65-F5344CB8AC3E}">
        <p14:creationId xmlns:p14="http://schemas.microsoft.com/office/powerpoint/2010/main" val="1553577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677160" y="609480"/>
            <a:ext cx="8596440" cy="132048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Sharding - Definitonen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type="body" idx="4294967295"/>
          </p:nvPr>
        </p:nvSpPr>
        <p:spPr>
          <a:xfrm>
            <a:off x="677160" y="1447560"/>
            <a:ext cx="8596440" cy="445644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 lang="en-US" sz="2000" b="1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Shard</a:t>
            </a: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None/>
            </a:pP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logischer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Container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partitionierter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Daten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, der in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einer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(und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nur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in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einer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einzigen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)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physischen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Datenbank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gehostet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wird</a:t>
            </a: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 lang="en-US" sz="2000" b="1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Physische</a:t>
            </a:r>
            <a:r>
              <a:rPr lang="en-US" sz="2000" b="1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b="1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Datenbank</a:t>
            </a:r>
            <a:endParaRPr lang="en-US" sz="2000" b="1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None/>
            </a:pP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Datenbankinstanzen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, die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Teile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einer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Sharddatenbank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hosten</a:t>
            </a: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None/>
            </a:pP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(Azure SQL-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Datenbank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, MongoDB,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Elasticsearch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, MySQL)</a:t>
            </a: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 lang="en-US" sz="2000" b="1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Mandat</a:t>
            </a:r>
            <a:endParaRPr lang="en-US" sz="2000" b="1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None/>
            </a:pP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Verwaltungsentität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welcher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Teile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einer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Shardingdatenbank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besitzen</a:t>
            </a: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 lang="en-US" sz="2000" b="1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Shardlet</a:t>
            </a:r>
            <a:endParaRPr lang="en-US" sz="2000" b="1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None/>
            </a:pP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eine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Gruppe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von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Datensätzen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, die den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gleichen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Shardingschlüssel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gemeinsam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verwendet</a:t>
            </a: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endParaRPr lang="en-US" sz="2000" b="1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u="sng" dirty="0">
              <a:solidFill>
                <a:srgbClr val="6FD9ED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590680" y="6041519"/>
            <a:ext cx="68292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pPr lvl="0" algn="r"/>
            <a:fld id="{15BBCB82-CC74-451B-BFA3-F5A96F90EDB6}" type="slidenum">
              <a:t>39</a:t>
            </a:fld>
            <a:endParaRPr lang="en-GB" sz="900">
              <a:solidFill>
                <a:srgbClr val="5FCBEF"/>
              </a:solidFill>
              <a:latin typeface="Trebuchet MS"/>
              <a:cs typeface="Tahoma" pitchFamily="2"/>
            </a:endParaRPr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4294967295"/>
          </p:nvPr>
        </p:nvSpPr>
        <p:spPr>
          <a:xfrm>
            <a:off x="677160" y="6271560"/>
            <a:ext cx="6297119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r>
              <a:rPr lang="en-GB" sz="900">
                <a:solidFill>
                  <a:srgbClr val="000000"/>
                </a:solidFill>
                <a:latin typeface="Trebuchet MS"/>
                <a:cs typeface="Tahoma" pitchFamily="2"/>
              </a:rPr>
              <a:t>NoSQL © 2015 Martina Kraus</a:t>
            </a:r>
          </a:p>
        </p:txBody>
      </p:sp>
    </p:spTree>
    <p:extLst>
      <p:ext uri="{BB962C8B-B14F-4D97-AF65-F5344CB8AC3E}">
        <p14:creationId xmlns:p14="http://schemas.microsoft.com/office/powerpoint/2010/main" val="415719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  <p:pic>
        <p:nvPicPr>
          <p:cNvPr id="1026" name="Picture 2" descr="http://www.turnerduckworth.com/media/filer_public/86/18/86187bcc-752a-46f4-94d8-0ce54b98cd46/td-amazon-smile-logo-01-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09" y="667512"/>
            <a:ext cx="2133442" cy="173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yegor256.com/images/2014/04/dynamodb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749" y="1782637"/>
            <a:ext cx="3531819" cy="123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flexiapps.net/eng/images/techs/redi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119" y="3845290"/>
            <a:ext cx="42862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c.pics.livejournal.com/fabless/14408737/156638/156638_origina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507" y="4459114"/>
            <a:ext cx="2790825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090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677160" y="609480"/>
            <a:ext cx="8596440" cy="132048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Sharding - Definitonen</a:t>
            </a:r>
          </a:p>
        </p:txBody>
      </p:sp>
      <p:sp>
        <p:nvSpPr>
          <p:cNvPr id="3" name="Inhaltsplatzhalter 2"/>
          <p:cNvSpPr txBox="1">
            <a:spLocks noGrp="1"/>
          </p:cNvSpPr>
          <p:nvPr>
            <p:ph type="body" idx="4294967295"/>
          </p:nvPr>
        </p:nvSpPr>
        <p:spPr>
          <a:xfrm>
            <a:off x="677160" y="1447560"/>
            <a:ext cx="8596440" cy="416844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 lang="en-US" sz="2000" b="1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Hot Shard</a:t>
            </a: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None/>
            </a:pP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Shard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mit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aktuellsten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oder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anspruchsvollsten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Daten</a:t>
            </a: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r>
              <a:rPr lang="en-US" sz="2000" b="1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Verteilungsschlüssel</a:t>
            </a:r>
            <a:endParaRPr lang="en-US" sz="2000" b="1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None/>
            </a:pP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ein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deterministischer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Algorithmus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für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die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gleichmäßige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Verteilung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der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Daten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.</a:t>
            </a: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None/>
            </a:pP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Meist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eine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Gleichung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, Modulo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oder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komplexer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kryptographischer</a:t>
            </a:r>
            <a:r>
              <a:rPr lang="en-US" sz="2000" dirty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Prozess</a:t>
            </a: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endParaRPr lang="en-US" sz="2000" b="1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u="sng" dirty="0">
              <a:solidFill>
                <a:srgbClr val="6FD9ED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590680" y="6041519"/>
            <a:ext cx="68292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pPr lvl="0" algn="r"/>
            <a:fld id="{B6D1CA25-075F-40F4-A6F7-8A68BF50E317}" type="slidenum">
              <a:t>40</a:t>
            </a:fld>
            <a:endParaRPr lang="en-GB" sz="900">
              <a:solidFill>
                <a:srgbClr val="5FCBEF"/>
              </a:solidFill>
              <a:latin typeface="Trebuchet MS"/>
              <a:cs typeface="Tahoma" pitchFamily="2"/>
            </a:endParaRPr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4294967295"/>
          </p:nvPr>
        </p:nvSpPr>
        <p:spPr>
          <a:xfrm>
            <a:off x="677160" y="6271560"/>
            <a:ext cx="6297119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r>
              <a:rPr lang="en-GB" sz="900">
                <a:solidFill>
                  <a:srgbClr val="000000"/>
                </a:solidFill>
                <a:latin typeface="Trebuchet MS"/>
                <a:cs typeface="Tahoma" pitchFamily="2"/>
              </a:rPr>
              <a:t>NoSQL © 2015 Martina Kraus</a:t>
            </a:r>
          </a:p>
        </p:txBody>
      </p:sp>
    </p:spTree>
    <p:extLst>
      <p:ext uri="{BB962C8B-B14F-4D97-AF65-F5344CB8AC3E}">
        <p14:creationId xmlns:p14="http://schemas.microsoft.com/office/powerpoint/2010/main" val="133401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677160" y="609480"/>
            <a:ext cx="8596440" cy="132048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 dirty="0" err="1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Sharding</a:t>
            </a:r>
            <a:r>
              <a:rPr lang="en-US" sz="3600" dirty="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 - </a:t>
            </a:r>
            <a:r>
              <a:rPr lang="en-US" sz="3600" dirty="0" err="1" smtClean="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Nachteile</a:t>
            </a:r>
            <a:endParaRPr lang="en-US" sz="3600" dirty="0">
              <a:solidFill>
                <a:srgbClr val="5FCBEF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3" name="Inhaltsplatzhalter 2"/>
          <p:cNvSpPr txBox="1">
            <a:spLocks noGrp="1"/>
          </p:cNvSpPr>
          <p:nvPr>
            <p:ph type="body" idx="4294967295"/>
          </p:nvPr>
        </p:nvSpPr>
        <p:spPr>
          <a:xfrm>
            <a:off x="677160" y="1696942"/>
            <a:ext cx="8596440" cy="416844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r>
              <a:rPr lang="en-US" sz="2000" dirty="0" err="1" smtClean="0"/>
              <a:t>Komplexitätssteigerung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Single </a:t>
            </a:r>
            <a:r>
              <a:rPr lang="en-US" sz="2000" dirty="0"/>
              <a:t>point of failure 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Backups der </a:t>
            </a:r>
            <a:r>
              <a:rPr lang="en-US" sz="2000" dirty="0" err="1" smtClean="0"/>
              <a:t>Daten</a:t>
            </a:r>
            <a:r>
              <a:rPr lang="en-US" sz="2000" dirty="0" smtClean="0"/>
              <a:t> </a:t>
            </a:r>
            <a:r>
              <a:rPr lang="en-US" sz="2000" dirty="0" err="1" smtClean="0"/>
              <a:t>sind</a:t>
            </a:r>
            <a:r>
              <a:rPr lang="en-US" sz="2000" dirty="0" smtClean="0"/>
              <a:t> </a:t>
            </a:r>
            <a:r>
              <a:rPr lang="en-US" sz="2000" dirty="0" err="1" smtClean="0"/>
              <a:t>komplizierter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Schema </a:t>
            </a:r>
            <a:r>
              <a:rPr lang="en-US" sz="2000" dirty="0" err="1" smtClean="0"/>
              <a:t>Modifikationen</a:t>
            </a:r>
            <a:r>
              <a:rPr lang="en-US" sz="2000" dirty="0" smtClean="0"/>
              <a:t> </a:t>
            </a:r>
            <a:r>
              <a:rPr lang="en-US" sz="2000" dirty="0" err="1" smtClean="0"/>
              <a:t>sind</a:t>
            </a:r>
            <a:r>
              <a:rPr lang="en-US" sz="2000" dirty="0" smtClean="0"/>
              <a:t> </a:t>
            </a:r>
            <a:r>
              <a:rPr lang="en-US" sz="2000" dirty="0" err="1" smtClean="0"/>
              <a:t>komplex</a:t>
            </a:r>
            <a:endParaRPr lang="en-US" sz="2000" dirty="0"/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u="sng" dirty="0">
              <a:solidFill>
                <a:srgbClr val="6FD9ED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590680" y="6041519"/>
            <a:ext cx="68292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pPr lvl="0" algn="r"/>
            <a:fld id="{B6D1CA25-075F-40F4-A6F7-8A68BF50E317}" type="slidenum">
              <a:t>41</a:t>
            </a:fld>
            <a:endParaRPr lang="en-GB" sz="900">
              <a:solidFill>
                <a:srgbClr val="5FCBEF"/>
              </a:solidFill>
              <a:latin typeface="Trebuchet MS"/>
              <a:cs typeface="Tahoma" pitchFamily="2"/>
            </a:endParaRPr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4294967295"/>
          </p:nvPr>
        </p:nvSpPr>
        <p:spPr>
          <a:xfrm>
            <a:off x="677160" y="6271560"/>
            <a:ext cx="6297119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r>
              <a:rPr lang="en-GB" sz="900">
                <a:solidFill>
                  <a:srgbClr val="000000"/>
                </a:solidFill>
                <a:latin typeface="Trebuchet MS"/>
                <a:cs typeface="Tahoma" pitchFamily="2"/>
              </a:rPr>
              <a:t>NoSQL © 2015 Martina Kraus</a:t>
            </a:r>
          </a:p>
        </p:txBody>
      </p:sp>
    </p:spTree>
    <p:extLst>
      <p:ext uri="{BB962C8B-B14F-4D97-AF65-F5344CB8AC3E}">
        <p14:creationId xmlns:p14="http://schemas.microsoft.com/office/powerpoint/2010/main" val="2888137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4563" y="2648356"/>
            <a:ext cx="8596668" cy="1320800"/>
          </a:xfrm>
        </p:spPr>
        <p:txBody>
          <a:bodyPr/>
          <a:lstStyle/>
          <a:p>
            <a:pPr algn="ctr"/>
            <a:r>
              <a:rPr lang="de-DE" dirty="0" smtClean="0"/>
              <a:t>Replikate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3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677160" y="609480"/>
            <a:ext cx="8596440" cy="132048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 dirty="0" err="1" smtClean="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Replikationen</a:t>
            </a:r>
            <a:endParaRPr lang="en-US" sz="3600" dirty="0">
              <a:solidFill>
                <a:srgbClr val="5FCBEF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3" name="Inhaltsplatzhalter 2"/>
          <p:cNvSpPr txBox="1">
            <a:spLocks noGrp="1"/>
          </p:cNvSpPr>
          <p:nvPr>
            <p:ph type="body" idx="4294967295"/>
          </p:nvPr>
        </p:nvSpPr>
        <p:spPr>
          <a:xfrm>
            <a:off x="677160" y="1786499"/>
            <a:ext cx="8596440" cy="416844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>
              <a:spcBef>
                <a:spcPts val="1001"/>
              </a:spcBef>
              <a:buClr>
                <a:srgbClr val="5FCBEF"/>
              </a:buClr>
            </a:pP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alternative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zum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Sharding</a:t>
            </a: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indent="0">
              <a:spcBef>
                <a:spcPts val="1001"/>
              </a:spcBef>
              <a:buClr>
                <a:srgbClr val="5FCBEF"/>
              </a:buClr>
              <a:buNone/>
            </a:pP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angewandt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in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verteilten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Systemen</a:t>
            </a: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Daten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werden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nicht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nur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auf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einem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Rechner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,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sondern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auf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mehreren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mehrfach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gespeichert</a:t>
            </a: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Gängige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Replikationsrate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: 3-5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Replikate</a:t>
            </a: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u="sng" dirty="0">
              <a:solidFill>
                <a:srgbClr val="6FD9ED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590680" y="6041519"/>
            <a:ext cx="68292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pPr lvl="0" algn="r"/>
            <a:fld id="{B6D1CA25-075F-40F4-A6F7-8A68BF50E317}" type="slidenum">
              <a:t>43</a:t>
            </a:fld>
            <a:endParaRPr lang="en-GB" sz="900">
              <a:solidFill>
                <a:srgbClr val="5FCBEF"/>
              </a:solidFill>
              <a:latin typeface="Trebuchet MS"/>
              <a:cs typeface="Tahoma" pitchFamily="2"/>
            </a:endParaRPr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4294967295"/>
          </p:nvPr>
        </p:nvSpPr>
        <p:spPr>
          <a:xfrm>
            <a:off x="677160" y="6271560"/>
            <a:ext cx="6297119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r>
              <a:rPr lang="en-GB" sz="900">
                <a:solidFill>
                  <a:srgbClr val="000000"/>
                </a:solidFill>
                <a:latin typeface="Trebuchet MS"/>
                <a:cs typeface="Tahoma" pitchFamily="2"/>
              </a:rPr>
              <a:t>NoSQL © 2015 Martina Kraus</a:t>
            </a:r>
          </a:p>
        </p:txBody>
      </p:sp>
    </p:spTree>
    <p:extLst>
      <p:ext uri="{BB962C8B-B14F-4D97-AF65-F5344CB8AC3E}">
        <p14:creationId xmlns:p14="http://schemas.microsoft.com/office/powerpoint/2010/main" val="606712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677160" y="609480"/>
            <a:ext cx="8596440" cy="132048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 dirty="0" err="1" smtClean="0">
                <a:solidFill>
                  <a:srgbClr val="5FCBEF"/>
                </a:solidFill>
                <a:latin typeface="Trebuchet MS"/>
                <a:ea typeface="Microsoft YaHei" pitchFamily="2"/>
                <a:cs typeface="Mangal" pitchFamily="2"/>
              </a:rPr>
              <a:t>Replikationen</a:t>
            </a:r>
            <a:endParaRPr lang="en-US" sz="3600" dirty="0">
              <a:solidFill>
                <a:srgbClr val="5FCBEF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3" name="Inhaltsplatzhalter 2"/>
          <p:cNvSpPr txBox="1">
            <a:spLocks noGrp="1"/>
          </p:cNvSpPr>
          <p:nvPr>
            <p:ph type="body" idx="4294967295"/>
          </p:nvPr>
        </p:nvSpPr>
        <p:spPr>
          <a:xfrm>
            <a:off x="677160" y="2016540"/>
            <a:ext cx="8596440" cy="4168440"/>
          </a:xfrm>
          <a:noFill/>
          <a:ln>
            <a:noFill/>
          </a:ln>
        </p:spPr>
        <p:txBody>
          <a:bodyPr wrap="square" anchor="t">
            <a:noAutofit/>
          </a:bodyPr>
          <a:lstStyle/>
          <a:p>
            <a:pPr>
              <a:spcBef>
                <a:spcPts val="1001"/>
              </a:spcBef>
              <a:buClr>
                <a:srgbClr val="5FCBEF"/>
              </a:buClr>
            </a:pP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Inkonsistenz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vermeiden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durch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Sperrung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bei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Kopierungsprozess</a:t>
            </a: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ständige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synchronisierung</a:t>
            </a:r>
            <a:r>
              <a:rPr lang="en-US" sz="2000" dirty="0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 </a:t>
            </a: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notwendig</a:t>
            </a:r>
            <a:endParaRPr lang="en-US" sz="2000" dirty="0" smtClean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>
              <a:spcBef>
                <a:spcPts val="1001"/>
              </a:spcBef>
              <a:buClr>
                <a:srgbClr val="5FCBEF"/>
              </a:buClr>
            </a:pPr>
            <a:r>
              <a:rPr lang="en-US" sz="2000" dirty="0" err="1" smtClean="0">
                <a:solidFill>
                  <a:srgbClr val="404040"/>
                </a:solidFill>
                <a:latin typeface="Trebuchet MS"/>
                <a:ea typeface="Microsoft YaHei" pitchFamily="2"/>
                <a:cs typeface="Mangal" pitchFamily="2"/>
              </a:rPr>
              <a:t>Ausfallsicher</a:t>
            </a: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/>
              <a:buChar char=""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dirty="0">
              <a:solidFill>
                <a:srgbClr val="404040"/>
              </a:solidFill>
              <a:latin typeface="Trebuchet MS"/>
              <a:ea typeface="Microsoft YaHei" pitchFamily="2"/>
              <a:cs typeface="Mangal" pitchFamily="2"/>
            </a:endParaRPr>
          </a:p>
          <a:p>
            <a:pPr marL="0" lvl="0" indent="0">
              <a:lnSpc>
                <a:spcPct val="100000"/>
              </a:lnSpc>
              <a:spcBef>
                <a:spcPts val="1001"/>
              </a:spcBef>
              <a:buNone/>
            </a:pPr>
            <a:endParaRPr lang="en-US" sz="2000" u="sng" dirty="0">
              <a:solidFill>
                <a:srgbClr val="6FD9ED"/>
              </a:solidFill>
              <a:latin typeface="Trebuchet MS"/>
              <a:ea typeface="Microsoft YaHei" pitchFamily="2"/>
              <a:cs typeface="Mangal" pitchFamily="2"/>
            </a:endParaRPr>
          </a:p>
        </p:txBody>
      </p:sp>
      <p:sp>
        <p:nvSpPr>
          <p:cNvPr id="4" name="Foliennummernplatzhalter 3"/>
          <p:cNvSpPr txBox="1">
            <a:spLocks noGrp="1"/>
          </p:cNvSpPr>
          <p:nvPr>
            <p:ph type="sldNum" sz="quarter" idx="4294967295"/>
          </p:nvPr>
        </p:nvSpPr>
        <p:spPr>
          <a:xfrm>
            <a:off x="8590680" y="6041519"/>
            <a:ext cx="682920" cy="3646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pPr lvl="0" algn="r"/>
            <a:fld id="{B6D1CA25-075F-40F4-A6F7-8A68BF50E317}" type="slidenum">
              <a:t>44</a:t>
            </a:fld>
            <a:endParaRPr lang="en-GB" sz="900">
              <a:solidFill>
                <a:srgbClr val="5FCBEF"/>
              </a:solidFill>
              <a:latin typeface="Trebuchet MS"/>
              <a:cs typeface="Tahoma" pitchFamily="2"/>
            </a:endParaRPr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4294967295"/>
          </p:nvPr>
        </p:nvSpPr>
        <p:spPr>
          <a:xfrm>
            <a:off x="677160" y="6271560"/>
            <a:ext cx="6297119" cy="364679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lvl="0"/>
            <a:r>
              <a:rPr lang="en-GB" sz="900">
                <a:solidFill>
                  <a:srgbClr val="000000"/>
                </a:solidFill>
                <a:latin typeface="Trebuchet MS"/>
                <a:cs typeface="Tahoma" pitchFamily="2"/>
              </a:rPr>
              <a:t>NoSQL © 2015 Martina Kraus</a:t>
            </a:r>
          </a:p>
        </p:txBody>
      </p:sp>
    </p:spTree>
    <p:extLst>
      <p:ext uri="{BB962C8B-B14F-4D97-AF65-F5344CB8AC3E}">
        <p14:creationId xmlns:p14="http://schemas.microsoft.com/office/powerpoint/2010/main" val="3089057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Geschichte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Älteste Datenmodell (werden seit den 70ern eingesetzt)</a:t>
            </a:r>
          </a:p>
          <a:p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00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Scale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Scale</a:t>
            </a:r>
            <a:r>
              <a:rPr lang="de-DE" dirty="0" smtClean="0"/>
              <a:t> out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2228" y="1499616"/>
            <a:ext cx="4663440" cy="4541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 err="1"/>
              <a:t>Scale</a:t>
            </a:r>
            <a:r>
              <a:rPr lang="de-DE" sz="2000" b="1" dirty="0"/>
              <a:t> </a:t>
            </a:r>
            <a:r>
              <a:rPr lang="de-DE" sz="2000" b="1" dirty="0" err="1"/>
              <a:t>up</a:t>
            </a:r>
            <a:r>
              <a:rPr lang="de-DE" sz="2000" b="1" dirty="0"/>
              <a:t> </a:t>
            </a:r>
            <a:endParaRPr lang="de-DE" sz="2000" b="1" dirty="0" smtClean="0"/>
          </a:p>
          <a:p>
            <a:pPr marL="0" indent="0">
              <a:buNone/>
            </a:pPr>
            <a:r>
              <a:rPr lang="de-DE" sz="2000" u="sng" dirty="0" smtClean="0"/>
              <a:t>Vorteile:</a:t>
            </a:r>
          </a:p>
          <a:p>
            <a:pPr marL="0" indent="0">
              <a:buNone/>
            </a:pPr>
            <a:r>
              <a:rPr lang="de-DE" sz="2000" dirty="0" smtClean="0"/>
              <a:t> – </a:t>
            </a:r>
            <a:r>
              <a:rPr lang="de-DE" sz="2000" dirty="0"/>
              <a:t>transparent für DBMS 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/>
              <a:t>– </a:t>
            </a:r>
            <a:r>
              <a:rPr lang="de-DE" sz="2000" dirty="0"/>
              <a:t>Administrationsaufwand konstant 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/>
              <a:t> </a:t>
            </a:r>
          </a:p>
          <a:p>
            <a:pPr marL="0" indent="0">
              <a:buNone/>
            </a:pPr>
            <a:r>
              <a:rPr lang="de-DE" sz="2000" u="sng" dirty="0" smtClean="0"/>
              <a:t>Nachteile</a:t>
            </a:r>
            <a:r>
              <a:rPr lang="de-DE" sz="2000" u="sng" dirty="0"/>
              <a:t>: </a:t>
            </a:r>
            <a:endParaRPr lang="de-DE" sz="2000" u="sng" dirty="0" smtClean="0"/>
          </a:p>
          <a:p>
            <a:pPr marL="0" indent="0">
              <a:buNone/>
            </a:pPr>
            <a:r>
              <a:rPr lang="de-DE" sz="2000" dirty="0" smtClean="0"/>
              <a:t>– </a:t>
            </a:r>
            <a:r>
              <a:rPr lang="de-DE" sz="2000" dirty="0"/>
              <a:t>Hardware-Kosten 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/>
              <a:t>– </a:t>
            </a:r>
            <a:r>
              <a:rPr lang="de-DE" sz="2000" dirty="0"/>
              <a:t>Skalierung nur in größeren Stufen möglich </a:t>
            </a:r>
            <a:endParaRPr lang="de-DE" sz="2000" dirty="0" smtClean="0"/>
          </a:p>
          <a:p>
            <a:pPr marL="0" indent="0">
              <a:buNone/>
            </a:pPr>
            <a:r>
              <a:rPr lang="de-DE" sz="2000" dirty="0" smtClean="0"/>
              <a:t> </a:t>
            </a:r>
            <a:r>
              <a:rPr lang="de-DE" sz="2000" dirty="0"/>
              <a:t>höhere Kosten und ungenutzte Leistung </a:t>
            </a:r>
            <a:endParaRPr lang="de-DE" sz="2000" dirty="0" smtClean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064060" y="1499615"/>
            <a:ext cx="4663440" cy="4906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dirty="0" err="1"/>
              <a:t>Scale</a:t>
            </a:r>
            <a:r>
              <a:rPr lang="de-DE" sz="2000" b="1" dirty="0"/>
              <a:t> out</a:t>
            </a:r>
          </a:p>
          <a:p>
            <a:pPr marL="0" indent="0">
              <a:buNone/>
            </a:pPr>
            <a:r>
              <a:rPr lang="de-DE" sz="2000" u="sng" dirty="0" smtClean="0"/>
              <a:t>Vorteile</a:t>
            </a:r>
            <a:r>
              <a:rPr lang="de-DE" sz="2000" u="sng" dirty="0"/>
              <a:t>:</a:t>
            </a:r>
          </a:p>
          <a:p>
            <a:pPr marL="0" indent="0">
              <a:buNone/>
            </a:pPr>
            <a:r>
              <a:rPr lang="de-DE" sz="2000" dirty="0"/>
              <a:t>– </a:t>
            </a:r>
            <a:r>
              <a:rPr lang="de-DE" sz="2000" dirty="0" smtClean="0"/>
              <a:t>Kostengünstigere Hardware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– Skalierung in </a:t>
            </a:r>
            <a:r>
              <a:rPr lang="de-DE" sz="2000" dirty="0" smtClean="0"/>
              <a:t>kleineren Stufen möglich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u="sng" dirty="0" smtClean="0"/>
              <a:t>Nachteile</a:t>
            </a:r>
            <a:r>
              <a:rPr lang="de-DE" sz="2000" u="sng" dirty="0"/>
              <a:t>:</a:t>
            </a:r>
          </a:p>
          <a:p>
            <a:pPr marL="0" indent="0">
              <a:buNone/>
            </a:pPr>
            <a:r>
              <a:rPr lang="de-DE" sz="2000" dirty="0"/>
              <a:t>– Last- und </a:t>
            </a:r>
            <a:r>
              <a:rPr lang="de-DE" sz="2000" dirty="0" err="1" smtClean="0"/>
              <a:t>Datenverteilungnotwendig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– Ggf. verteilte </a:t>
            </a:r>
            <a:r>
              <a:rPr lang="de-DE" sz="2000" dirty="0" smtClean="0"/>
              <a:t>Protokolle (Replikation</a:t>
            </a:r>
            <a:r>
              <a:rPr lang="de-DE" sz="2000" dirty="0"/>
              <a:t>)</a:t>
            </a:r>
          </a:p>
          <a:p>
            <a:pPr marL="0" indent="0">
              <a:buNone/>
            </a:pPr>
            <a:r>
              <a:rPr lang="de-DE" sz="2000" dirty="0"/>
              <a:t>– Erhöhte Fehlerrate (</a:t>
            </a:r>
            <a:r>
              <a:rPr lang="de-DE" sz="2000" dirty="0" smtClean="0"/>
              <a:t>mehr und </a:t>
            </a:r>
            <a:r>
              <a:rPr lang="de-DE" sz="2000" dirty="0"/>
              <a:t>einfachere Hardware)</a:t>
            </a:r>
          </a:p>
          <a:p>
            <a:pPr marL="0" indent="0">
              <a:buNone/>
            </a:pPr>
            <a:r>
              <a:rPr lang="de-DE" sz="2000" dirty="0"/>
              <a:t>– </a:t>
            </a:r>
            <a:r>
              <a:rPr lang="de-DE" sz="2000" dirty="0" smtClean="0"/>
              <a:t>Erhöhter Administrationsaufwand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64247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4563" y="2648356"/>
            <a:ext cx="8596668" cy="1320800"/>
          </a:xfrm>
        </p:spPr>
        <p:txBody>
          <a:bodyPr/>
          <a:lstStyle/>
          <a:p>
            <a:pPr algn="ctr"/>
            <a:r>
              <a:rPr lang="de-DE" dirty="0" smtClean="0"/>
              <a:t>Anforderungen an ein</a:t>
            </a:r>
            <a:br>
              <a:rPr lang="de-DE" dirty="0" smtClean="0"/>
            </a:br>
            <a:r>
              <a:rPr lang="de-DE" dirty="0" smtClean="0"/>
              <a:t>verteiltes System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77334" y="6271551"/>
            <a:ext cx="6297612" cy="365125"/>
          </a:xfrm>
        </p:spPr>
        <p:txBody>
          <a:bodyPr/>
          <a:lstStyle/>
          <a:p>
            <a:r>
              <a:rPr lang="en-US" dirty="0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6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590663" y="5913346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  <p:sp>
        <p:nvSpPr>
          <p:cNvPr id="31" name="Ellipse 30"/>
          <p:cNvSpPr/>
          <p:nvPr/>
        </p:nvSpPr>
        <p:spPr>
          <a:xfrm>
            <a:off x="2991193" y="113105"/>
            <a:ext cx="4267792" cy="430952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9" name="Ellipse 28"/>
          <p:cNvSpPr/>
          <p:nvPr/>
        </p:nvSpPr>
        <p:spPr>
          <a:xfrm>
            <a:off x="4567575" y="2325859"/>
            <a:ext cx="4270654" cy="4110550"/>
          </a:xfrm>
          <a:prstGeom prst="ellipse">
            <a:avLst/>
          </a:prstGeom>
          <a:solidFill>
            <a:schemeClr val="accent5">
              <a:alpha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alpha val="50000"/>
              <a:hueOff val="20151"/>
              <a:satOff val="-9734"/>
              <a:lumOff val="-1372"/>
              <a:alphaOff val="0"/>
            </a:schemeClr>
          </a:effectRef>
          <a:fontRef idx="minor">
            <a:schemeClr val="tx1"/>
          </a:fontRef>
        </p:style>
      </p:sp>
      <p:sp>
        <p:nvSpPr>
          <p:cNvPr id="27" name="Ellipse 26"/>
          <p:cNvSpPr/>
          <p:nvPr/>
        </p:nvSpPr>
        <p:spPr>
          <a:xfrm>
            <a:off x="1544168" y="2325859"/>
            <a:ext cx="4291900" cy="4000238"/>
          </a:xfrm>
          <a:prstGeom prst="ellipse">
            <a:avLst/>
          </a:prstGeom>
          <a:solidFill>
            <a:schemeClr val="accent2">
              <a:alpha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alpha val="50000"/>
              <a:hueOff val="40302"/>
              <a:satOff val="-19469"/>
              <a:lumOff val="-2745"/>
              <a:alphaOff val="0"/>
            </a:schemeClr>
          </a:effectRef>
          <a:fontRef idx="minor">
            <a:schemeClr val="tx1"/>
          </a:fontRef>
        </p:style>
      </p:sp>
      <p:sp>
        <p:nvSpPr>
          <p:cNvPr id="34" name="Textfeld 33"/>
          <p:cNvSpPr txBox="1"/>
          <p:nvPr/>
        </p:nvSpPr>
        <p:spPr>
          <a:xfrm>
            <a:off x="4090190" y="740597"/>
            <a:ext cx="20697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 err="1" smtClean="0"/>
              <a:t>Consistency</a:t>
            </a:r>
            <a:endParaRPr lang="de-DE" sz="2800" dirty="0" smtClean="0"/>
          </a:p>
          <a:p>
            <a:pPr algn="ctr"/>
            <a:endParaRPr lang="de-DE" sz="2800" dirty="0"/>
          </a:p>
          <a:p>
            <a:pPr algn="ctr"/>
            <a:r>
              <a:rPr lang="de-DE" sz="2800" dirty="0" smtClean="0"/>
              <a:t>Konsistenz</a:t>
            </a:r>
            <a:endParaRPr lang="de-DE" sz="2800" dirty="0"/>
          </a:p>
        </p:txBody>
      </p:sp>
      <p:sp>
        <p:nvSpPr>
          <p:cNvPr id="35" name="Textfeld 34"/>
          <p:cNvSpPr txBox="1"/>
          <p:nvPr/>
        </p:nvSpPr>
        <p:spPr>
          <a:xfrm>
            <a:off x="6223412" y="3909899"/>
            <a:ext cx="23672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 err="1" smtClean="0"/>
              <a:t>Availability</a:t>
            </a:r>
            <a:endParaRPr lang="de-DE" sz="2800" dirty="0" smtClean="0"/>
          </a:p>
          <a:p>
            <a:pPr algn="ctr"/>
            <a:endParaRPr lang="de-DE" sz="2800" dirty="0"/>
          </a:p>
          <a:p>
            <a:pPr algn="ctr"/>
            <a:r>
              <a:rPr lang="de-DE" sz="2800" dirty="0" smtClean="0"/>
              <a:t>Verfügbarkeit</a:t>
            </a:r>
            <a:endParaRPr lang="de-DE" sz="2800" dirty="0"/>
          </a:p>
        </p:txBody>
      </p:sp>
      <p:sp>
        <p:nvSpPr>
          <p:cNvPr id="36" name="Textfeld 35"/>
          <p:cNvSpPr txBox="1"/>
          <p:nvPr/>
        </p:nvSpPr>
        <p:spPr>
          <a:xfrm>
            <a:off x="1740024" y="3694456"/>
            <a:ext cx="26895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 smtClean="0"/>
              <a:t>Partition </a:t>
            </a:r>
          </a:p>
          <a:p>
            <a:pPr algn="ctr"/>
            <a:r>
              <a:rPr lang="de-DE" sz="2800" dirty="0" err="1" smtClean="0"/>
              <a:t>Tolerance</a:t>
            </a:r>
            <a:endParaRPr lang="de-DE" sz="2800" dirty="0" smtClean="0"/>
          </a:p>
          <a:p>
            <a:pPr algn="ctr"/>
            <a:endParaRPr lang="de-DE" sz="2800" dirty="0"/>
          </a:p>
          <a:p>
            <a:pPr algn="ctr"/>
            <a:r>
              <a:rPr lang="de-DE" sz="2800" dirty="0" smtClean="0"/>
              <a:t> Ausfalltoleranz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62733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Consistency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smtClean="0"/>
              <a:t>Vor und nach einer Transaktion ist der Datenbestand konsistent</a:t>
            </a:r>
          </a:p>
          <a:p>
            <a:endParaRPr lang="de-DE" sz="2000" dirty="0"/>
          </a:p>
          <a:p>
            <a:r>
              <a:rPr lang="de-DE" sz="2000" dirty="0" smtClean="0"/>
              <a:t>Alle Clients sehen </a:t>
            </a:r>
            <a:r>
              <a:rPr lang="de-DE" sz="2000" b="1" u="sng" dirty="0" smtClean="0"/>
              <a:t>jederzeit denselben</a:t>
            </a:r>
            <a:r>
              <a:rPr lang="de-DE" sz="2000" dirty="0" smtClean="0"/>
              <a:t> Datenbestand</a:t>
            </a:r>
          </a:p>
          <a:p>
            <a:endParaRPr lang="de-DE" sz="2000" dirty="0"/>
          </a:p>
          <a:p>
            <a:r>
              <a:rPr lang="de-DE" sz="2000" dirty="0" smtClean="0"/>
              <a:t>Nicht zu verwechseln mit der </a:t>
            </a:r>
            <a:r>
              <a:rPr lang="de-DE" sz="2000" dirty="0"/>
              <a:t>K</a:t>
            </a:r>
            <a:r>
              <a:rPr lang="de-DE" sz="2000" dirty="0" smtClean="0"/>
              <a:t>onsistenz bei ACID</a:t>
            </a:r>
          </a:p>
          <a:p>
            <a:pPr lvl="1"/>
            <a:r>
              <a:rPr lang="de-DE" sz="1800" dirty="0" smtClean="0"/>
              <a:t>betrifft nur den Datenbestand einer relationalen Datenbank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NoSQL © 2015 Martina Kraus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900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1346</Words>
  <Application>Microsoft Office PowerPoint</Application>
  <PresentationFormat>Breitbild</PresentationFormat>
  <Paragraphs>455</Paragraphs>
  <Slides>44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54" baseType="lpstr">
      <vt:lpstr>Microsoft YaHei</vt:lpstr>
      <vt:lpstr>Arial</vt:lpstr>
      <vt:lpstr>Calibri</vt:lpstr>
      <vt:lpstr>Liberation Sans</vt:lpstr>
      <vt:lpstr>Mangal</vt:lpstr>
      <vt:lpstr>StarSymbol</vt:lpstr>
      <vt:lpstr>Tahoma</vt:lpstr>
      <vt:lpstr>Trebuchet MS</vt:lpstr>
      <vt:lpstr>Wingdings 3</vt:lpstr>
      <vt:lpstr>Facette</vt:lpstr>
      <vt:lpstr>NoSQL Datenbanken Vorlesung – Hochschule Mannheim</vt:lpstr>
      <vt:lpstr>Inhaltsverzeichnis</vt:lpstr>
      <vt:lpstr>Key-Value Datenbanken </vt:lpstr>
      <vt:lpstr>PowerPoint-Präsentation</vt:lpstr>
      <vt:lpstr>Geschichte</vt:lpstr>
      <vt:lpstr>Scale up vs Scale out </vt:lpstr>
      <vt:lpstr>Anforderungen an ein verteiltes System</vt:lpstr>
      <vt:lpstr>PowerPoint-Präsentation</vt:lpstr>
      <vt:lpstr>Consistency </vt:lpstr>
      <vt:lpstr>Availability</vt:lpstr>
      <vt:lpstr>Partition Tolerance</vt:lpstr>
      <vt:lpstr>CAP – Theorem</vt:lpstr>
      <vt:lpstr>CA -&gt; RDBMS</vt:lpstr>
      <vt:lpstr>CP -&gt; Banking Anwendungen</vt:lpstr>
      <vt:lpstr>AP -&gt; Cloud Computing</vt:lpstr>
      <vt:lpstr>BASE – Konzept </vt:lpstr>
      <vt:lpstr>Basically Available</vt:lpstr>
      <vt:lpstr>Soft State</vt:lpstr>
      <vt:lpstr>Eventually Consistent</vt:lpstr>
      <vt:lpstr>Multiversion Concurrency Control</vt:lpstr>
      <vt:lpstr>Lesender Zugriff</vt:lpstr>
      <vt:lpstr>Schreibender Zugriff</vt:lpstr>
      <vt:lpstr>Schreibender Zugriff</vt:lpstr>
      <vt:lpstr>Nachteile</vt:lpstr>
      <vt:lpstr>Sharding</vt:lpstr>
      <vt:lpstr>Bisher</vt:lpstr>
      <vt:lpstr>Verteilung der Daten</vt:lpstr>
      <vt:lpstr>Sharding (heute)</vt:lpstr>
      <vt:lpstr>Sharding</vt:lpstr>
      <vt:lpstr>Sharding</vt:lpstr>
      <vt:lpstr>Sharding</vt:lpstr>
      <vt:lpstr>Range-Based Sharding</vt:lpstr>
      <vt:lpstr>Range-Based Sharding</vt:lpstr>
      <vt:lpstr>PowerPoint-Präsentation</vt:lpstr>
      <vt:lpstr>Date-Based Sharding</vt:lpstr>
      <vt:lpstr>Hash-Based Sharding</vt:lpstr>
      <vt:lpstr>Consistent Hashing</vt:lpstr>
      <vt:lpstr>Consistent Hashing</vt:lpstr>
      <vt:lpstr>Sharding - Definitonen</vt:lpstr>
      <vt:lpstr>Sharding - Definitonen</vt:lpstr>
      <vt:lpstr>Sharding - Nachteile</vt:lpstr>
      <vt:lpstr>Replikate</vt:lpstr>
      <vt:lpstr>Replikationen</vt:lpstr>
      <vt:lpstr>Replikationen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Martina Kraus</dc:creator>
  <cp:lastModifiedBy>Martina Kraus</cp:lastModifiedBy>
  <cp:revision>350</cp:revision>
  <dcterms:created xsi:type="dcterms:W3CDTF">2014-10-20T19:10:19Z</dcterms:created>
  <dcterms:modified xsi:type="dcterms:W3CDTF">2015-10-15T22:26:08Z</dcterms:modified>
</cp:coreProperties>
</file>