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31"/>
  </p:notesMasterIdLst>
  <p:sldIdLst>
    <p:sldId id="256" r:id="rId2"/>
    <p:sldId id="291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9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E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18BDD-6923-4660-BD95-6DDFA8F21D39}" type="datetimeFigureOut">
              <a:rPr lang="de-DE" smtClean="0"/>
              <a:t>09.10.2015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C26C5-BE87-4279-B330-3A831437A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630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2678-BC76-4C08-A84E-125ED703A8F0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5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F162-9C1E-4DE1-A664-091DCF7116AC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7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6C71-992D-41C0-B690-A87390E250D7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0361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095B-B023-4AEE-B897-4D58EB1BBBC3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5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DE67-0344-439A-A12C-E3BBAFD971AA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5273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C2ED-2029-495A-84F2-9BB5CF4ED91E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95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D677-5992-478C-98B9-E4CB9A6B1422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1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A081-C446-4C3B-AD95-4B956AB8F15B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9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847E-8997-4062-B234-20B75A4334E0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WAW –  </a:t>
            </a:r>
            <a:r>
              <a:rPr lang="en-US" dirty="0" err="1" smtClean="0"/>
              <a:t>Webanwendungen</a:t>
            </a:r>
            <a:r>
              <a:rPr lang="en-US" dirty="0" smtClean="0"/>
              <a:t> | © 2015 Martina Kraus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AC3-1A88-451C-97B0-E5F92CCB2A46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4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6E9-A156-4F57-AC0B-A716ED15FC2D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202717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3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2515-8F16-4549-AB8C-B723B4F1DE30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2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EFF1-8662-413F-84A7-2D16E89F9851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223924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3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2DA0-F0E6-4312-BF27-14DA46B9F382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0726" y="6223924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5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FBE1-3360-4190-B1A0-B4CF7C200A1D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5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399D-FB9E-44C5-A8F8-FA5BCF26EB64}" type="datetime1">
              <a:rPr lang="en-US" smtClean="0"/>
              <a:t>10/9/2015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0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11C2-995F-4FCD-B830-A93609A20296}" type="datetime1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9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oleGruppeONE/(..).gi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NoSQL </a:t>
            </a:r>
            <a:r>
              <a:rPr lang="en-US" altLang="de-DE" dirty="0" err="1" smtClean="0"/>
              <a:t>Datenbanken</a:t>
            </a:r>
            <a:r>
              <a:rPr lang="en-US" altLang="de-DE" dirty="0" smtClean="0"/>
              <a:t/>
            </a:r>
            <a:br>
              <a:rPr lang="en-US" altLang="de-DE" dirty="0" smtClean="0"/>
            </a:br>
            <a:r>
              <a:rPr lang="en-US" altLang="de-DE" sz="2531" dirty="0"/>
              <a:t>Labor </a:t>
            </a:r>
            <a:r>
              <a:rPr lang="en-US" altLang="de-DE" sz="2531" dirty="0" smtClean="0"/>
              <a:t>09.10 </a:t>
            </a:r>
            <a:r>
              <a:rPr lang="en-US" altLang="de-DE" sz="2531" dirty="0"/>
              <a:t>– </a:t>
            </a:r>
            <a:r>
              <a:rPr lang="en-US" altLang="de-DE" sz="2531" dirty="0" err="1"/>
              <a:t>Hochschule</a:t>
            </a:r>
            <a:r>
              <a:rPr lang="en-US" altLang="de-DE" sz="2531" dirty="0"/>
              <a:t> Mannheim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00820" y="4768453"/>
            <a:ext cx="5214938" cy="1339453"/>
          </a:xfrm>
        </p:spPr>
        <p:txBody>
          <a:bodyPr/>
          <a:lstStyle/>
          <a:p>
            <a:pPr eaLnBrk="1" hangingPunct="1"/>
            <a:endParaRPr lang="en-US" altLang="de-DE" sz="2531"/>
          </a:p>
          <a:p>
            <a:pPr eaLnBrk="1" hangingPunct="1"/>
            <a:r>
              <a:rPr lang="en-US" altLang="de-DE" sz="4219"/>
              <a:t>Einführung</a:t>
            </a:r>
          </a:p>
        </p:txBody>
      </p:sp>
    </p:spTree>
    <p:extLst>
      <p:ext uri="{BB962C8B-B14F-4D97-AF65-F5344CB8AC3E}">
        <p14:creationId xmlns:p14="http://schemas.microsoft.com/office/powerpoint/2010/main" val="24395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Branch</a:t>
            </a:r>
          </a:p>
        </p:txBody>
      </p:sp>
      <p:sp>
        <p:nvSpPr>
          <p:cNvPr id="22531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1822" indent="-401822">
              <a:buFontTx/>
              <a:buChar char="•"/>
            </a:pPr>
            <a:r>
              <a:rPr lang="de-DE" altLang="de-DE" sz="2400" dirty="0" smtClean="0"/>
              <a:t>(= Ast) eine Ab-/Verzweigung einer Hauptentwicklungslinie (meist „</a:t>
            </a:r>
            <a:r>
              <a:rPr lang="de-DE" altLang="de-DE" sz="2400" dirty="0" err="1" smtClean="0"/>
              <a:t>trunk</a:t>
            </a:r>
            <a:r>
              <a:rPr lang="de-DE" altLang="de-DE" sz="2400" dirty="0" smtClean="0"/>
              <a:t>“ genannt).</a:t>
            </a:r>
          </a:p>
          <a:p>
            <a:pPr marL="401822" indent="-401822">
              <a:buFontTx/>
              <a:buChar char="•"/>
            </a:pPr>
            <a:r>
              <a:rPr lang="de-DE" altLang="de-DE" sz="2400" dirty="0" smtClean="0"/>
              <a:t>In SVN: Kopien von einer Ursprungsversion</a:t>
            </a:r>
          </a:p>
          <a:p>
            <a:pPr marL="401822" indent="-401822">
              <a:buFontTx/>
              <a:buChar char="•"/>
            </a:pPr>
            <a:r>
              <a:rPr lang="de-DE" altLang="de-DE" sz="2400" dirty="0" smtClean="0"/>
              <a:t>Trennung verschiedener Versionsstände</a:t>
            </a:r>
          </a:p>
          <a:p>
            <a:pPr marL="401822" indent="-401822">
              <a:buFontTx/>
              <a:buChar char="•"/>
            </a:pPr>
            <a:r>
              <a:rPr lang="de-DE" altLang="de-DE" sz="2400" dirty="0" smtClean="0"/>
              <a:t>Trennung verschiedener Features (</a:t>
            </a:r>
            <a:r>
              <a:rPr lang="de-DE" altLang="de-DE" sz="2400" dirty="0" err="1" smtClean="0"/>
              <a:t>Featurebranch</a:t>
            </a:r>
            <a:r>
              <a:rPr lang="de-DE" altLang="de-DE" sz="2400" dirty="0" smtClean="0"/>
              <a:t>)</a:t>
            </a:r>
          </a:p>
        </p:txBody>
      </p:sp>
      <p:sp>
        <p:nvSpPr>
          <p:cNvPr id="2253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66198EE-41C8-4C48-802A-678232C0E562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3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Merge</a:t>
            </a:r>
          </a:p>
        </p:txBody>
      </p:sp>
      <p:sp>
        <p:nvSpPr>
          <p:cNvPr id="23555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1822" indent="-401822">
              <a:buFontTx/>
              <a:buChar char="•"/>
            </a:pPr>
            <a:r>
              <a:rPr lang="de-DE" altLang="de-DE" sz="2400" dirty="0" smtClean="0"/>
              <a:t>Zusammenführen von verschiedenen Änderungen in zwei Versionen einer Datei.</a:t>
            </a:r>
          </a:p>
          <a:p>
            <a:pPr marL="401822" indent="-401822">
              <a:buFontTx/>
              <a:buChar char="•"/>
            </a:pPr>
            <a:r>
              <a:rPr lang="de-DE" altLang="de-DE" sz="2400" dirty="0" err="1" smtClean="0"/>
              <a:t>Mergen</a:t>
            </a:r>
            <a:r>
              <a:rPr lang="de-DE" altLang="de-DE" sz="2400" dirty="0" smtClean="0"/>
              <a:t> von zwei </a:t>
            </a:r>
            <a:r>
              <a:rPr lang="de-DE" altLang="de-DE" sz="2400" dirty="0" err="1" smtClean="0"/>
              <a:t>Branches</a:t>
            </a:r>
            <a:r>
              <a:rPr lang="de-DE" altLang="de-DE" sz="2400" dirty="0" smtClean="0"/>
              <a:t>.</a:t>
            </a:r>
          </a:p>
        </p:txBody>
      </p:sp>
      <p:sp>
        <p:nvSpPr>
          <p:cNvPr id="23556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829D501-02BD-4345-AB34-5020DFCC7146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SVN Timeline</a:t>
            </a:r>
          </a:p>
        </p:txBody>
      </p:sp>
      <p:sp>
        <p:nvSpPr>
          <p:cNvPr id="24579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5CF9EEC-9830-4B2C-984B-B33D0EFB9F44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pic>
        <p:nvPicPr>
          <p:cNvPr id="24580" name="Picture 2" descr="File:Subversion project visualizat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00" y="2273106"/>
            <a:ext cx="8607102" cy="221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852630" y="4489901"/>
            <a:ext cx="4304109" cy="2058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738" dirty="0"/>
              <a:t>Quelle: http://en.wikipedia.org/wiki/File:Subversion_project_visualization.svg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Vorteile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1822" indent="-401822">
              <a:buFontTx/>
              <a:buChar char="•"/>
            </a:pPr>
            <a:r>
              <a:rPr lang="de-DE" altLang="de-DE" sz="2400" dirty="0" smtClean="0"/>
              <a:t>Kostenfrei</a:t>
            </a:r>
          </a:p>
          <a:p>
            <a:pPr marL="401822" indent="-401822">
              <a:buFontTx/>
              <a:buChar char="•"/>
            </a:pPr>
            <a:r>
              <a:rPr lang="de-DE" altLang="de-DE" sz="2400" dirty="0" smtClean="0"/>
              <a:t>Erprobt im Alltag</a:t>
            </a:r>
          </a:p>
          <a:p>
            <a:pPr marL="401822" indent="-401822">
              <a:buFontTx/>
              <a:buChar char="•"/>
            </a:pPr>
            <a:r>
              <a:rPr lang="de-DE" altLang="de-DE" sz="2400" dirty="0" smtClean="0"/>
              <a:t>Stetige Entwicklung als Apache Project</a:t>
            </a:r>
          </a:p>
          <a:p>
            <a:pPr marL="401822" indent="-401822">
              <a:buFontTx/>
              <a:buChar char="•"/>
            </a:pPr>
            <a:r>
              <a:rPr lang="de-DE" altLang="de-DE" sz="2400" dirty="0" smtClean="0"/>
              <a:t>Unterstützung von vielen IDEs</a:t>
            </a:r>
          </a:p>
          <a:p>
            <a:pPr marL="401822" indent="-401822">
              <a:buFontTx/>
              <a:buChar char="•"/>
            </a:pPr>
            <a:r>
              <a:rPr lang="de-DE" altLang="de-DE" sz="2400" dirty="0" smtClean="0"/>
              <a:t>Einfach in der Handhabung</a:t>
            </a:r>
          </a:p>
          <a:p>
            <a:pPr marL="401822" indent="-401822">
              <a:buFontTx/>
              <a:buChar char="•"/>
            </a:pPr>
            <a:r>
              <a:rPr lang="de-DE" altLang="de-DE" sz="2400" dirty="0" smtClean="0"/>
              <a:t>Weit verbreitet</a:t>
            </a:r>
          </a:p>
        </p:txBody>
      </p:sp>
      <p:sp>
        <p:nvSpPr>
          <p:cNvPr id="25604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78991BF-AB4D-408B-9CBD-38572F529C6C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Einschränkungen</a:t>
            </a:r>
          </a:p>
        </p:txBody>
      </p:sp>
      <p:sp>
        <p:nvSpPr>
          <p:cNvPr id="26627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1822" indent="-401822">
              <a:buFontTx/>
              <a:buChar char="•"/>
            </a:pPr>
            <a:r>
              <a:rPr lang="de-DE" altLang="de-DE" sz="2400" dirty="0" smtClean="0"/>
              <a:t>Es werden nur Deltas verwaltet</a:t>
            </a:r>
          </a:p>
          <a:p>
            <a:pPr marL="401822" indent="-401822">
              <a:buFontTx/>
              <a:buChar char="•"/>
            </a:pPr>
            <a:r>
              <a:rPr lang="de-DE" altLang="de-DE" sz="2400" dirty="0" smtClean="0"/>
              <a:t>Ohne Server geht nichts</a:t>
            </a:r>
          </a:p>
          <a:p>
            <a:pPr marL="401822" indent="-401822">
              <a:buFontTx/>
              <a:buChar char="•"/>
            </a:pPr>
            <a:r>
              <a:rPr lang="de-DE" altLang="de-DE" sz="2400" dirty="0" smtClean="0"/>
              <a:t>Automatisches </a:t>
            </a:r>
            <a:r>
              <a:rPr lang="de-DE" altLang="de-DE" sz="2400" dirty="0" err="1" smtClean="0"/>
              <a:t>Mergen</a:t>
            </a:r>
            <a:r>
              <a:rPr lang="de-DE" altLang="de-DE" sz="2400" dirty="0" smtClean="0"/>
              <a:t> ist keine schöne Erfahrung. (= viele Konflikte bei offensichtlich eindeutigen Situationen).</a:t>
            </a: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D2B7B96-D2A1-401E-A740-D97392A7FCF1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4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Git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altLang="de-DE" sz="2800" dirty="0"/>
              <a:t>dezentralisiertes Versionsverwaltungssystem</a:t>
            </a:r>
            <a:endParaRPr lang="de-DE" dirty="0" smtClean="0"/>
          </a:p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sz="2000" dirty="0" smtClean="0"/>
              <a:t>Erfunden von Linus </a:t>
            </a:r>
            <a:r>
              <a:rPr lang="de-DE" sz="2000" dirty="0" err="1" smtClean="0"/>
              <a:t>Torvalds</a:t>
            </a:r>
            <a:endParaRPr lang="de-DE" sz="2000" dirty="0" smtClean="0"/>
          </a:p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sz="2000" dirty="0" smtClean="0"/>
              <a:t>Gestartet April 2005</a:t>
            </a:r>
          </a:p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sz="2000" dirty="0" smtClean="0"/>
              <a:t>Aktuelle Version 2.6 (</a:t>
            </a:r>
            <a:r>
              <a:rPr lang="de-DE" sz="2000" dirty="0" err="1" smtClean="0"/>
              <a:t>stable</a:t>
            </a:r>
            <a:r>
              <a:rPr lang="de-DE" sz="2000" dirty="0" smtClean="0"/>
              <a:t> Release)</a:t>
            </a:r>
          </a:p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sz="2000" dirty="0" smtClean="0"/>
              <a:t>Besonderheit: </a:t>
            </a:r>
            <a:r>
              <a:rPr lang="de-DE" sz="2000" dirty="0" err="1" smtClean="0"/>
              <a:t>Merge</a:t>
            </a:r>
            <a:r>
              <a:rPr lang="de-DE" sz="2000" dirty="0" smtClean="0"/>
              <a:t> Gedächtnis:</a:t>
            </a:r>
            <a:r>
              <a:rPr lang="de-DE" dirty="0" smtClean="0"/>
              <a:t>	</a:t>
            </a:r>
          </a:p>
          <a:p>
            <a:pPr marL="866149" lvl="2" indent="-401822">
              <a:buFont typeface="Arial" panose="020B0604020202020204" pitchFamily="34" charset="0"/>
              <a:buChar char="•"/>
              <a:defRPr/>
            </a:pPr>
            <a:r>
              <a:rPr lang="de-DE" sz="2000" dirty="0" err="1" smtClean="0"/>
              <a:t>Git</a:t>
            </a:r>
            <a:r>
              <a:rPr lang="de-DE" sz="2000" dirty="0" smtClean="0"/>
              <a:t> kennt seine Elternknoten.</a:t>
            </a:r>
          </a:p>
          <a:p>
            <a:pPr lvl="2" indent="0">
              <a:buNone/>
              <a:defRPr/>
            </a:pPr>
            <a:endParaRPr lang="de-DE" dirty="0" smtClean="0"/>
          </a:p>
          <a:p>
            <a:pPr lvl="2" indent="0">
              <a:buNone/>
              <a:defRPr/>
            </a:pPr>
            <a:r>
              <a:rPr lang="de-DE" dirty="0" smtClean="0"/>
              <a:t>Literatur:</a:t>
            </a:r>
          </a:p>
          <a:p>
            <a:pPr lvl="2" indent="0">
              <a:buNone/>
              <a:defRPr/>
            </a:pPr>
            <a:r>
              <a:rPr lang="de-DE" dirty="0" smtClean="0"/>
              <a:t>http://git-scm.com/book/de</a:t>
            </a:r>
          </a:p>
        </p:txBody>
      </p:sp>
      <p:sp>
        <p:nvSpPr>
          <p:cNvPr id="2765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56390F1-7F90-4A61-A6A0-ACC66DBD700A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5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Begriffe</a:t>
            </a:r>
          </a:p>
        </p:txBody>
      </p:sp>
      <p:sp>
        <p:nvSpPr>
          <p:cNvPr id="2867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788AFFF-1F16-4D25-9F83-E23923D0CF15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28676" name="Textfeld 6"/>
          <p:cNvSpPr txBox="1">
            <a:spLocks noChangeArrowheads="1"/>
          </p:cNvSpPr>
          <p:nvPr/>
        </p:nvSpPr>
        <p:spPr bwMode="auto">
          <a:xfrm>
            <a:off x="677334" y="3764054"/>
            <a:ext cx="2431107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ts val="2800"/>
              </a:spcBef>
              <a:defRPr sz="42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l" eaLnBrk="0" hangingPunct="0">
              <a:spcBef>
                <a:spcPts val="24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l" eaLnBrk="0" hangingPunct="0">
              <a:spcBef>
                <a:spcPts val="1200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de-DE" altLang="de-DE" sz="2953" dirty="0" err="1">
                <a:solidFill>
                  <a:srgbClr val="000000"/>
                </a:solidFill>
              </a:rPr>
              <a:t>Dirty</a:t>
            </a:r>
            <a:endParaRPr lang="de-DE" altLang="de-DE" sz="2953" dirty="0">
              <a:solidFill>
                <a:srgbClr val="000000"/>
              </a:solidFill>
            </a:endParaRPr>
          </a:p>
        </p:txBody>
      </p:sp>
      <p:sp>
        <p:nvSpPr>
          <p:cNvPr id="28677" name="Textfeld 8"/>
          <p:cNvSpPr txBox="1">
            <a:spLocks noChangeArrowheads="1"/>
          </p:cNvSpPr>
          <p:nvPr/>
        </p:nvSpPr>
        <p:spPr bwMode="auto">
          <a:xfrm>
            <a:off x="4054834" y="4083597"/>
            <a:ext cx="2429992" cy="100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ts val="2800"/>
              </a:spcBef>
              <a:defRPr sz="42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l" eaLnBrk="0" hangingPunct="0">
              <a:spcBef>
                <a:spcPts val="24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l" eaLnBrk="0" hangingPunct="0">
              <a:spcBef>
                <a:spcPts val="1200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de-DE" altLang="de-DE" sz="2953" dirty="0">
                <a:solidFill>
                  <a:srgbClr val="000000"/>
                </a:solidFill>
              </a:rPr>
              <a:t>Push</a:t>
            </a:r>
          </a:p>
          <a:p>
            <a:pPr algn="ctr" eaLnBrk="1" hangingPunct="1">
              <a:spcBef>
                <a:spcPct val="0"/>
              </a:spcBef>
            </a:pPr>
            <a:endParaRPr lang="de-DE" altLang="de-DE" sz="2953" dirty="0">
              <a:solidFill>
                <a:srgbClr val="000000"/>
              </a:solidFill>
            </a:endParaRPr>
          </a:p>
        </p:txBody>
      </p:sp>
      <p:sp>
        <p:nvSpPr>
          <p:cNvPr id="28678" name="Textfeld 9"/>
          <p:cNvSpPr txBox="1">
            <a:spLocks noChangeArrowheads="1"/>
          </p:cNvSpPr>
          <p:nvPr/>
        </p:nvSpPr>
        <p:spPr bwMode="auto">
          <a:xfrm>
            <a:off x="5687081" y="2479780"/>
            <a:ext cx="2429991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ts val="2800"/>
              </a:spcBef>
              <a:defRPr sz="42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l" eaLnBrk="0" hangingPunct="0">
              <a:spcBef>
                <a:spcPts val="24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l" eaLnBrk="0" hangingPunct="0">
              <a:spcBef>
                <a:spcPts val="1200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de-DE" altLang="de-DE" sz="2953" dirty="0" err="1">
                <a:solidFill>
                  <a:srgbClr val="000000"/>
                </a:solidFill>
              </a:rPr>
              <a:t>Staging</a:t>
            </a:r>
            <a:endParaRPr lang="de-DE" altLang="de-DE" sz="2953" dirty="0">
              <a:solidFill>
                <a:srgbClr val="000000"/>
              </a:solidFill>
            </a:endParaRPr>
          </a:p>
        </p:txBody>
      </p:sp>
      <p:sp>
        <p:nvSpPr>
          <p:cNvPr id="28679" name="Textfeld 10"/>
          <p:cNvSpPr txBox="1">
            <a:spLocks noChangeArrowheads="1"/>
          </p:cNvSpPr>
          <p:nvPr/>
        </p:nvSpPr>
        <p:spPr bwMode="auto">
          <a:xfrm>
            <a:off x="2611145" y="2200372"/>
            <a:ext cx="2429991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ts val="2800"/>
              </a:spcBef>
              <a:defRPr sz="42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l" eaLnBrk="0" hangingPunct="0">
              <a:spcBef>
                <a:spcPts val="24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l" eaLnBrk="0" hangingPunct="0">
              <a:spcBef>
                <a:spcPts val="1200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de-DE" altLang="de-DE" sz="2953" dirty="0">
                <a:solidFill>
                  <a:srgbClr val="000000"/>
                </a:solidFill>
              </a:rPr>
              <a:t>Pull</a:t>
            </a:r>
          </a:p>
        </p:txBody>
      </p:sp>
      <p:sp>
        <p:nvSpPr>
          <p:cNvPr id="28680" name="Textfeld 11"/>
          <p:cNvSpPr txBox="1">
            <a:spLocks noChangeArrowheads="1"/>
          </p:cNvSpPr>
          <p:nvPr/>
        </p:nvSpPr>
        <p:spPr bwMode="auto">
          <a:xfrm>
            <a:off x="4553665" y="5270927"/>
            <a:ext cx="2431107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ts val="2800"/>
              </a:spcBef>
              <a:defRPr sz="42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l" eaLnBrk="0" hangingPunct="0">
              <a:spcBef>
                <a:spcPts val="24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l" eaLnBrk="0" hangingPunct="0">
              <a:spcBef>
                <a:spcPts val="1200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de-DE" altLang="de-DE" sz="2953">
                <a:solidFill>
                  <a:srgbClr val="000000"/>
                </a:solidFill>
              </a:rPr>
              <a:t>Clone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  <p:sp>
        <p:nvSpPr>
          <p:cNvPr id="10" name="Textfeld 8"/>
          <p:cNvSpPr txBox="1">
            <a:spLocks noChangeArrowheads="1"/>
          </p:cNvSpPr>
          <p:nvPr/>
        </p:nvSpPr>
        <p:spPr bwMode="auto">
          <a:xfrm>
            <a:off x="2918555" y="3141984"/>
            <a:ext cx="2429992" cy="100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ts val="2800"/>
              </a:spcBef>
              <a:defRPr sz="42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l" eaLnBrk="0" hangingPunct="0">
              <a:spcBef>
                <a:spcPts val="24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l" eaLnBrk="0" hangingPunct="0">
              <a:spcBef>
                <a:spcPts val="1200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de-DE" altLang="de-DE" sz="2953" dirty="0" smtClean="0">
                <a:solidFill>
                  <a:srgbClr val="000000"/>
                </a:solidFill>
              </a:rPr>
              <a:t>Commit</a:t>
            </a:r>
            <a:endParaRPr lang="de-DE" altLang="de-DE" sz="2953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</a:pPr>
            <a:endParaRPr lang="de-DE" altLang="de-DE" sz="295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6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Clone</a:t>
            </a:r>
          </a:p>
        </p:txBody>
      </p:sp>
      <p:sp>
        <p:nvSpPr>
          <p:cNvPr id="2969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1822" indent="-401822">
              <a:buFontTx/>
              <a:buChar char="•"/>
            </a:pPr>
            <a:r>
              <a:rPr lang="de-DE" altLang="de-DE" sz="2400" dirty="0" smtClean="0"/>
              <a:t>Spiegeln einer vollständigen Historie in ein (lokales) Repository.</a:t>
            </a:r>
          </a:p>
          <a:p>
            <a:pPr marL="401822" indent="-401822">
              <a:buFontTx/>
              <a:buChar char="•"/>
            </a:pPr>
            <a:r>
              <a:rPr lang="de-DE" altLang="de-DE" sz="2400" dirty="0" smtClean="0"/>
              <a:t>Inklusive </a:t>
            </a:r>
            <a:r>
              <a:rPr lang="de-DE" altLang="de-DE" sz="2400" dirty="0" err="1" smtClean="0"/>
              <a:t>Commits</a:t>
            </a:r>
            <a:r>
              <a:rPr lang="de-DE" altLang="de-DE" sz="2400" dirty="0" smtClean="0"/>
              <a:t>, Tags und </a:t>
            </a:r>
            <a:r>
              <a:rPr lang="de-DE" altLang="de-DE" sz="2400" dirty="0" err="1" smtClean="0"/>
              <a:t>Branches</a:t>
            </a:r>
            <a:r>
              <a:rPr lang="de-DE" altLang="de-DE" sz="2400" dirty="0" smtClean="0"/>
              <a:t>.</a:t>
            </a:r>
          </a:p>
        </p:txBody>
      </p:sp>
      <p:sp>
        <p:nvSpPr>
          <p:cNvPr id="29700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A5A3E-B92A-4946-954F-CB26E841F497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Staging</a:t>
            </a:r>
          </a:p>
        </p:txBody>
      </p:sp>
      <p:sp>
        <p:nvSpPr>
          <p:cNvPr id="3072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1822" indent="-401822">
              <a:buFontTx/>
              <a:buChar char="•"/>
            </a:pPr>
            <a:r>
              <a:rPr lang="de-DE" altLang="de-DE" sz="2400" dirty="0" smtClean="0"/>
              <a:t>Hinzufügen von Dateien in einen virtuellen Bereich</a:t>
            </a:r>
          </a:p>
          <a:p>
            <a:pPr marL="401822" indent="-401822">
              <a:buFontTx/>
              <a:buChar char="•"/>
            </a:pPr>
            <a:r>
              <a:rPr lang="de-DE" altLang="de-DE" sz="2400" dirty="0" smtClean="0"/>
              <a:t>Daten im Stage kommen in den nächsten Commit</a:t>
            </a:r>
          </a:p>
        </p:txBody>
      </p:sp>
      <p:sp>
        <p:nvSpPr>
          <p:cNvPr id="30724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7DDD21-C033-45EA-9E57-AF320B27B464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4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Commit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sz="2400" dirty="0" smtClean="0"/>
              <a:t>Übermittelt den veränderten Inhalt zu dem lokalem </a:t>
            </a:r>
            <a:r>
              <a:rPr lang="de-DE" sz="2400" dirty="0" err="1" smtClean="0"/>
              <a:t>Repo</a:t>
            </a:r>
            <a:endParaRPr lang="de-DE" sz="2400" dirty="0" smtClean="0"/>
          </a:p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sz="2400" dirty="0" smtClean="0"/>
              <a:t>Änderung sind noch nicht im Remote </a:t>
            </a:r>
            <a:r>
              <a:rPr lang="de-DE" sz="2400" dirty="0" err="1" smtClean="0"/>
              <a:t>Repo</a:t>
            </a:r>
            <a:endParaRPr lang="de-DE" sz="2400" dirty="0" smtClean="0"/>
          </a:p>
          <a:p>
            <a:pPr eaLnBrk="1" hangingPunct="1">
              <a:defRPr/>
            </a:pPr>
            <a:endParaRPr lang="de-DE" sz="2400" dirty="0" smtClean="0"/>
          </a:p>
        </p:txBody>
      </p:sp>
      <p:sp>
        <p:nvSpPr>
          <p:cNvPr id="31748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8FC699C-DBBC-4FA6-B547-4BCD80B6AB33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5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smtClean="0"/>
              <a:t>Endgültige </a:t>
            </a:r>
            <a:r>
              <a:rPr lang="de-DE" sz="2400" dirty="0" smtClean="0"/>
              <a:t>Gruppen finden!!!!</a:t>
            </a:r>
          </a:p>
          <a:p>
            <a:r>
              <a:rPr lang="de-DE" sz="2400" dirty="0" smtClean="0"/>
              <a:t>Pro </a:t>
            </a:r>
            <a:r>
              <a:rPr lang="de-DE" sz="2400" dirty="0" smtClean="0"/>
              <a:t>Team EIN Repository anlegen mit Leserechten an mich!</a:t>
            </a:r>
          </a:p>
          <a:p>
            <a:pPr marL="457200" lvl="1" indent="0">
              <a:buNone/>
            </a:pPr>
            <a:r>
              <a:rPr lang="de-DE" sz="2400" dirty="0" err="1" smtClean="0">
                <a:solidFill>
                  <a:srgbClr val="FF0000"/>
                </a:solidFill>
              </a:rPr>
              <a:t>mkrausHSMannheim</a:t>
            </a:r>
            <a:r>
              <a:rPr lang="de-DE" sz="2400" dirty="0" smtClean="0">
                <a:solidFill>
                  <a:srgbClr val="FF0000"/>
                </a:solidFill>
              </a:rPr>
              <a:t> </a:t>
            </a:r>
            <a:r>
              <a:rPr lang="de-DE" sz="2400" dirty="0" smtClean="0"/>
              <a:t>(</a:t>
            </a:r>
            <a:r>
              <a:rPr lang="de-DE" sz="2400" dirty="0" err="1" smtClean="0"/>
              <a:t>Github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WAW –  Webanwendungen | © 2015 Martina Kraus</a:t>
            </a:r>
          </a:p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86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Push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sz="2400" dirty="0" smtClean="0"/>
              <a:t>Übermittelt den Inhalt eines </a:t>
            </a:r>
            <a:r>
              <a:rPr lang="de-DE" sz="2400" dirty="0" err="1" smtClean="0"/>
              <a:t>Branches</a:t>
            </a:r>
            <a:r>
              <a:rPr lang="de-DE" sz="2400" dirty="0" smtClean="0"/>
              <a:t> aus einem lokalem </a:t>
            </a:r>
            <a:r>
              <a:rPr lang="de-DE" sz="2400" dirty="0" err="1" smtClean="0"/>
              <a:t>Repo</a:t>
            </a:r>
            <a:r>
              <a:rPr lang="de-DE" sz="2400" dirty="0" smtClean="0"/>
              <a:t> an ein Remote </a:t>
            </a:r>
            <a:r>
              <a:rPr lang="de-DE" sz="2400" dirty="0" err="1" smtClean="0"/>
              <a:t>Repo</a:t>
            </a:r>
            <a:endParaRPr lang="de-DE" sz="2400" dirty="0" smtClean="0"/>
          </a:p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sz="2400" dirty="0" smtClean="0"/>
              <a:t>Transferiert Commit-</a:t>
            </a:r>
            <a:r>
              <a:rPr lang="de-DE" sz="2400" dirty="0" err="1" smtClean="0"/>
              <a:t>By</a:t>
            </a:r>
            <a:r>
              <a:rPr lang="de-DE" sz="2400" dirty="0" smtClean="0"/>
              <a:t>-Commit</a:t>
            </a:r>
          </a:p>
          <a:p>
            <a:pPr eaLnBrk="1" hangingPunct="1">
              <a:defRPr/>
            </a:pPr>
            <a:endParaRPr lang="de-DE" sz="2400" dirty="0" smtClean="0"/>
          </a:p>
        </p:txBody>
      </p:sp>
      <p:sp>
        <p:nvSpPr>
          <p:cNvPr id="31748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8FC699C-DBBC-4FA6-B547-4BCD80B6AB33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9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Pull</a:t>
            </a:r>
          </a:p>
        </p:txBody>
      </p:sp>
      <p:sp>
        <p:nvSpPr>
          <p:cNvPr id="32771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1822" indent="-401822">
              <a:buFontTx/>
              <a:buChar char="•"/>
            </a:pPr>
            <a:r>
              <a:rPr lang="de-DE" altLang="de-DE" sz="2400" dirty="0" smtClean="0"/>
              <a:t>„Zieht“ Änderungen aus einem Remote </a:t>
            </a:r>
            <a:r>
              <a:rPr lang="de-DE" altLang="de-DE" sz="2400" dirty="0" err="1" smtClean="0"/>
              <a:t>Repo</a:t>
            </a:r>
            <a:endParaRPr lang="de-DE" altLang="de-DE" sz="2400" dirty="0" smtClean="0"/>
          </a:p>
          <a:p>
            <a:pPr marL="401822" indent="-401822">
              <a:buFontTx/>
              <a:buChar char="•"/>
            </a:pPr>
            <a:r>
              <a:rPr lang="de-DE" altLang="de-DE" sz="2400" dirty="0" smtClean="0"/>
              <a:t>Sämtliche </a:t>
            </a:r>
            <a:r>
              <a:rPr lang="de-DE" altLang="de-DE" sz="2400" dirty="0" err="1" smtClean="0"/>
              <a:t>Branches</a:t>
            </a:r>
            <a:r>
              <a:rPr lang="de-DE" altLang="de-DE" sz="2400" dirty="0" smtClean="0"/>
              <a:t> werden ebenfalls mit “gezogen“.</a:t>
            </a:r>
          </a:p>
        </p:txBody>
      </p:sp>
      <p:sp>
        <p:nvSpPr>
          <p:cNvPr id="3277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42943D6-5391-4C43-9A55-6FB817C88159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0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Dirty</a:t>
            </a:r>
          </a:p>
        </p:txBody>
      </p:sp>
      <p:sp>
        <p:nvSpPr>
          <p:cNvPr id="33795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1822" indent="-401822">
              <a:buFontTx/>
              <a:buChar char="•"/>
            </a:pPr>
            <a:r>
              <a:rPr lang="de-DE" altLang="de-DE" sz="2400" dirty="0" err="1" smtClean="0"/>
              <a:t>Branches</a:t>
            </a:r>
            <a:r>
              <a:rPr lang="de-DE" altLang="de-DE" sz="2400" dirty="0" smtClean="0"/>
              <a:t> die,</a:t>
            </a:r>
          </a:p>
          <a:p>
            <a:pPr marL="687561" lvl="1" indent="-401822">
              <a:buFont typeface="Arial" panose="020B0604020202020204" pitchFamily="34" charset="0"/>
              <a:buChar char="•"/>
            </a:pPr>
            <a:r>
              <a:rPr lang="de-DE" altLang="de-DE" sz="2000" dirty="0" smtClean="0"/>
              <a:t>Änderungen </a:t>
            </a:r>
            <a:r>
              <a:rPr lang="de-DE" altLang="de-DE" sz="2000" dirty="0" err="1" smtClean="0"/>
              <a:t>ggü</a:t>
            </a:r>
            <a:r>
              <a:rPr lang="de-DE" altLang="de-DE" sz="2000" dirty="0" smtClean="0"/>
              <a:t>. dem letzten Commit besitzen</a:t>
            </a:r>
          </a:p>
          <a:p>
            <a:pPr marL="687561" lvl="1" indent="-401822">
              <a:buFont typeface="Arial" panose="020B0604020202020204" pitchFamily="34" charset="0"/>
              <a:buChar char="•"/>
            </a:pPr>
            <a:r>
              <a:rPr lang="de-DE" altLang="de-DE" sz="2000" dirty="0" smtClean="0"/>
              <a:t>Änderungen noch nicht (vollständig) im </a:t>
            </a:r>
            <a:r>
              <a:rPr lang="de-DE" altLang="de-DE" sz="2000" dirty="0" err="1" smtClean="0"/>
              <a:t>Staging</a:t>
            </a:r>
            <a:r>
              <a:rPr lang="de-DE" altLang="de-DE" sz="2000" dirty="0" smtClean="0"/>
              <a:t> haben </a:t>
            </a:r>
          </a:p>
          <a:p>
            <a:pPr marL="687561" lvl="1" indent="-401822">
              <a:buFont typeface="Arial" panose="020B0604020202020204" pitchFamily="34" charset="0"/>
              <a:buChar char="•"/>
            </a:pPr>
            <a:endParaRPr lang="de-DE" altLang="de-DE" sz="2000" dirty="0" smtClean="0"/>
          </a:p>
          <a:p>
            <a:pPr marL="401822" indent="-401822">
              <a:buFontTx/>
              <a:buChar char="•"/>
            </a:pPr>
            <a:r>
              <a:rPr lang="de-DE" altLang="de-DE" sz="2400" dirty="0" smtClean="0"/>
              <a:t>Bsp.:</a:t>
            </a:r>
          </a:p>
          <a:p>
            <a:pPr marL="687561" lvl="1" indent="-401822">
              <a:buFont typeface="Arial" panose="020B0604020202020204" pitchFamily="34" charset="0"/>
              <a:buChar char="•"/>
            </a:pPr>
            <a:r>
              <a:rPr lang="de-DE" altLang="de-DE" sz="2000" dirty="0" smtClean="0"/>
              <a:t>Foo.txt (</a:t>
            </a:r>
            <a:r>
              <a:rPr lang="de-DE" altLang="de-DE" sz="2000" dirty="0" err="1" smtClean="0"/>
              <a:t>tracked</a:t>
            </a:r>
            <a:r>
              <a:rPr lang="de-DE" altLang="de-DE" sz="2000" dirty="0" smtClean="0"/>
              <a:t>, </a:t>
            </a:r>
            <a:r>
              <a:rPr lang="de-DE" altLang="de-DE" sz="2000" dirty="0" err="1" smtClean="0"/>
              <a:t>unchanged</a:t>
            </a:r>
            <a:r>
              <a:rPr lang="de-DE" altLang="de-DE" sz="2000" dirty="0" smtClean="0"/>
              <a:t>)</a:t>
            </a:r>
          </a:p>
          <a:p>
            <a:pPr marL="687561" lvl="1" indent="-401822">
              <a:buFont typeface="Arial" panose="020B0604020202020204" pitchFamily="34" charset="0"/>
              <a:buChar char="•"/>
            </a:pPr>
            <a:r>
              <a:rPr lang="de-DE" altLang="de-DE" sz="2000" dirty="0" err="1" smtClean="0"/>
              <a:t>Katze.php</a:t>
            </a:r>
            <a:r>
              <a:rPr lang="de-DE" altLang="de-DE" sz="2000" dirty="0" smtClean="0"/>
              <a:t> (</a:t>
            </a:r>
            <a:r>
              <a:rPr lang="de-DE" altLang="de-DE" sz="2000" dirty="0" err="1" smtClean="0"/>
              <a:t>tracked</a:t>
            </a:r>
            <a:r>
              <a:rPr lang="de-DE" altLang="de-DE" sz="2000" dirty="0" smtClean="0"/>
              <a:t>, </a:t>
            </a:r>
            <a:r>
              <a:rPr lang="de-DE" altLang="de-DE" sz="2000" dirty="0" err="1" smtClean="0"/>
              <a:t>changed</a:t>
            </a:r>
            <a:r>
              <a:rPr lang="de-DE" altLang="de-DE" sz="2000" dirty="0" smtClean="0"/>
              <a:t>, </a:t>
            </a:r>
            <a:r>
              <a:rPr lang="de-DE" altLang="de-DE" sz="2000" dirty="0" err="1" smtClean="0"/>
              <a:t>unstaged</a:t>
            </a:r>
            <a:r>
              <a:rPr lang="de-DE" altLang="de-DE" sz="2000" dirty="0" smtClean="0"/>
              <a:t>)</a:t>
            </a:r>
          </a:p>
        </p:txBody>
      </p:sp>
      <p:sp>
        <p:nvSpPr>
          <p:cNvPr id="33796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FF25BED-690E-4AAC-AA3C-4271529031B3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5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Vorteile</a:t>
            </a:r>
          </a:p>
        </p:txBody>
      </p:sp>
      <p:sp>
        <p:nvSpPr>
          <p:cNvPr id="3481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1822" indent="-401822">
              <a:buFontTx/>
              <a:buChar char="•"/>
            </a:pPr>
            <a:r>
              <a:rPr lang="de-DE" altLang="de-DE" sz="2400" dirty="0" smtClean="0"/>
              <a:t>Schnell, da Vielzahl der Operationen lokal</a:t>
            </a:r>
          </a:p>
          <a:p>
            <a:pPr marL="401822" indent="-401822">
              <a:buFontTx/>
              <a:buChar char="•"/>
            </a:pPr>
            <a:r>
              <a:rPr lang="de-DE" altLang="de-DE" sz="2400" dirty="0" smtClean="0"/>
              <a:t>Unabhängig, da kein Server nötig.</a:t>
            </a:r>
          </a:p>
          <a:p>
            <a:pPr marL="401822" indent="-401822">
              <a:buFontTx/>
              <a:buChar char="•"/>
            </a:pPr>
            <a:r>
              <a:rPr lang="de-DE" altLang="de-DE" sz="2400" dirty="0" smtClean="0"/>
              <a:t>Sicher, da jeder alles besitzt.</a:t>
            </a:r>
          </a:p>
          <a:p>
            <a:pPr marL="401822" indent="-401822">
              <a:buFontTx/>
              <a:buChar char="•"/>
            </a:pPr>
            <a:r>
              <a:rPr lang="de-DE" altLang="de-DE" sz="2400" dirty="0" smtClean="0"/>
              <a:t>Weniger Frust bei dem </a:t>
            </a:r>
            <a:r>
              <a:rPr lang="de-DE" altLang="de-DE" sz="2400" dirty="0" err="1" smtClean="0"/>
              <a:t>Mergen</a:t>
            </a:r>
            <a:endParaRPr lang="de-DE" altLang="de-DE" sz="2400" dirty="0" smtClean="0"/>
          </a:p>
        </p:txBody>
      </p:sp>
      <p:sp>
        <p:nvSpPr>
          <p:cNvPr id="34820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4FA449E-CE40-4CF2-9A98-423B87BE7B5E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Einschränkung</a:t>
            </a:r>
          </a:p>
        </p:txBody>
      </p:sp>
      <p:sp>
        <p:nvSpPr>
          <p:cNvPr id="3584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1822" indent="-401822">
              <a:buFontTx/>
              <a:buChar char="•"/>
            </a:pPr>
            <a:r>
              <a:rPr lang="de-DE" altLang="de-DE" sz="2400" dirty="0" smtClean="0"/>
              <a:t>Komplizierter Einsatz unter Windows</a:t>
            </a:r>
          </a:p>
          <a:p>
            <a:pPr marL="401822" indent="-401822">
              <a:buFontTx/>
              <a:buChar char="•"/>
            </a:pPr>
            <a:r>
              <a:rPr lang="de-DE" altLang="de-DE" sz="2400" dirty="0" smtClean="0"/>
              <a:t>Kaum GUIs oder IDE </a:t>
            </a:r>
            <a:r>
              <a:rPr lang="de-DE" altLang="de-DE" sz="2400" dirty="0" err="1" smtClean="0"/>
              <a:t>Plugins</a:t>
            </a:r>
            <a:endParaRPr lang="de-DE" altLang="de-DE" sz="2400" dirty="0" smtClean="0"/>
          </a:p>
        </p:txBody>
      </p:sp>
      <p:sp>
        <p:nvSpPr>
          <p:cNvPr id="35844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4769F29-FCFD-40A8-8631-04478C53C324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3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Zusammenfassung</a:t>
            </a:r>
          </a:p>
        </p:txBody>
      </p:sp>
      <p:sp>
        <p:nvSpPr>
          <p:cNvPr id="36867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0FDDDA3-5F9B-449F-8088-7CE9D0EB54E6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77334" y="2195090"/>
            <a:ext cx="2076152" cy="2559803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pPr algn="l">
              <a:defRPr/>
            </a:pPr>
            <a:endParaRPr lang="de-DE" sz="1969" dirty="0"/>
          </a:p>
          <a:p>
            <a:pPr marL="321457" indent="-321457">
              <a:buFont typeface="Arial" panose="020B0604020202020204" pitchFamily="34" charset="0"/>
              <a:buChar char="•"/>
              <a:defRPr/>
            </a:pPr>
            <a:r>
              <a:rPr lang="de-DE" sz="1969" dirty="0"/>
              <a:t>Etabliert</a:t>
            </a:r>
          </a:p>
          <a:p>
            <a:pPr marL="321457" indent="-321457">
              <a:buFont typeface="Arial" panose="020B0604020202020204" pitchFamily="34" charset="0"/>
              <a:buChar char="•"/>
              <a:defRPr/>
            </a:pPr>
            <a:r>
              <a:rPr lang="de-DE" sz="1969" dirty="0"/>
              <a:t>Techn. Ausgereift</a:t>
            </a:r>
          </a:p>
          <a:p>
            <a:pPr marL="321457" indent="-321457">
              <a:buFont typeface="Arial" panose="020B0604020202020204" pitchFamily="34" charset="0"/>
              <a:buChar char="•"/>
              <a:defRPr/>
            </a:pPr>
            <a:r>
              <a:rPr lang="de-DE" sz="1969" dirty="0"/>
              <a:t>Verstanden</a:t>
            </a:r>
          </a:p>
          <a:p>
            <a:pPr marL="321457" indent="-321457">
              <a:buFont typeface="Arial" panose="020B0604020202020204" pitchFamily="34" charset="0"/>
              <a:buChar char="•"/>
              <a:defRPr/>
            </a:pPr>
            <a:r>
              <a:rPr lang="de-DE" sz="1969" dirty="0"/>
              <a:t>Unterstützt</a:t>
            </a:r>
          </a:p>
          <a:p>
            <a:pPr marL="321457" indent="-321457">
              <a:buFont typeface="Arial" panose="020B0604020202020204" pitchFamily="34" charset="0"/>
              <a:buChar char="•"/>
              <a:defRPr/>
            </a:pPr>
            <a:r>
              <a:rPr lang="de-DE" sz="1969" dirty="0"/>
              <a:t>Verfügbar</a:t>
            </a:r>
          </a:p>
          <a:p>
            <a:pPr>
              <a:defRPr/>
            </a:pPr>
            <a:endParaRPr lang="de-DE" sz="2250" dirty="0"/>
          </a:p>
        </p:txBody>
      </p:sp>
      <p:sp>
        <p:nvSpPr>
          <p:cNvPr id="7" name="Textfeld 6"/>
          <p:cNvSpPr txBox="1"/>
          <p:nvPr/>
        </p:nvSpPr>
        <p:spPr>
          <a:xfrm>
            <a:off x="2753486" y="2202903"/>
            <a:ext cx="2177728" cy="2559803"/>
          </a:xfrm>
          <a:prstGeom prst="rect">
            <a:avLst/>
          </a:prstGeom>
          <a:solidFill>
            <a:srgbClr val="FF7C80"/>
          </a:solidFill>
        </p:spPr>
        <p:txBody>
          <a:bodyPr>
            <a:spAutoFit/>
          </a:bodyPr>
          <a:lstStyle/>
          <a:p>
            <a:pPr>
              <a:defRPr/>
            </a:pPr>
            <a:endParaRPr lang="de-DE" sz="2250" dirty="0"/>
          </a:p>
          <a:p>
            <a:pPr marL="321457" indent="-321457">
              <a:buFont typeface="Arial" panose="020B0604020202020204" pitchFamily="34" charset="0"/>
              <a:buChar char="•"/>
              <a:defRPr/>
            </a:pPr>
            <a:r>
              <a:rPr lang="de-DE" sz="1969" dirty="0"/>
              <a:t>Langsam</a:t>
            </a:r>
          </a:p>
          <a:p>
            <a:pPr marL="321457" indent="-321457">
              <a:buFont typeface="Arial" panose="020B0604020202020204" pitchFamily="34" charset="0"/>
              <a:buChar char="•"/>
              <a:defRPr/>
            </a:pPr>
            <a:r>
              <a:rPr lang="de-DE" sz="1969" dirty="0"/>
              <a:t>Historie „dumm“</a:t>
            </a:r>
          </a:p>
          <a:p>
            <a:pPr marL="321457" indent="-321457">
              <a:buFont typeface="Arial" panose="020B0604020202020204" pitchFamily="34" charset="0"/>
              <a:buChar char="•"/>
              <a:defRPr/>
            </a:pPr>
            <a:r>
              <a:rPr lang="de-DE" sz="1969" dirty="0"/>
              <a:t>Anstrengendes </a:t>
            </a:r>
            <a:r>
              <a:rPr lang="de-DE" sz="1969" dirty="0" err="1"/>
              <a:t>Branching</a:t>
            </a:r>
            <a:endParaRPr lang="de-DE" sz="1969" dirty="0"/>
          </a:p>
          <a:p>
            <a:pPr marL="321457" indent="-321457">
              <a:buFont typeface="Arial" panose="020B0604020202020204" pitchFamily="34" charset="0"/>
              <a:buChar char="•"/>
              <a:defRPr/>
            </a:pPr>
            <a:r>
              <a:rPr lang="de-DE" sz="1969" dirty="0"/>
              <a:t>Ohne Server unbrauchbar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931214" y="1840135"/>
            <a:ext cx="2226840" cy="3815147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de-DE" sz="2250" dirty="0"/>
              <a:t>GIT</a:t>
            </a:r>
          </a:p>
          <a:p>
            <a:pPr>
              <a:defRPr/>
            </a:pPr>
            <a:endParaRPr lang="de-DE" sz="2250" dirty="0"/>
          </a:p>
          <a:p>
            <a:pPr marL="321457" indent="-321457">
              <a:buFont typeface="Arial" panose="020B0604020202020204" pitchFamily="34" charset="0"/>
              <a:buChar char="•"/>
              <a:defRPr/>
            </a:pPr>
            <a:r>
              <a:rPr lang="de-DE" sz="1969" dirty="0"/>
              <a:t>Schnell</a:t>
            </a:r>
          </a:p>
          <a:p>
            <a:pPr marL="321457" indent="-321457">
              <a:buFont typeface="Arial" panose="020B0604020202020204" pitchFamily="34" charset="0"/>
              <a:buChar char="•"/>
              <a:defRPr/>
            </a:pPr>
            <a:r>
              <a:rPr lang="de-DE" sz="1969" dirty="0" err="1"/>
              <a:t>Mergen</a:t>
            </a:r>
            <a:r>
              <a:rPr lang="de-DE" sz="1969" dirty="0"/>
              <a:t> ist sicher &amp; einfach</a:t>
            </a:r>
          </a:p>
          <a:p>
            <a:pPr marL="321457" indent="-321457">
              <a:buFont typeface="Arial" panose="020B0604020202020204" pitchFamily="34" charset="0"/>
              <a:buChar char="•"/>
              <a:defRPr/>
            </a:pPr>
            <a:r>
              <a:rPr lang="de-DE" sz="1969" dirty="0" err="1"/>
              <a:t>Branching</a:t>
            </a:r>
            <a:r>
              <a:rPr lang="de-DE" sz="1969" dirty="0"/>
              <a:t> ist erwünscht</a:t>
            </a:r>
          </a:p>
          <a:p>
            <a:pPr marL="321457" indent="-321457">
              <a:buFont typeface="Arial" panose="020B0604020202020204" pitchFamily="34" charset="0"/>
              <a:buChar char="•"/>
              <a:defRPr/>
            </a:pPr>
            <a:r>
              <a:rPr lang="de-DE" sz="1969" dirty="0"/>
              <a:t>Ohne Server verwendbar</a:t>
            </a:r>
          </a:p>
          <a:p>
            <a:pPr marL="321457" indent="-321457">
              <a:buFont typeface="Arial" panose="020B0604020202020204" pitchFamily="34" charset="0"/>
              <a:buChar char="•"/>
              <a:defRPr/>
            </a:pPr>
            <a:r>
              <a:rPr lang="de-DE" sz="1969" dirty="0"/>
              <a:t>Historie „schlau“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158054" y="1840135"/>
            <a:ext cx="2227957" cy="2906052"/>
          </a:xfrm>
          <a:prstGeom prst="rect">
            <a:avLst/>
          </a:prstGeom>
          <a:solidFill>
            <a:srgbClr val="FF7C8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de-DE" sz="2250" dirty="0"/>
              <a:t>GIT</a:t>
            </a:r>
          </a:p>
          <a:p>
            <a:pPr>
              <a:defRPr/>
            </a:pPr>
            <a:endParaRPr lang="de-DE" sz="2250" dirty="0"/>
          </a:p>
          <a:p>
            <a:pPr marL="321457" indent="-321457">
              <a:buFont typeface="Arial" panose="020B0604020202020204" pitchFamily="34" charset="0"/>
              <a:buChar char="•"/>
              <a:defRPr/>
            </a:pPr>
            <a:r>
              <a:rPr lang="de-DE" sz="1969" dirty="0"/>
              <a:t>Steiniger Einstieg</a:t>
            </a:r>
          </a:p>
          <a:p>
            <a:pPr marL="321457" indent="-321457">
              <a:buFont typeface="Arial" panose="020B0604020202020204" pitchFamily="34" charset="0"/>
              <a:buChar char="•"/>
              <a:defRPr/>
            </a:pPr>
            <a:r>
              <a:rPr lang="de-DE" sz="1969" dirty="0"/>
              <a:t>Verlangt einen Paradigmenwechsel</a:t>
            </a:r>
          </a:p>
          <a:p>
            <a:pPr marL="321457" indent="-321457">
              <a:buFont typeface="Arial" panose="020B0604020202020204" pitchFamily="34" charset="0"/>
              <a:buChar char="•"/>
              <a:defRPr/>
            </a:pPr>
            <a:r>
              <a:rPr lang="de-DE" sz="1969" dirty="0"/>
              <a:t>Nicht aus allen OS „gut“</a:t>
            </a:r>
          </a:p>
        </p:txBody>
      </p:sp>
      <p:sp>
        <p:nvSpPr>
          <p:cNvPr id="36872" name="AutoShape 2" descr="https://git.wiki.kernel.org/images-git/thumb/b/b5/Git-logo-jengelh.svg/750px-Git-logo-jengelh.svg.png"/>
          <p:cNvSpPr>
            <a:spLocks noChangeAspect="1" noChangeArrowheads="1"/>
          </p:cNvSpPr>
          <p:nvPr/>
        </p:nvSpPr>
        <p:spPr bwMode="auto">
          <a:xfrm>
            <a:off x="1618878" y="-101575"/>
            <a:ext cx="2143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2800"/>
              </a:spcBef>
              <a:defRPr sz="42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l" eaLnBrk="0" hangingPunct="0">
              <a:spcBef>
                <a:spcPts val="24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l" eaLnBrk="0" hangingPunct="0">
              <a:spcBef>
                <a:spcPts val="1200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de-DE" altLang="de-DE" sz="2953">
              <a:solidFill>
                <a:srgbClr val="000000"/>
              </a:solidFill>
            </a:endParaRPr>
          </a:p>
        </p:txBody>
      </p:sp>
      <p:pic>
        <p:nvPicPr>
          <p:cNvPr id="3687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54" y="1536526"/>
            <a:ext cx="2227957" cy="8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214" y="1536526"/>
            <a:ext cx="2226840" cy="8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42" y="1983010"/>
            <a:ext cx="2075036" cy="42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6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486" y="2013147"/>
            <a:ext cx="2177728" cy="42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Repository anlegen</a:t>
            </a:r>
          </a:p>
        </p:txBody>
      </p:sp>
      <p:sp>
        <p:nvSpPr>
          <p:cNvPr id="37891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de-DE" altLang="de-DE" sz="2400" b="1" dirty="0" err="1" smtClean="0"/>
              <a:t>Git</a:t>
            </a:r>
            <a:r>
              <a:rPr lang="de-DE" altLang="de-DE" sz="2400" b="1" dirty="0" smtClean="0"/>
              <a:t>:</a:t>
            </a:r>
          </a:p>
          <a:p>
            <a:pPr marL="0" indent="0" eaLnBrk="1" hangingPunct="1">
              <a:buNone/>
            </a:pPr>
            <a:r>
              <a:rPr lang="de-DE" altLang="de-DE" sz="2000" dirty="0"/>
              <a:t>https://github.com/</a:t>
            </a:r>
          </a:p>
          <a:p>
            <a:pPr marL="0" indent="0" eaLnBrk="1" hangingPunct="1">
              <a:buNone/>
            </a:pPr>
            <a:r>
              <a:rPr lang="de-DE" altLang="de-DE" sz="2000" dirty="0"/>
              <a:t>https://bitbucket.org (privat)</a:t>
            </a:r>
          </a:p>
          <a:p>
            <a:pPr marL="0" indent="0" eaLnBrk="1" hangingPunct="1">
              <a:buNone/>
            </a:pPr>
            <a:r>
              <a:rPr lang="de-DE" altLang="de-DE" sz="2000" dirty="0"/>
              <a:t>         </a:t>
            </a:r>
            <a:r>
              <a:rPr lang="de-DE" altLang="de-DE" sz="2000" dirty="0" err="1"/>
              <a:t>git</a:t>
            </a:r>
            <a:r>
              <a:rPr lang="de-DE" altLang="de-DE" sz="2000" dirty="0"/>
              <a:t> </a:t>
            </a:r>
            <a:r>
              <a:rPr lang="de-DE" altLang="de-DE" sz="2000" dirty="0" err="1"/>
              <a:t>clone</a:t>
            </a:r>
            <a:r>
              <a:rPr lang="de-DE" altLang="de-DE" sz="2000" dirty="0"/>
              <a:t> [</a:t>
            </a:r>
            <a:r>
              <a:rPr lang="de-DE" altLang="de-DE" sz="2000" dirty="0" err="1"/>
              <a:t>url</a:t>
            </a:r>
            <a:r>
              <a:rPr lang="de-DE" altLang="de-DE" sz="2000" dirty="0"/>
              <a:t>]</a:t>
            </a:r>
          </a:p>
          <a:p>
            <a:pPr eaLnBrk="1" hangingPunct="1"/>
            <a:r>
              <a:rPr lang="de-DE" altLang="de-DE" sz="2400" b="1" dirty="0" smtClean="0"/>
              <a:t>SVN:</a:t>
            </a:r>
          </a:p>
          <a:p>
            <a:pPr marL="0" indent="0" eaLnBrk="1" hangingPunct="1">
              <a:buNone/>
            </a:pPr>
            <a:r>
              <a:rPr lang="de-DE" altLang="de-DE" sz="2000" dirty="0"/>
              <a:t>http://projectlocker.com/</a:t>
            </a:r>
          </a:p>
          <a:p>
            <a:pPr eaLnBrk="1" hangingPunct="1"/>
            <a:r>
              <a:rPr lang="de-DE" altLang="de-DE" dirty="0" smtClean="0"/>
              <a:t>	</a:t>
            </a:r>
            <a:r>
              <a:rPr lang="de-DE" altLang="de-DE" sz="2250" u="sng" dirty="0"/>
              <a:t>graphische Benutzeroberfläche:</a:t>
            </a:r>
          </a:p>
          <a:p>
            <a:pPr marL="0" indent="0" eaLnBrk="1" hangingPunct="1">
              <a:buNone/>
            </a:pPr>
            <a:r>
              <a:rPr lang="de-DE" altLang="de-DE" sz="2250" dirty="0"/>
              <a:t>	</a:t>
            </a:r>
            <a:r>
              <a:rPr lang="de-DE" altLang="de-DE" sz="2000" dirty="0"/>
              <a:t>http://tortoisesvn.net/</a:t>
            </a:r>
          </a:p>
        </p:txBody>
      </p:sp>
      <p:sp>
        <p:nvSpPr>
          <p:cNvPr id="378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286B2FE-4188-4BA3-9234-C0964FFB518E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2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Regeln für das Repository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55917"/>
            <a:ext cx="8596668" cy="3880773"/>
          </a:xfrm>
        </p:spPr>
        <p:txBody>
          <a:bodyPr>
            <a:noAutofit/>
          </a:bodyPr>
          <a:lstStyle/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Benennungsschema (</a:t>
            </a:r>
            <a:r>
              <a:rPr lang="de-DE" dirty="0" err="1" smtClean="0"/>
              <a:t>Repo</a:t>
            </a:r>
            <a:r>
              <a:rPr lang="de-DE" dirty="0" smtClean="0"/>
              <a:t>):</a:t>
            </a:r>
          </a:p>
          <a:p>
            <a:pPr lvl="2" indent="0">
              <a:buNone/>
              <a:defRPr/>
            </a:pPr>
            <a:r>
              <a:rPr lang="de-DE" sz="1800" dirty="0" smtClean="0"/>
              <a:t>&lt;</a:t>
            </a:r>
            <a:r>
              <a:rPr lang="de-DE" sz="1800" dirty="0" err="1" smtClean="0"/>
              <a:t>GruppenName</a:t>
            </a:r>
            <a:r>
              <a:rPr lang="de-DE" sz="1800" dirty="0" smtClean="0"/>
              <a:t>&gt;</a:t>
            </a:r>
            <a:endParaRPr lang="de-DE" sz="1800" dirty="0"/>
          </a:p>
          <a:p>
            <a:pPr lvl="2" indent="0">
              <a:buNone/>
              <a:defRPr/>
            </a:pPr>
            <a:r>
              <a:rPr lang="de-DE" sz="1800" dirty="0" err="1" smtClean="0"/>
              <a:t>Bsp</a:t>
            </a:r>
            <a:r>
              <a:rPr lang="de-DE" sz="1800" dirty="0" smtClean="0"/>
              <a:t>: </a:t>
            </a:r>
            <a:r>
              <a:rPr lang="de-DE" sz="1800" dirty="0" smtClean="0">
                <a:hlinkClick r:id="rId2"/>
              </a:rPr>
              <a:t>https://github.com/</a:t>
            </a:r>
            <a:r>
              <a:rPr lang="de-DE" sz="1800" dirty="0" err="1" smtClean="0">
                <a:hlinkClick r:id="rId2"/>
              </a:rPr>
              <a:t>CooleGruppeONE</a:t>
            </a:r>
            <a:r>
              <a:rPr lang="de-DE" sz="1800" dirty="0" smtClean="0">
                <a:hlinkClick r:id="rId2"/>
              </a:rPr>
              <a:t>/(..).</a:t>
            </a:r>
            <a:r>
              <a:rPr lang="de-DE" sz="1800" dirty="0" err="1" smtClean="0">
                <a:hlinkClick r:id="rId2"/>
              </a:rPr>
              <a:t>git</a:t>
            </a:r>
            <a:endParaRPr lang="de-DE" sz="1800" dirty="0" smtClean="0"/>
          </a:p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dirty="0" smtClean="0">
                <a:solidFill>
                  <a:srgbClr val="000000"/>
                </a:solidFill>
              </a:rPr>
              <a:t>Ordnerstruktur:</a:t>
            </a:r>
          </a:p>
          <a:p>
            <a:pPr marL="866149" lvl="2" indent="-401822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000000"/>
                </a:solidFill>
              </a:rPr>
              <a:t>&lt;</a:t>
            </a:r>
            <a:r>
              <a:rPr lang="de-DE" dirty="0" err="1" smtClean="0">
                <a:solidFill>
                  <a:srgbClr val="000000"/>
                </a:solidFill>
              </a:rPr>
              <a:t>GruppenName</a:t>
            </a:r>
            <a:r>
              <a:rPr lang="de-DE" dirty="0" smtClean="0">
                <a:solidFill>
                  <a:srgbClr val="000000"/>
                </a:solidFill>
              </a:rPr>
              <a:t>&gt;</a:t>
            </a:r>
          </a:p>
          <a:p>
            <a:pPr marL="1509064" lvl="4" indent="-401822">
              <a:buFont typeface="Arial" panose="020B0604020202020204" pitchFamily="34" charset="0"/>
              <a:buChar char="•"/>
              <a:defRPr/>
            </a:pPr>
            <a:r>
              <a:rPr lang="de-DE" sz="1800" dirty="0" err="1" smtClean="0">
                <a:solidFill>
                  <a:srgbClr val="000000"/>
                </a:solidFill>
              </a:rPr>
              <a:t>html</a:t>
            </a:r>
            <a:endParaRPr lang="de-DE" sz="1800" dirty="0">
              <a:solidFill>
                <a:srgbClr val="000000"/>
              </a:solidFill>
            </a:endParaRPr>
          </a:p>
          <a:p>
            <a:pPr lvl="4" indent="0">
              <a:buNone/>
              <a:defRPr/>
            </a:pPr>
            <a:r>
              <a:rPr lang="de-DE" sz="1800" dirty="0">
                <a:solidFill>
                  <a:srgbClr val="000000"/>
                </a:solidFill>
              </a:rPr>
              <a:t>       - </a:t>
            </a:r>
            <a:r>
              <a:rPr lang="de-DE" sz="1800" i="1" dirty="0">
                <a:solidFill>
                  <a:srgbClr val="000000"/>
                </a:solidFill>
              </a:rPr>
              <a:t>index.html</a:t>
            </a:r>
          </a:p>
          <a:p>
            <a:pPr marL="1509064" lvl="4" indent="-401822">
              <a:buFont typeface="Arial" panose="020B0604020202020204" pitchFamily="34" charset="0"/>
              <a:buChar char="•"/>
              <a:defRPr/>
            </a:pPr>
            <a:r>
              <a:rPr lang="de-DE" sz="1800" dirty="0" err="1">
                <a:solidFill>
                  <a:srgbClr val="000000"/>
                </a:solidFill>
              </a:rPr>
              <a:t>js</a:t>
            </a:r>
            <a:endParaRPr lang="de-DE" sz="1800" dirty="0">
              <a:solidFill>
                <a:srgbClr val="000000"/>
              </a:solidFill>
            </a:endParaRPr>
          </a:p>
          <a:p>
            <a:pPr marL="1509064" lvl="4" indent="-401822">
              <a:buFont typeface="Arial" panose="020B0604020202020204" pitchFamily="34" charset="0"/>
              <a:buChar char="•"/>
              <a:defRPr/>
            </a:pPr>
            <a:r>
              <a:rPr lang="de-DE" sz="1800" dirty="0" err="1">
                <a:solidFill>
                  <a:srgbClr val="000000"/>
                </a:solidFill>
              </a:rPr>
              <a:t>css</a:t>
            </a:r>
            <a:endParaRPr lang="de-DE" sz="1800" dirty="0">
              <a:solidFill>
                <a:srgbClr val="000000"/>
              </a:solidFill>
            </a:endParaRPr>
          </a:p>
          <a:p>
            <a:pPr lvl="2" indent="0">
              <a:buNone/>
              <a:defRPr/>
            </a:pPr>
            <a:endParaRPr lang="de-DE" dirty="0"/>
          </a:p>
        </p:txBody>
      </p:sp>
      <p:sp>
        <p:nvSpPr>
          <p:cNvPr id="38916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953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eaLnBrk="0" hangingPunct="0">
              <a:defRPr sz="2953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eaLnBrk="0" hangingPunct="0">
              <a:defRPr sz="2953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eaLnBrk="0" hangingPunct="0">
              <a:defRPr sz="2953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eaLnBrk="0" hangingPunct="0">
              <a:defRPr sz="2953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algn="ctr" eaLnBrk="0" fontAlgn="base" hangingPunct="0">
              <a:spcBef>
                <a:spcPct val="0"/>
              </a:spcBef>
              <a:spcAft>
                <a:spcPct val="0"/>
              </a:spcAft>
              <a:defRPr sz="2953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algn="ctr" eaLnBrk="0" fontAlgn="base" hangingPunct="0">
              <a:spcBef>
                <a:spcPct val="0"/>
              </a:spcBef>
              <a:spcAft>
                <a:spcPct val="0"/>
              </a:spcAft>
              <a:defRPr sz="2953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algn="ctr" eaLnBrk="0" fontAlgn="base" hangingPunct="0">
              <a:spcBef>
                <a:spcPct val="0"/>
              </a:spcBef>
              <a:spcAft>
                <a:spcPct val="0"/>
              </a:spcAft>
              <a:defRPr sz="2953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algn="ctr" eaLnBrk="0" fontAlgn="base" hangingPunct="0">
              <a:spcBef>
                <a:spcPct val="0"/>
              </a:spcBef>
              <a:spcAft>
                <a:spcPct val="0"/>
              </a:spcAft>
              <a:defRPr sz="2953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FC1BB65C-EEC2-4611-B166-6C7EFB07B0DB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eaLnBrk="1" hangingPunct="1"/>
              <a:t>27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284792"/>
            <a:ext cx="6297612" cy="365125"/>
          </a:xfrm>
        </p:spPr>
        <p:txBody>
          <a:bodyPr/>
          <a:lstStyle/>
          <a:p>
            <a:r>
              <a:rPr lang="de-DE" dirty="0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4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4052090-57EA-43F1-ACC5-04FDA1886395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39943" name="Inhaltsplatzhalter 2"/>
          <p:cNvSpPr txBox="1">
            <a:spLocks/>
          </p:cNvSpPr>
          <p:nvPr/>
        </p:nvSpPr>
        <p:spPr bwMode="auto">
          <a:xfrm>
            <a:off x="677334" y="1753791"/>
            <a:ext cx="8554641" cy="164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marL="571500" indent="-571500" algn="l" eaLnBrk="0" hangingPunct="0">
              <a:spcBef>
                <a:spcPts val="2800"/>
              </a:spcBef>
              <a:defRPr sz="42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977900" indent="-571500" algn="l" eaLnBrk="0" hangingPunct="0">
              <a:spcBef>
                <a:spcPts val="24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660400" indent="-304800" algn="l" eaLnBrk="0" hangingPunct="0">
              <a:spcBef>
                <a:spcPts val="1200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68400" indent="-4064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574800" indent="-4064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032000" indent="-4064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489200" indent="-4064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946400" indent="-4064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403600" indent="-4064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buFontTx/>
              <a:buChar char="•"/>
            </a:pPr>
            <a:r>
              <a:rPr lang="de-DE" altLang="de-DE" sz="2000" dirty="0"/>
              <a:t>Abgabe im </a:t>
            </a:r>
            <a:r>
              <a:rPr lang="de-DE" altLang="de-DE" sz="2000" dirty="0" err="1"/>
              <a:t>MasterBranch</a:t>
            </a:r>
            <a:r>
              <a:rPr lang="de-DE" altLang="de-DE" sz="2000" dirty="0"/>
              <a:t> / Trunk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2000" dirty="0"/>
              <a:t>Keine </a:t>
            </a:r>
            <a:r>
              <a:rPr lang="de-DE" altLang="de-DE" sz="2000" dirty="0" err="1"/>
              <a:t>Branches</a:t>
            </a:r>
            <a:r>
              <a:rPr lang="de-DE" altLang="de-DE" sz="2000" dirty="0"/>
              <a:t> (außer für Teaminterne Aufteilung)</a:t>
            </a: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altLang="de-DE" smtClean="0"/>
              <a:t>Regeln für das Repository</a:t>
            </a:r>
            <a:endParaRPr lang="de-DE" altLang="de-DE" dirty="0" smtClean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4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Commit-Messages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sz="2531" b="1" i="1" dirty="0" err="1"/>
              <a:t>Changed</a:t>
            </a:r>
            <a:r>
              <a:rPr lang="de-DE" sz="2531" dirty="0"/>
              <a:t>: </a:t>
            </a:r>
            <a:r>
              <a:rPr lang="de-DE" sz="2531" dirty="0">
                <a:solidFill>
                  <a:srgbClr val="0070C0"/>
                </a:solidFill>
              </a:rPr>
              <a:t>foo.html</a:t>
            </a:r>
            <a:r>
              <a:rPr lang="de-DE" sz="2531" dirty="0"/>
              <a:t>, </a:t>
            </a:r>
            <a:r>
              <a:rPr lang="de-DE" sz="2531" dirty="0">
                <a:solidFill>
                  <a:srgbClr val="00B050"/>
                </a:solidFill>
              </a:rPr>
              <a:t>h2-Tag</a:t>
            </a:r>
            <a:r>
              <a:rPr lang="de-DE" sz="2531" dirty="0"/>
              <a:t> </a:t>
            </a:r>
            <a:r>
              <a:rPr lang="de-DE" sz="2531" dirty="0">
                <a:solidFill>
                  <a:srgbClr val="FF0000"/>
                </a:solidFill>
              </a:rPr>
              <a:t>Task 1.1 </a:t>
            </a:r>
            <a:r>
              <a:rPr lang="de-DE" sz="2531" dirty="0"/>
              <a:t>– </a:t>
            </a:r>
            <a:r>
              <a:rPr lang="de-DE" sz="2531" dirty="0" err="1">
                <a:solidFill>
                  <a:srgbClr val="FFC000"/>
                </a:solidFill>
              </a:rPr>
              <a:t>mkraus</a:t>
            </a:r>
            <a:endParaRPr lang="de-DE" sz="2531" dirty="0">
              <a:solidFill>
                <a:srgbClr val="FFC000"/>
              </a:solidFill>
            </a:endParaRPr>
          </a:p>
          <a:p>
            <a:pPr eaLnBrk="1" hangingPunct="1">
              <a:defRPr/>
            </a:pPr>
            <a:r>
              <a:rPr lang="de-DE" sz="2531" dirty="0">
                <a:solidFill>
                  <a:srgbClr val="0070C0"/>
                </a:solidFill>
              </a:rPr>
              <a:t>	Dateiname, </a:t>
            </a:r>
            <a:endParaRPr lang="de-DE" sz="2531" dirty="0">
              <a:solidFill>
                <a:srgbClr val="00B050"/>
              </a:solidFill>
            </a:endParaRPr>
          </a:p>
          <a:p>
            <a:pPr eaLnBrk="1" hangingPunct="1">
              <a:defRPr/>
            </a:pPr>
            <a:r>
              <a:rPr lang="de-DE" sz="2531" dirty="0">
                <a:solidFill>
                  <a:srgbClr val="00B050"/>
                </a:solidFill>
              </a:rPr>
              <a:t>	Was wurde geändert?,</a:t>
            </a:r>
          </a:p>
          <a:p>
            <a:pPr eaLnBrk="1" hangingPunct="1">
              <a:defRPr/>
            </a:pPr>
            <a:r>
              <a:rPr lang="de-DE" sz="2531" dirty="0">
                <a:solidFill>
                  <a:srgbClr val="00B050"/>
                </a:solidFill>
              </a:rPr>
              <a:t>	</a:t>
            </a:r>
            <a:r>
              <a:rPr lang="de-DE" sz="2531" dirty="0">
                <a:solidFill>
                  <a:srgbClr val="FF0000"/>
                </a:solidFill>
              </a:rPr>
              <a:t>Zu welcher Aufgabe gehörte die Änderung?,</a:t>
            </a:r>
          </a:p>
          <a:p>
            <a:pPr eaLnBrk="1" hangingPunct="1">
              <a:defRPr/>
            </a:pPr>
            <a:r>
              <a:rPr lang="de-DE" sz="2531" dirty="0">
                <a:solidFill>
                  <a:srgbClr val="FF0000"/>
                </a:solidFill>
              </a:rPr>
              <a:t>	</a:t>
            </a:r>
            <a:r>
              <a:rPr lang="de-DE" sz="2531" dirty="0">
                <a:solidFill>
                  <a:srgbClr val="FFC000"/>
                </a:solidFill>
              </a:rPr>
              <a:t>Wer war daran beteiligt?</a:t>
            </a:r>
            <a:endParaRPr lang="de-DE" sz="2250" dirty="0">
              <a:solidFill>
                <a:srgbClr val="0070C0"/>
              </a:solidFill>
            </a:endParaRPr>
          </a:p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sz="2250" b="1" i="1" dirty="0" err="1"/>
              <a:t>Added</a:t>
            </a:r>
            <a:r>
              <a:rPr lang="de-DE" sz="2250" dirty="0"/>
              <a:t>: Neue Datei hinzugefügt.</a:t>
            </a:r>
          </a:p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sz="2250" b="1" i="1" dirty="0" err="1"/>
              <a:t>Changed</a:t>
            </a:r>
            <a:r>
              <a:rPr lang="de-DE" sz="2250" dirty="0"/>
              <a:t>: Vorhandene Datei verändert.</a:t>
            </a:r>
          </a:p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sz="2250" b="1" i="1" dirty="0" err="1"/>
              <a:t>Deleted</a:t>
            </a:r>
            <a:r>
              <a:rPr lang="de-DE" sz="2250" dirty="0"/>
              <a:t>: Datei gelöscht.</a:t>
            </a:r>
          </a:p>
          <a:p>
            <a:pPr eaLnBrk="1" hangingPunct="1">
              <a:defRPr/>
            </a:pPr>
            <a:endParaRPr lang="de-DE" dirty="0" smtClean="0"/>
          </a:p>
        </p:txBody>
      </p:sp>
      <p:sp>
        <p:nvSpPr>
          <p:cNvPr id="40964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57D19DA-0658-409F-88A9-2458D4C6ED4D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7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Repository</a:t>
            </a:r>
          </a:p>
        </p:txBody>
      </p:sp>
      <p:sp>
        <p:nvSpPr>
          <p:cNvPr id="1536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1822" indent="-401822">
              <a:buFontTx/>
              <a:buChar char="•"/>
            </a:pPr>
            <a:r>
              <a:rPr lang="de-DE" altLang="de-DE" sz="2531"/>
              <a:t>Verwaltetes Verzeichnis zur Speicherung von Daten</a:t>
            </a:r>
          </a:p>
          <a:p>
            <a:pPr marL="401822" indent="-401822">
              <a:buFontTx/>
              <a:buChar char="•"/>
            </a:pPr>
            <a:r>
              <a:rPr lang="de-DE" altLang="de-DE" sz="2531"/>
              <a:t>Versionsverwaltungssysteme von denen ausgehend:</a:t>
            </a:r>
          </a:p>
          <a:p>
            <a:pPr marL="687561" lvl="1" indent="-401822">
              <a:buFont typeface="Arial" panose="020B0604020202020204" pitchFamily="34" charset="0"/>
              <a:buChar char="•"/>
            </a:pPr>
            <a:r>
              <a:rPr lang="de-DE" altLang="de-DE" sz="2109" i="1"/>
              <a:t>eingecheckt</a:t>
            </a:r>
            <a:r>
              <a:rPr lang="de-DE" altLang="de-DE" sz="2109"/>
              <a:t> und</a:t>
            </a:r>
          </a:p>
          <a:p>
            <a:pPr marL="687561" lvl="1" indent="-401822">
              <a:buFont typeface="Arial" panose="020B0604020202020204" pitchFamily="34" charset="0"/>
              <a:buChar char="•"/>
            </a:pPr>
            <a:r>
              <a:rPr lang="de-DE" altLang="de-DE" sz="2109" i="1"/>
              <a:t>ausgecheckt</a:t>
            </a:r>
            <a:r>
              <a:rPr lang="de-DE" altLang="de-DE" sz="2109"/>
              <a:t> wird.</a:t>
            </a:r>
          </a:p>
          <a:p>
            <a:pPr marL="401822" indent="-401822">
              <a:buFontTx/>
              <a:buChar char="•"/>
            </a:pPr>
            <a:r>
              <a:rPr lang="de-DE" altLang="de-DE" sz="2531"/>
              <a:t>Veränderungen werden protokolliert.</a:t>
            </a:r>
          </a:p>
          <a:p>
            <a:pPr marL="401822" indent="-401822">
              <a:buFontTx/>
              <a:buChar char="•"/>
            </a:pPr>
            <a:r>
              <a:rPr lang="de-DE" altLang="de-DE" sz="2531"/>
              <a:t>Rekonstruktion von früheren Zuständen.</a:t>
            </a:r>
          </a:p>
          <a:p>
            <a:pPr marL="401822" indent="-401822">
              <a:buFontTx/>
              <a:buChar char="•"/>
            </a:pPr>
            <a:r>
              <a:rPr lang="de-DE" altLang="de-DE" sz="2531"/>
              <a:t>Konflitkbearbeitung?!</a:t>
            </a:r>
          </a:p>
          <a:p>
            <a:pPr marL="401822" indent="-401822">
              <a:buFontTx/>
              <a:buChar char="•"/>
            </a:pPr>
            <a:r>
              <a:rPr lang="de-DE" altLang="de-DE" sz="2531"/>
              <a:t>Meist auch mit Metadaten für einen Paketmanager.</a:t>
            </a:r>
          </a:p>
        </p:txBody>
      </p:sp>
      <p:sp>
        <p:nvSpPr>
          <p:cNvPr id="15364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0EBE03A-3C08-4DE3-B488-40FE7128B8C7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Subversion (SVN)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altLang="de-DE" sz="2531" dirty="0"/>
              <a:t>Zentralisiertes Versionsverwaltungssystem</a:t>
            </a:r>
            <a:endParaRPr lang="de-DE" sz="2531" dirty="0"/>
          </a:p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sz="2531" dirty="0"/>
              <a:t>4 Jahre Entwicklung – Version 1.0 am 23.2.2004</a:t>
            </a:r>
          </a:p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sz="2531" dirty="0"/>
              <a:t>Entwickelt von </a:t>
            </a:r>
            <a:r>
              <a:rPr lang="de-DE" sz="2531" dirty="0" err="1"/>
              <a:t>CollabNet</a:t>
            </a:r>
            <a:endParaRPr lang="de-DE" sz="2531" dirty="0"/>
          </a:p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sz="2531" dirty="0"/>
              <a:t>Seit dem 10.2.2010 ein Apache Top-Level Projekt</a:t>
            </a:r>
          </a:p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sz="2531" dirty="0"/>
              <a:t>Freies / Open Source Versionskontrollsystem</a:t>
            </a:r>
          </a:p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sz="2531" dirty="0"/>
              <a:t>verwaltet Dateien und Verzeichnisse und deren Änderungen.</a:t>
            </a:r>
          </a:p>
          <a:p>
            <a:pPr eaLnBrk="1" hangingPunct="1">
              <a:defRPr/>
            </a:pPr>
            <a:endParaRPr lang="de-DE" sz="2531" dirty="0"/>
          </a:p>
          <a:p>
            <a:pPr lvl="2" indent="0">
              <a:buNone/>
              <a:defRPr/>
            </a:pPr>
            <a:r>
              <a:rPr lang="de-DE" sz="1700" dirty="0" smtClean="0"/>
              <a:t>Literatur:</a:t>
            </a:r>
          </a:p>
          <a:p>
            <a:pPr lvl="2" indent="0">
              <a:buNone/>
              <a:defRPr/>
            </a:pPr>
            <a:r>
              <a:rPr lang="de-DE" sz="1700" dirty="0" smtClean="0"/>
              <a:t>http://svnbook.red-bean.com/</a:t>
            </a:r>
          </a:p>
          <a:p>
            <a:pPr eaLnBrk="1" hangingPunct="1">
              <a:defRPr/>
            </a:pPr>
            <a:endParaRPr lang="de-DE" dirty="0" smtClean="0"/>
          </a:p>
        </p:txBody>
      </p:sp>
      <p:sp>
        <p:nvSpPr>
          <p:cNvPr id="16388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1008D61-F340-496F-BF3D-4F3EC5C7F3C6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Begriffe</a:t>
            </a:r>
          </a:p>
        </p:txBody>
      </p:sp>
      <p:sp>
        <p:nvSpPr>
          <p:cNvPr id="17411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A78A3-E379-416D-A12D-D77A57B02DCB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17412" name="Textfeld 4"/>
          <p:cNvSpPr txBox="1">
            <a:spLocks noChangeArrowheads="1"/>
          </p:cNvSpPr>
          <p:nvPr/>
        </p:nvSpPr>
        <p:spPr bwMode="auto">
          <a:xfrm>
            <a:off x="774452" y="2650310"/>
            <a:ext cx="2429991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ts val="2800"/>
              </a:spcBef>
              <a:defRPr sz="42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l" eaLnBrk="0" hangingPunct="0">
              <a:spcBef>
                <a:spcPts val="24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l" eaLnBrk="0" hangingPunct="0">
              <a:spcBef>
                <a:spcPts val="1200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de-DE" altLang="de-DE" sz="2953" dirty="0" err="1">
                <a:solidFill>
                  <a:srgbClr val="000000"/>
                </a:solidFill>
              </a:rPr>
              <a:t>Changeset</a:t>
            </a:r>
            <a:endParaRPr lang="de-DE" altLang="de-DE" sz="2953" dirty="0">
              <a:solidFill>
                <a:srgbClr val="000000"/>
              </a:solidFill>
            </a:endParaRPr>
          </a:p>
        </p:txBody>
      </p:sp>
      <p:sp>
        <p:nvSpPr>
          <p:cNvPr id="17413" name="Textfeld 5"/>
          <p:cNvSpPr txBox="1">
            <a:spLocks noChangeArrowheads="1"/>
          </p:cNvSpPr>
          <p:nvPr/>
        </p:nvSpPr>
        <p:spPr bwMode="auto">
          <a:xfrm>
            <a:off x="3760672" y="3666873"/>
            <a:ext cx="2429991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ts val="2800"/>
              </a:spcBef>
              <a:defRPr sz="42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l" eaLnBrk="0" hangingPunct="0">
              <a:spcBef>
                <a:spcPts val="24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l" eaLnBrk="0" hangingPunct="0">
              <a:spcBef>
                <a:spcPts val="1200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de-DE" altLang="de-DE" sz="2953">
                <a:solidFill>
                  <a:srgbClr val="000000"/>
                </a:solidFill>
              </a:rPr>
              <a:t>Merge</a:t>
            </a:r>
          </a:p>
        </p:txBody>
      </p:sp>
      <p:sp>
        <p:nvSpPr>
          <p:cNvPr id="17414" name="Textfeld 6"/>
          <p:cNvSpPr txBox="1">
            <a:spLocks noChangeArrowheads="1"/>
          </p:cNvSpPr>
          <p:nvPr/>
        </p:nvSpPr>
        <p:spPr bwMode="auto">
          <a:xfrm>
            <a:off x="1712640" y="4838829"/>
            <a:ext cx="2429991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ts val="2800"/>
              </a:spcBef>
              <a:defRPr sz="42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l" eaLnBrk="0" hangingPunct="0">
              <a:spcBef>
                <a:spcPts val="24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l" eaLnBrk="0" hangingPunct="0">
              <a:spcBef>
                <a:spcPts val="1200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de-DE" altLang="de-DE" sz="2953" dirty="0">
                <a:solidFill>
                  <a:srgbClr val="000000"/>
                </a:solidFill>
              </a:rPr>
              <a:t>Tag</a:t>
            </a:r>
          </a:p>
        </p:txBody>
      </p:sp>
      <p:sp>
        <p:nvSpPr>
          <p:cNvPr id="17415" name="Textfeld 7"/>
          <p:cNvSpPr txBox="1">
            <a:spLocks noChangeArrowheads="1"/>
          </p:cNvSpPr>
          <p:nvPr/>
        </p:nvSpPr>
        <p:spPr bwMode="auto">
          <a:xfrm>
            <a:off x="7058174" y="4240486"/>
            <a:ext cx="2429992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ts val="2800"/>
              </a:spcBef>
              <a:defRPr sz="42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l" eaLnBrk="0" hangingPunct="0">
              <a:spcBef>
                <a:spcPts val="24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l" eaLnBrk="0" hangingPunct="0">
              <a:spcBef>
                <a:spcPts val="1200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de-DE" altLang="de-DE" sz="2953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17416" name="Textfeld 8"/>
          <p:cNvSpPr txBox="1">
            <a:spLocks noChangeArrowheads="1"/>
          </p:cNvSpPr>
          <p:nvPr/>
        </p:nvSpPr>
        <p:spPr bwMode="auto">
          <a:xfrm>
            <a:off x="3210037" y="1751731"/>
            <a:ext cx="2429991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ts val="2800"/>
              </a:spcBef>
              <a:defRPr sz="42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l" eaLnBrk="0" hangingPunct="0">
              <a:spcBef>
                <a:spcPts val="24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l" eaLnBrk="0" hangingPunct="0">
              <a:spcBef>
                <a:spcPts val="1200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de-DE" altLang="de-DE" sz="2953" dirty="0">
                <a:solidFill>
                  <a:srgbClr val="000000"/>
                </a:solidFill>
              </a:rPr>
              <a:t>Revision</a:t>
            </a:r>
          </a:p>
        </p:txBody>
      </p:sp>
      <p:sp>
        <p:nvSpPr>
          <p:cNvPr id="17417" name="Textfeld 9"/>
          <p:cNvSpPr txBox="1">
            <a:spLocks noChangeArrowheads="1"/>
          </p:cNvSpPr>
          <p:nvPr/>
        </p:nvSpPr>
        <p:spPr bwMode="auto">
          <a:xfrm>
            <a:off x="6399609" y="2434457"/>
            <a:ext cx="2429992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ts val="2800"/>
              </a:spcBef>
              <a:defRPr sz="42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l" eaLnBrk="0" hangingPunct="0">
              <a:spcBef>
                <a:spcPts val="24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l" eaLnBrk="0" hangingPunct="0">
              <a:spcBef>
                <a:spcPts val="1200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l" eaLnBrk="0" hangingPunct="0">
              <a:spcBef>
                <a:spcPts val="1800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3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de-DE" altLang="de-DE" sz="2953">
                <a:solidFill>
                  <a:srgbClr val="000000"/>
                </a:solidFill>
              </a:rPr>
              <a:t>Delta / Diff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Revision</a:t>
            </a:r>
          </a:p>
        </p:txBody>
      </p:sp>
      <p:sp>
        <p:nvSpPr>
          <p:cNvPr id="18435" name="Inhaltsplatzhalter 2"/>
          <p:cNvSpPr>
            <a:spLocks noGrp="1"/>
          </p:cNvSpPr>
          <p:nvPr>
            <p:ph idx="1"/>
          </p:nvPr>
        </p:nvSpPr>
        <p:spPr>
          <a:xfrm>
            <a:off x="813482" y="2111996"/>
            <a:ext cx="8554641" cy="2278187"/>
          </a:xfrm>
        </p:spPr>
        <p:txBody>
          <a:bodyPr>
            <a:normAutofit/>
          </a:bodyPr>
          <a:lstStyle/>
          <a:p>
            <a:pPr marL="401822" indent="-401822">
              <a:buFontTx/>
              <a:buChar char="•"/>
            </a:pPr>
            <a:r>
              <a:rPr lang="de-DE" altLang="de-DE" sz="2400" dirty="0" smtClean="0"/>
              <a:t>Synonym für den Begriff Version </a:t>
            </a:r>
          </a:p>
          <a:p>
            <a:pPr marL="401822" indent="-401822">
              <a:buFontTx/>
              <a:buChar char="•"/>
            </a:pPr>
            <a:r>
              <a:rPr lang="de-DE" altLang="de-DE" sz="2400" dirty="0" smtClean="0"/>
              <a:t>Entwicklungsstadium der kompletten Software</a:t>
            </a:r>
          </a:p>
          <a:p>
            <a:pPr marL="401822" indent="-401822">
              <a:buFontTx/>
              <a:buChar char="•"/>
            </a:pPr>
            <a:r>
              <a:rPr lang="de-DE" altLang="de-DE" sz="2400" dirty="0" smtClean="0"/>
              <a:t>Versionsnummern</a:t>
            </a:r>
          </a:p>
        </p:txBody>
      </p:sp>
      <p:sp>
        <p:nvSpPr>
          <p:cNvPr id="18436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72BDA22-67BF-4F1E-92FF-07F5B0B3F127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Changeset</a:t>
            </a:r>
          </a:p>
        </p:txBody>
      </p:sp>
      <p:sp>
        <p:nvSpPr>
          <p:cNvPr id="19459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C95599D-827D-4B69-AE94-0777437B95B1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029420" y="1706577"/>
            <a:ext cx="8554641" cy="2279303"/>
          </a:xfrm>
        </p:spPr>
        <p:txBody>
          <a:bodyPr>
            <a:noAutofit/>
          </a:bodyPr>
          <a:lstStyle/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Zusammenhang von Änderungen einer Version.</a:t>
            </a:r>
          </a:p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Notation, die die Operation mit / auf dem Bestandteil des </a:t>
            </a:r>
            <a:r>
              <a:rPr lang="de-DE" dirty="0" err="1" smtClean="0"/>
              <a:t>Changeset</a:t>
            </a:r>
            <a:r>
              <a:rPr lang="de-DE" dirty="0" smtClean="0"/>
              <a:t> erklärt:</a:t>
            </a:r>
          </a:p>
          <a:p>
            <a:pPr marL="1223324" lvl="3" indent="-401822">
              <a:buFont typeface="Arial" panose="020B0604020202020204" pitchFamily="34" charset="0"/>
              <a:buChar char="•"/>
              <a:defRPr/>
            </a:pPr>
            <a:r>
              <a:rPr lang="de-DE" sz="2000" dirty="0"/>
              <a:t>U = Updated</a:t>
            </a:r>
          </a:p>
          <a:p>
            <a:pPr marL="1223324" lvl="3" indent="-401822">
              <a:buFont typeface="Arial" panose="020B0604020202020204" pitchFamily="34" charset="0"/>
              <a:buChar char="•"/>
              <a:defRPr/>
            </a:pPr>
            <a:r>
              <a:rPr lang="de-DE" sz="2000" dirty="0"/>
              <a:t>D = </a:t>
            </a:r>
            <a:r>
              <a:rPr lang="de-DE" sz="2000" dirty="0" err="1"/>
              <a:t>Deleted</a:t>
            </a:r>
            <a:endParaRPr lang="de-DE" sz="2000" dirty="0"/>
          </a:p>
          <a:p>
            <a:pPr marL="1223324" lvl="3" indent="-401822">
              <a:buFont typeface="Arial" panose="020B0604020202020204" pitchFamily="34" charset="0"/>
              <a:buChar char="•"/>
              <a:defRPr/>
            </a:pPr>
            <a:r>
              <a:rPr lang="de-DE" sz="2000" dirty="0"/>
              <a:t>A = </a:t>
            </a:r>
            <a:r>
              <a:rPr lang="de-DE" sz="2000" dirty="0" err="1"/>
              <a:t>Added</a:t>
            </a:r>
            <a:endParaRPr lang="de-DE" sz="2000" dirty="0" smtClean="0"/>
          </a:p>
          <a:p>
            <a:pPr marL="321457" indent="-321457">
              <a:buFont typeface="Arial" panose="020B0604020202020204" pitchFamily="34" charset="0"/>
              <a:buChar char="•"/>
              <a:defRPr/>
            </a:pPr>
            <a:r>
              <a:rPr lang="de-DE" sz="2000" dirty="0" smtClean="0"/>
              <a:t>Bsp.:</a:t>
            </a:r>
          </a:p>
          <a:p>
            <a:pPr marL="785785" lvl="2" indent="-321457">
              <a:buFont typeface="Arial" panose="020B0604020202020204" pitchFamily="34" charset="0"/>
              <a:buChar char="•"/>
              <a:defRPr/>
            </a:pPr>
            <a:r>
              <a:rPr lang="de-DE" sz="2000" dirty="0" smtClean="0"/>
              <a:t>U foo.txt</a:t>
            </a:r>
          </a:p>
          <a:p>
            <a:pPr marL="785785" lvl="2" indent="-321457">
              <a:buFont typeface="Arial" panose="020B0604020202020204" pitchFamily="34" charset="0"/>
              <a:buChar char="•"/>
              <a:defRPr/>
            </a:pPr>
            <a:r>
              <a:rPr lang="de-DE" sz="2000" dirty="0" smtClean="0"/>
              <a:t>A </a:t>
            </a:r>
            <a:r>
              <a:rPr lang="de-DE" sz="2000" dirty="0" err="1" smtClean="0"/>
              <a:t>katze.php</a:t>
            </a:r>
            <a:endParaRPr lang="de-DE" sz="2000" dirty="0" smtClean="0"/>
          </a:p>
          <a:p>
            <a:pPr marL="785785" lvl="2" indent="-321457">
              <a:buFont typeface="Arial" panose="020B0604020202020204" pitchFamily="34" charset="0"/>
              <a:buChar char="•"/>
              <a:defRPr/>
            </a:pPr>
            <a:r>
              <a:rPr lang="de-DE" sz="2000" dirty="0" smtClean="0"/>
              <a:t>D wichtigeDateiDoNotDelete.txt</a:t>
            </a:r>
          </a:p>
          <a:p>
            <a:pPr marL="401822" indent="-401822">
              <a:buFont typeface="Arial" panose="020B0604020202020204" pitchFamily="34" charset="0"/>
              <a:buChar char="•"/>
              <a:defRPr/>
            </a:pPr>
            <a:endParaRPr lang="de-DE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1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Delta / Diff</a:t>
            </a:r>
          </a:p>
        </p:txBody>
      </p:sp>
      <p:sp>
        <p:nvSpPr>
          <p:cNvPr id="2048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1822" indent="-401822">
              <a:buFontTx/>
              <a:buChar char="•"/>
            </a:pPr>
            <a:r>
              <a:rPr lang="de-DE" altLang="de-DE" sz="2400" dirty="0" smtClean="0"/>
              <a:t>Griechisch Delta (</a:t>
            </a:r>
            <a:r>
              <a:rPr lang="de-DE" altLang="de-DE" sz="2400" dirty="0" smtClean="0">
                <a:cs typeface="Times New Roman" panose="02020603050405020304" pitchFamily="18" charset="0"/>
              </a:rPr>
              <a:t>∆) für Benennung von Differenzen</a:t>
            </a:r>
          </a:p>
          <a:p>
            <a:pPr marL="401822" indent="-401822">
              <a:buFontTx/>
              <a:buChar char="•"/>
            </a:pPr>
            <a:r>
              <a:rPr lang="de-DE" altLang="de-DE" sz="2400" dirty="0" smtClean="0">
                <a:cs typeface="Times New Roman" panose="02020603050405020304" pitchFamily="18" charset="0"/>
              </a:rPr>
              <a:t>In SVN: angewandte Speicherverfahren</a:t>
            </a:r>
          </a:p>
          <a:p>
            <a:pPr marL="401822" indent="-401822">
              <a:buFontTx/>
              <a:buChar char="•"/>
            </a:pPr>
            <a:r>
              <a:rPr lang="de-DE" altLang="de-DE" sz="2400" dirty="0" smtClean="0">
                <a:cs typeface="Times New Roman" panose="02020603050405020304" pitchFamily="18" charset="0"/>
              </a:rPr>
              <a:t>Es werden immer nur die Unterschiede zwischen zwei Versionen festgehalten.</a:t>
            </a:r>
            <a:endParaRPr lang="de-DE" altLang="de-DE" sz="2400" dirty="0" smtClean="0"/>
          </a:p>
        </p:txBody>
      </p:sp>
      <p:sp>
        <p:nvSpPr>
          <p:cNvPr id="20484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6CA63A-FCEB-48F1-9328-4C1F0DEE0F91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4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Tag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sz="2400" dirty="0" smtClean="0"/>
              <a:t>Beschriftung einer bestimmten, einzelnen Revision.</a:t>
            </a:r>
          </a:p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sz="2400" dirty="0" smtClean="0"/>
              <a:t>Markierung eines definierten Standes mit einem Zeiger.</a:t>
            </a:r>
          </a:p>
          <a:p>
            <a:pPr marL="401822" indent="-401822">
              <a:buFont typeface="Arial" panose="020B0604020202020204" pitchFamily="34" charset="0"/>
              <a:buChar char="•"/>
              <a:defRPr/>
            </a:pPr>
            <a:r>
              <a:rPr lang="de-DE" sz="2400" dirty="0" smtClean="0"/>
              <a:t>Häufige Verwendung für die Definition von Versionen.</a:t>
            </a:r>
          </a:p>
          <a:p>
            <a:pPr eaLnBrk="1" hangingPunct="1">
              <a:defRPr/>
            </a:pPr>
            <a:endParaRPr lang="de-DE" sz="2400" dirty="0" smtClean="0"/>
          </a:p>
        </p:txBody>
      </p:sp>
      <p:sp>
        <p:nvSpPr>
          <p:cNvPr id="21508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ts val="1969"/>
              </a:spcBef>
              <a:defRPr sz="2953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algn="l" eaLnBrk="0" hangingPunct="0">
              <a:spcBef>
                <a:spcPts val="1687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531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algn="l" eaLnBrk="0" hangingPunct="0">
              <a:spcBef>
                <a:spcPts val="844"/>
              </a:spcBef>
              <a:buClr>
                <a:srgbClr val="000000"/>
              </a:buClr>
              <a:buSzPct val="129000"/>
              <a:buFont typeface="Gill Sans" charset="0"/>
              <a:buChar char="-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algn="l" eaLnBrk="0" hangingPunct="0">
              <a:spcBef>
                <a:spcPts val="1266"/>
              </a:spcBef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eaLnBrk="0" fontAlgn="base" hangingPunct="0">
              <a:spcBef>
                <a:spcPts val="1266"/>
              </a:spcBef>
              <a:spcAft>
                <a:spcPct val="0"/>
              </a:spcAft>
              <a:buClr>
                <a:srgbClr val="000000"/>
              </a:buClr>
              <a:buSzPct val="129000"/>
              <a:buFont typeface="Gill Sans" charset="0"/>
              <a:buChar char="•"/>
              <a:defRPr sz="2109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3980D6B-137F-498A-924B-DE35F336DD73}" type="slidenum">
              <a:rPr lang="en-US" altLang="de-DE" sz="844">
                <a:solidFill>
                  <a:srgbClr val="3A4959"/>
                </a:solidFill>
                <a:ea typeface="Gill Sans" charset="0"/>
                <a:cs typeface="Gill Sans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de-DE" sz="844">
              <a:solidFill>
                <a:srgbClr val="3A4959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171466"/>
            <a:ext cx="6297612" cy="365125"/>
          </a:xfrm>
        </p:spPr>
        <p:txBody>
          <a:bodyPr/>
          <a:lstStyle/>
          <a:p>
            <a:r>
              <a:rPr lang="de-DE" smtClean="0"/>
              <a:t>WAW –  Webanwendungen | © 2015 Martina Kraus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9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880</Words>
  <Application>Microsoft Office PowerPoint</Application>
  <PresentationFormat>Breitbild</PresentationFormat>
  <Paragraphs>235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7" baseType="lpstr">
      <vt:lpstr>Arial</vt:lpstr>
      <vt:lpstr>Calibri</vt:lpstr>
      <vt:lpstr>Gill Sans</vt:lpstr>
      <vt:lpstr>Times New Roman</vt:lpstr>
      <vt:lpstr>Trebuchet MS</vt:lpstr>
      <vt:lpstr>Wingdings 3</vt:lpstr>
      <vt:lpstr>ヒラギノ角ゴ ProN W3</vt:lpstr>
      <vt:lpstr>Facette</vt:lpstr>
      <vt:lpstr>NoSQL Datenbanken Labor 09.10 – Hochschule Mannheim</vt:lpstr>
      <vt:lpstr>Aufgabe </vt:lpstr>
      <vt:lpstr>Repository</vt:lpstr>
      <vt:lpstr>Subversion (SVN)</vt:lpstr>
      <vt:lpstr>Begriffe</vt:lpstr>
      <vt:lpstr>Revision</vt:lpstr>
      <vt:lpstr>Changeset</vt:lpstr>
      <vt:lpstr>Delta / Diff</vt:lpstr>
      <vt:lpstr>Tag</vt:lpstr>
      <vt:lpstr>Branch</vt:lpstr>
      <vt:lpstr>Merge</vt:lpstr>
      <vt:lpstr>SVN Timeline</vt:lpstr>
      <vt:lpstr>Vorteile</vt:lpstr>
      <vt:lpstr>Einschränkungen</vt:lpstr>
      <vt:lpstr>Git</vt:lpstr>
      <vt:lpstr>Begriffe</vt:lpstr>
      <vt:lpstr>Clone</vt:lpstr>
      <vt:lpstr>Staging</vt:lpstr>
      <vt:lpstr>Commit</vt:lpstr>
      <vt:lpstr>Push</vt:lpstr>
      <vt:lpstr>Pull</vt:lpstr>
      <vt:lpstr>Dirty</vt:lpstr>
      <vt:lpstr>Vorteile</vt:lpstr>
      <vt:lpstr>Einschränkung</vt:lpstr>
      <vt:lpstr>Zusammenfassung</vt:lpstr>
      <vt:lpstr>Repository anlegen</vt:lpstr>
      <vt:lpstr>Regeln für das Repository</vt:lpstr>
      <vt:lpstr>PowerPoint-Präsentation</vt:lpstr>
      <vt:lpstr>Commit-Messages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Martina Kraus</dc:creator>
  <cp:lastModifiedBy>Martina Kraus</cp:lastModifiedBy>
  <cp:revision>170</cp:revision>
  <dcterms:created xsi:type="dcterms:W3CDTF">2014-10-20T19:10:19Z</dcterms:created>
  <dcterms:modified xsi:type="dcterms:W3CDTF">2015-10-09T11:14:49Z</dcterms:modified>
</cp:coreProperties>
</file>