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50"/>
  </p:notesMasterIdLst>
  <p:sldIdLst>
    <p:sldId id="257" r:id="rId2"/>
    <p:sldId id="258" r:id="rId3"/>
    <p:sldId id="263" r:id="rId4"/>
    <p:sldId id="360" r:id="rId5"/>
    <p:sldId id="414" r:id="rId6"/>
    <p:sldId id="361" r:id="rId7"/>
    <p:sldId id="362" r:id="rId8"/>
    <p:sldId id="359" r:id="rId9"/>
    <p:sldId id="416" r:id="rId10"/>
    <p:sldId id="417" r:id="rId11"/>
    <p:sldId id="415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9" r:id="rId22"/>
    <p:sldId id="390" r:id="rId23"/>
    <p:sldId id="391" r:id="rId24"/>
    <p:sldId id="372" r:id="rId25"/>
    <p:sldId id="373" r:id="rId26"/>
    <p:sldId id="388" r:id="rId27"/>
    <p:sldId id="374" r:id="rId28"/>
    <p:sldId id="375" r:id="rId29"/>
    <p:sldId id="377" r:id="rId30"/>
    <p:sldId id="381" r:id="rId31"/>
    <p:sldId id="383" r:id="rId32"/>
    <p:sldId id="382" r:id="rId33"/>
    <p:sldId id="385" r:id="rId34"/>
    <p:sldId id="402" r:id="rId35"/>
    <p:sldId id="384" r:id="rId36"/>
    <p:sldId id="404" r:id="rId37"/>
    <p:sldId id="412" r:id="rId38"/>
    <p:sldId id="409" r:id="rId39"/>
    <p:sldId id="408" r:id="rId40"/>
    <p:sldId id="410" r:id="rId41"/>
    <p:sldId id="411" r:id="rId42"/>
    <p:sldId id="393" r:id="rId43"/>
    <p:sldId id="386" r:id="rId44"/>
    <p:sldId id="387" r:id="rId45"/>
    <p:sldId id="400" r:id="rId46"/>
    <p:sldId id="398" r:id="rId47"/>
    <p:sldId id="397" r:id="rId48"/>
    <p:sldId id="41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8BDD-6923-4660-BD95-6DDFA8F21D39}" type="datetimeFigureOut">
              <a:rPr lang="de-DE" smtClean="0"/>
              <a:t>22.10.2015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C26C5-BE87-4279-B330-3A831437A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3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DD2CD6-C56B-4664-8E7D-3E391ED301BF}" type="slidenum">
              <a:t>30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6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39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40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3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41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166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42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30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6BCFA1-99E8-4F29-A42C-393B2992F168}" type="slidenum">
              <a:t>43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C0057F-9B75-4DAD-ABB7-27F0B769400D}" type="slidenum">
              <a:t>44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53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C0057F-9B75-4DAD-ABB7-27F0B769400D}" type="slidenum">
              <a:t>45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0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C0057F-9B75-4DAD-ABB7-27F0B769400D}" type="slidenum">
              <a:t>47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28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C0057F-9B75-4DAD-ABB7-27F0B769400D}" type="slidenum">
              <a:t>48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8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5159EB-C149-4FAB-998B-27AB8AF7E901}" type="slidenum">
              <a:t>31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83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7F9C6-8480-4547-9035-A978E4F96F32}" type="slidenum">
              <a:t>32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5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33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0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5159EB-C149-4FAB-998B-27AB8AF7E901}" type="slidenum">
              <a:t>34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9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891376-CA0D-4238-9968-6FA636C6FB28}" type="slidenum">
              <a:t>35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74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36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0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37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058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38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78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2678-BC76-4C08-A84E-125ED703A8F0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WAW –  </a:t>
            </a:r>
            <a:r>
              <a:rPr lang="en-US" dirty="0" err="1" smtClean="0"/>
              <a:t>Webanwendungen</a:t>
            </a:r>
            <a:r>
              <a:rPr lang="en-US" dirty="0" smtClean="0"/>
              <a:t> | © 2015 Martina Kraus </a:t>
            </a:r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angelehnt</a:t>
            </a:r>
            <a:r>
              <a:rPr lang="en-US" dirty="0" smtClean="0"/>
              <a:t> an Thomas Smits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5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162-9C1E-4DE1-A664-091DCF7116AC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6C71-992D-41C0-B690-A87390E250D7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6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95B-B023-4AEE-B897-4D58EB1BBBC3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DE67-0344-439A-A12C-E3BBAFD971AA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7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2ED-2029-495A-84F2-9BB5CF4ED91E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95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677-5992-478C-98B9-E4CB9A6B1422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1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A081-C446-4C3B-AD95-4B956AB8F15B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847E-8997-4062-B234-20B75A4334E0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AC3-1A88-451C-97B0-E5F92CCB2A46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6E9-A156-4F57-AC0B-A716ED15FC2D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2515-8F16-4549-AB8C-B723B4F1DE30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2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EFF1-8662-413F-84A7-2D16E89F9851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3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2DA0-F0E6-4312-BF27-14DA46B9F382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5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FBE1-3360-4190-B1A0-B4CF7C200A1D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5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399D-FB9E-44C5-A8F8-FA5BCF26EB64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11C2-995F-4FCD-B830-A93609A20296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WAW –  </a:t>
            </a:r>
            <a:r>
              <a:rPr lang="en-US" dirty="0" err="1" smtClean="0"/>
              <a:t>Webanwendungen</a:t>
            </a:r>
            <a:r>
              <a:rPr lang="en-US" dirty="0" smtClean="0"/>
              <a:t> | © 2015 Martina Kraus </a:t>
            </a:r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angelehnt</a:t>
            </a:r>
            <a:r>
              <a:rPr lang="en-US" dirty="0" smtClean="0"/>
              <a:t> an Thomas Smits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NoSQL </a:t>
            </a:r>
            <a:r>
              <a:rPr lang="en-US" altLang="de-DE" dirty="0" err="1" smtClean="0"/>
              <a:t>Datenbanken</a:t>
            </a:r>
            <a:r>
              <a:rPr lang="en-US" altLang="de-DE" dirty="0" smtClean="0"/>
              <a:t/>
            </a:r>
            <a:br>
              <a:rPr lang="en-US" altLang="de-DE" dirty="0" smtClean="0"/>
            </a:br>
            <a:r>
              <a:rPr lang="en-US" altLang="de-DE" sz="2531" dirty="0" err="1"/>
              <a:t>Vorlesung</a:t>
            </a:r>
            <a:r>
              <a:rPr lang="en-US" altLang="de-DE" sz="2531" dirty="0"/>
              <a:t> – </a:t>
            </a:r>
            <a:r>
              <a:rPr lang="en-US" altLang="de-DE" sz="2531" dirty="0" err="1"/>
              <a:t>Hochschule</a:t>
            </a:r>
            <a:r>
              <a:rPr lang="en-US" altLang="de-DE" sz="2531" dirty="0"/>
              <a:t> Mannheim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820" y="4768453"/>
            <a:ext cx="5214938" cy="133945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de-DE" sz="4219" dirty="0" smtClean="0"/>
              <a:t>NoSQL Basics</a:t>
            </a:r>
            <a:endParaRPr lang="en-US" altLang="de-DE" sz="4219" dirty="0"/>
          </a:p>
        </p:txBody>
      </p:sp>
    </p:spTree>
    <p:extLst>
      <p:ext uri="{BB962C8B-B14F-4D97-AF65-F5344CB8AC3E}">
        <p14:creationId xmlns:p14="http://schemas.microsoft.com/office/powerpoint/2010/main" val="6503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out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2228" y="1499616"/>
            <a:ext cx="4663440" cy="454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/>
              <a:t>Scale</a:t>
            </a:r>
            <a:r>
              <a:rPr lang="de-DE" sz="2000" b="1" dirty="0"/>
              <a:t> </a:t>
            </a:r>
            <a:r>
              <a:rPr lang="de-DE" sz="2000" b="1" dirty="0" err="1"/>
              <a:t>up</a:t>
            </a:r>
            <a:r>
              <a:rPr lang="de-DE" sz="2000" b="1" dirty="0"/>
              <a:t> 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u="sng" dirty="0" smtClean="0"/>
              <a:t>Vorteile:</a:t>
            </a:r>
          </a:p>
          <a:p>
            <a:pPr marL="0" indent="0">
              <a:buNone/>
            </a:pPr>
            <a:r>
              <a:rPr lang="de-DE" sz="2000" dirty="0" smtClean="0"/>
              <a:t> – </a:t>
            </a:r>
            <a:r>
              <a:rPr lang="de-DE" sz="2000" dirty="0"/>
              <a:t>transparent für DBMS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– </a:t>
            </a:r>
            <a:r>
              <a:rPr lang="de-DE" sz="2000" dirty="0"/>
              <a:t>Administrationsaufwand konstant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u="sng" dirty="0" smtClean="0"/>
              <a:t>Nachteile</a:t>
            </a:r>
            <a:r>
              <a:rPr lang="de-DE" sz="2000" u="sng" dirty="0"/>
              <a:t>: </a:t>
            </a:r>
            <a:endParaRPr lang="de-DE" sz="2000" u="sng" dirty="0" smtClean="0"/>
          </a:p>
          <a:p>
            <a:pPr marL="0" indent="0">
              <a:buNone/>
            </a:pPr>
            <a:r>
              <a:rPr lang="de-DE" sz="2000" dirty="0" smtClean="0"/>
              <a:t>– </a:t>
            </a:r>
            <a:r>
              <a:rPr lang="de-DE" sz="2000" dirty="0"/>
              <a:t>Hardware-Kosten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– </a:t>
            </a:r>
            <a:r>
              <a:rPr lang="de-DE" sz="2000" dirty="0"/>
              <a:t>Skalierung nur in größeren Stufen möglich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 </a:t>
            </a:r>
            <a:r>
              <a:rPr lang="de-DE" sz="2000" dirty="0"/>
              <a:t>höhere Kosten und ungenutzte Leistung 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064060" y="1499615"/>
            <a:ext cx="4663440" cy="4906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/>
              <a:t>Scale</a:t>
            </a:r>
            <a:r>
              <a:rPr lang="de-DE" sz="2000" b="1" dirty="0"/>
              <a:t> out</a:t>
            </a:r>
          </a:p>
          <a:p>
            <a:pPr marL="0" indent="0">
              <a:buNone/>
            </a:pPr>
            <a:r>
              <a:rPr lang="de-DE" sz="2000" u="sng" dirty="0" smtClean="0"/>
              <a:t>Vorteile</a:t>
            </a:r>
            <a:r>
              <a:rPr lang="de-DE" sz="2000" u="sng" dirty="0"/>
              <a:t>:</a:t>
            </a:r>
          </a:p>
          <a:p>
            <a:pPr marL="0" indent="0">
              <a:buNone/>
            </a:pPr>
            <a:r>
              <a:rPr lang="de-DE" sz="2000" dirty="0"/>
              <a:t>– </a:t>
            </a:r>
            <a:r>
              <a:rPr lang="de-DE" sz="2000" dirty="0" smtClean="0"/>
              <a:t>Kostengünstigere Hardware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– Skalierung in </a:t>
            </a:r>
            <a:r>
              <a:rPr lang="de-DE" sz="2000" dirty="0" smtClean="0"/>
              <a:t>kleineren Stufen möglich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u="sng" dirty="0" smtClean="0"/>
              <a:t>Nachteile</a:t>
            </a:r>
            <a:r>
              <a:rPr lang="de-DE" sz="2000" u="sng" dirty="0"/>
              <a:t>:</a:t>
            </a:r>
          </a:p>
          <a:p>
            <a:pPr marL="0" indent="0">
              <a:buNone/>
            </a:pPr>
            <a:r>
              <a:rPr lang="de-DE" sz="2000" dirty="0"/>
              <a:t>– Last- und </a:t>
            </a:r>
            <a:r>
              <a:rPr lang="de-DE" sz="2000" dirty="0" err="1" smtClean="0"/>
              <a:t>Datenverteilungnotwendig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– Ggf. verteilte </a:t>
            </a:r>
            <a:r>
              <a:rPr lang="de-DE" sz="2000" dirty="0" smtClean="0"/>
              <a:t>Protokolle (Replikation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r>
              <a:rPr lang="de-DE" sz="2000" dirty="0"/>
              <a:t>– Erhöhte Fehlerrate (</a:t>
            </a:r>
            <a:r>
              <a:rPr lang="de-DE" sz="2000" dirty="0" smtClean="0"/>
              <a:t>mehr und </a:t>
            </a:r>
            <a:r>
              <a:rPr lang="de-DE" sz="2000" dirty="0"/>
              <a:t>einfachere Hardware)</a:t>
            </a:r>
          </a:p>
          <a:p>
            <a:pPr marL="0" indent="0">
              <a:buNone/>
            </a:pPr>
            <a:r>
              <a:rPr lang="de-DE" sz="2000" dirty="0"/>
              <a:t>– </a:t>
            </a:r>
            <a:r>
              <a:rPr lang="de-DE" sz="2000" dirty="0" smtClean="0"/>
              <a:t>Erhöhter Administrationsaufwand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4247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563" y="2648356"/>
            <a:ext cx="8596668" cy="1320800"/>
          </a:xfrm>
        </p:spPr>
        <p:txBody>
          <a:bodyPr/>
          <a:lstStyle/>
          <a:p>
            <a:pPr algn="ctr"/>
            <a:r>
              <a:rPr lang="de-DE" dirty="0" smtClean="0"/>
              <a:t>Anforderungen an ein</a:t>
            </a:r>
            <a:br>
              <a:rPr lang="de-DE" dirty="0" smtClean="0"/>
            </a:br>
            <a:r>
              <a:rPr lang="de-DE" dirty="0" smtClean="0"/>
              <a:t>verteiltes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6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90663" y="59133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sp>
        <p:nvSpPr>
          <p:cNvPr id="31" name="Ellipse 30"/>
          <p:cNvSpPr/>
          <p:nvPr/>
        </p:nvSpPr>
        <p:spPr>
          <a:xfrm>
            <a:off x="2991193" y="113105"/>
            <a:ext cx="4267792" cy="4309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9" name="Ellipse 28"/>
          <p:cNvSpPr/>
          <p:nvPr/>
        </p:nvSpPr>
        <p:spPr>
          <a:xfrm>
            <a:off x="4567575" y="2325859"/>
            <a:ext cx="4270654" cy="4110550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alpha val="50000"/>
              <a:hueOff val="20151"/>
              <a:satOff val="-9734"/>
              <a:lumOff val="-1372"/>
              <a:alphaOff val="0"/>
            </a:schemeClr>
          </a:effectRef>
          <a:fontRef idx="minor">
            <a:schemeClr val="tx1"/>
          </a:fontRef>
        </p:style>
      </p:sp>
      <p:sp>
        <p:nvSpPr>
          <p:cNvPr id="27" name="Ellipse 26"/>
          <p:cNvSpPr/>
          <p:nvPr/>
        </p:nvSpPr>
        <p:spPr>
          <a:xfrm>
            <a:off x="1544168" y="2325859"/>
            <a:ext cx="4291900" cy="4000238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alpha val="50000"/>
              <a:hueOff val="40302"/>
              <a:satOff val="-19469"/>
              <a:lumOff val="-2745"/>
              <a:alphaOff val="0"/>
            </a:schemeClr>
          </a:effectRef>
          <a:fontRef idx="minor">
            <a:schemeClr val="tx1"/>
          </a:fontRef>
        </p:style>
      </p:sp>
      <p:sp>
        <p:nvSpPr>
          <p:cNvPr id="34" name="Textfeld 33"/>
          <p:cNvSpPr txBox="1"/>
          <p:nvPr/>
        </p:nvSpPr>
        <p:spPr>
          <a:xfrm>
            <a:off x="4090190" y="740597"/>
            <a:ext cx="2069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 smtClean="0"/>
              <a:t>Consistency</a:t>
            </a:r>
            <a:endParaRPr lang="de-DE" sz="2800" dirty="0" smtClean="0"/>
          </a:p>
          <a:p>
            <a:pPr algn="ctr"/>
            <a:endParaRPr lang="de-DE" sz="2800" dirty="0"/>
          </a:p>
          <a:p>
            <a:pPr algn="ctr"/>
            <a:r>
              <a:rPr lang="de-DE" sz="2800" dirty="0" smtClean="0"/>
              <a:t>Konsistenz</a:t>
            </a:r>
            <a:endParaRPr lang="de-DE" sz="2800" dirty="0"/>
          </a:p>
        </p:txBody>
      </p:sp>
      <p:sp>
        <p:nvSpPr>
          <p:cNvPr id="35" name="Textfeld 34"/>
          <p:cNvSpPr txBox="1"/>
          <p:nvPr/>
        </p:nvSpPr>
        <p:spPr>
          <a:xfrm>
            <a:off x="6223412" y="3909899"/>
            <a:ext cx="2367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 smtClean="0"/>
              <a:t>Availability</a:t>
            </a:r>
            <a:endParaRPr lang="de-DE" sz="2800" dirty="0" smtClean="0"/>
          </a:p>
          <a:p>
            <a:pPr algn="ctr"/>
            <a:endParaRPr lang="de-DE" sz="2800" dirty="0"/>
          </a:p>
          <a:p>
            <a:pPr algn="ctr"/>
            <a:r>
              <a:rPr lang="de-DE" sz="2800" dirty="0" smtClean="0"/>
              <a:t>Verfügbarkeit</a:t>
            </a:r>
            <a:endParaRPr lang="de-DE" sz="2800" dirty="0"/>
          </a:p>
        </p:txBody>
      </p:sp>
      <p:sp>
        <p:nvSpPr>
          <p:cNvPr id="36" name="Textfeld 35"/>
          <p:cNvSpPr txBox="1"/>
          <p:nvPr/>
        </p:nvSpPr>
        <p:spPr>
          <a:xfrm>
            <a:off x="1740024" y="3694456"/>
            <a:ext cx="2689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smtClean="0"/>
              <a:t>Partition </a:t>
            </a:r>
          </a:p>
          <a:p>
            <a:pPr algn="ctr"/>
            <a:r>
              <a:rPr lang="de-DE" sz="2800" dirty="0" err="1" smtClean="0"/>
              <a:t>Tolerance</a:t>
            </a:r>
            <a:endParaRPr lang="de-DE" sz="2800" dirty="0" smtClean="0"/>
          </a:p>
          <a:p>
            <a:pPr algn="ctr"/>
            <a:endParaRPr lang="de-DE" sz="2800" dirty="0"/>
          </a:p>
          <a:p>
            <a:pPr algn="ctr"/>
            <a:r>
              <a:rPr lang="de-DE" sz="2800" dirty="0" smtClean="0"/>
              <a:t> Ausfalltoleranz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2733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Consistency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Vor und nach einer Transaktion ist der Datenbestand konsistent</a:t>
            </a:r>
          </a:p>
          <a:p>
            <a:endParaRPr lang="de-DE" sz="2000" dirty="0"/>
          </a:p>
          <a:p>
            <a:r>
              <a:rPr lang="de-DE" sz="2000" dirty="0" smtClean="0"/>
              <a:t>Alle Clients sehen </a:t>
            </a:r>
            <a:r>
              <a:rPr lang="de-DE" sz="2000" b="1" u="sng" dirty="0" smtClean="0"/>
              <a:t>jederzeit denselben</a:t>
            </a:r>
            <a:r>
              <a:rPr lang="de-DE" sz="2000" dirty="0" smtClean="0"/>
              <a:t> Datenbestand</a:t>
            </a:r>
          </a:p>
          <a:p>
            <a:endParaRPr lang="de-DE" sz="2000" dirty="0"/>
          </a:p>
          <a:p>
            <a:r>
              <a:rPr lang="de-DE" sz="2000" dirty="0" smtClean="0"/>
              <a:t>Nicht zu verwechseln mit der </a:t>
            </a:r>
            <a:r>
              <a:rPr lang="de-DE" sz="2000" dirty="0"/>
              <a:t>K</a:t>
            </a:r>
            <a:r>
              <a:rPr lang="de-DE" sz="2000" dirty="0" smtClean="0"/>
              <a:t>onsistenz bei ACID</a:t>
            </a:r>
          </a:p>
          <a:p>
            <a:pPr lvl="1"/>
            <a:r>
              <a:rPr lang="de-DE" sz="1800" dirty="0" smtClean="0"/>
              <a:t>betrifft nur den Datenbestand einer relationalen Datenbank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Availability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Jede Anfrage eines Clients wird zu jederzeit beantwortet</a:t>
            </a:r>
          </a:p>
          <a:p>
            <a:endParaRPr lang="de-DE" sz="2000" dirty="0"/>
          </a:p>
          <a:p>
            <a:r>
              <a:rPr lang="de-DE" sz="2000" dirty="0" smtClean="0"/>
              <a:t>Fällt ein Netzknoten aus, schaltet sich sofort ein anderer ein</a:t>
            </a:r>
          </a:p>
          <a:p>
            <a:endParaRPr lang="de-DE" sz="2000" dirty="0"/>
          </a:p>
          <a:p>
            <a:r>
              <a:rPr lang="de-DE" sz="2000" dirty="0" smtClean="0"/>
              <a:t>System ist immer „</a:t>
            </a:r>
            <a:r>
              <a:rPr lang="de-DE" sz="2000" dirty="0" err="1" smtClean="0"/>
              <a:t>up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“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7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Partition </a:t>
            </a:r>
            <a:r>
              <a:rPr lang="de-DE" dirty="0" err="1" smtClean="0"/>
              <a:t>Tolerance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System arbeitet auch bei …</a:t>
            </a:r>
          </a:p>
          <a:p>
            <a:endParaRPr lang="de-DE" sz="2000" dirty="0"/>
          </a:p>
          <a:p>
            <a:pPr lvl="1"/>
            <a:r>
              <a:rPr lang="de-DE" sz="2000" dirty="0" smtClean="0"/>
              <a:t>Verlust von Daten</a:t>
            </a:r>
          </a:p>
          <a:p>
            <a:pPr lvl="1"/>
            <a:r>
              <a:rPr lang="de-DE" sz="2000" dirty="0" smtClean="0"/>
              <a:t>Netzwerkunterbrechung</a:t>
            </a:r>
          </a:p>
          <a:p>
            <a:pPr lvl="1"/>
            <a:r>
              <a:rPr lang="de-DE" sz="2000" dirty="0" smtClean="0"/>
              <a:t>Ausfall von Knoten</a:t>
            </a:r>
          </a:p>
          <a:p>
            <a:pPr lvl="1"/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ohne Probleme weiter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CAP – Theorem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“You </a:t>
            </a:r>
            <a:r>
              <a:rPr lang="en-US" sz="2400" dirty="0"/>
              <a:t>can satisfy</a:t>
            </a:r>
            <a:br>
              <a:rPr lang="en-US" sz="2400" dirty="0"/>
            </a:br>
            <a:r>
              <a:rPr lang="en-US" sz="2400" dirty="0"/>
              <a:t>at most 2</a:t>
            </a:r>
          </a:p>
          <a:p>
            <a:pPr marL="0" indent="0">
              <a:buNone/>
            </a:pPr>
            <a:r>
              <a:rPr lang="en-US" sz="2400" dirty="0"/>
              <a:t>out of the 3 </a:t>
            </a:r>
            <a:r>
              <a:rPr lang="en-US" sz="2400" dirty="0" smtClean="0"/>
              <a:t>requirements”</a:t>
            </a:r>
          </a:p>
          <a:p>
            <a:pPr marL="0" indent="0">
              <a:buNone/>
            </a:pPr>
            <a:r>
              <a:rPr lang="en-US" sz="2400" dirty="0" smtClean="0"/>
              <a:t>- </a:t>
            </a:r>
            <a:r>
              <a:rPr lang="en-US" sz="2400" dirty="0"/>
              <a:t>2000: E. Brewer, N. Lynch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pic>
        <p:nvPicPr>
          <p:cNvPr id="1026" name="Picture 2" descr="https://upload.wikimedia.org/wikipedia/commons/e/e7/Cap-theor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20" y="1930400"/>
            <a:ext cx="4081607" cy="35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 -&gt; RDBMS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Konsistenz hat höchste Priorität bei relationalen Datenbanken</a:t>
            </a:r>
          </a:p>
          <a:p>
            <a:endParaRPr lang="de-DE" sz="2000" dirty="0" smtClean="0"/>
          </a:p>
          <a:p>
            <a:r>
              <a:rPr lang="de-DE" sz="2000" dirty="0" smtClean="0"/>
              <a:t>hochverfügbare Netzwerke und Server</a:t>
            </a:r>
          </a:p>
          <a:p>
            <a:endParaRPr lang="de-DE" sz="2000" dirty="0"/>
          </a:p>
          <a:p>
            <a:r>
              <a:rPr lang="de-DE" sz="2000" dirty="0" smtClean="0"/>
              <a:t>System stoppt bei Ausfall eines Knoten</a:t>
            </a:r>
          </a:p>
          <a:p>
            <a:endParaRPr lang="de-DE" sz="2000" dirty="0"/>
          </a:p>
          <a:p>
            <a:r>
              <a:rPr lang="de-DE" sz="2000" dirty="0" smtClean="0"/>
              <a:t>horizontale Skalierung basiert allerdings auf Datenverteilung und Redundanz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7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CP -&gt; Banking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Finanzanwendungen (Geldautomaten) sind verteilte Anwendungen</a:t>
            </a:r>
          </a:p>
          <a:p>
            <a:endParaRPr lang="de-DE" sz="2000" dirty="0"/>
          </a:p>
          <a:p>
            <a:r>
              <a:rPr lang="de-DE" sz="2000" dirty="0" smtClean="0"/>
              <a:t>Konsistenz hat auch hier höchste Priorität </a:t>
            </a:r>
          </a:p>
          <a:p>
            <a:endParaRPr lang="de-DE" sz="2000" dirty="0"/>
          </a:p>
          <a:p>
            <a:r>
              <a:rPr lang="de-DE" sz="2000" dirty="0" smtClean="0"/>
              <a:t>Geld soll auch bei Systemausfall ankommen</a:t>
            </a:r>
          </a:p>
          <a:p>
            <a:endParaRPr lang="de-DE" sz="2000" dirty="0"/>
          </a:p>
          <a:p>
            <a:r>
              <a:rPr lang="de-DE" sz="2000" dirty="0" smtClean="0"/>
              <a:t>Verfügbarkeit? Unwichtig, ein Automat kann auch mal einfach ausfallen.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de-DE" dirty="0" smtClean="0"/>
              <a:t>P -&gt; Cloud Computing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NoSQL</a:t>
            </a:r>
            <a:r>
              <a:rPr lang="de-DE" sz="2000" dirty="0" smtClean="0"/>
              <a:t> Datenbanken und Cloud Plattformen setzen auf horizontale Skalierung</a:t>
            </a:r>
          </a:p>
          <a:p>
            <a:endParaRPr lang="de-DE" sz="2000" dirty="0"/>
          </a:p>
          <a:p>
            <a:r>
              <a:rPr lang="de-DE" sz="2000" dirty="0" smtClean="0"/>
              <a:t>billige Hardware (ausfallanfällig)</a:t>
            </a:r>
          </a:p>
          <a:p>
            <a:endParaRPr lang="de-DE" sz="2000" dirty="0"/>
          </a:p>
          <a:p>
            <a:r>
              <a:rPr lang="de-DE" sz="2000" dirty="0" smtClean="0"/>
              <a:t>Web-Anwendungen welche eine strenge Konsistenz nicht benötigen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8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Inhaltsverzeichnis</a:t>
            </a:r>
            <a:endParaRPr lang="en-US" altLang="de-DE" dirty="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de-DE" sz="2400" dirty="0" smtClean="0">
                <a:solidFill>
                  <a:srgbClr val="0070C0"/>
                </a:solidFill>
              </a:rPr>
              <a:t>Status Quo Big Data – </a:t>
            </a:r>
            <a:r>
              <a:rPr lang="en-US" altLang="de-DE" sz="2400" dirty="0" err="1" smtClean="0">
                <a:solidFill>
                  <a:srgbClr val="0070C0"/>
                </a:solidFill>
              </a:rPr>
              <a:t>Neue</a:t>
            </a:r>
            <a:r>
              <a:rPr lang="en-US" altLang="de-DE" sz="2400" dirty="0" smtClean="0">
                <a:solidFill>
                  <a:srgbClr val="0070C0"/>
                </a:solidFill>
              </a:rPr>
              <a:t> </a:t>
            </a:r>
            <a:r>
              <a:rPr lang="en-US" altLang="de-DE" sz="2400" dirty="0" err="1" smtClean="0">
                <a:solidFill>
                  <a:srgbClr val="0070C0"/>
                </a:solidFill>
              </a:rPr>
              <a:t>Anforderungen</a:t>
            </a:r>
            <a:endParaRPr lang="en-US" altLang="de-DE" sz="24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de-DE" sz="2400" dirty="0" smtClean="0">
                <a:solidFill>
                  <a:srgbClr val="0070C0"/>
                </a:solidFill>
              </a:rPr>
              <a:t>CAP-Theorem – BASE </a:t>
            </a:r>
            <a:r>
              <a:rPr lang="en-US" altLang="de-DE" sz="2400" dirty="0" err="1" smtClean="0">
                <a:solidFill>
                  <a:srgbClr val="0070C0"/>
                </a:solidFill>
              </a:rPr>
              <a:t>Prinzip</a:t>
            </a:r>
            <a:endParaRPr lang="en-US" altLang="de-DE" sz="24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de-DE" sz="2400" dirty="0" smtClean="0">
                <a:solidFill>
                  <a:srgbClr val="0070C0"/>
                </a:solidFill>
              </a:rPr>
              <a:t>NoSQL </a:t>
            </a:r>
            <a:r>
              <a:rPr lang="en-US" altLang="de-DE" sz="2400" dirty="0" err="1" smtClean="0">
                <a:solidFill>
                  <a:srgbClr val="0070C0"/>
                </a:solidFill>
              </a:rPr>
              <a:t>Architektur</a:t>
            </a:r>
            <a:r>
              <a:rPr lang="en-US" altLang="de-DE" sz="2400" dirty="0" smtClean="0">
                <a:solidFill>
                  <a:srgbClr val="0070C0"/>
                </a:solidFill>
              </a:rPr>
              <a:t> – </a:t>
            </a:r>
            <a:r>
              <a:rPr lang="en-US" altLang="de-DE" sz="2400" dirty="0" err="1" smtClean="0">
                <a:solidFill>
                  <a:srgbClr val="0070C0"/>
                </a:solidFill>
              </a:rPr>
              <a:t>Sharding</a:t>
            </a:r>
            <a:endParaRPr lang="en-US" altLang="de-DE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 – Konzept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49774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asically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vailable,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oft State, </a:t>
            </a: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ventually </a:t>
            </a:r>
            <a:r>
              <a:rPr lang="en-US" sz="2400" dirty="0" smtClean="0"/>
              <a:t>Consistent</a:t>
            </a:r>
            <a:endParaRPr lang="en-US" sz="2400" dirty="0"/>
          </a:p>
          <a:p>
            <a:r>
              <a:rPr lang="en-US" sz="2000" dirty="0"/>
              <a:t>I</a:t>
            </a:r>
            <a:r>
              <a:rPr lang="en-US" sz="2000" dirty="0" smtClean="0"/>
              <a:t>n NoSQL </a:t>
            </a:r>
            <a:r>
              <a:rPr lang="en-US" sz="2000" dirty="0" err="1" smtClean="0"/>
              <a:t>Systemen</a:t>
            </a:r>
            <a:r>
              <a:rPr lang="en-US" sz="2000" dirty="0" smtClean="0"/>
              <a:t> </a:t>
            </a:r>
            <a:r>
              <a:rPr lang="en-US" sz="2000" dirty="0" err="1" smtClean="0"/>
              <a:t>verbreiteter</a:t>
            </a:r>
            <a:r>
              <a:rPr lang="en-US" sz="2000" dirty="0" smtClean="0"/>
              <a:t> Ansatz</a:t>
            </a:r>
          </a:p>
          <a:p>
            <a:r>
              <a:rPr lang="en-US" sz="2000" dirty="0" err="1" smtClean="0"/>
              <a:t>Gegenkonzept</a:t>
            </a:r>
            <a:r>
              <a:rPr lang="en-US" sz="2000" dirty="0" smtClean="0"/>
              <a:t> </a:t>
            </a:r>
            <a:r>
              <a:rPr lang="en-US" sz="2000" dirty="0" err="1" smtClean="0"/>
              <a:t>zu</a:t>
            </a:r>
            <a:r>
              <a:rPr lang="en-US" sz="2000" dirty="0" smtClean="0"/>
              <a:t> ACID</a:t>
            </a:r>
          </a:p>
          <a:p>
            <a:r>
              <a:rPr lang="en-US" sz="2000" dirty="0" err="1" smtClean="0"/>
              <a:t>verzichtet</a:t>
            </a:r>
            <a:r>
              <a:rPr lang="en-US" sz="2000" dirty="0" smtClean="0"/>
              <a:t> auf “</a:t>
            </a:r>
            <a:r>
              <a:rPr lang="en-US" sz="2000" dirty="0" err="1" smtClean="0"/>
              <a:t>strenge</a:t>
            </a:r>
            <a:r>
              <a:rPr lang="en-US" sz="2000" dirty="0" smtClean="0"/>
              <a:t> </a:t>
            </a:r>
            <a:r>
              <a:rPr lang="en-US" sz="2000" dirty="0" err="1" smtClean="0"/>
              <a:t>Konsistenz</a:t>
            </a:r>
            <a:r>
              <a:rPr lang="en-US" sz="2000" dirty="0" smtClean="0"/>
              <a:t>”</a:t>
            </a:r>
          </a:p>
          <a:p>
            <a:r>
              <a:rPr lang="en-US" sz="2000" dirty="0" err="1" smtClean="0"/>
              <a:t>Konsistenz</a:t>
            </a:r>
            <a:r>
              <a:rPr lang="en-US" sz="2000" dirty="0" smtClean="0"/>
              <a:t> der </a:t>
            </a:r>
            <a:r>
              <a:rPr lang="en-US" sz="2000" dirty="0" err="1" smtClean="0"/>
              <a:t>Daten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Zustand</a:t>
            </a:r>
            <a:r>
              <a:rPr lang="en-US" sz="2000" dirty="0" smtClean="0"/>
              <a:t> </a:t>
            </a:r>
            <a:r>
              <a:rPr lang="en-US" sz="2000" dirty="0" err="1" smtClean="0"/>
              <a:t>betrachtet</a:t>
            </a:r>
            <a:endParaRPr lang="en-US" sz="2000" dirty="0" smtClean="0"/>
          </a:p>
          <a:p>
            <a:r>
              <a:rPr lang="en-US" sz="2000" dirty="0" err="1" smtClean="0"/>
              <a:t>Skalierbarkeit</a:t>
            </a:r>
            <a:r>
              <a:rPr lang="en-US" sz="2000" dirty="0" smtClean="0"/>
              <a:t> und </a:t>
            </a:r>
            <a:r>
              <a:rPr lang="en-US" sz="2000" dirty="0" err="1" smtClean="0"/>
              <a:t>Verfügbarkeit</a:t>
            </a:r>
            <a:r>
              <a:rPr lang="en-US" sz="2000" dirty="0" smtClean="0"/>
              <a:t> </a:t>
            </a:r>
            <a:r>
              <a:rPr lang="en-US" sz="2000" dirty="0" err="1" smtClean="0"/>
              <a:t>haben</a:t>
            </a:r>
            <a:r>
              <a:rPr lang="en-US" sz="2000" dirty="0" smtClean="0"/>
              <a:t> </a:t>
            </a:r>
            <a:r>
              <a:rPr lang="en-US" sz="2000" dirty="0" err="1" smtClean="0"/>
              <a:t>höchste</a:t>
            </a:r>
            <a:r>
              <a:rPr lang="en-US" sz="2000" dirty="0" smtClean="0"/>
              <a:t> </a:t>
            </a:r>
            <a:r>
              <a:rPr lang="en-US" sz="2000" dirty="0" err="1" smtClean="0"/>
              <a:t>Priorität</a:t>
            </a: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u="sng" dirty="0" err="1" smtClean="0">
                <a:solidFill>
                  <a:schemeClr val="tx1"/>
                </a:solidFill>
              </a:rPr>
              <a:t>Konsistenz</a:t>
            </a:r>
            <a:r>
              <a:rPr lang="en-US" sz="2000" u="sng" dirty="0" smtClean="0">
                <a:solidFill>
                  <a:schemeClr val="tx1"/>
                </a:solidFill>
              </a:rPr>
              <a:t> </a:t>
            </a:r>
            <a:r>
              <a:rPr lang="en-US" sz="2000" u="sng" dirty="0" err="1" smtClean="0">
                <a:solidFill>
                  <a:schemeClr val="tx1"/>
                </a:solidFill>
              </a:rPr>
              <a:t>bei</a:t>
            </a:r>
            <a:r>
              <a:rPr lang="en-US" sz="2000" u="sng" dirty="0" smtClean="0">
                <a:solidFill>
                  <a:schemeClr val="tx1"/>
                </a:solidFill>
              </a:rPr>
              <a:t> </a:t>
            </a:r>
            <a:r>
              <a:rPr lang="en-US" sz="2000" u="sng" dirty="0" err="1" smtClean="0">
                <a:solidFill>
                  <a:schemeClr val="tx1"/>
                </a:solidFill>
              </a:rPr>
              <a:t>relationalen</a:t>
            </a:r>
            <a:r>
              <a:rPr lang="en-US" sz="2000" u="sng" dirty="0" smtClean="0">
                <a:solidFill>
                  <a:schemeClr val="tx1"/>
                </a:solidFill>
              </a:rPr>
              <a:t> DB: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Bezogen</a:t>
            </a:r>
            <a:r>
              <a:rPr lang="en-US" sz="2000" dirty="0" smtClean="0">
                <a:solidFill>
                  <a:schemeClr val="tx1"/>
                </a:solidFill>
              </a:rPr>
              <a:t> auf die </a:t>
            </a:r>
            <a:r>
              <a:rPr lang="en-US" sz="2000" dirty="0" err="1" smtClean="0">
                <a:solidFill>
                  <a:schemeClr val="tx1"/>
                </a:solidFill>
              </a:rPr>
              <a:t>Integrität</a:t>
            </a:r>
            <a:r>
              <a:rPr lang="en-US" sz="2000" dirty="0" smtClean="0">
                <a:solidFill>
                  <a:schemeClr val="tx1"/>
                </a:solidFill>
              </a:rPr>
              <a:t> der </a:t>
            </a:r>
            <a:r>
              <a:rPr lang="en-US" sz="2000" dirty="0" err="1" smtClean="0">
                <a:solidFill>
                  <a:schemeClr val="tx1"/>
                </a:solidFill>
              </a:rPr>
              <a:t>Daten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u="sng" dirty="0" err="1">
                <a:solidFill>
                  <a:schemeClr val="tx1"/>
                </a:solidFill>
              </a:rPr>
              <a:t>Konsistenz</a:t>
            </a:r>
            <a:r>
              <a:rPr lang="en-US" sz="2000" u="sng" dirty="0">
                <a:solidFill>
                  <a:schemeClr val="tx1"/>
                </a:solidFill>
              </a:rPr>
              <a:t> </a:t>
            </a:r>
            <a:r>
              <a:rPr lang="en-US" sz="2000" u="sng" dirty="0" err="1">
                <a:solidFill>
                  <a:schemeClr val="tx1"/>
                </a:solidFill>
              </a:rPr>
              <a:t>bei</a:t>
            </a:r>
            <a:r>
              <a:rPr lang="en-US" sz="2000" u="sng" dirty="0">
                <a:solidFill>
                  <a:schemeClr val="tx1"/>
                </a:solidFill>
              </a:rPr>
              <a:t> </a:t>
            </a:r>
            <a:r>
              <a:rPr lang="en-US" sz="2000" u="sng" dirty="0" smtClean="0">
                <a:solidFill>
                  <a:schemeClr val="tx1"/>
                </a:solidFill>
              </a:rPr>
              <a:t>NoSQL </a:t>
            </a:r>
            <a:r>
              <a:rPr lang="en-US" sz="2000" u="sng" dirty="0">
                <a:solidFill>
                  <a:schemeClr val="tx1"/>
                </a:solidFill>
              </a:rPr>
              <a:t>DB: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Bezogen</a:t>
            </a:r>
            <a:r>
              <a:rPr lang="en-US" sz="2000" dirty="0">
                <a:solidFill>
                  <a:schemeClr val="tx1"/>
                </a:solidFill>
              </a:rPr>
              <a:t> auf </a:t>
            </a:r>
            <a:r>
              <a:rPr lang="en-US" sz="2000" dirty="0" smtClean="0">
                <a:solidFill>
                  <a:schemeClr val="tx1"/>
                </a:solidFill>
              </a:rPr>
              <a:t>den </a:t>
            </a:r>
            <a:r>
              <a:rPr lang="en-US" sz="2000" dirty="0" err="1" smtClean="0">
                <a:solidFill>
                  <a:schemeClr val="tx1"/>
                </a:solidFill>
              </a:rPr>
              <a:t>Inhalt</a:t>
            </a:r>
            <a:r>
              <a:rPr lang="en-US" sz="2000" dirty="0" smtClean="0">
                <a:solidFill>
                  <a:schemeClr val="tx1"/>
                </a:solidFill>
              </a:rPr>
              <a:t> der </a:t>
            </a:r>
            <a:r>
              <a:rPr lang="en-US" sz="2000" dirty="0" err="1" smtClean="0">
                <a:solidFill>
                  <a:schemeClr val="tx1"/>
                </a:solidFill>
              </a:rPr>
              <a:t>Daten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6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Daten sind immer Verfügbar </a:t>
            </a:r>
          </a:p>
          <a:p>
            <a:pPr lvl="1"/>
            <a:r>
              <a:rPr lang="de-DE" sz="1800" dirty="0" smtClean="0"/>
              <a:t>Egal in welchem Konsistenzzustand</a:t>
            </a:r>
          </a:p>
          <a:p>
            <a:endParaRPr lang="de-DE" sz="2000" dirty="0"/>
          </a:p>
          <a:p>
            <a:r>
              <a:rPr lang="de-DE" sz="2000" dirty="0" smtClean="0"/>
              <a:t>Durch erstellen von Duplikaten garantiert</a:t>
            </a:r>
          </a:p>
          <a:p>
            <a:endParaRPr lang="de-DE" sz="2000" dirty="0"/>
          </a:p>
          <a:p>
            <a:r>
              <a:rPr lang="de-DE" sz="2000" dirty="0" smtClean="0"/>
              <a:t>Keine Sperrung bei gleichzeitigen Lese und Schreibzugriffen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0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 State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Datenmengen erreichen nur periodisch ihren eigentlichen Endzustand</a:t>
            </a:r>
          </a:p>
          <a:p>
            <a:endParaRPr lang="de-DE" sz="2000" dirty="0"/>
          </a:p>
          <a:p>
            <a:r>
              <a:rPr lang="de-DE" sz="2000" dirty="0" smtClean="0"/>
              <a:t>Auch ohne Input werden Daten permanent geändert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29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Eventually</a:t>
            </a:r>
            <a:r>
              <a:rPr lang="de-DE" dirty="0" smtClean="0"/>
              <a:t> </a:t>
            </a:r>
            <a:r>
              <a:rPr lang="de-DE" dirty="0" err="1" smtClean="0"/>
              <a:t>Consistent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„auf lange Sicht“, „schließlich“ konsistent</a:t>
            </a:r>
          </a:p>
          <a:p>
            <a:endParaRPr lang="de-DE" sz="2000" dirty="0"/>
          </a:p>
          <a:p>
            <a:r>
              <a:rPr lang="de-DE" sz="2000" dirty="0" smtClean="0"/>
              <a:t>stellt Abkehr vom strikten Konsistenzbegriff dar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„Konsistenz als Zustandsübergang, der irgendwann erreicht wird“</a:t>
            </a:r>
          </a:p>
          <a:p>
            <a:endParaRPr lang="de-DE" sz="2000" dirty="0"/>
          </a:p>
          <a:p>
            <a:r>
              <a:rPr lang="de-DE" sz="2000" dirty="0" smtClean="0"/>
              <a:t>Resultat der Web 2.0 Bewegung (und die daraus resultierende Skalierung)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26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de-DE" dirty="0"/>
              <a:t>Multiversion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smtClean="0"/>
              <a:t>Control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510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/>
              <a:t>Verfahren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Manipulation von </a:t>
            </a:r>
            <a:r>
              <a:rPr lang="en-US" sz="2000" dirty="0" err="1" smtClean="0"/>
              <a:t>Daten</a:t>
            </a:r>
            <a:r>
              <a:rPr lang="en-US" sz="2000" dirty="0" smtClean="0"/>
              <a:t> </a:t>
            </a:r>
            <a:r>
              <a:rPr lang="en-US" sz="2000" dirty="0" err="1" smtClean="0"/>
              <a:t>ohne</a:t>
            </a:r>
            <a:r>
              <a:rPr lang="en-US" sz="2000" dirty="0" smtClean="0"/>
              <a:t> </a:t>
            </a:r>
            <a:r>
              <a:rPr lang="en-US" sz="2000" dirty="0" err="1" smtClean="0"/>
              <a:t>Sperrung</a:t>
            </a:r>
            <a:endParaRPr lang="en-US" sz="2000" dirty="0"/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kontrolliert CRUD-Befehle auf einen Datenbestand</a:t>
            </a:r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Für jeden manipulierenden Zugriff wird eine neue Version des Datensatz erstellt (via Zeitstempel oder </a:t>
            </a:r>
            <a:r>
              <a:rPr lang="de-DE" sz="2000" dirty="0" err="1" smtClean="0"/>
              <a:t>TransaktionsID</a:t>
            </a:r>
            <a:r>
              <a:rPr lang="de-DE" sz="2000" dirty="0" smtClean="0"/>
              <a:t>)</a:t>
            </a:r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Jede Version verweist auf ihren Vorgänger</a:t>
            </a:r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Keine Sperrung notwendig es steht immer eine Version zur Verfügung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2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Lesender 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de-DE" dirty="0" smtClean="0"/>
              <a:t>Entkoppelt von manipulierenden Zugriffen</a:t>
            </a:r>
          </a:p>
          <a:p>
            <a:r>
              <a:rPr lang="de-DE" dirty="0" smtClean="0"/>
              <a:t>Zur Datenanalyse könne ältere Versionen gelesen werden</a:t>
            </a:r>
          </a:p>
          <a:p>
            <a:r>
              <a:rPr lang="de-DE" dirty="0" smtClean="0"/>
              <a:t>Es wird solange die ältere Version gelesen bis die manipulative Transaktion beendet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pic>
        <p:nvPicPr>
          <p:cNvPr id="2050" name="Picture 2" descr="http://wikis.gm.fh-koeln.de/wiki_db/uploads/Datenbanken/MVCC/MVCC_Le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0" y="3470405"/>
            <a:ext cx="9243290" cy="175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72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Schreibender 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de-DE" sz="2000" dirty="0" smtClean="0"/>
              <a:t>Jeder manipulative Zugriff erstellt eine neue Version</a:t>
            </a:r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/>
              <a:t>Beim Transaktionsende wird die Vorgänger-Versionsnummer des aktuell in dieser Transaktion geänderten Datensatzes mit seiner aktuellen Versionsnummer </a:t>
            </a:r>
            <a:r>
              <a:rPr lang="de-DE" sz="2000" dirty="0" smtClean="0"/>
              <a:t>verglichen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000" b="1" dirty="0" err="1" smtClean="0"/>
              <a:t>v_vorgänger</a:t>
            </a:r>
            <a:r>
              <a:rPr lang="de-DE" sz="2000" b="1" dirty="0" smtClean="0"/>
              <a:t> = </a:t>
            </a:r>
            <a:r>
              <a:rPr lang="de-DE" sz="2000" b="1" dirty="0" err="1" smtClean="0"/>
              <a:t>v_aktuelle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dirty="0" smtClean="0"/>
              <a:t>Geänderter Datensatz kann gespeichert werden, </a:t>
            </a:r>
            <a:r>
              <a:rPr lang="de-DE" sz="2000" dirty="0" err="1" smtClean="0"/>
              <a:t>v_neu</a:t>
            </a:r>
            <a:r>
              <a:rPr lang="de-DE" sz="2000" dirty="0" smtClean="0"/>
              <a:t> = </a:t>
            </a:r>
            <a:r>
              <a:rPr lang="de-DE" sz="2000" dirty="0" err="1" smtClean="0"/>
              <a:t>v_aktuelle</a:t>
            </a:r>
            <a:endParaRPr lang="de-DE" sz="2000" dirty="0" smtClean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3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Schreibender 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v_vorgänger</a:t>
            </a:r>
            <a:r>
              <a:rPr lang="de-DE" sz="2000" b="1" dirty="0" smtClean="0"/>
              <a:t> &lt; </a:t>
            </a:r>
            <a:r>
              <a:rPr lang="de-DE" sz="2000" b="1" dirty="0" err="1" smtClean="0"/>
              <a:t>v_aktuelle</a:t>
            </a:r>
            <a:endParaRPr lang="de-DE" sz="2000" b="1" dirty="0"/>
          </a:p>
          <a:p>
            <a:r>
              <a:rPr lang="de-DE" sz="2000" dirty="0" smtClean="0"/>
              <a:t>es wurden unterschiedliche Attributwerte geändert:</a:t>
            </a:r>
          </a:p>
          <a:p>
            <a:pPr marL="0" indent="0">
              <a:buNone/>
            </a:pPr>
            <a:r>
              <a:rPr lang="de-DE" sz="2000" dirty="0" smtClean="0"/>
              <a:t>neue Version wird aus den neuen Attributwerten beide Transaktionen zusammengesetzt</a:t>
            </a:r>
          </a:p>
          <a:p>
            <a:r>
              <a:rPr lang="de-DE" sz="2000" dirty="0" smtClean="0"/>
              <a:t>Es wurden dieselben Attributwerte geändert:</a:t>
            </a:r>
          </a:p>
          <a:p>
            <a:pPr marL="0" indent="0">
              <a:buNone/>
            </a:pPr>
            <a:r>
              <a:rPr lang="de-DE" sz="2000" dirty="0" smtClean="0"/>
              <a:t>Konflikt an den User und Abbruch der Transaktion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pic>
        <p:nvPicPr>
          <p:cNvPr id="3074" name="Picture 2" descr="http://wikis.gm.fh-koeln.de/wiki_db/uploads/Datenbanken/MVCC/MVCC_Schreibe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7" y="4027825"/>
            <a:ext cx="8759825" cy="212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4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Ältere Daten-Versionen müssen aufgeräumt werden</a:t>
            </a:r>
          </a:p>
          <a:p>
            <a:endParaRPr lang="de-DE" sz="2000" dirty="0"/>
          </a:p>
          <a:p>
            <a:r>
              <a:rPr lang="de-DE" sz="2000" dirty="0" smtClean="0"/>
              <a:t>Einarbeitung / Perspektivwechsel </a:t>
            </a:r>
            <a:r>
              <a:rPr lang="de-DE" sz="2000" dirty="0" err="1" smtClean="0"/>
              <a:t>bzgl</a:t>
            </a:r>
            <a:r>
              <a:rPr lang="de-DE" sz="2000" dirty="0" smtClean="0"/>
              <a:t> verschieden starken </a:t>
            </a:r>
            <a:r>
              <a:rPr lang="de-DE" sz="2000" dirty="0"/>
              <a:t>Konsistenzeigenschaften 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Konsistenz dauert etwas </a:t>
            </a:r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Speichern der unterschiedlichen Versionen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33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563" y="2648356"/>
            <a:ext cx="8596668" cy="1320800"/>
          </a:xfrm>
        </p:spPr>
        <p:txBody>
          <a:bodyPr/>
          <a:lstStyle/>
          <a:p>
            <a:pPr algn="ctr"/>
            <a:r>
              <a:rPr lang="de-DE" dirty="0" err="1" smtClean="0"/>
              <a:t>Sharding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7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Motivation: Big Data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334" y="1960437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de-DE" i="1" dirty="0">
                <a:solidFill>
                  <a:schemeClr val="tx1"/>
                </a:solidFill>
              </a:rPr>
              <a:t>	</a:t>
            </a:r>
            <a:endParaRPr lang="en-US" altLang="de-DE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de-DE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de-DE" dirty="0">
              <a:solidFill>
                <a:srgbClr val="003366"/>
              </a:solidFill>
            </a:endParaRPr>
          </a:p>
          <a:p>
            <a:pPr marL="457200" lvl="1" indent="0">
              <a:buNone/>
            </a:pPr>
            <a:endParaRPr lang="en-US" altLang="de-DE" sz="1800" dirty="0" smtClean="0">
              <a:solidFill>
                <a:schemeClr val="tx1"/>
              </a:solidFill>
            </a:endParaRPr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77334" y="175825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Datenmengen, die zu groß oder zu komplex sind oder sich zu schnell ändern, um sie mit händischen und klassischen Methoden der Datenverarbeitung auszuwerten</a:t>
            </a:r>
          </a:p>
          <a:p>
            <a:pPr marL="0" indent="0">
              <a:buNone/>
            </a:pPr>
            <a:r>
              <a:rPr lang="de-DE" sz="2000" dirty="0" smtClean="0"/>
              <a:t>(Wikipedia)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err="1"/>
              <a:t>NoSQL</a:t>
            </a:r>
            <a:r>
              <a:rPr lang="de-DE" sz="2000" dirty="0"/>
              <a:t> Datenbanken werden genutzt um Big Data zu </a:t>
            </a:r>
            <a:r>
              <a:rPr lang="de-DE" sz="2000" dirty="0" smtClean="0"/>
              <a:t>speichern</a:t>
            </a:r>
          </a:p>
          <a:p>
            <a:r>
              <a:rPr lang="de-DE" sz="2000" dirty="0" smtClean="0"/>
              <a:t>2012 zum Trend geworden (durch BITKOM)</a:t>
            </a:r>
          </a:p>
          <a:p>
            <a:r>
              <a:rPr lang="de-DE" sz="2000" dirty="0" smtClean="0"/>
              <a:t>2014 Leitthema der CeBIT</a:t>
            </a:r>
            <a:endParaRPr lang="de-DE" sz="2000" dirty="0"/>
          </a:p>
          <a:p>
            <a:r>
              <a:rPr lang="de-DE" sz="2000" dirty="0" smtClean="0"/>
              <a:t>Big Data wird durch vier “V“s beschrieben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365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Bisher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CCE3F8FF-FED5-4FBA-AEFF-1DA1E769D9C4}" type="slidenum">
              <a:t>30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4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pic>
        <p:nvPicPr>
          <p:cNvPr id="1026" name="Picture 2" descr="http://dbshards.com/wp-content/uploads/2013/06/ShardDiagram-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19" y="1556956"/>
            <a:ext cx="75914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72184" y="5129783"/>
            <a:ext cx="701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horizonale</a:t>
            </a:r>
            <a:r>
              <a:rPr lang="de-DE" sz="2400" dirty="0" smtClean="0"/>
              <a:t> Skalierung?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254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5FCBEF"/>
                </a:solidFill>
                <a:ea typeface="Microsoft YaHei" pitchFamily="2"/>
                <a:cs typeface="Mangal" pitchFamily="2"/>
              </a:rPr>
              <a:t>Verteilung</a:t>
            </a:r>
            <a:r>
              <a:rPr lang="en-US" dirty="0">
                <a:solidFill>
                  <a:srgbClr val="5FCBEF"/>
                </a:solidFill>
                <a:ea typeface="Microsoft YaHei" pitchFamily="2"/>
                <a:cs typeface="Mangal" pitchFamily="2"/>
              </a:rPr>
              <a:t> der </a:t>
            </a:r>
            <a:r>
              <a:rPr lang="en-US" dirty="0" err="1">
                <a:solidFill>
                  <a:srgbClr val="5FCBEF"/>
                </a:solidFill>
                <a:ea typeface="Microsoft YaHei" pitchFamily="2"/>
                <a:cs typeface="Mangal" pitchFamily="2"/>
              </a:rPr>
              <a:t>Daten</a:t>
            </a:r>
            <a:endParaRPr lang="en-US" dirty="0">
              <a:solidFill>
                <a:srgbClr val="5FCBEF"/>
              </a:solidFill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EF538EFA-3917-4E3E-BD19-55F0BCBDEE50}" type="slidenum">
              <a:t>31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77160" y="1786499"/>
            <a:ext cx="8596440" cy="4168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Ausfallsicherheit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Speicherauslastung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(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zuviele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)</a:t>
            </a:r>
          </a:p>
          <a:p>
            <a:pPr>
              <a:spcBef>
                <a:spcPts val="1001"/>
              </a:spcBef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CPU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Auslastung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hoch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(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zuviele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Anfragen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)</a:t>
            </a:r>
          </a:p>
          <a:p>
            <a:pPr marL="0" indent="0">
              <a:spcBef>
                <a:spcPts val="1001"/>
              </a:spcBef>
              <a:buFont typeface="Wingdings 3" charset="2"/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528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 (heute)</a:t>
            </a:r>
          </a:p>
        </p:txBody>
      </p:sp>
      <p:sp>
        <p:nvSpPr>
          <p:cNvPr id="3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B065978C-7198-4E25-9E71-F06F306A4FF7}" type="slidenum">
              <a:t>32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4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pic>
        <p:nvPicPr>
          <p:cNvPr id="2050" name="Picture 2" descr="http://dbshards.com/wp-content/uploads/2013/06/ShardDiagram-4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1" y="1737042"/>
            <a:ext cx="8445049" cy="32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447560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beschreibt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die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horizontale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Aufteilung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einer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Datenbank</a:t>
            </a:r>
            <a:endParaRPr lang="en-US" sz="2000" dirty="0" smtClean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Datensätze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werden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mithilfe</a:t>
            </a:r>
            <a:r>
              <a:rPr lang="en-US" sz="2000" dirty="0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eines</a:t>
            </a:r>
            <a:r>
              <a:rPr lang="en-US" sz="2000" dirty="0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b="1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Verteilungsschlüssels</a:t>
            </a:r>
            <a:r>
              <a:rPr lang="en-US" sz="2000" b="1" dirty="0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auf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mehrere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Rechner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aufgeteilt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und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erhalten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zusätzliches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Attribut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(</a:t>
            </a:r>
            <a:r>
              <a:rPr lang="en-US" sz="2000" b="1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r>
              <a:rPr lang="en-US" sz="2000" b="1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Key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Datenmodell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und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Zugriffpfäde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müssen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so designed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werden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dass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keine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Joins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über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Instanz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hinweg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statt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finden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NoSQL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Systeme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unterstützen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keine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Joins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33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 dirty="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13410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447560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Beispiel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Speicherung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von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Personen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anhand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ihres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Anfangsbuchstaben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DB1: A-F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DB2: G-O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DB3: P-Z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Vor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der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Abfrage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wird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die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bestimmt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an die der Request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weitergeleitet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wird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(DB-Proxy)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EF538EFA-3917-4E3E-BD19-55F0BCBDEE50}" type="slidenum">
              <a:t>34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319046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447560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 jedem Datensatz wird hierbei ein Shardingkey gespeichert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Shardingkeys (Beispiel): A-F, G-O, P-Z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9B2B4802-84AC-4A7A-83EE-2EEEEB5D1CA6}" type="slidenum">
              <a:t>35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717480" y="2581920"/>
          <a:ext cx="2133000" cy="1464478"/>
        </p:xfrm>
        <a:graphic>
          <a:graphicData uri="http://schemas.openxmlformats.org/drawingml/2006/table">
            <a:tbl>
              <a:tblPr firstRow="1" bandRow="1"/>
              <a:tblGrid>
                <a:gridCol w="887040"/>
                <a:gridCol w="1245960"/>
              </a:tblGrid>
              <a:tr h="3661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s_key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Name</a:t>
                      </a:r>
                    </a:p>
                  </a:txBody>
                  <a:tcPr/>
                </a:tc>
              </a:tr>
              <a:tr h="349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Andreas</a:t>
                      </a:r>
                    </a:p>
                  </a:txBody>
                  <a:tcPr/>
                </a:tc>
              </a:tr>
              <a:tr h="3661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Alexander</a:t>
                      </a:r>
                    </a:p>
                  </a:txBody>
                  <a:tcPr/>
                </a:tc>
              </a:tr>
              <a:tr h="3664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Felix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037919" y="2611440"/>
          <a:ext cx="2133720" cy="1465198"/>
        </p:xfrm>
        <a:graphic>
          <a:graphicData uri="http://schemas.openxmlformats.org/drawingml/2006/table">
            <a:tbl>
              <a:tblPr firstRow="1" bandRow="1"/>
              <a:tblGrid>
                <a:gridCol w="887040"/>
                <a:gridCol w="1246680"/>
              </a:tblGrid>
              <a:tr h="3661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s_key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Name</a:t>
                      </a:r>
                    </a:p>
                  </a:txBody>
                  <a:tcPr/>
                </a:tc>
              </a:tr>
              <a:tr h="349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Jascha</a:t>
                      </a:r>
                    </a:p>
                  </a:txBody>
                  <a:tcPr/>
                </a:tc>
              </a:tr>
              <a:tr h="3661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Martina</a:t>
                      </a: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Michael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399120" y="4080600"/>
          <a:ext cx="2133720" cy="1464839"/>
        </p:xfrm>
        <a:graphic>
          <a:graphicData uri="http://schemas.openxmlformats.org/drawingml/2006/table">
            <a:tbl>
              <a:tblPr firstRow="1" bandRow="1"/>
              <a:tblGrid>
                <a:gridCol w="887040"/>
                <a:gridCol w="1246680"/>
              </a:tblGrid>
              <a:tr h="365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s_key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Name</a:t>
                      </a:r>
                    </a:p>
                  </a:txBody>
                  <a:tcPr/>
                </a:tc>
              </a:tr>
              <a:tr h="349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Patrick</a:t>
                      </a:r>
                    </a:p>
                  </a:txBody>
                  <a:tcPr/>
                </a:tc>
              </a:tr>
              <a:tr h="3661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Robert</a:t>
                      </a: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Thomas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Range-Based </a:t>
            </a: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613815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Verteilung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der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Datensätze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nach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einem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sortierbaren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</a:t>
            </a:r>
            <a:endParaRPr lang="en-US" sz="2000" dirty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Jeder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Shard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besitzt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Range/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Intervall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der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Attributwerte</a:t>
            </a: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A-G, H-O,P-Z</a:t>
            </a: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1-10, 11-20, 21-30 …</a:t>
            </a: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endParaRPr lang="en-US" sz="1800" dirty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Neuverteilung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notwendig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bei</a:t>
            </a: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Hinzufügen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von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Datensätzen</a:t>
            </a:r>
            <a:endParaRPr lang="en-US" sz="18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Hinzufügen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Rechners</a:t>
            </a:r>
            <a:endParaRPr lang="en-US" sz="18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endParaRPr lang="en-US" sz="18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457200" lvl="1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36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22707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Range-Based </a:t>
            </a: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613815"/>
            <a:ext cx="8596440" cy="535619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Ausfall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Rechners</a:t>
            </a:r>
            <a:endParaRPr lang="en-US" sz="18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endParaRPr lang="en-US" sz="18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457200" lvl="1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37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sp>
        <p:nvSpPr>
          <p:cNvPr id="6" name="Rechteck 5"/>
          <p:cNvSpPr/>
          <p:nvPr/>
        </p:nvSpPr>
        <p:spPr>
          <a:xfrm>
            <a:off x="1429251" y="2478848"/>
            <a:ext cx="1550243" cy="90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A-G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609960" y="2478848"/>
            <a:ext cx="1776825" cy="91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H-M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062463" y="2463936"/>
            <a:ext cx="1870611" cy="93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N-Z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429251" y="3726693"/>
            <a:ext cx="1550243" cy="903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A-G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609960" y="3726693"/>
            <a:ext cx="1776825" cy="910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H-M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062463" y="3711781"/>
            <a:ext cx="1870611" cy="933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N-Z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417376" y="4959626"/>
            <a:ext cx="1550243" cy="903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A-G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98085" y="4959626"/>
            <a:ext cx="1776825" cy="910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H-M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050588" y="4944714"/>
            <a:ext cx="1870611" cy="933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N-Z</a:t>
            </a:r>
            <a:endParaRPr lang="de-DE" sz="2400" b="1" dirty="0">
              <a:solidFill>
                <a:prstClr val="black"/>
              </a:solidFill>
            </a:endParaRPr>
          </a:p>
        </p:txBody>
      </p:sp>
      <p:cxnSp>
        <p:nvCxnSpPr>
          <p:cNvPr id="28" name="Gerader Verbinder 27"/>
          <p:cNvCxnSpPr>
            <a:stCxn id="6" idx="2"/>
            <a:endCxn id="21" idx="0"/>
          </p:cNvCxnSpPr>
          <p:nvPr/>
        </p:nvCxnSpPr>
        <p:spPr>
          <a:xfrm>
            <a:off x="2204373" y="3382368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2204373" y="4637281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518082" y="3397279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518082" y="4600389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7003488" y="4645124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7003488" y="3397279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6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873079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Ausfall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Rechners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abhängig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von der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Datenbankimplementierung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	(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Meist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unter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Zuhilfenahme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von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Replikas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)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18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Non-unique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Problematisch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bei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zuvielen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Datensätzen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in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derselben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Range</a:t>
            </a: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18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endParaRPr lang="en-US" sz="18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457200" lvl="1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38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 dirty="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sp>
        <p:nvSpPr>
          <p:cNvPr id="6" name="Rechteck 5"/>
          <p:cNvSpPr/>
          <p:nvPr/>
        </p:nvSpPr>
        <p:spPr>
          <a:xfrm>
            <a:off x="704856" y="4151929"/>
            <a:ext cx="1550243" cy="90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A-G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85565" y="4151929"/>
            <a:ext cx="1776825" cy="91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H-M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38068" y="4137017"/>
            <a:ext cx="1870611" cy="93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M-R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5359" y="4137017"/>
            <a:ext cx="1723818" cy="91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S-Z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Range-Based Sharding</a:t>
            </a:r>
            <a:endParaRPr lang="en-US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5251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Date-Based </a:t>
            </a: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831540" y="1873079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Spezialfall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von Range-Based</a:t>
            </a: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: Date Timestamp</a:t>
            </a: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Neue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Datensätze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erhalten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den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Attributwert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NOW</a:t>
            </a: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Hinzufügen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neuen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Rechners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unproblematisch</a:t>
            </a: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nächster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Rechner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erhält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aktuellere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Datensätze</a:t>
            </a:r>
            <a:endParaRPr lang="en-US" sz="18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400050"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Nur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geringe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Datensätze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können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non-unique sein</a:t>
            </a: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39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30841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Big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b="1" dirty="0" smtClean="0"/>
              <a:t>Volume</a:t>
            </a:r>
          </a:p>
          <a:p>
            <a:pPr marL="0" indent="0">
              <a:buNone/>
            </a:pPr>
            <a:r>
              <a:rPr lang="de-DE" sz="2000" dirty="0" smtClean="0"/>
              <a:t>Mehrere </a:t>
            </a:r>
            <a:r>
              <a:rPr lang="de-DE" sz="2000" dirty="0" err="1" smtClean="0"/>
              <a:t>Tera</a:t>
            </a:r>
            <a:r>
              <a:rPr lang="de-DE" sz="2000" dirty="0" smtClean="0"/>
              <a:t> bis </a:t>
            </a:r>
            <a:r>
              <a:rPr lang="de-DE" sz="2000" dirty="0" err="1" smtClean="0"/>
              <a:t>Exabytes</a:t>
            </a:r>
            <a:r>
              <a:rPr lang="de-DE" sz="2000" dirty="0" smtClean="0"/>
              <a:t> an Daten zur Verarbeitung und Analyse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b="1" dirty="0" err="1" smtClean="0"/>
              <a:t>Velocity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dirty="0" smtClean="0"/>
              <a:t>Verarbeitung und Ausgabe von Daten in Echtzeit</a:t>
            </a:r>
          </a:p>
          <a:p>
            <a:pPr marL="0" indent="0">
              <a:buNone/>
            </a:pPr>
            <a:r>
              <a:rPr lang="de-DE" sz="2000" dirty="0" smtClean="0"/>
              <a:t>(Echtzeitstreaming von Finanzdaten)</a:t>
            </a:r>
          </a:p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7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Hash-Based </a:t>
            </a: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566313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Weiteres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als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Hash Key</a:t>
            </a: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Eigener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Algorithmus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oder</a:t>
            </a:r>
            <a:endParaRPr lang="en-US" sz="18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Hashwert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Attributwerts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z.B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einer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ID)</a:t>
            </a: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endParaRPr lang="en-US" sz="1800" dirty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Dann Range-Based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auf Hash Keys</a:t>
            </a: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+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Gleiche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Verteilung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über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den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Datenbestand</a:t>
            </a: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Keine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sinnvolle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Range-Based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Abfrage</a:t>
            </a:r>
            <a:endParaRPr lang="en-US" sz="2000" dirty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40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69972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Consistent Hashing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687325"/>
            <a:ext cx="8596440" cy="4536533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Basiert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auf Hash-Based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Wertebereich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wird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als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Ring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verstanden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Server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werden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anhand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Hashwertes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von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ihrer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z.B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.  IP auf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dem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Adressring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zugeordnet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Datensätze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werden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anhand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íhres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Hashwertes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angeordnet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41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33551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Consistent Hashing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591293"/>
            <a:ext cx="8596440" cy="4536533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endParaRPr lang="en-US" sz="2000" dirty="0" smtClean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Fügt</a:t>
            </a:r>
            <a:r>
              <a:rPr lang="en-US" sz="2000" dirty="0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man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einen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neuen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Knoten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hinzu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werden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die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ihm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im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Adressring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näheren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Datensätze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rüberkopiert</a:t>
            </a:r>
            <a:endParaRPr lang="en-US" sz="2000" dirty="0" smtClean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Entfernt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man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ein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Knoten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werden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dessen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Datensätze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auf den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nächsten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Rechner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(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ihm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Uhrzeigersinn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) des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Adressrings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gespeichert</a:t>
            </a:r>
            <a:endParaRPr lang="en-US" sz="2000" dirty="0" smtClean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Jeder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Rechner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kann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je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nach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Leistung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virtuelle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Server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erzeugen</a:t>
            </a:r>
            <a:endParaRPr lang="en-US" sz="2000" dirty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42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15535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 - Definitonen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447560"/>
            <a:ext cx="8596440" cy="4456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logischer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Container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partitionierter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der in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(und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nur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in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einzigen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)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physischen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gehostet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wird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Physische</a:t>
            </a:r>
            <a:r>
              <a:rPr lang="en-US" sz="2000" b="1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</a:t>
            </a: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Datenbankinstanzen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die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Teile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Sharddatenbank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hosten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(Azure SQL-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MongoDB,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Elasticsearch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MySQL)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Mandat</a:t>
            </a: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Verwaltungsentität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welcher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Teile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Shardingdatenbank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besitzen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Shardlet</a:t>
            </a: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Gruppe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von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Datensätzen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die den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gleichen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Shardingschlüssel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gemeinsam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verwendet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15BBCB82-CC74-451B-BFA3-F5A96F90EDB6}" type="slidenum">
              <a:t>43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41571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 - Definitonen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447560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Hot Shard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mit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aktuellsten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oder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anspruchsvollsten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Verteilungsschlüssel</a:t>
            </a: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deterministischer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Algorithmus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für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die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gleichmäßige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Verteilung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der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Meist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Gleichung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Modulo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oder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komplexer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kryptographischer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Prozess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B6D1CA25-075F-40F4-A6F7-8A68BF50E317}" type="slidenum">
              <a:t>44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13340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err="1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r>
              <a:rPr lang="en-US" sz="3600" dirty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 - </a:t>
            </a: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Nachteile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696942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r>
              <a:rPr lang="en-US" sz="2000" dirty="0" err="1" smtClean="0"/>
              <a:t>Komplexitätssteigerung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Single </a:t>
            </a:r>
            <a:r>
              <a:rPr lang="en-US" sz="2000" dirty="0"/>
              <a:t>point of failure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Backups der </a:t>
            </a:r>
            <a:r>
              <a:rPr lang="en-US" sz="2000" dirty="0" err="1" smtClean="0"/>
              <a:t>Daten</a:t>
            </a:r>
            <a:r>
              <a:rPr lang="en-US" sz="2000" dirty="0" smtClean="0"/>
              <a:t> </a:t>
            </a:r>
            <a:r>
              <a:rPr lang="en-US" sz="2000" dirty="0" err="1" smtClean="0"/>
              <a:t>sind</a:t>
            </a:r>
            <a:r>
              <a:rPr lang="en-US" sz="2000" dirty="0" smtClean="0"/>
              <a:t> </a:t>
            </a:r>
            <a:r>
              <a:rPr lang="en-US" sz="2000" dirty="0" err="1" smtClean="0"/>
              <a:t>komplizierter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Schema </a:t>
            </a:r>
            <a:r>
              <a:rPr lang="en-US" sz="2000" dirty="0" err="1" smtClean="0"/>
              <a:t>Modifikationen</a:t>
            </a:r>
            <a:r>
              <a:rPr lang="en-US" sz="2000" dirty="0" smtClean="0"/>
              <a:t> </a:t>
            </a:r>
            <a:r>
              <a:rPr lang="en-US" sz="2000" dirty="0" err="1" smtClean="0"/>
              <a:t>sind</a:t>
            </a:r>
            <a:r>
              <a:rPr lang="en-US" sz="2000" dirty="0" smtClean="0"/>
              <a:t> </a:t>
            </a:r>
            <a:r>
              <a:rPr lang="en-US" sz="2000" dirty="0" err="1" smtClean="0"/>
              <a:t>komplex</a:t>
            </a:r>
            <a:endParaRPr lang="en-US" sz="2000" dirty="0"/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B6D1CA25-075F-40F4-A6F7-8A68BF50E317}" type="slidenum">
              <a:t>45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28881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563" y="2648356"/>
            <a:ext cx="8596668" cy="1320800"/>
          </a:xfrm>
        </p:spPr>
        <p:txBody>
          <a:bodyPr/>
          <a:lstStyle/>
          <a:p>
            <a:pPr algn="ctr"/>
            <a:r>
              <a:rPr lang="de-DE" dirty="0" smtClean="0"/>
              <a:t>Replikate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3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Replikationen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786499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alternative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zum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angewandt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in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verteilten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Systemen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werden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nicht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nur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auf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einem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Rechner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sondern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auf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mehreren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mehrfach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gespeichert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Gängige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Replikationsrate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: 3-5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Replikate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B6D1CA25-075F-40F4-A6F7-8A68BF50E317}" type="slidenum">
              <a:t>47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6067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Replikationen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2016540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Inkonsistenz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vermeiden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durch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Sperrung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bei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Kopierungsprozess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ständige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synchronisierung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notwendig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Ausfallsicher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B6D1CA25-075F-40F4-A6F7-8A68BF50E317}" type="slidenum">
              <a:t>48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30890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Big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b="1" dirty="0" err="1" smtClean="0"/>
              <a:t>Variety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dirty="0" smtClean="0"/>
              <a:t>Daten liegen teilweise strukturierte Weise aber teilweise auch unstrukturiert vor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b="1" dirty="0" err="1" smtClean="0"/>
              <a:t>Veracity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dirty="0" smtClean="0"/>
              <a:t>Daten liegen nicht vollständig vor:</a:t>
            </a:r>
          </a:p>
          <a:p>
            <a:r>
              <a:rPr lang="de-DE" sz="2000" dirty="0" smtClean="0"/>
              <a:t>inkonsistent</a:t>
            </a:r>
          </a:p>
          <a:p>
            <a:r>
              <a:rPr lang="de-DE" sz="2000" dirty="0" smtClean="0"/>
              <a:t>interpolierte Daten</a:t>
            </a:r>
          </a:p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Bisher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739896" y="1664208"/>
            <a:ext cx="1746504" cy="94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Client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739896" y="3042920"/>
            <a:ext cx="1746504" cy="93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Server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3671316" y="4416552"/>
            <a:ext cx="1883664" cy="13167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Datenbank</a:t>
            </a:r>
            <a:endParaRPr lang="de-DE" sz="2400" b="1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6" idx="2"/>
            <a:endCxn id="7" idx="0"/>
          </p:cNvCxnSpPr>
          <p:nvPr/>
        </p:nvCxnSpPr>
        <p:spPr>
          <a:xfrm>
            <a:off x="4613148" y="2607056"/>
            <a:ext cx="0" cy="435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7" idx="2"/>
            <a:endCxn id="8" idx="1"/>
          </p:cNvCxnSpPr>
          <p:nvPr/>
        </p:nvCxnSpPr>
        <p:spPr>
          <a:xfrm>
            <a:off x="4613148" y="3980688"/>
            <a:ext cx="0" cy="435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 Architektur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739896" y="1664208"/>
            <a:ext cx="1746504" cy="94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Client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739896" y="3042920"/>
            <a:ext cx="1746504" cy="93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Server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3671316" y="4416552"/>
            <a:ext cx="1883664" cy="13167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Datenbank</a:t>
            </a:r>
            <a:endParaRPr lang="de-DE" sz="2400" b="1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13" idx="2"/>
            <a:endCxn id="14" idx="0"/>
          </p:cNvCxnSpPr>
          <p:nvPr/>
        </p:nvCxnSpPr>
        <p:spPr>
          <a:xfrm>
            <a:off x="4613148" y="2607056"/>
            <a:ext cx="0" cy="435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2"/>
            <a:endCxn id="15" idx="1"/>
          </p:cNvCxnSpPr>
          <p:nvPr/>
        </p:nvCxnSpPr>
        <p:spPr>
          <a:xfrm>
            <a:off x="4613148" y="3980688"/>
            <a:ext cx="0" cy="435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1441704" y="1664208"/>
            <a:ext cx="1746504" cy="94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Client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441704" y="3042920"/>
            <a:ext cx="1746504" cy="93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Server</a:t>
            </a:r>
            <a:endParaRPr lang="de-DE" sz="2400" b="1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>
            <a:stCxn id="20" idx="2"/>
            <a:endCxn id="21" idx="0"/>
          </p:cNvCxnSpPr>
          <p:nvPr/>
        </p:nvCxnSpPr>
        <p:spPr>
          <a:xfrm>
            <a:off x="2314956" y="2607056"/>
            <a:ext cx="0" cy="435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038087" y="1664208"/>
            <a:ext cx="1746504" cy="94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Client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038087" y="3042920"/>
            <a:ext cx="1746504" cy="93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Server</a:t>
            </a:r>
            <a:endParaRPr lang="de-DE" sz="2400" b="1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>
            <a:stCxn id="23" idx="2"/>
            <a:endCxn id="24" idx="0"/>
          </p:cNvCxnSpPr>
          <p:nvPr/>
        </p:nvCxnSpPr>
        <p:spPr>
          <a:xfrm>
            <a:off x="6911339" y="2607056"/>
            <a:ext cx="0" cy="4358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2"/>
            <a:endCxn id="15" idx="2"/>
          </p:cNvCxnSpPr>
          <p:nvPr/>
        </p:nvCxnSpPr>
        <p:spPr>
          <a:xfrm>
            <a:off x="2314956" y="3980688"/>
            <a:ext cx="1356360" cy="1094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5" idx="4"/>
          </p:cNvCxnSpPr>
          <p:nvPr/>
        </p:nvCxnSpPr>
        <p:spPr>
          <a:xfrm flipH="1">
            <a:off x="5554980" y="3980688"/>
            <a:ext cx="1356359" cy="1094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2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563" y="2648356"/>
            <a:ext cx="8596668" cy="1320800"/>
          </a:xfrm>
        </p:spPr>
        <p:txBody>
          <a:bodyPr/>
          <a:lstStyle/>
          <a:p>
            <a:pPr algn="ctr"/>
            <a:r>
              <a:rPr lang="de-DE" dirty="0" smtClean="0"/>
              <a:t>Skalierungsarchitekturen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1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out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 smtClean="0"/>
              <a:t>Scale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up</a:t>
            </a:r>
            <a:r>
              <a:rPr lang="de-DE" sz="2400" b="1" dirty="0" smtClean="0"/>
              <a:t>:</a:t>
            </a:r>
          </a:p>
          <a:p>
            <a:pPr marL="0" indent="0">
              <a:buNone/>
            </a:pPr>
            <a:r>
              <a:rPr lang="de-DE" sz="2000" dirty="0" smtClean="0"/>
              <a:t>Wenige große Server mit hoher Rechenleistung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b="1" dirty="0" err="1" smtClean="0"/>
              <a:t>Scale</a:t>
            </a:r>
            <a:r>
              <a:rPr lang="de-DE" sz="2400" b="1" dirty="0" smtClean="0"/>
              <a:t> out:</a:t>
            </a:r>
          </a:p>
          <a:p>
            <a:pPr marL="0" indent="0">
              <a:buNone/>
            </a:pPr>
            <a:r>
              <a:rPr lang="de-DE" sz="1800" dirty="0" smtClean="0"/>
              <a:t>Viele kleine (günstige) Server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00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1513</Words>
  <Application>Microsoft Office PowerPoint</Application>
  <PresentationFormat>Breitbild</PresentationFormat>
  <Paragraphs>502</Paragraphs>
  <Slides>48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8" baseType="lpstr">
      <vt:lpstr>Microsoft YaHei</vt:lpstr>
      <vt:lpstr>Arial</vt:lpstr>
      <vt:lpstr>Calibri</vt:lpstr>
      <vt:lpstr>Liberation Sans</vt:lpstr>
      <vt:lpstr>Mangal</vt:lpstr>
      <vt:lpstr>StarSymbol</vt:lpstr>
      <vt:lpstr>Tahoma</vt:lpstr>
      <vt:lpstr>Trebuchet MS</vt:lpstr>
      <vt:lpstr>Wingdings 3</vt:lpstr>
      <vt:lpstr>Facette</vt:lpstr>
      <vt:lpstr>NoSQL Datenbanken Vorlesung – Hochschule Mannheim</vt:lpstr>
      <vt:lpstr>Inhaltsverzeichnis</vt:lpstr>
      <vt:lpstr>Motivation: Big Data</vt:lpstr>
      <vt:lpstr>Big Data</vt:lpstr>
      <vt:lpstr>Big Data</vt:lpstr>
      <vt:lpstr>Bisher</vt:lpstr>
      <vt:lpstr>Verteilte Architektur</vt:lpstr>
      <vt:lpstr>Skalierungsarchitekturen</vt:lpstr>
      <vt:lpstr>Scale up vs Scale out </vt:lpstr>
      <vt:lpstr>Scale up vs Scale out </vt:lpstr>
      <vt:lpstr>Anforderungen an ein verteiltes System</vt:lpstr>
      <vt:lpstr>PowerPoint-Präsentation</vt:lpstr>
      <vt:lpstr>Consistency </vt:lpstr>
      <vt:lpstr>Availability</vt:lpstr>
      <vt:lpstr>Partition Tolerance</vt:lpstr>
      <vt:lpstr>CAP – Theorem</vt:lpstr>
      <vt:lpstr>CA -&gt; RDBMS</vt:lpstr>
      <vt:lpstr>CP -&gt; Banking Anwendungen</vt:lpstr>
      <vt:lpstr>AP -&gt; Cloud Computing</vt:lpstr>
      <vt:lpstr>BASE – Konzept </vt:lpstr>
      <vt:lpstr>Basically Available</vt:lpstr>
      <vt:lpstr>Soft State</vt:lpstr>
      <vt:lpstr>Eventually Consistent</vt:lpstr>
      <vt:lpstr>Multiversion Concurrency Control</vt:lpstr>
      <vt:lpstr>Lesender Zugriff</vt:lpstr>
      <vt:lpstr>Schreibender Zugriff</vt:lpstr>
      <vt:lpstr>Schreibender Zugriff</vt:lpstr>
      <vt:lpstr>Nachteile</vt:lpstr>
      <vt:lpstr>Sharding</vt:lpstr>
      <vt:lpstr>Bisher</vt:lpstr>
      <vt:lpstr>Verteilung der Daten</vt:lpstr>
      <vt:lpstr>Sharding (heute)</vt:lpstr>
      <vt:lpstr>Sharding</vt:lpstr>
      <vt:lpstr>Sharding</vt:lpstr>
      <vt:lpstr>Sharding</vt:lpstr>
      <vt:lpstr>Range-Based Sharding</vt:lpstr>
      <vt:lpstr>Range-Based Sharding</vt:lpstr>
      <vt:lpstr>PowerPoint-Präsentation</vt:lpstr>
      <vt:lpstr>Date-Based Sharding</vt:lpstr>
      <vt:lpstr>Hash-Based Sharding</vt:lpstr>
      <vt:lpstr>Consistent Hashing</vt:lpstr>
      <vt:lpstr>Consistent Hashing</vt:lpstr>
      <vt:lpstr>Sharding - Definitonen</vt:lpstr>
      <vt:lpstr>Sharding - Definitonen</vt:lpstr>
      <vt:lpstr>Sharding - Nachteile</vt:lpstr>
      <vt:lpstr>Replikate</vt:lpstr>
      <vt:lpstr>Replikationen</vt:lpstr>
      <vt:lpstr>Replikationen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 Kraus</dc:creator>
  <cp:lastModifiedBy>Martina Kraus</cp:lastModifiedBy>
  <cp:revision>347</cp:revision>
  <dcterms:created xsi:type="dcterms:W3CDTF">2014-10-20T19:10:19Z</dcterms:created>
  <dcterms:modified xsi:type="dcterms:W3CDTF">2015-10-22T20:16:20Z</dcterms:modified>
</cp:coreProperties>
</file>