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257" r:id="rId3"/>
    <p:sldId id="259" r:id="rId4"/>
    <p:sldId id="268" r:id="rId5"/>
    <p:sldId id="273" r:id="rId6"/>
    <p:sldId id="274" r:id="rId7"/>
    <p:sldId id="275" r:id="rId8"/>
    <p:sldId id="298" r:id="rId9"/>
    <p:sldId id="276" r:id="rId10"/>
    <p:sldId id="277" r:id="rId11"/>
    <p:sldId id="299" r:id="rId12"/>
    <p:sldId id="278" r:id="rId13"/>
    <p:sldId id="279" r:id="rId14"/>
    <p:sldId id="300" r:id="rId15"/>
    <p:sldId id="280" r:id="rId16"/>
    <p:sldId id="281" r:id="rId17"/>
    <p:sldId id="282" r:id="rId18"/>
    <p:sldId id="284" r:id="rId19"/>
    <p:sldId id="285" r:id="rId20"/>
    <p:sldId id="286" r:id="rId21"/>
    <p:sldId id="287" r:id="rId22"/>
    <p:sldId id="288" r:id="rId23"/>
    <p:sldId id="290" r:id="rId24"/>
    <p:sldId id="291" r:id="rId25"/>
    <p:sldId id="301" r:id="rId26"/>
    <p:sldId id="292" r:id="rId27"/>
    <p:sldId id="29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tty Wariari"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3192" autoAdjust="0"/>
  </p:normalViewPr>
  <p:slideViewPr>
    <p:cSldViewPr>
      <p:cViewPr varScale="1">
        <p:scale>
          <a:sx n="53" d="100"/>
          <a:sy n="53" d="100"/>
        </p:scale>
        <p:origin x="-186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B0A3B-5E6B-47CC-8E25-1DCA63EA28D9}" type="datetimeFigureOut">
              <a:rPr lang="en-US" smtClean="0"/>
              <a:pPr/>
              <a:t>24-Jun-13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4B8B2-574A-49F4-9A95-8AA4E083C480}" type="slidenum">
              <a:rPr lang="en-US" smtClean="0"/>
              <a:pPr/>
              <a:t>‹#›</a:t>
            </a:fld>
            <a:endParaRPr lang="en-US"/>
          </a:p>
        </p:txBody>
      </p:sp>
    </p:spTree>
    <p:extLst>
      <p:ext uri="{BB962C8B-B14F-4D97-AF65-F5344CB8AC3E}">
        <p14:creationId xmlns="" xmlns:p14="http://schemas.microsoft.com/office/powerpoint/2010/main" val="303946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p:cNvSpPr>
            <a:spLocks noGrp="1" noRot="1" noChangeAspect="1" noTextEdit="1"/>
          </p:cNvSpPr>
          <p:nvPr>
            <p:ph type="sldImg"/>
          </p:nvPr>
        </p:nvSpPr>
        <p:spPr>
          <a:ln/>
        </p:spPr>
      </p:sp>
      <p:sp>
        <p:nvSpPr>
          <p:cNvPr id="512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ea typeface="MS PGothic" charset="0"/>
              <a:cs typeface="MS PGothic" charset="0"/>
            </a:endParaRPr>
          </a:p>
        </p:txBody>
      </p:sp>
      <p:sp>
        <p:nvSpPr>
          <p:cNvPr id="512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400" b="1">
                <a:solidFill>
                  <a:schemeClr val="tx1"/>
                </a:solidFill>
                <a:latin typeface="Calibri" charset="0"/>
                <a:ea typeface="MS PGothic" charset="0"/>
                <a:cs typeface="MS PGothic" charset="0"/>
              </a:defRPr>
            </a:lvl1pPr>
            <a:lvl2pPr marL="742950" indent="-285750" eaLnBrk="0" hangingPunct="0">
              <a:defRPr sz="1400" b="1">
                <a:solidFill>
                  <a:schemeClr val="tx1"/>
                </a:solidFill>
                <a:latin typeface="Calibri" charset="0"/>
                <a:ea typeface="MS PGothic" charset="0"/>
                <a:cs typeface="MS PGothic" charset="0"/>
              </a:defRPr>
            </a:lvl2pPr>
            <a:lvl3pPr marL="1143000" indent="-228600" eaLnBrk="0" hangingPunct="0">
              <a:defRPr sz="1400" b="1">
                <a:solidFill>
                  <a:schemeClr val="tx1"/>
                </a:solidFill>
                <a:latin typeface="Calibri" charset="0"/>
                <a:ea typeface="MS PGothic" charset="0"/>
                <a:cs typeface="MS PGothic" charset="0"/>
              </a:defRPr>
            </a:lvl3pPr>
            <a:lvl4pPr marL="1600200" indent="-228600" eaLnBrk="0" hangingPunct="0">
              <a:defRPr sz="1400" b="1">
                <a:solidFill>
                  <a:schemeClr val="tx1"/>
                </a:solidFill>
                <a:latin typeface="Calibri" charset="0"/>
                <a:ea typeface="MS PGothic" charset="0"/>
                <a:cs typeface="MS PGothic" charset="0"/>
              </a:defRPr>
            </a:lvl4pPr>
            <a:lvl5pPr marL="2057400" indent="-228600" eaLnBrk="0" hangingPunct="0">
              <a:defRPr sz="1400" b="1">
                <a:solidFill>
                  <a:schemeClr val="tx1"/>
                </a:solidFill>
                <a:latin typeface="Calibri" charset="0"/>
                <a:ea typeface="MS PGothic" charset="0"/>
                <a:cs typeface="MS PGothic" charset="0"/>
              </a:defRPr>
            </a:lvl5pPr>
            <a:lvl6pPr marL="2514600" indent="-228600" algn="ctr" eaLnBrk="0" fontAlgn="base" hangingPunct="0">
              <a:spcBef>
                <a:spcPct val="0"/>
              </a:spcBef>
              <a:spcAft>
                <a:spcPct val="0"/>
              </a:spcAft>
              <a:defRPr sz="1400" b="1">
                <a:solidFill>
                  <a:schemeClr val="tx1"/>
                </a:solidFill>
                <a:latin typeface="Calibri" charset="0"/>
                <a:ea typeface="MS PGothic" charset="0"/>
                <a:cs typeface="MS PGothic" charset="0"/>
              </a:defRPr>
            </a:lvl6pPr>
            <a:lvl7pPr marL="2971800" indent="-228600" algn="ctr" eaLnBrk="0" fontAlgn="base" hangingPunct="0">
              <a:spcBef>
                <a:spcPct val="0"/>
              </a:spcBef>
              <a:spcAft>
                <a:spcPct val="0"/>
              </a:spcAft>
              <a:defRPr sz="1400" b="1">
                <a:solidFill>
                  <a:schemeClr val="tx1"/>
                </a:solidFill>
                <a:latin typeface="Calibri" charset="0"/>
                <a:ea typeface="MS PGothic" charset="0"/>
                <a:cs typeface="MS PGothic" charset="0"/>
              </a:defRPr>
            </a:lvl7pPr>
            <a:lvl8pPr marL="3429000" indent="-228600" algn="ctr" eaLnBrk="0" fontAlgn="base" hangingPunct="0">
              <a:spcBef>
                <a:spcPct val="0"/>
              </a:spcBef>
              <a:spcAft>
                <a:spcPct val="0"/>
              </a:spcAft>
              <a:defRPr sz="1400" b="1">
                <a:solidFill>
                  <a:schemeClr val="tx1"/>
                </a:solidFill>
                <a:latin typeface="Calibri" charset="0"/>
                <a:ea typeface="MS PGothic" charset="0"/>
                <a:cs typeface="MS PGothic" charset="0"/>
              </a:defRPr>
            </a:lvl8pPr>
            <a:lvl9pPr marL="3886200" indent="-228600" algn="ctr" eaLnBrk="0" fontAlgn="base" hangingPunct="0">
              <a:spcBef>
                <a:spcPct val="0"/>
              </a:spcBef>
              <a:spcAft>
                <a:spcPct val="0"/>
              </a:spcAft>
              <a:defRPr sz="1400" b="1">
                <a:solidFill>
                  <a:schemeClr val="tx1"/>
                </a:solidFill>
                <a:latin typeface="Calibri" charset="0"/>
                <a:ea typeface="MS PGothic" charset="0"/>
                <a:cs typeface="MS PGothic" charset="0"/>
              </a:defRPr>
            </a:lvl9pPr>
          </a:lstStyle>
          <a:p>
            <a:pPr eaLnBrk="1" hangingPunct="1"/>
            <a:fld id="{FDCB6349-5296-BC4F-B0DA-EBF762C79003}" type="slidenum">
              <a:rPr lang="en-US" sz="1200" b="0">
                <a:latin typeface="Arial" charset="0"/>
              </a:rPr>
              <a:pPr eaLnBrk="1" hangingPunct="1"/>
              <a:t>1</a:t>
            </a:fld>
            <a:endParaRPr lang="en-US" sz="1200" b="0"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 on consumption for a particular commodity through a given period</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 on commodities issued</a:t>
            </a:r>
            <a:r>
              <a:rPr lang="en-US" baseline="0" dirty="0" smtClean="0"/>
              <a:t> in a reporting period</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Dashboard overview</a:t>
            </a:r>
            <a:r>
              <a:rPr lang="en-US" baseline="0" dirty="0" smtClean="0"/>
              <a:t> on the facilities performance and status on consumption levels as at the current period.</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Lead time</a:t>
            </a:r>
            <a:r>
              <a:rPr lang="en-US" baseline="0" dirty="0" smtClean="0"/>
              <a:t> monitoring the duration between when the order was placed at the facility to the point the DP approves to the point KEMSA services the order back to the facility</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Cost of expired commodities for</a:t>
            </a:r>
            <a:r>
              <a:rPr lang="en-US" baseline="0" dirty="0" smtClean="0"/>
              <a:t> all the facilities in the district through out the year</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Trend on cost of orders placed by the facilities throughout the ordering cycles.</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of all</a:t>
            </a:r>
            <a:r>
              <a:rPr lang="en-US" baseline="0" dirty="0" smtClean="0"/>
              <a:t> orders placed by facilities pending approval by the DP</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Reports on divisional</a:t>
            </a:r>
            <a:r>
              <a:rPr lang="en-US" baseline="0" dirty="0" smtClean="0"/>
              <a:t> commodities consumption – Malaria, Reproductive Health, TB &amp; Leprosy</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Contact Person at health</a:t>
            </a:r>
            <a:r>
              <a:rPr lang="en-US" baseline="0" dirty="0" smtClean="0"/>
              <a:t> facility – ideal situation: Store Manager; Real situation: Facility Head / Dpt. Head / Nurse</a:t>
            </a:r>
            <a:endParaRPr lang="en-US" dirty="0" smtClean="0"/>
          </a:p>
          <a:p>
            <a:r>
              <a:rPr lang="en-US" dirty="0" smtClean="0"/>
              <a:t>Physical Stock Count</a:t>
            </a:r>
            <a:r>
              <a:rPr lang="en-US" baseline="0" dirty="0" smtClean="0"/>
              <a:t> – transcription errors</a:t>
            </a:r>
          </a:p>
          <a:p>
            <a:r>
              <a:rPr lang="en-US" baseline="0" dirty="0" smtClean="0"/>
              <a:t>Quantification – under-quantification or over-quantification thus not being served with the required stock based on consumption. Time taken in quantifying for all the commodities that need to be ordered</a:t>
            </a:r>
          </a:p>
          <a:p>
            <a:r>
              <a:rPr lang="en-US" baseline="0" dirty="0" smtClean="0"/>
              <a:t>Place Order – Time taken in waiting for the DP to collect order and rationalize before physically sending to KEMSA. Could take up to a week.</a:t>
            </a:r>
          </a:p>
          <a:p>
            <a:r>
              <a:rPr lang="en-US" baseline="0" dirty="0" smtClean="0"/>
              <a:t>Carry out stock count on receipt of supply – Time taken to do stock count and when updating stock count there could be cases of transcription errors.</a:t>
            </a:r>
          </a:p>
          <a:p>
            <a:r>
              <a:rPr lang="en-US" baseline="0" dirty="0" smtClean="0"/>
              <a:t>No way to monitor nearing expiring products as well as no means of immediate escalation of expired products</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capabilities</a:t>
            </a:r>
            <a:r>
              <a:rPr lang="en-US" baseline="0" dirty="0" smtClean="0"/>
              <a:t> – Online, real-time and 24-hr accessibility</a:t>
            </a:r>
            <a:endParaRPr lang="en-US" dirty="0" smtClean="0"/>
          </a:p>
          <a:p>
            <a:r>
              <a:rPr lang="en-US" dirty="0" smtClean="0"/>
              <a:t>Health Facility</a:t>
            </a:r>
            <a:r>
              <a:rPr lang="en-US" baseline="0" dirty="0" smtClean="0"/>
              <a:t> user – Ideal situation: Store Manager; Real Situation: as prev. slide</a:t>
            </a:r>
          </a:p>
          <a:p>
            <a:r>
              <a:rPr lang="en-US" baseline="0" dirty="0" smtClean="0"/>
              <a:t>Reconcile stock count – based on consumption and receipt, the system would extrapolate the current stock count and user would just need to take a few minutes to counter-check the values</a:t>
            </a:r>
          </a:p>
          <a:p>
            <a:r>
              <a:rPr lang="en-US" baseline="0" dirty="0" smtClean="0"/>
              <a:t>Decommission expired commodities – email &amp; sms notification to DP. Immediate escalation &amp; action</a:t>
            </a:r>
          </a:p>
          <a:p>
            <a:r>
              <a:rPr lang="en-US" baseline="0" dirty="0" smtClean="0"/>
              <a:t>Auto-quantification – formulation of exact quantities when ordering based on consumption and a buffer stock. No time required to carry this out. Order what you need philosophy. Minimizes over supply / under supplies</a:t>
            </a:r>
          </a:p>
          <a:p>
            <a:r>
              <a:rPr lang="en-US" baseline="0" dirty="0" smtClean="0"/>
              <a:t>Email order – Immediate action</a:t>
            </a:r>
          </a:p>
          <a:p>
            <a:r>
              <a:rPr lang="en-US" baseline="0" dirty="0" smtClean="0"/>
              <a:t>Update supply online – mitigate transcription errors</a:t>
            </a:r>
          </a:p>
          <a:p>
            <a:endParaRPr lang="en-US" baseline="0" dirty="0" smtClean="0"/>
          </a:p>
        </p:txBody>
      </p:sp>
      <p:sp>
        <p:nvSpPr>
          <p:cNvPr id="4" name="Slide Number Placeholder 3"/>
          <p:cNvSpPr>
            <a:spLocks noGrp="1"/>
          </p:cNvSpPr>
          <p:nvPr>
            <p:ph type="sldNum" sz="quarter" idx="10"/>
          </p:nvPr>
        </p:nvSpPr>
        <p:spPr/>
        <p:txBody>
          <a:bodyPr/>
          <a:lstStyle/>
          <a:p>
            <a:fld id="{2A94B8B2-574A-49F4-9A95-8AA4E083C48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functionality is enabled</a:t>
            </a:r>
            <a:r>
              <a:rPr lang="en-US" baseline="0" dirty="0" smtClean="0"/>
              <a:t> to allow efficient use of the system in issuing commodities to the respective service points within the facility, ordering commodities to KEMSA, updating order deliveries from KEMSA onto the system and generation of reports from the system on consumption trends, expiries and orders placed in a certain duration.</a:t>
            </a:r>
          </a:p>
          <a:p>
            <a:r>
              <a:rPr lang="en-US" baseline="0" dirty="0" smtClean="0"/>
              <a:t>Additional information is notifications on orders placed and their positioning in the processing cycle, whether approved by the DP or pending dispatch from KEMSA, expired commodities awaiting decommissioning for their proper disposal and call out for immediate escalation on replenishments wherever stocked out.</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Issuing to commodities</a:t>
            </a:r>
            <a:r>
              <a:rPr lang="en-US" baseline="0" dirty="0" smtClean="0"/>
              <a:t> to </a:t>
            </a:r>
            <a:r>
              <a:rPr lang="en-US" dirty="0" smtClean="0"/>
              <a:t>service points within the facility.</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Orders can be placed</a:t>
            </a:r>
            <a:r>
              <a:rPr lang="en-US" baseline="0" dirty="0" smtClean="0"/>
              <a:t> via the system to KEMSA.</a:t>
            </a:r>
          </a:p>
          <a:p>
            <a:endParaRPr lang="en-US" baseline="0" dirty="0" smtClean="0"/>
          </a:p>
          <a:p>
            <a:r>
              <a:rPr lang="en-US" baseline="0" dirty="0" smtClean="0"/>
              <a:t>The system quantifies the stock needed for ordering based on the last consumption from the last order to date taking into consideration a one month buffer stock.</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Once the</a:t>
            </a:r>
            <a:r>
              <a:rPr lang="en-US" baseline="0" dirty="0" smtClean="0"/>
              <a:t> order has been honored and serviced by KEMSA the facility reflects the order particulars onto the system.</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tool calculates</a:t>
            </a:r>
            <a:r>
              <a:rPr lang="en-US" baseline="0" dirty="0" smtClean="0"/>
              <a:t> the respective order fill rate and notifies the user accordingly on whether they have been serviced efficiently for the order they placed.</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a:t>
            </a:r>
            <a:r>
              <a:rPr lang="en-US" baseline="0" dirty="0" smtClean="0"/>
              <a:t> on potential expiries</a:t>
            </a:r>
            <a:endParaRPr lang="en-US" dirty="0"/>
          </a:p>
        </p:txBody>
      </p:sp>
      <p:sp>
        <p:nvSpPr>
          <p:cNvPr id="4" name="Slide Number Placeholder 3"/>
          <p:cNvSpPr>
            <a:spLocks noGrp="1"/>
          </p:cNvSpPr>
          <p:nvPr>
            <p:ph type="sldNum" sz="quarter" idx="10"/>
          </p:nvPr>
        </p:nvSpPr>
        <p:spPr/>
        <p:txBody>
          <a:bodyPr/>
          <a:lstStyle/>
          <a:p>
            <a:fld id="{2A94B8B2-574A-49F4-9A95-8AA4E083C48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B5331A-E0CF-44C8-9817-6B36BA9DABFB}" type="datetimeFigureOut">
              <a:rPr lang="en-US" smtClean="0"/>
              <a:pPr/>
              <a:t>24-Jun-13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40642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331A-E0CF-44C8-9817-6B36BA9DABFB}" type="datetimeFigureOut">
              <a:rPr lang="en-US" smtClean="0"/>
              <a:pPr/>
              <a:t>24-Jun-13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312866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331A-E0CF-44C8-9817-6B36BA9DABFB}" type="datetimeFigureOut">
              <a:rPr lang="en-US" smtClean="0"/>
              <a:pPr/>
              <a:t>24-Jun-13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2372611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17824157"/>
      </p:ext>
    </p:extLst>
  </p:cSld>
  <p:clrMapOvr>
    <a:masterClrMapping/>
  </p:clrMapOvr>
  <p:transition advClick="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B5331A-E0CF-44C8-9817-6B36BA9DABFB}" type="datetimeFigureOut">
              <a:rPr lang="en-US" smtClean="0"/>
              <a:pPr/>
              <a:t>24-Jun-13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8765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B5331A-E0CF-44C8-9817-6B36BA9DABFB}" type="datetimeFigureOut">
              <a:rPr lang="en-US" smtClean="0"/>
              <a:pPr/>
              <a:t>24-Jun-13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19647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B5331A-E0CF-44C8-9817-6B36BA9DABFB}" type="datetimeFigureOut">
              <a:rPr lang="en-US" smtClean="0"/>
              <a:pPr/>
              <a:t>24-Jun-13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52450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B5331A-E0CF-44C8-9817-6B36BA9DABFB}" type="datetimeFigureOut">
              <a:rPr lang="en-US" smtClean="0"/>
              <a:pPr/>
              <a:t>24-Jun-13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84421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B5331A-E0CF-44C8-9817-6B36BA9DABFB}" type="datetimeFigureOut">
              <a:rPr lang="en-US" smtClean="0"/>
              <a:pPr/>
              <a:t>24-Jun-13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258855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5331A-E0CF-44C8-9817-6B36BA9DABFB}" type="datetimeFigureOut">
              <a:rPr lang="en-US" smtClean="0"/>
              <a:pPr/>
              <a:t>24-Jun-13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6728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5331A-E0CF-44C8-9817-6B36BA9DABFB}" type="datetimeFigureOut">
              <a:rPr lang="en-US" smtClean="0"/>
              <a:pPr/>
              <a:t>24-Jun-13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125989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5331A-E0CF-44C8-9817-6B36BA9DABFB}" type="datetimeFigureOut">
              <a:rPr lang="en-US" smtClean="0"/>
              <a:pPr/>
              <a:t>24-Jun-13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211046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5331A-E0CF-44C8-9817-6B36BA9DABFB}" type="datetimeFigureOut">
              <a:rPr lang="en-US" smtClean="0"/>
              <a:pPr/>
              <a:t>24-Jun-13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A2582-7E9A-47E0-AA2B-21F7FD2BA601}" type="slidenum">
              <a:rPr lang="en-US" smtClean="0"/>
              <a:pPr/>
              <a:t>‹#›</a:t>
            </a:fld>
            <a:endParaRPr lang="en-US"/>
          </a:p>
        </p:txBody>
      </p:sp>
    </p:spTree>
    <p:extLst>
      <p:ext uri="{BB962C8B-B14F-4D97-AF65-F5344CB8AC3E}">
        <p14:creationId xmlns="" xmlns:p14="http://schemas.microsoft.com/office/powerpoint/2010/main" val="349155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gray">
          <a:xfrm>
            <a:off x="0" y="2476500"/>
            <a:ext cx="9144000" cy="14859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4400" dirty="0" smtClean="0">
                <a:solidFill>
                  <a:schemeClr val="bg1"/>
                </a:solidFill>
              </a:rPr>
              <a:t>COMMODITIES MANAGEMENT</a:t>
            </a:r>
            <a:endParaRPr lang="en-US" sz="4400" b="0" i="1" dirty="0">
              <a:solidFill>
                <a:schemeClr val="bg1"/>
              </a:solidFill>
            </a:endParaRPr>
          </a:p>
        </p:txBody>
      </p:sp>
      <p:sp>
        <p:nvSpPr>
          <p:cNvPr id="4099" name="AutoShape 6" descr="data:image/jpg;base64,/9j/4AAQSkZJRgABAQAAAQABAAD/2wBDAAkGBwgHBgkIBwgKCgkLDRYPDQwMDRsUFRAWIB0iIiAdHx8kKDQsJCYxJx8fLT0tMTU3Ojo6Iys/RD84QzQ5Ojf/2wBDAQoKCg0MDRoPDxo3JR8lNzc3Nzc3Nzc3Nzc3Nzc3Nzc3Nzc3Nzc3Nzc3Nzc3Nzc3Nzc3Nzc3Nzc3Nzc3Nzc3Nzf/wAARCABeAJQDASIAAhEBAxEB/8QAHAAAAgMBAQEBAAAAAAAAAAAAAAcBBQYIAwQC/8QASBAAAQMDAQMGCQgIBAcAAAAAAQIDBAAFEQYHEiETMUFRgZEUFyIyYXGUobIVNVJTVXST0SNCYmOCkrHBFiVDczNUcoPC4fD/xAAaAQACAwEBAAAAAAAAAAAAAAADBAACBQEG/8QAKREAAgIBAwMDBQADAAAAAAAAAQIAAxEEITESExQiQVEjMjNSYSRx8P/aAAwDAQACEQMRAD8Acl3ukOzwHJ1wdDTDY4nnJPQAOknqpaTNrzvLKEG0I5EHyVPvHeI9IAwO80bb5LvLWqIFENbrjpT1qyAD3E95pX1paXSoydTb5i1trBsCMg7Xrj0WmJ+Kr8qjxvXL7KifirpcUUz4tP6wXdf5jH8b1y+yon4q6PG9cvsqJ+KulxRU8Wn9ZO6/zGQNr1y6bVE/FX+VbvReoZOoLK5c50VqI2HFJRurJBSkcVHI68jspeaR2aS7mhEu9LchxlDKWUgcqsenPmj18fQK2OvH4+l9CKt9vTyIdSIrCQeIB845587u9x6zSVy0lhXUN4ZC+OpuJmpO12WJDgjWuOWAo7iluqyU54E8OHCt2vUDkPRwvtxjpad8GDxYSo43leanPpyB20jNMWs3nUEG37vkPOjlMdCBxV7ga6Futog3eF4FcGA7HyFcnvKSMjm5iKmqSqsqoH+52pmYExW+N25fZUT8VdHjeuX2VE/FXWtl7MdNPpw0xIjHrakKPuVmslfdlE2MhTtmmJlJH+i8AhfYeY+6ro2kbbGJUi0Q8b1y+yon4q6PG9cvsqJ+Kul9LiyIUhceWy4y+2cLbcTgivGmvFpPAgu6/wAxj+N65fZUT8VdHjeuX2VE/FXS4oqeLT+sndf5jJG164dNoin/ALyvyrVaP2hQdQSUwpDBhTVeYgq3kOehJwOPoI76Rlftl5yM8iQyoodaUFoUOcKHEHvFVfR1MMAYMstzA7zqWivGI6X4rLxGC4hKsdWRmisaORT7bvnO1f7DnxClrTJ23fOlr+7ufEKW1bel/CsRt+8wooopiDhTW2X6LQG2r7dmgpavKiMrHBI6HCOs9HUOPVjF6DsH+IdQsxnUkxWv0sj0pH6vaSB310IhISkJAAA4ADorP1t5X0LGKUz6jJ4UltsV28Lv7NvbVluE35Q/eLwT3Dd7zTjmymoUR+VIVutMtqcWfQBk1zPcZjtxuEma/nlZDqnFegk5x2c1C0NeXLfEve2FxGJsVtW/JnXdxPBtIjtE9ZwpXu3e+m1Su0NrXTdj09Ft77shD4yt5XIKIK1HJ4jOegdlMS03e33mL4TbJTchrOCUc6T1EHiD66Fqg5sLEbS1WAoAM+6iqu/X+3afjNyLo+WkOL3EYQVFRxnmHqqi8Zml/wDnHvZl/lQVqdhlRLllHJlpqrS1v1LDLUxAQ+kHkZCB5bZ/uPR/fjSEv1mmWG5uwJ6N1xHFKh5riehST1H/ANU7Y20TS8hwNi5cmScZdZWhPeRgV57QNPNalsBfiBK5kdJdjLSc74xkpz0gjm9OKa09r0t0uNjBWKrjK8xDUUUVrRSFQvzFeo1NQrzVeo1JJ09ajm2RP9hHwiiotHzVC+7t/CKK843M0hxFZtu+drX93c+IUtqZG2753tn3dfxClvW3pfwrEbfvMKKKKYg44ti9vDNkl3BQ8uS/uJP7KB+ZV3Uxqy+zNsN6JtgA85C1H1lajWnPCsG9uq1jH6xhRMLteu3gOmhCbVh2c4G/4E8Vf+I7aVWkrGrUN9j24KUhtWVuuJHFCAOJHuHbV1tXuvyjqtyOhWWoKAyOPDe51e8gfw1p9jdsTGt069SMJDp5JCj0IRxUfVn4afX6Gmz7mLt67ce0xOubDB07eEQIMl6QeRC3C7u+SSTgcB1DPaK1WxFh4yrpJ3iI4Q22R0KVkn3D4qwWobmq8XubcF5w+6VJB6EcyR/KBTl0JGa03oNEyUN0qaVNf68EZA/lCRXdQxWgKdyZKwC+RwJhNr928N1EiA2rLUFvdI/eK4q926O+vk0FpBjUiZ0ifIejxIqQN9vHFXOeJB4ADPaKy86W7OmSJkg5dfcU6v1k5NM+eP8ACmyhuNjcmXEbqxzHLgyruQN2rvmqta15P/GVHqYsYrHeS5ZfIFRa3jyZV5xTnhnHTjFPfZcxIZ0XC8IUTvlbjYP6qCo4H9+2kfa4LlzuUWCx/wASS6lsHqyefsHHsrpiJHbiRmo7Cd1ppAQhPUkDAFC174UJL6cbkzn3X1sFp1bcI7aQlpa+WbA6Asb2OwkjsrP0w9tTSU3+C6B5S4uD2LOP60vKboYtUpMFYMMRCoV5qvUamoV5qvUaLKTp20fNML7u38IootHzTC+7t/CKK843JmkOIqttp/zi2fdl/EKXFMfbb882z7sv4qXFbel/CsRt+8wooopiDj52VSUyNFQ0jzmFuNK/nJHuIrR3ee3a7XLnveZHaU4R14HN281LDYtd0tSptodVjlhy7OfpAYUO7B7DWj2sKnu6fbgW6JJkKkvDlOQaUvdQnjxwOGVbvcaxbav8jpPuY6rfTzEqtb86WpasuSZDpJx+stR/uTTk1etGk9nKLawoB1xtMRJHSVDLiu0b/fWQ2caWnu6nYlXGBJYjxAXt55lSApY4JAyOPE5/hq12tsXa53WJFhW6Y/FjNFRW0wpSStXPxAxwAHeactZXuVAdhvAoCqFveYHTdrN5vsK3gHdfdAXjoQOKj3A01tr10TA02zbmcJVNWE7o6G0YJ9+6Kq9kWnJcSdLudxhvx1IQGWEvtlBJPFRAPoAHaazO1G7fKWrH20Ky1CSI6erI4qP8xI7BUY93UADhZB6K8/MqtH2n5a1JBhKTlpTm+7/0J4q7wMdtaXbFdfC7+zbm1ZbhN+UB9YvBPcnd7zWa0tqR7TM16XFYjOuuNcn+mz5IyCcYI6h3VXTZb10uL8p08pIkulaggZySeYCjlCbus8AQYICYE3Gxy0+F31+4uJ/Rwm8IP7xfD3JCu8U5+isvs4sjlj0yy1IbLcp8l55KhxBPMD6kgD15rUKISMkgAc5NZWps7lpMbqXpURL7Z3w5qWKyk55GIM+gqUo/0ArAVb6uuovWpJ89By045utH9hPkp7wM9tVFa9C9NYBijnLEwqF+Yr1GpqF+Yr1Giyk6etQxa4Y6mEfCKK/VuGIEYdTSP6CivOHmaQ4in22/PNs+7L+KlxTH22/PNs+7L+KlxW3pfwrEbfvMKKKKYg59Nsnv2y4R50RW68wsLQeg+g+gjh210Xp29Rr9amZ8Q+SsYWgni2sc6T6R+Rrmur7SGqJemLhyzI5WM5gPsE4Cx1jqUOg9lK6rT91cjkQtVnQd+J0TRVdYr5b77CTKtr4cRzKTzKbPUodB/wDhVlWOQQcGOg5lff7kiz2aZcHMYjtKWAelXQO04Fc0uLcedUtZK3FqKlHpUonJ99N3bTduRtkO1Nq8qS5yrgB/UTzd6iP5aw2zq0/K2rIaFp3mY58Id6sJwQO1W7WlpAK6jYYrcepwojk0tp+NarBChuxmVPIaBdUpsElZ4q4+smrhESO2oKbYaQodKUAGvWgnFZpYk5MZAAhzUvtq+qU2+3Ks0NweGSk4dKTxaaPP2q5vVn0V9WttoEOytuQ7apEq48xAOUMnrUek/s9+KSkuU/NkuypTq3X3VFS1rOSomndLpix624gbbcbCeVFFFasUhUK80+o1NfptO+tKfpECpOzqCIMRWR1NpHuor0QN1IA6OFFecmjFrtns78iJCurCCtEbebfx+qlRBCvVkEdopR11MtCXEFC0pUlQwUqGQRWSmbNtMyni74GtkqOSlh5SU93MOyntNq1rXpYReyksciIainl4rtNfVS/aVUeK7TX1Uv2lVM+dV/ZTsPEbRTy8V2mvqpftKqPFdpr6qX7Sqp51X9k7DRL2y5TbVKTKt0lyO8OG8g846iOYj0GnPs31VctSsyk3BhkeDbg5dvI3yc8CnmzgZ4dfNU+K7TP1Mr2lVaGw2CBYIS4lsbU22tZWoqWVKKiAM5PoApbU6iqxdhvCV1up52iQ2iXX5W1ZNcSreZYV4O11YRwPereNbbZPEZtGnLjf53kIcz5RHM02Dk9qs9wq4Oy7TaiSpEsk8TmSeNXzunLe7p8WLcWiCG0t7qFkKwCDz+kjj11yzUIaxWsi1sGLGYaZteaAIg2d1R6C+8E+5IP9ayF919f7whTSpIix1cC1FG5kdRV5x7xTJ8VumvoS/aDR4rdNfQl+0GrpbpU3CzhS0+8R1FPHxW6a+hL9oNHit019CX7QaP51X9g+w8R1FPHxW6a+hL9oNHit019CX7QannVf2TsPEdVnpmA7c7/AiMtlZW+gqx0IBBUT6AM03xsu00P9KUfXIVV9YtM2iwBfyXDQ0tYwpwkqWodW8STj0VSzXJ04Ubzq0NneW4oqaKy43P/Z"/>
          <p:cNvSpPr>
            <a:spLocks noChangeAspect="1" noChangeArrowheads="1"/>
          </p:cNvSpPr>
          <p:nvPr/>
        </p:nvSpPr>
        <p:spPr bwMode="auto">
          <a:xfrm>
            <a:off x="4545013"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100" name="AutoShape 8" descr="data:image/jpg;base64,/9j/4AAQSkZJRgABAQAAAQABAAD/2wBDAAkGBwgHBgkIBwgKCgkLDRYPDQwMDRsUFRAWIB0iIiAdHx8kKDQsJCYxJx8fLT0tMTU3Ojo6Iys/RD84QzQ5Ojf/2wBDAQoKCg0MDRoPDxo3JR8lNzc3Nzc3Nzc3Nzc3Nzc3Nzc3Nzc3Nzc3Nzc3Nzc3Nzc3Nzc3Nzc3Nzc3Nzc3Nzc3Nzf/wAARCABeAJQDASIAAhEBAxEB/8QAHAAAAgMBAQEBAAAAAAAAAAAAAAcBBQYIAwQC/8QASBAAAQMDAQMGCQgIBAcAAAAAAQIDBAAFEQYHEiETMUFRgZEUFyIyYXGUobIVNVJTVXST0SNCYmOCkrHBFiVDczNUcoPC4fD/xAAaAQACAwEBAAAAAAAAAAAAAAADBAACBQEG/8QAKREAAgIBAwMDBQADAAAAAAAAAQIAAxEEITESExQiQVEjMjNSYSRx8P/aAAwDAQACEQMRAD8Acl3ukOzwHJ1wdDTDY4nnJPQAOknqpaTNrzvLKEG0I5EHyVPvHeI9IAwO80bb5LvLWqIFENbrjpT1qyAD3E95pX1paXSoydTb5i1trBsCMg7Xrj0WmJ+Kr8qjxvXL7KifirpcUUz4tP6wXdf5jH8b1y+yon4q6PG9cvsqJ+KulxRU8Wn9ZO6/zGQNr1y6bVE/FX+VbvReoZOoLK5c50VqI2HFJRurJBSkcVHI68jspeaR2aS7mhEu9LchxlDKWUgcqsenPmj18fQK2OvH4+l9CKt9vTyIdSIrCQeIB845587u9x6zSVy0lhXUN4ZC+OpuJmpO12WJDgjWuOWAo7iluqyU54E8OHCt2vUDkPRwvtxjpad8GDxYSo43leanPpyB20jNMWs3nUEG37vkPOjlMdCBxV7ga6Futog3eF4FcGA7HyFcnvKSMjm5iKmqSqsqoH+52pmYExW+N25fZUT8VdHjeuX2VE/FXWtl7MdNPpw0xIjHrakKPuVmslfdlE2MhTtmmJlJH+i8AhfYeY+6ro2kbbGJUi0Q8b1y+yon4q6PG9cvsqJ+Kul9LiyIUhceWy4y+2cLbcTgivGmvFpPAgu6/wAxj+N65fZUT8VdHjeuX2VE/FXS4oqeLT+sndf5jJG164dNoin/ALyvyrVaP2hQdQSUwpDBhTVeYgq3kOehJwOPoI76Rlftl5yM8iQyoodaUFoUOcKHEHvFVfR1MMAYMstzA7zqWivGI6X4rLxGC4hKsdWRmisaORT7bvnO1f7DnxClrTJ23fOlr+7ufEKW1bel/CsRt+8wooopiDhTW2X6LQG2r7dmgpavKiMrHBI6HCOs9HUOPVjF6DsH+IdQsxnUkxWv0sj0pH6vaSB310IhISkJAAA4ADorP1t5X0LGKUz6jJ4UltsV28Lv7NvbVluE35Q/eLwT3Dd7zTjmymoUR+VIVutMtqcWfQBk1zPcZjtxuEma/nlZDqnFegk5x2c1C0NeXLfEve2FxGJsVtW/JnXdxPBtIjtE9ZwpXu3e+m1Su0NrXTdj09Ft77shD4yt5XIKIK1HJ4jOegdlMS03e33mL4TbJTchrOCUc6T1EHiD66Fqg5sLEbS1WAoAM+6iqu/X+3afjNyLo+WkOL3EYQVFRxnmHqqi8Zml/wDnHvZl/lQVqdhlRLllHJlpqrS1v1LDLUxAQ+kHkZCB5bZ/uPR/fjSEv1mmWG5uwJ6N1xHFKh5riehST1H/ANU7Y20TS8hwNi5cmScZdZWhPeRgV57QNPNalsBfiBK5kdJdjLSc74xkpz0gjm9OKa09r0t0uNjBWKrjK8xDUUUVrRSFQvzFeo1NQrzVeo1JJ09ajm2RP9hHwiiotHzVC+7t/CKK843M0hxFZtu+drX93c+IUtqZG2753tn3dfxClvW3pfwrEbfvMKKKKYg44ti9vDNkl3BQ8uS/uJP7KB+ZV3Uxqy+zNsN6JtgA85C1H1lajWnPCsG9uq1jH6xhRMLteu3gOmhCbVh2c4G/4E8Vf+I7aVWkrGrUN9j24KUhtWVuuJHFCAOJHuHbV1tXuvyjqtyOhWWoKAyOPDe51e8gfw1p9jdsTGt069SMJDp5JCj0IRxUfVn4afX6Gmz7mLt67ce0xOubDB07eEQIMl6QeRC3C7u+SSTgcB1DPaK1WxFh4yrpJ3iI4Q22R0KVkn3D4qwWobmq8XubcF5w+6VJB6EcyR/KBTl0JGa03oNEyUN0qaVNf68EZA/lCRXdQxWgKdyZKwC+RwJhNr928N1EiA2rLUFvdI/eK4q926O+vk0FpBjUiZ0ifIejxIqQN9vHFXOeJB4ADPaKy86W7OmSJkg5dfcU6v1k5NM+eP8ACmyhuNjcmXEbqxzHLgyruQN2rvmqta15P/GVHqYsYrHeS5ZfIFRa3jyZV5xTnhnHTjFPfZcxIZ0XC8IUTvlbjYP6qCo4H9+2kfa4LlzuUWCx/wASS6lsHqyefsHHsrpiJHbiRmo7Cd1ppAQhPUkDAFC174UJL6cbkzn3X1sFp1bcI7aQlpa+WbA6Asb2OwkjsrP0w9tTSU3+C6B5S4uD2LOP60vKboYtUpMFYMMRCoV5qvUamoV5qvUaLKTp20fNML7u38IootHzTC+7t/CKK843JmkOIqttp/zi2fdl/EKXFMfbb882z7sv4qXFbel/CsRt+8wooopiDj52VSUyNFQ0jzmFuNK/nJHuIrR3ee3a7XLnveZHaU4R14HN281LDYtd0tSptodVjlhy7OfpAYUO7B7DWj2sKnu6fbgW6JJkKkvDlOQaUvdQnjxwOGVbvcaxbav8jpPuY6rfTzEqtb86WpasuSZDpJx+stR/uTTk1etGk9nKLawoB1xtMRJHSVDLiu0b/fWQ2caWnu6nYlXGBJYjxAXt55lSApY4JAyOPE5/hq12tsXa53WJFhW6Y/FjNFRW0wpSStXPxAxwAHeactZXuVAdhvAoCqFveYHTdrN5vsK3gHdfdAXjoQOKj3A01tr10TA02zbmcJVNWE7o6G0YJ9+6Kq9kWnJcSdLudxhvx1IQGWEvtlBJPFRAPoAHaazO1G7fKWrH20Ky1CSI6erI4qP8xI7BUY93UADhZB6K8/MqtH2n5a1JBhKTlpTm+7/0J4q7wMdtaXbFdfC7+zbm1ZbhN+UB9YvBPcnd7zWa0tqR7TM16XFYjOuuNcn+mz5IyCcYI6h3VXTZb10uL8p08pIkulaggZySeYCjlCbus8AQYICYE3Gxy0+F31+4uJ/Rwm8IP7xfD3JCu8U5+isvs4sjlj0yy1IbLcp8l55KhxBPMD6kgD15rUKISMkgAc5NZWps7lpMbqXpURL7Z3w5qWKyk55GIM+gqUo/0ArAVb6uuovWpJ89By045utH9hPkp7wM9tVFa9C9NYBijnLEwqF+Yr1GpqF+Yr1Giyk6etQxa4Y6mEfCKK/VuGIEYdTSP6CivOHmaQ4in22/PNs+7L+KlxTH22/PNs+7L+KlxW3pfwrEbfvMKKKKYg59Nsnv2y4R50RW68wsLQeg+g+gjh210Xp29Rr9amZ8Q+SsYWgni2sc6T6R+Rrmur7SGqJemLhyzI5WM5gPsE4Cx1jqUOg9lK6rT91cjkQtVnQd+J0TRVdYr5b77CTKtr4cRzKTzKbPUodB/wDhVlWOQQcGOg5lff7kiz2aZcHMYjtKWAelXQO04Fc0uLcedUtZK3FqKlHpUonJ99N3bTduRtkO1Nq8qS5yrgB/UTzd6iP5aw2zq0/K2rIaFp3mY58Id6sJwQO1W7WlpAK6jYYrcepwojk0tp+NarBChuxmVPIaBdUpsElZ4q4+smrhESO2oKbYaQodKUAGvWgnFZpYk5MZAAhzUvtq+qU2+3Ks0NweGSk4dKTxaaPP2q5vVn0V9WttoEOytuQ7apEq48xAOUMnrUek/s9+KSkuU/NkuypTq3X3VFS1rOSomndLpix624gbbcbCeVFFFasUhUK80+o1NfptO+tKfpECpOzqCIMRWR1NpHuor0QN1IA6OFFecmjFrtns78iJCurCCtEbebfx+qlRBCvVkEdopR11MtCXEFC0pUlQwUqGQRWSmbNtMyni74GtkqOSlh5SU93MOyntNq1rXpYReyksciIainl4rtNfVS/aVUeK7TX1Uv2lVM+dV/ZTsPEbRTy8V2mvqpftKqPFdpr6qX7Sqp51X9k7DRL2y5TbVKTKt0lyO8OG8g846iOYj0GnPs31VctSsyk3BhkeDbg5dvI3yc8CnmzgZ4dfNU+K7TP1Mr2lVaGw2CBYIS4lsbU22tZWoqWVKKiAM5PoApbU6iqxdhvCV1up52iQ2iXX5W1ZNcSreZYV4O11YRwPereNbbZPEZtGnLjf53kIcz5RHM02Dk9qs9wq4Oy7TaiSpEsk8TmSeNXzunLe7p8WLcWiCG0t7qFkKwCDz+kjj11yzUIaxWsi1sGLGYaZteaAIg2d1R6C+8E+5IP9ayF919f7whTSpIix1cC1FG5kdRV5x7xTJ8VumvoS/aDR4rdNfQl+0GrpbpU3CzhS0+8R1FPHxW6a+hL9oNHit019CX7QaP51X9g+w8R1FPHxW6a+hL9oNHit019CX7QannVf2TsPEdVnpmA7c7/AiMtlZW+gqx0IBBUT6AM03xsu00P9KUfXIVV9YtM2iwBfyXDQ0tYwpwkqWodW8STj0VSzXJ04Ubzq0NneW4oqaKy43P/Z"/>
          <p:cNvSpPr>
            <a:spLocks noChangeAspect="1" noChangeArrowheads="1"/>
          </p:cNvSpPr>
          <p:nvPr/>
        </p:nvSpPr>
        <p:spPr bwMode="auto">
          <a:xfrm>
            <a:off x="4545013" y="-144463"/>
            <a:ext cx="304800" cy="3048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transition advClick="0">
    <p:push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rcRect l="18687" t="35356" r="35548" b="29288"/>
          <a:stretch>
            <a:fillRect/>
          </a:stretch>
        </p:blipFill>
        <p:spPr>
          <a:xfrm>
            <a:off x="-76200" y="831273"/>
            <a:ext cx="9250878" cy="5112327"/>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Place Order – Confirmation of Order</a:t>
            </a:r>
          </a:p>
        </p:txBody>
      </p:sp>
    </p:spTree>
    <p:extLst>
      <p:ext uri="{BB962C8B-B14F-4D97-AF65-F5344CB8AC3E}">
        <p14:creationId xmlns="" xmlns:p14="http://schemas.microsoft.com/office/powerpoint/2010/main" val="358632893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914400"/>
            <a:ext cx="9109933" cy="5597236"/>
          </a:xfrm>
        </p:spPr>
      </p:pic>
      <p:sp>
        <p:nvSpPr>
          <p:cNvPr id="7"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Home Screen</a:t>
            </a:r>
          </a:p>
        </p:txBody>
      </p:sp>
      <p:sp>
        <p:nvSpPr>
          <p:cNvPr id="5" name="Left Arrow 4"/>
          <p:cNvSpPr/>
          <p:nvPr/>
        </p:nvSpPr>
        <p:spPr>
          <a:xfrm>
            <a:off x="3429000" y="38100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822554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42974" y="838200"/>
            <a:ext cx="9186974" cy="57912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Update Order Delivery</a:t>
            </a:r>
          </a:p>
        </p:txBody>
      </p:sp>
    </p:spTree>
    <p:extLst>
      <p:ext uri="{BB962C8B-B14F-4D97-AF65-F5344CB8AC3E}">
        <p14:creationId xmlns="" xmlns:p14="http://schemas.microsoft.com/office/powerpoint/2010/main" val="24662822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863736"/>
            <a:ext cx="9144000" cy="6070464"/>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Update Order Delivery – Monitor Order Fill Rate</a:t>
            </a:r>
          </a:p>
        </p:txBody>
      </p:sp>
    </p:spTree>
    <p:extLst>
      <p:ext uri="{BB962C8B-B14F-4D97-AF65-F5344CB8AC3E}">
        <p14:creationId xmlns="" xmlns:p14="http://schemas.microsoft.com/office/powerpoint/2010/main" val="29586488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914400"/>
            <a:ext cx="9109933" cy="5597236"/>
          </a:xfrm>
        </p:spPr>
      </p:pic>
      <p:sp>
        <p:nvSpPr>
          <p:cNvPr id="7"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Home Screen</a:t>
            </a:r>
          </a:p>
        </p:txBody>
      </p:sp>
      <p:sp>
        <p:nvSpPr>
          <p:cNvPr id="5" name="Left Arrow 4"/>
          <p:cNvSpPr/>
          <p:nvPr/>
        </p:nvSpPr>
        <p:spPr>
          <a:xfrm>
            <a:off x="3429000" y="48006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822554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rcRect b="30516"/>
          <a:stretch>
            <a:fillRect/>
          </a:stretch>
        </p:blipFill>
        <p:spPr>
          <a:xfrm>
            <a:off x="0" y="914400"/>
            <a:ext cx="9060872" cy="5527964"/>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Facility Reports – Potential Expiries</a:t>
            </a:r>
          </a:p>
        </p:txBody>
      </p:sp>
    </p:spTree>
    <p:extLst>
      <p:ext uri="{BB962C8B-B14F-4D97-AF65-F5344CB8AC3E}">
        <p14:creationId xmlns="" xmlns:p14="http://schemas.microsoft.com/office/powerpoint/2010/main" val="108292459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56615" y="838200"/>
            <a:ext cx="9087385" cy="60198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Facility Reports – Stock Control Card (Bin Card)</a:t>
            </a:r>
          </a:p>
        </p:txBody>
      </p:sp>
    </p:spTree>
    <p:extLst>
      <p:ext uri="{BB962C8B-B14F-4D97-AF65-F5344CB8AC3E}">
        <p14:creationId xmlns="" xmlns:p14="http://schemas.microsoft.com/office/powerpoint/2010/main" val="13072673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45341" y="838200"/>
            <a:ext cx="9098659" cy="60198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Facility Reports – Periodic Commodity Issues </a:t>
            </a:r>
          </a:p>
        </p:txBody>
      </p:sp>
    </p:spTree>
    <p:extLst>
      <p:ext uri="{BB962C8B-B14F-4D97-AF65-F5344CB8AC3E}">
        <p14:creationId xmlns="" xmlns:p14="http://schemas.microsoft.com/office/powerpoint/2010/main" val="28489557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gray">
          <a:xfrm>
            <a:off x="0" y="2438400"/>
            <a:ext cx="9144000" cy="14859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4400" dirty="0" smtClean="0">
                <a:solidFill>
                  <a:schemeClr val="bg1"/>
                </a:solidFill>
              </a:rPr>
              <a:t>LEVEL 2: DISTRICT PHARMACIST</a:t>
            </a:r>
          </a:p>
        </p:txBody>
      </p:sp>
    </p:spTree>
    <p:extLst>
      <p:ext uri="{BB962C8B-B14F-4D97-AF65-F5344CB8AC3E}">
        <p14:creationId xmlns="" xmlns:p14="http://schemas.microsoft.com/office/powerpoint/2010/main" val="17611420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 xmlns:a14="http://schemas.microsoft.com/office/drawing/2010/main" val="0"/>
              </a:ext>
            </a:extLst>
          </a:blip>
          <a:srcRect b="13333"/>
          <a:stretch>
            <a:fillRect/>
          </a:stretch>
        </p:blipFill>
        <p:spPr>
          <a:xfrm>
            <a:off x="117893" y="838200"/>
            <a:ext cx="9026107" cy="60198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Dashboard – Commodities Stock Status</a:t>
            </a:r>
          </a:p>
        </p:txBody>
      </p:sp>
    </p:spTree>
    <p:extLst>
      <p:ext uri="{BB962C8B-B14F-4D97-AF65-F5344CB8AC3E}">
        <p14:creationId xmlns="" xmlns:p14="http://schemas.microsoft.com/office/powerpoint/2010/main" val="419099225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97529"/>
            <a:ext cx="2819400" cy="369332"/>
          </a:xfrm>
          <a:prstGeom prst="rect">
            <a:avLst/>
          </a:prstGeom>
          <a:noFill/>
        </p:spPr>
        <p:txBody>
          <a:bodyPr wrap="square" rtlCol="0">
            <a:spAutoFit/>
          </a:bodyPr>
          <a:lstStyle/>
          <a:p>
            <a:endParaRPr lang="en-US" dirty="0"/>
          </a:p>
        </p:txBody>
      </p:sp>
      <p:sp>
        <p:nvSpPr>
          <p:cNvPr id="8" name="TextBox 7"/>
          <p:cNvSpPr txBox="1"/>
          <p:nvPr/>
        </p:nvSpPr>
        <p:spPr>
          <a:xfrm>
            <a:off x="457200" y="1563949"/>
            <a:ext cx="2209800" cy="646331"/>
          </a:xfrm>
          <a:prstGeom prst="rect">
            <a:avLst/>
          </a:prstGeom>
          <a:noFill/>
          <a:ln>
            <a:solidFill>
              <a:srgbClr val="00B050"/>
            </a:solidFill>
          </a:ln>
        </p:spPr>
        <p:txBody>
          <a:bodyPr wrap="square" rtlCol="0">
            <a:spAutoFit/>
          </a:bodyPr>
          <a:lstStyle/>
          <a:p>
            <a:r>
              <a:rPr lang="en-US" b="1" dirty="0" smtClean="0">
                <a:solidFill>
                  <a:srgbClr val="FF0000"/>
                </a:solidFill>
              </a:rPr>
              <a:t>* </a:t>
            </a:r>
            <a:r>
              <a:rPr lang="en-US" dirty="0" smtClean="0"/>
              <a:t>Physical stock count on bin cards </a:t>
            </a:r>
            <a:endParaRPr lang="en-US" dirty="0"/>
          </a:p>
        </p:txBody>
      </p:sp>
      <p:cxnSp>
        <p:nvCxnSpPr>
          <p:cNvPr id="10" name="Straight Connector 9"/>
          <p:cNvCxnSpPr/>
          <p:nvPr/>
        </p:nvCxnSpPr>
        <p:spPr>
          <a:xfrm>
            <a:off x="457200" y="1408331"/>
            <a:ext cx="838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5600" y="940329"/>
            <a:ext cx="0" cy="5486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24600" y="940329"/>
            <a:ext cx="0" cy="54864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438400"/>
            <a:ext cx="2209800" cy="646331"/>
          </a:xfrm>
          <a:prstGeom prst="rect">
            <a:avLst/>
          </a:prstGeom>
          <a:noFill/>
          <a:ln>
            <a:solidFill>
              <a:srgbClr val="00B050"/>
            </a:solidFill>
          </a:ln>
        </p:spPr>
        <p:txBody>
          <a:bodyPr wrap="square" rtlCol="0">
            <a:spAutoFit/>
          </a:bodyPr>
          <a:lstStyle/>
          <a:p>
            <a:r>
              <a:rPr lang="en-US" dirty="0" smtClean="0"/>
              <a:t>Issue to service points</a:t>
            </a:r>
            <a:endParaRPr lang="en-US" dirty="0"/>
          </a:p>
        </p:txBody>
      </p:sp>
      <p:sp>
        <p:nvSpPr>
          <p:cNvPr id="17" name="TextBox 16"/>
          <p:cNvSpPr txBox="1"/>
          <p:nvPr/>
        </p:nvSpPr>
        <p:spPr>
          <a:xfrm>
            <a:off x="457200" y="4267200"/>
            <a:ext cx="2209800" cy="646331"/>
          </a:xfrm>
          <a:prstGeom prst="rect">
            <a:avLst/>
          </a:prstGeom>
          <a:noFill/>
          <a:ln>
            <a:solidFill>
              <a:srgbClr val="00B050"/>
            </a:solidFill>
          </a:ln>
        </p:spPr>
        <p:txBody>
          <a:bodyPr wrap="square" rtlCol="0">
            <a:spAutoFit/>
          </a:bodyPr>
          <a:lstStyle/>
          <a:p>
            <a:r>
              <a:rPr lang="en-US" dirty="0" smtClean="0"/>
              <a:t>Place physical order to KEMSA </a:t>
            </a:r>
            <a:r>
              <a:rPr lang="en-US" b="1" dirty="0" smtClean="0">
                <a:solidFill>
                  <a:srgbClr val="FF0000"/>
                </a:solidFill>
              </a:rPr>
              <a:t>*</a:t>
            </a:r>
            <a:endParaRPr lang="en-US" b="1" dirty="0">
              <a:solidFill>
                <a:srgbClr val="FF0000"/>
              </a:solidFill>
            </a:endParaRPr>
          </a:p>
        </p:txBody>
      </p:sp>
      <p:sp>
        <p:nvSpPr>
          <p:cNvPr id="18" name="TextBox 17"/>
          <p:cNvSpPr txBox="1"/>
          <p:nvPr/>
        </p:nvSpPr>
        <p:spPr>
          <a:xfrm>
            <a:off x="457200" y="5029200"/>
            <a:ext cx="2209800" cy="1754326"/>
          </a:xfrm>
          <a:prstGeom prst="rect">
            <a:avLst/>
          </a:prstGeom>
          <a:noFill/>
          <a:ln>
            <a:solidFill>
              <a:srgbClr val="00B050"/>
            </a:solidFill>
          </a:ln>
        </p:spPr>
        <p:txBody>
          <a:bodyPr wrap="square" rtlCol="0">
            <a:spAutoFit/>
          </a:bodyPr>
          <a:lstStyle/>
          <a:p>
            <a:pPr marL="285750" indent="-285750">
              <a:buFont typeface="Arial" pitchFamily="34" charset="0"/>
              <a:buChar char="•"/>
            </a:pPr>
            <a:r>
              <a:rPr lang="en-US" dirty="0" smtClean="0"/>
              <a:t>Receive supply</a:t>
            </a:r>
          </a:p>
          <a:p>
            <a:pPr marL="285750" indent="-285750">
              <a:buFont typeface="Arial" pitchFamily="34" charset="0"/>
              <a:buChar char="•"/>
            </a:pPr>
            <a:r>
              <a:rPr lang="en-US" dirty="0" smtClean="0"/>
              <a:t>Carry out a stock count</a:t>
            </a:r>
          </a:p>
          <a:p>
            <a:pPr marL="285750" indent="-285750">
              <a:buFont typeface="Arial" pitchFamily="34" charset="0"/>
              <a:buChar char="•"/>
            </a:pPr>
            <a:r>
              <a:rPr lang="en-US" dirty="0" smtClean="0"/>
              <a:t>Physically update new stock count on bin cards </a:t>
            </a:r>
            <a:endParaRPr lang="en-US" dirty="0"/>
          </a:p>
        </p:txBody>
      </p:sp>
      <p:sp>
        <p:nvSpPr>
          <p:cNvPr id="19" name="TextBox 18"/>
          <p:cNvSpPr txBox="1"/>
          <p:nvPr/>
        </p:nvSpPr>
        <p:spPr>
          <a:xfrm>
            <a:off x="3124200" y="1905000"/>
            <a:ext cx="2971800" cy="2031325"/>
          </a:xfrm>
          <a:prstGeom prst="rect">
            <a:avLst/>
          </a:prstGeom>
          <a:noFill/>
          <a:ln>
            <a:solidFill>
              <a:srgbClr val="00B050"/>
            </a:solidFill>
          </a:ln>
        </p:spPr>
        <p:txBody>
          <a:bodyPr wrap="square" rtlCol="0">
            <a:spAutoFit/>
          </a:bodyPr>
          <a:lstStyle/>
          <a:p>
            <a:pPr marL="285750" indent="-285750">
              <a:buFont typeface="Arial" pitchFamily="34" charset="0"/>
              <a:buChar char="•"/>
            </a:pPr>
            <a:r>
              <a:rPr lang="en-US" dirty="0" smtClean="0"/>
              <a:t>Physically collect order form from facility</a:t>
            </a:r>
          </a:p>
          <a:p>
            <a:pPr marL="285750" indent="-285750">
              <a:buFont typeface="Arial" pitchFamily="34" charset="0"/>
              <a:buChar char="•"/>
            </a:pPr>
            <a:r>
              <a:rPr lang="en-US" dirty="0" smtClean="0"/>
              <a:t>Manually rationalize order</a:t>
            </a:r>
          </a:p>
          <a:p>
            <a:pPr marL="285750" indent="-285750">
              <a:buFont typeface="Arial" pitchFamily="34" charset="0"/>
              <a:buChar char="•"/>
            </a:pPr>
            <a:r>
              <a:rPr lang="en-US" dirty="0" smtClean="0"/>
              <a:t>Physically send  facility order sheets to KEMSA</a:t>
            </a:r>
          </a:p>
          <a:p>
            <a:pPr marL="285750" indent="-285750">
              <a:buFont typeface="Arial" pitchFamily="34" charset="0"/>
              <a:buChar char="•"/>
            </a:pPr>
            <a:r>
              <a:rPr lang="en-US" dirty="0" smtClean="0"/>
              <a:t>Generate manual divisional reports</a:t>
            </a:r>
          </a:p>
        </p:txBody>
      </p:sp>
      <p:sp>
        <p:nvSpPr>
          <p:cNvPr id="20" name="TextBox 19"/>
          <p:cNvSpPr txBox="1"/>
          <p:nvPr/>
        </p:nvSpPr>
        <p:spPr>
          <a:xfrm>
            <a:off x="6553200" y="2667000"/>
            <a:ext cx="2514600" cy="1754326"/>
          </a:xfrm>
          <a:prstGeom prst="rect">
            <a:avLst/>
          </a:prstGeom>
          <a:noFill/>
          <a:ln>
            <a:solidFill>
              <a:srgbClr val="00B050"/>
            </a:solidFill>
          </a:ln>
        </p:spPr>
        <p:txBody>
          <a:bodyPr wrap="square" rtlCol="0">
            <a:spAutoFit/>
          </a:bodyPr>
          <a:lstStyle/>
          <a:p>
            <a:pPr marL="285750" indent="-285750">
              <a:buFont typeface="Arial"/>
              <a:buChar char="•"/>
            </a:pPr>
            <a:r>
              <a:rPr lang="en-US" dirty="0" smtClean="0"/>
              <a:t>Receive physical order forms</a:t>
            </a:r>
          </a:p>
          <a:p>
            <a:pPr marL="285750" indent="-285750">
              <a:buFont typeface="Arial"/>
              <a:buChar char="•"/>
            </a:pPr>
            <a:r>
              <a:rPr lang="en-US" dirty="0" smtClean="0"/>
              <a:t>Feed order into ERP</a:t>
            </a:r>
          </a:p>
          <a:p>
            <a:pPr marL="285750" indent="-285750">
              <a:buFont typeface="Arial"/>
              <a:buChar char="•"/>
            </a:pPr>
            <a:r>
              <a:rPr lang="en-US" dirty="0" smtClean="0"/>
              <a:t>Supply commodities</a:t>
            </a:r>
          </a:p>
          <a:p>
            <a:pPr marL="285750" indent="-285750">
              <a:buFont typeface="Arial"/>
              <a:buChar char="•"/>
            </a:pPr>
            <a:endParaRPr lang="en-US" dirty="0" smtClean="0"/>
          </a:p>
          <a:p>
            <a:endParaRPr lang="en-US" dirty="0"/>
          </a:p>
        </p:txBody>
      </p:sp>
      <p:sp>
        <p:nvSpPr>
          <p:cNvPr id="21" name="Down Arrow 20"/>
          <p:cNvSpPr/>
          <p:nvPr/>
        </p:nvSpPr>
        <p:spPr>
          <a:xfrm>
            <a:off x="0" y="1600200"/>
            <a:ext cx="381000" cy="4191000"/>
          </a:xfrm>
          <a:prstGeom prst="downArrow">
            <a:avLst/>
          </a:prstGeom>
          <a:solidFill>
            <a:schemeClr val="bg1">
              <a:lumMod val="8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accent1"/>
              </a:solidFill>
            </a:endParaRPr>
          </a:p>
        </p:txBody>
      </p:sp>
      <p:cxnSp>
        <p:nvCxnSpPr>
          <p:cNvPr id="27" name="Straight Arrow Connector 26"/>
          <p:cNvCxnSpPr/>
          <p:nvPr/>
        </p:nvCxnSpPr>
        <p:spPr>
          <a:xfrm>
            <a:off x="6096000" y="3657600"/>
            <a:ext cx="457200" cy="1588"/>
          </a:xfrm>
          <a:prstGeom prst="straightConnector1">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sp>
        <p:nvSpPr>
          <p:cNvPr id="30" name="TextBox 29"/>
          <p:cNvSpPr txBox="1"/>
          <p:nvPr/>
        </p:nvSpPr>
        <p:spPr>
          <a:xfrm>
            <a:off x="457200" y="838200"/>
            <a:ext cx="1981200" cy="369332"/>
          </a:xfrm>
          <a:prstGeom prst="rect">
            <a:avLst/>
          </a:prstGeom>
          <a:noFill/>
          <a:ln>
            <a:noFill/>
          </a:ln>
        </p:spPr>
        <p:txBody>
          <a:bodyPr wrap="square" rtlCol="0">
            <a:spAutoFit/>
          </a:bodyPr>
          <a:lstStyle/>
          <a:p>
            <a:r>
              <a:rPr lang="en-US" b="1" dirty="0" smtClean="0"/>
              <a:t>HEALTH FACILITY</a:t>
            </a:r>
            <a:endParaRPr lang="en-US" b="1" dirty="0"/>
          </a:p>
        </p:txBody>
      </p:sp>
      <p:sp>
        <p:nvSpPr>
          <p:cNvPr id="31" name="TextBox 30"/>
          <p:cNvSpPr txBox="1"/>
          <p:nvPr/>
        </p:nvSpPr>
        <p:spPr>
          <a:xfrm>
            <a:off x="3352800" y="838200"/>
            <a:ext cx="2499574" cy="369332"/>
          </a:xfrm>
          <a:prstGeom prst="rect">
            <a:avLst/>
          </a:prstGeom>
          <a:noFill/>
          <a:ln>
            <a:noFill/>
          </a:ln>
        </p:spPr>
        <p:txBody>
          <a:bodyPr wrap="square" rtlCol="0">
            <a:spAutoFit/>
          </a:bodyPr>
          <a:lstStyle/>
          <a:p>
            <a:r>
              <a:rPr lang="en-US" b="1" dirty="0" smtClean="0"/>
              <a:t>DISTRICT PHARMACIST</a:t>
            </a:r>
            <a:endParaRPr lang="en-US" b="1" dirty="0"/>
          </a:p>
        </p:txBody>
      </p:sp>
      <p:sp>
        <p:nvSpPr>
          <p:cNvPr id="32" name="TextBox 31"/>
          <p:cNvSpPr txBox="1"/>
          <p:nvPr/>
        </p:nvSpPr>
        <p:spPr>
          <a:xfrm>
            <a:off x="7086600" y="838200"/>
            <a:ext cx="1981200" cy="369332"/>
          </a:xfrm>
          <a:prstGeom prst="rect">
            <a:avLst/>
          </a:prstGeom>
          <a:noFill/>
          <a:ln>
            <a:noFill/>
          </a:ln>
        </p:spPr>
        <p:txBody>
          <a:bodyPr wrap="square" rtlCol="0">
            <a:spAutoFit/>
          </a:bodyPr>
          <a:lstStyle/>
          <a:p>
            <a:r>
              <a:rPr lang="en-US" b="1" dirty="0" smtClean="0"/>
              <a:t>KEMSA</a:t>
            </a:r>
            <a:endParaRPr lang="en-US" b="1" dirty="0"/>
          </a:p>
        </p:txBody>
      </p:sp>
      <p:sp>
        <p:nvSpPr>
          <p:cNvPr id="25" name="Rectangle 2"/>
          <p:cNvSpPr>
            <a:spLocks noChangeArrowheads="1"/>
          </p:cNvSpPr>
          <p:nvPr/>
        </p:nvSpPr>
        <p:spPr bwMode="gray">
          <a:xfrm>
            <a:off x="0"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eaLnBrk="0" hangingPunct="0"/>
            <a:r>
              <a:rPr lang="en-US" sz="2800" dirty="0" smtClean="0">
                <a:solidFill>
                  <a:schemeClr val="bg1"/>
                </a:solidFill>
              </a:rPr>
              <a:t>ESSENTIAL MEDICINES PROCESS </a:t>
            </a:r>
            <a:r>
              <a:rPr lang="en-US" sz="2800" dirty="0" smtClean="0">
                <a:solidFill>
                  <a:schemeClr val="bg1"/>
                </a:solidFill>
              </a:rPr>
              <a:t>FLOW - current</a:t>
            </a:r>
            <a:endParaRPr lang="en-US" sz="2800" b="0" i="1" dirty="0">
              <a:solidFill>
                <a:schemeClr val="bg1"/>
              </a:solidFill>
            </a:endParaRPr>
          </a:p>
        </p:txBody>
      </p:sp>
      <p:sp>
        <p:nvSpPr>
          <p:cNvPr id="35" name="TextBox 34"/>
          <p:cNvSpPr txBox="1"/>
          <p:nvPr/>
        </p:nvSpPr>
        <p:spPr>
          <a:xfrm>
            <a:off x="457200" y="3200400"/>
            <a:ext cx="2209800" cy="923330"/>
          </a:xfrm>
          <a:prstGeom prst="rect">
            <a:avLst/>
          </a:prstGeom>
          <a:noFill/>
          <a:ln>
            <a:solidFill>
              <a:srgbClr val="00B050"/>
            </a:solidFill>
          </a:ln>
        </p:spPr>
        <p:txBody>
          <a:bodyPr wrap="square" rtlCol="0">
            <a:spAutoFit/>
          </a:bodyPr>
          <a:lstStyle/>
          <a:p>
            <a:r>
              <a:rPr lang="en-US" b="1" dirty="0" smtClean="0">
                <a:solidFill>
                  <a:srgbClr val="FF0000"/>
                </a:solidFill>
              </a:rPr>
              <a:t>* </a:t>
            </a:r>
            <a:r>
              <a:rPr lang="en-US" dirty="0" smtClean="0"/>
              <a:t>Physical quantification of commodities to order </a:t>
            </a:r>
            <a:endParaRPr lang="en-US" dirty="0"/>
          </a:p>
        </p:txBody>
      </p:sp>
      <p:cxnSp>
        <p:nvCxnSpPr>
          <p:cNvPr id="45" name="Shape 44"/>
          <p:cNvCxnSpPr>
            <a:stCxn id="20" idx="2"/>
            <a:endCxn id="18" idx="3"/>
          </p:cNvCxnSpPr>
          <p:nvPr/>
        </p:nvCxnSpPr>
        <p:spPr>
          <a:xfrm rot="5400000">
            <a:off x="4496232" y="2592094"/>
            <a:ext cx="1485037" cy="5143500"/>
          </a:xfrm>
          <a:prstGeom prst="bentConnector2">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hape 45"/>
          <p:cNvCxnSpPr>
            <a:stCxn id="17" idx="3"/>
            <a:endCxn id="19" idx="2"/>
          </p:cNvCxnSpPr>
          <p:nvPr/>
        </p:nvCxnSpPr>
        <p:spPr>
          <a:xfrm flipV="1">
            <a:off x="2667000" y="3936325"/>
            <a:ext cx="1943100" cy="654041"/>
          </a:xfrm>
          <a:prstGeom prst="bentConnector2">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1738823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 xmlns:a14="http://schemas.microsoft.com/office/drawing/2010/main" val="0"/>
              </a:ext>
            </a:extLst>
          </a:blip>
          <a:srcRect b="9807"/>
          <a:stretch>
            <a:fillRect/>
          </a:stretch>
        </p:blipFill>
        <p:spPr>
          <a:xfrm>
            <a:off x="16066" y="838200"/>
            <a:ext cx="9127934" cy="57912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Dashboard – Orders Lead Time</a:t>
            </a:r>
          </a:p>
        </p:txBody>
      </p:sp>
    </p:spTree>
    <p:extLst>
      <p:ext uri="{BB962C8B-B14F-4D97-AF65-F5344CB8AC3E}">
        <p14:creationId xmlns="" xmlns:p14="http://schemas.microsoft.com/office/powerpoint/2010/main" val="7303116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rcRect b="21948"/>
          <a:stretch>
            <a:fillRect/>
          </a:stretch>
        </p:blipFill>
        <p:spPr>
          <a:xfrm>
            <a:off x="-13581" y="803564"/>
            <a:ext cx="9157581" cy="5749636"/>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Dashboard – Cost of Expired Commodities</a:t>
            </a:r>
          </a:p>
        </p:txBody>
      </p:sp>
    </p:spTree>
    <p:extLst>
      <p:ext uri="{BB962C8B-B14F-4D97-AF65-F5344CB8AC3E}">
        <p14:creationId xmlns="" xmlns:p14="http://schemas.microsoft.com/office/powerpoint/2010/main" val="32748734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rcRect b="21981"/>
          <a:stretch>
            <a:fillRect/>
          </a:stretch>
        </p:blipFill>
        <p:spPr>
          <a:xfrm>
            <a:off x="0" y="812317"/>
            <a:ext cx="9144000" cy="5893283"/>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Dashboard – Cost of Orders Placed</a:t>
            </a:r>
          </a:p>
        </p:txBody>
      </p:sp>
      <p:sp>
        <p:nvSpPr>
          <p:cNvPr id="7" name="Left Arrow 6"/>
          <p:cNvSpPr/>
          <p:nvPr/>
        </p:nvSpPr>
        <p:spPr>
          <a:xfrm>
            <a:off x="914400" y="51816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7348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 xmlns:a14="http://schemas.microsoft.com/office/drawing/2010/main" val="0"/>
              </a:ext>
            </a:extLst>
          </a:blip>
          <a:srcRect b="38986"/>
          <a:stretch>
            <a:fillRect/>
          </a:stretch>
        </p:blipFill>
        <p:spPr>
          <a:xfrm>
            <a:off x="3866" y="1295399"/>
            <a:ext cx="9140134" cy="4267201"/>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Orders Approval</a:t>
            </a:r>
          </a:p>
        </p:txBody>
      </p:sp>
    </p:spTree>
    <p:extLst>
      <p:ext uri="{BB962C8B-B14F-4D97-AF65-F5344CB8AC3E}">
        <p14:creationId xmlns="" xmlns:p14="http://schemas.microsoft.com/office/powerpoint/2010/main" val="35846956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1042" y="914400"/>
            <a:ext cx="9189158" cy="54864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Orders Approval</a:t>
            </a:r>
          </a:p>
        </p:txBody>
      </p:sp>
    </p:spTree>
    <p:extLst>
      <p:ext uri="{BB962C8B-B14F-4D97-AF65-F5344CB8AC3E}">
        <p14:creationId xmlns="" xmlns:p14="http://schemas.microsoft.com/office/powerpoint/2010/main" val="7724555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rcRect b="21981"/>
          <a:stretch>
            <a:fillRect/>
          </a:stretch>
        </p:blipFill>
        <p:spPr>
          <a:xfrm>
            <a:off x="0" y="812317"/>
            <a:ext cx="9144000" cy="5893283"/>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Dashboard</a:t>
            </a:r>
          </a:p>
        </p:txBody>
      </p:sp>
      <p:sp>
        <p:nvSpPr>
          <p:cNvPr id="7" name="Left Arrow 6"/>
          <p:cNvSpPr/>
          <p:nvPr/>
        </p:nvSpPr>
        <p:spPr>
          <a:xfrm>
            <a:off x="914400" y="60198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734840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20067" y="838200"/>
            <a:ext cx="9200133" cy="5943600"/>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Division Reports – Division of Malaria Control</a:t>
            </a:r>
          </a:p>
        </p:txBody>
      </p:sp>
    </p:spTree>
    <p:extLst>
      <p:ext uri="{BB962C8B-B14F-4D97-AF65-F5344CB8AC3E}">
        <p14:creationId xmlns="" xmlns:p14="http://schemas.microsoft.com/office/powerpoint/2010/main" val="36797514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6" name="Title 5"/>
          <p:cNvSpPr>
            <a:spLocks noGrp="1"/>
          </p:cNvSpPr>
          <p:nvPr>
            <p:ph type="title"/>
          </p:nvPr>
        </p:nvSpPr>
        <p:spPr/>
        <p:txBody>
          <a:bodyPr/>
          <a:lstStyle/>
          <a:p>
            <a:endParaRPr lang="en-US"/>
          </a:p>
        </p:txBody>
      </p:sp>
      <p:pic>
        <p:nvPicPr>
          <p:cNvPr id="7" name="Content Placeholder 5"/>
          <p:cNvPicPr>
            <a:picLocks noChangeAspect="1"/>
          </p:cNvPicPr>
          <p:nvPr/>
        </p:nvPicPr>
        <p:blipFill>
          <a:blip r:embed="rId2">
            <a:extLst>
              <a:ext uri="{28A0092B-C50C-407E-A947-70E740481C1C}">
                <a14:useLocalDpi xmlns="" xmlns:a14="http://schemas.microsoft.com/office/drawing/2010/main" val="0"/>
              </a:ext>
            </a:extLst>
          </a:blip>
          <a:srcRect r="11918" b="9812"/>
          <a:stretch>
            <a:fillRect/>
          </a:stretch>
        </p:blipFill>
        <p:spPr>
          <a:xfrm>
            <a:off x="14163" y="380999"/>
            <a:ext cx="9129837" cy="5638801"/>
          </a:xfrm>
          <a:prstGeom prst="rect">
            <a:avLst/>
          </a:prstGeom>
        </p:spPr>
      </p:pic>
      <p:pic>
        <p:nvPicPr>
          <p:cNvPr id="8" name="Content Placeholder 3"/>
          <p:cNvPicPr>
            <a:picLocks noChangeAspect="1"/>
          </p:cNvPicPr>
          <p:nvPr/>
        </p:nvPicPr>
        <p:blipFill>
          <a:blip r:embed="rId3">
            <a:extLst>
              <a:ext uri="{28A0092B-C50C-407E-A947-70E740481C1C}">
                <a14:useLocalDpi xmlns="" xmlns:a14="http://schemas.microsoft.com/office/drawing/2010/main" val="0"/>
              </a:ext>
            </a:extLst>
          </a:blip>
          <a:srcRect l="29003" t="20908" r="28163" b="16946"/>
          <a:stretch>
            <a:fillRect/>
          </a:stretch>
        </p:blipFill>
        <p:spPr>
          <a:xfrm>
            <a:off x="1717964" y="1292210"/>
            <a:ext cx="5978236" cy="4270389"/>
          </a:xfrm>
          <a:prstGeom prst="rect">
            <a:avLst/>
          </a:prstGeom>
        </p:spPr>
      </p:pic>
    </p:spTree>
    <p:extLst>
      <p:ext uri="{BB962C8B-B14F-4D97-AF65-F5344CB8AC3E}">
        <p14:creationId xmlns="" xmlns:p14="http://schemas.microsoft.com/office/powerpoint/2010/main" val="19349346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hape 38"/>
          <p:cNvCxnSpPr>
            <a:stCxn id="20" idx="2"/>
            <a:endCxn id="18" idx="3"/>
          </p:cNvCxnSpPr>
          <p:nvPr/>
        </p:nvCxnSpPr>
        <p:spPr>
          <a:xfrm rot="5400000">
            <a:off x="4806181" y="2309947"/>
            <a:ext cx="903238" cy="5486400"/>
          </a:xfrm>
          <a:prstGeom prst="bentConnector2">
            <a:avLst/>
          </a:prstGeom>
          <a:ln>
            <a:solidFill>
              <a:schemeClr val="tx2">
                <a:lumMod val="60000"/>
                <a:lumOff val="40000"/>
              </a:schemeClr>
            </a:solidFill>
            <a:tailEnd type="arrow"/>
          </a:ln>
        </p:spPr>
        <p:style>
          <a:lnRef idx="2">
            <a:schemeClr val="accent2"/>
          </a:lnRef>
          <a:fillRef idx="0">
            <a:schemeClr val="accent2"/>
          </a:fillRef>
          <a:effectRef idx="1">
            <a:schemeClr val="accent2"/>
          </a:effectRef>
          <a:fontRef idx="minor">
            <a:schemeClr val="tx1"/>
          </a:fontRef>
        </p:style>
      </p:cxnSp>
      <p:sp>
        <p:nvSpPr>
          <p:cNvPr id="5" name="TextBox 4"/>
          <p:cNvSpPr txBox="1"/>
          <p:nvPr/>
        </p:nvSpPr>
        <p:spPr>
          <a:xfrm>
            <a:off x="457200" y="1219200"/>
            <a:ext cx="2819400" cy="369332"/>
          </a:xfrm>
          <a:prstGeom prst="rect">
            <a:avLst/>
          </a:prstGeom>
          <a:noFill/>
        </p:spPr>
        <p:txBody>
          <a:bodyPr wrap="square" rtlCol="0">
            <a:spAutoFit/>
          </a:bodyPr>
          <a:lstStyle/>
          <a:p>
            <a:endParaRPr lang="en-US" dirty="0"/>
          </a:p>
        </p:txBody>
      </p:sp>
      <p:sp>
        <p:nvSpPr>
          <p:cNvPr id="8" name="TextBox 7"/>
          <p:cNvSpPr txBox="1"/>
          <p:nvPr/>
        </p:nvSpPr>
        <p:spPr>
          <a:xfrm>
            <a:off x="304800" y="1371600"/>
            <a:ext cx="2209800" cy="64633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Reconcile stock count online</a:t>
            </a:r>
            <a:endParaRPr lang="en-US" dirty="0"/>
          </a:p>
        </p:txBody>
      </p:sp>
      <p:cxnSp>
        <p:nvCxnSpPr>
          <p:cNvPr id="10" name="Straight Connector 9"/>
          <p:cNvCxnSpPr/>
          <p:nvPr/>
        </p:nvCxnSpPr>
        <p:spPr>
          <a:xfrm>
            <a:off x="228600" y="1284598"/>
            <a:ext cx="8610600" cy="10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8100" y="3924300"/>
            <a:ext cx="571500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29400" y="1066800"/>
            <a:ext cx="0" cy="5791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4800" y="3801070"/>
            <a:ext cx="2209800" cy="1200329"/>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Auto-quantification of commodities &amp; placement of order online</a:t>
            </a:r>
            <a:endParaRPr lang="en-US" dirty="0"/>
          </a:p>
        </p:txBody>
      </p:sp>
      <p:sp>
        <p:nvSpPr>
          <p:cNvPr id="18" name="TextBox 17"/>
          <p:cNvSpPr txBox="1"/>
          <p:nvPr/>
        </p:nvSpPr>
        <p:spPr>
          <a:xfrm>
            <a:off x="304800" y="5181600"/>
            <a:ext cx="2209800" cy="64633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Update supply delivery online</a:t>
            </a:r>
            <a:endParaRPr lang="en-US" dirty="0"/>
          </a:p>
        </p:txBody>
      </p:sp>
      <p:sp>
        <p:nvSpPr>
          <p:cNvPr id="19" name="TextBox 18"/>
          <p:cNvSpPr txBox="1"/>
          <p:nvPr/>
        </p:nvSpPr>
        <p:spPr>
          <a:xfrm>
            <a:off x="3200400" y="1524000"/>
            <a:ext cx="3124200" cy="5078314"/>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marL="285750" indent="-285750">
              <a:buFont typeface="Arial"/>
              <a:buChar char="•"/>
            </a:pPr>
            <a:r>
              <a:rPr lang="en-US" dirty="0" smtClean="0"/>
              <a:t>Receive email notification of ;</a:t>
            </a:r>
          </a:p>
          <a:p>
            <a:pPr marL="742950" lvl="1" indent="-285750">
              <a:buFont typeface="Wingdings" pitchFamily="2" charset="2"/>
              <a:buChar char="q"/>
            </a:pPr>
            <a:r>
              <a:rPr lang="en-US" dirty="0" smtClean="0"/>
              <a:t>Orders placed</a:t>
            </a:r>
          </a:p>
          <a:p>
            <a:pPr marL="742950" lvl="1" indent="-285750">
              <a:buFont typeface="Wingdings" pitchFamily="2" charset="2"/>
              <a:buChar char="q"/>
            </a:pPr>
            <a:r>
              <a:rPr lang="en-US" dirty="0" smtClean="0"/>
              <a:t>Expired commodities</a:t>
            </a:r>
          </a:p>
          <a:p>
            <a:pPr marL="742950" lvl="1" indent="-285750">
              <a:buFont typeface="Wingdings" pitchFamily="2" charset="2"/>
              <a:buChar char="q"/>
            </a:pPr>
            <a:r>
              <a:rPr lang="en-US" dirty="0" smtClean="0"/>
              <a:t>Orders lead </a:t>
            </a:r>
            <a:r>
              <a:rPr lang="en-US" dirty="0"/>
              <a:t>t</a:t>
            </a:r>
            <a:r>
              <a:rPr lang="en-US" dirty="0" smtClean="0"/>
              <a:t>ime</a:t>
            </a:r>
          </a:p>
          <a:p>
            <a:pPr marL="742950" lvl="1" indent="-285750"/>
            <a:endParaRPr lang="en-US" dirty="0" smtClean="0"/>
          </a:p>
          <a:p>
            <a:pPr marL="285750" indent="-285750">
              <a:buFont typeface="Arial" pitchFamily="34" charset="0"/>
              <a:buChar char="•"/>
            </a:pPr>
            <a:r>
              <a:rPr lang="en-US" dirty="0" smtClean="0"/>
              <a:t>Approve order online, PDF is generated &amp; emailed to KEMSA</a:t>
            </a:r>
          </a:p>
          <a:p>
            <a:pPr marL="285750" indent="-285750">
              <a:buFont typeface="Arial" pitchFamily="34" charset="0"/>
              <a:buChar char="•"/>
            </a:pPr>
            <a:endParaRPr lang="en-US" dirty="0"/>
          </a:p>
          <a:p>
            <a:pPr marL="285750" indent="-285750">
              <a:buFont typeface="Arial" pitchFamily="34" charset="0"/>
              <a:buChar char="•"/>
            </a:pPr>
            <a:r>
              <a:rPr lang="en-US" dirty="0" smtClean="0"/>
              <a:t>Access online reports to monitor consumption trends. </a:t>
            </a:r>
          </a:p>
          <a:p>
            <a:endParaRPr lang="en-US" dirty="0"/>
          </a:p>
          <a:p>
            <a:pPr marL="285750" indent="-285750">
              <a:buFont typeface="Arial" pitchFamily="34" charset="0"/>
              <a:buChar char="•"/>
            </a:pPr>
            <a:r>
              <a:rPr lang="en-US" dirty="0" smtClean="0"/>
              <a:t>Compare cost of expiries against cost of orders placed</a:t>
            </a:r>
          </a:p>
          <a:p>
            <a:pPr marL="285750" indent="-285750">
              <a:buFont typeface="Arial" pitchFamily="34" charset="0"/>
              <a:buChar char="•"/>
            </a:pPr>
            <a:endParaRPr lang="en-US" dirty="0"/>
          </a:p>
        </p:txBody>
      </p:sp>
      <p:sp>
        <p:nvSpPr>
          <p:cNvPr id="20" name="TextBox 19"/>
          <p:cNvSpPr txBox="1"/>
          <p:nvPr/>
        </p:nvSpPr>
        <p:spPr>
          <a:xfrm>
            <a:off x="7010400" y="3124200"/>
            <a:ext cx="1981200" cy="1477328"/>
          </a:xfrm>
          <a:prstGeom prst="rect">
            <a:avLst/>
          </a:prstGeom>
          <a:noFill/>
          <a:ln>
            <a:solidFill>
              <a:srgbClr val="00B050"/>
            </a:solidFill>
          </a:ln>
        </p:spPr>
        <p:txBody>
          <a:bodyPr wrap="square" rtlCol="0">
            <a:spAutoFit/>
          </a:bodyPr>
          <a:lstStyle/>
          <a:p>
            <a:pPr marL="285750" indent="-285750">
              <a:buFont typeface="Arial"/>
              <a:buChar char="•"/>
            </a:pPr>
            <a:r>
              <a:rPr lang="en-US" dirty="0" smtClean="0"/>
              <a:t>Receive order</a:t>
            </a:r>
          </a:p>
          <a:p>
            <a:pPr marL="285750" indent="-285750">
              <a:buFont typeface="Arial"/>
              <a:buChar char="•"/>
            </a:pPr>
            <a:r>
              <a:rPr lang="en-US" dirty="0" smtClean="0"/>
              <a:t>Feed order into ERP</a:t>
            </a:r>
          </a:p>
          <a:p>
            <a:pPr marL="285750" indent="-285750">
              <a:buFont typeface="Arial"/>
              <a:buChar char="•"/>
            </a:pPr>
            <a:r>
              <a:rPr lang="en-US" dirty="0" smtClean="0"/>
              <a:t>Supply commodities</a:t>
            </a:r>
          </a:p>
        </p:txBody>
      </p:sp>
      <p:cxnSp>
        <p:nvCxnSpPr>
          <p:cNvPr id="23" name="Straight Arrow Connector 22"/>
          <p:cNvCxnSpPr/>
          <p:nvPr/>
        </p:nvCxnSpPr>
        <p:spPr>
          <a:xfrm>
            <a:off x="2514600" y="4038600"/>
            <a:ext cx="685800" cy="1588"/>
          </a:xfrm>
          <a:prstGeom prst="straightConnector1">
            <a:avLst/>
          </a:prstGeom>
          <a:ln w="57150">
            <a:solidFill>
              <a:schemeClr val="tx2">
                <a:lumMod val="60000"/>
                <a:lumOff val="40000"/>
              </a:schemeClr>
            </a:solidFill>
            <a:prstDash val="sysDot"/>
            <a:tailEnd type="arrow"/>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p:nvPr/>
        </p:nvCxnSpPr>
        <p:spPr>
          <a:xfrm>
            <a:off x="6324600" y="4038600"/>
            <a:ext cx="685800" cy="1588"/>
          </a:xfrm>
          <a:prstGeom prst="straightConnector1">
            <a:avLst/>
          </a:prstGeom>
          <a:ln w="57150">
            <a:solidFill>
              <a:schemeClr val="tx2">
                <a:lumMod val="60000"/>
                <a:lumOff val="40000"/>
              </a:schemeClr>
            </a:solidFill>
            <a:prstDash val="sysDot"/>
            <a:tailEnd type="arrow"/>
          </a:ln>
        </p:spPr>
        <p:style>
          <a:lnRef idx="2">
            <a:schemeClr val="accent4"/>
          </a:lnRef>
          <a:fillRef idx="0">
            <a:schemeClr val="accent4"/>
          </a:fillRef>
          <a:effectRef idx="1">
            <a:schemeClr val="accent4"/>
          </a:effectRef>
          <a:fontRef idx="minor">
            <a:schemeClr val="tx1"/>
          </a:fontRef>
        </p:style>
      </p:cxnSp>
      <p:sp>
        <p:nvSpPr>
          <p:cNvPr id="30" name="TextBox 29"/>
          <p:cNvSpPr txBox="1"/>
          <p:nvPr/>
        </p:nvSpPr>
        <p:spPr>
          <a:xfrm>
            <a:off x="441101" y="849868"/>
            <a:ext cx="1981200" cy="369332"/>
          </a:xfrm>
          <a:prstGeom prst="rect">
            <a:avLst/>
          </a:prstGeom>
          <a:noFill/>
          <a:ln>
            <a:noFill/>
          </a:ln>
        </p:spPr>
        <p:txBody>
          <a:bodyPr wrap="square" rtlCol="0">
            <a:spAutoFit/>
          </a:bodyPr>
          <a:lstStyle/>
          <a:p>
            <a:r>
              <a:rPr lang="en-US" b="1" dirty="0" smtClean="0"/>
              <a:t>HEALTH FACILITY </a:t>
            </a:r>
            <a:endParaRPr lang="en-US" b="1" dirty="0"/>
          </a:p>
        </p:txBody>
      </p:sp>
      <p:sp>
        <p:nvSpPr>
          <p:cNvPr id="31" name="TextBox 30"/>
          <p:cNvSpPr txBox="1"/>
          <p:nvPr/>
        </p:nvSpPr>
        <p:spPr>
          <a:xfrm>
            <a:off x="3352800" y="849868"/>
            <a:ext cx="2423374" cy="369332"/>
          </a:xfrm>
          <a:prstGeom prst="rect">
            <a:avLst/>
          </a:prstGeom>
          <a:noFill/>
          <a:ln>
            <a:noFill/>
          </a:ln>
        </p:spPr>
        <p:txBody>
          <a:bodyPr wrap="square" rtlCol="0">
            <a:spAutoFit/>
          </a:bodyPr>
          <a:lstStyle/>
          <a:p>
            <a:r>
              <a:rPr lang="en-US" b="1" dirty="0" smtClean="0"/>
              <a:t>DISTRICT PHARMACIST</a:t>
            </a:r>
            <a:endParaRPr lang="en-US" b="1" dirty="0"/>
          </a:p>
        </p:txBody>
      </p:sp>
      <p:sp>
        <p:nvSpPr>
          <p:cNvPr id="32" name="TextBox 31"/>
          <p:cNvSpPr txBox="1"/>
          <p:nvPr/>
        </p:nvSpPr>
        <p:spPr>
          <a:xfrm>
            <a:off x="6781800" y="926068"/>
            <a:ext cx="1981200" cy="369332"/>
          </a:xfrm>
          <a:prstGeom prst="rect">
            <a:avLst/>
          </a:prstGeom>
          <a:noFill/>
          <a:ln>
            <a:noFill/>
          </a:ln>
        </p:spPr>
        <p:txBody>
          <a:bodyPr wrap="square" rtlCol="0">
            <a:spAutoFit/>
          </a:bodyPr>
          <a:lstStyle/>
          <a:p>
            <a:r>
              <a:rPr lang="en-US" b="1" dirty="0" smtClean="0"/>
              <a:t>KEMSA</a:t>
            </a:r>
            <a:endParaRPr lang="en-US" b="1" dirty="0"/>
          </a:p>
        </p:txBody>
      </p:sp>
      <p:sp>
        <p:nvSpPr>
          <p:cNvPr id="22" name="TextBox 21"/>
          <p:cNvSpPr txBox="1"/>
          <p:nvPr/>
        </p:nvSpPr>
        <p:spPr>
          <a:xfrm>
            <a:off x="304800" y="2133600"/>
            <a:ext cx="2209800" cy="646331"/>
          </a:xfrm>
          <a:prstGeom prst="rect">
            <a:avLst/>
          </a:prstGeom>
          <a:noFill/>
          <a:ln>
            <a:solidFill>
              <a:srgbClr val="00B050"/>
            </a:solidFill>
          </a:ln>
        </p:spPr>
        <p:txBody>
          <a:bodyPr wrap="square" rtlCol="0">
            <a:spAutoFit/>
          </a:bodyPr>
          <a:lstStyle/>
          <a:p>
            <a:r>
              <a:rPr lang="en-US" dirty="0" smtClean="0"/>
              <a:t>Issue to  service points</a:t>
            </a:r>
            <a:endParaRPr lang="en-US" dirty="0"/>
          </a:p>
        </p:txBody>
      </p:sp>
      <p:sp>
        <p:nvSpPr>
          <p:cNvPr id="28" name="TextBox 27"/>
          <p:cNvSpPr txBox="1"/>
          <p:nvPr/>
        </p:nvSpPr>
        <p:spPr>
          <a:xfrm>
            <a:off x="304800" y="5943600"/>
            <a:ext cx="2209800" cy="64633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a:t>G</a:t>
            </a:r>
            <a:r>
              <a:rPr lang="en-US" dirty="0" smtClean="0"/>
              <a:t>enerate facility reports</a:t>
            </a:r>
            <a:endParaRPr lang="en-US" dirty="0"/>
          </a:p>
        </p:txBody>
      </p:sp>
      <p:sp>
        <p:nvSpPr>
          <p:cNvPr id="42"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Health Commodities Management Platform (HCMP) </a:t>
            </a:r>
          </a:p>
        </p:txBody>
      </p:sp>
      <p:sp>
        <p:nvSpPr>
          <p:cNvPr id="50" name="TextBox 49"/>
          <p:cNvSpPr txBox="1"/>
          <p:nvPr/>
        </p:nvSpPr>
        <p:spPr>
          <a:xfrm>
            <a:off x="304800" y="2971800"/>
            <a:ext cx="2209800" cy="646331"/>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dirty="0" smtClean="0"/>
              <a:t>Decommission expired </a:t>
            </a:r>
            <a:r>
              <a:rPr lang="en-US" dirty="0"/>
              <a:t>c</a:t>
            </a:r>
            <a:r>
              <a:rPr lang="en-US" dirty="0" smtClean="0"/>
              <a:t>ommodities</a:t>
            </a:r>
            <a:endParaRPr lang="en-US" dirty="0"/>
          </a:p>
        </p:txBody>
      </p:sp>
    </p:spTree>
    <p:extLst>
      <p:ext uri="{BB962C8B-B14F-4D97-AF65-F5344CB8AC3E}">
        <p14:creationId xmlns="" xmlns:p14="http://schemas.microsoft.com/office/powerpoint/2010/main" val="268694603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gray">
          <a:xfrm>
            <a:off x="0" y="0"/>
            <a:ext cx="9144000" cy="14859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4400" dirty="0" smtClean="0">
                <a:solidFill>
                  <a:schemeClr val="bg1"/>
                </a:solidFill>
              </a:rPr>
              <a:t>LEVEL 1: HEALTH FACILITY</a:t>
            </a:r>
            <a:endParaRPr lang="en-US" sz="4400" b="0" i="1" dirty="0">
              <a:solidFill>
                <a:schemeClr val="bg1"/>
              </a:solidFill>
            </a:endParaRPr>
          </a:p>
        </p:txBody>
      </p:sp>
      <p:pic>
        <p:nvPicPr>
          <p:cNvPr id="5" name="Content Placeholder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6675" y="1524000"/>
            <a:ext cx="8951125" cy="5153891"/>
          </a:xfrm>
          <a:prstGeom prst="rect">
            <a:avLst/>
          </a:prstGeom>
        </p:spPr>
      </p:pic>
    </p:spTree>
    <p:extLst>
      <p:ext uri="{BB962C8B-B14F-4D97-AF65-F5344CB8AC3E}">
        <p14:creationId xmlns="" xmlns:p14="http://schemas.microsoft.com/office/powerpoint/2010/main" val="198131881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Home Screen</a:t>
            </a:r>
          </a:p>
        </p:txBody>
      </p:sp>
      <p:pic>
        <p:nvPicPr>
          <p:cNvPr id="8" name="Picture 2" descr="C:\Users\Sheilla\Desktop\facility_home_dash.PNG"/>
          <p:cNvPicPr>
            <a:picLocks noChangeAspect="1" noChangeArrowheads="1"/>
          </p:cNvPicPr>
          <p:nvPr/>
        </p:nvPicPr>
        <p:blipFill>
          <a:blip r:embed="rId3"/>
          <a:srcRect/>
          <a:stretch>
            <a:fillRect/>
          </a:stretch>
        </p:blipFill>
        <p:spPr bwMode="auto">
          <a:xfrm>
            <a:off x="0" y="838200"/>
            <a:ext cx="9110317" cy="5638800"/>
          </a:xfrm>
          <a:prstGeom prst="rect">
            <a:avLst/>
          </a:prstGeom>
          <a:noFill/>
        </p:spPr>
      </p:pic>
      <p:sp>
        <p:nvSpPr>
          <p:cNvPr id="10" name="Left Arrow 9"/>
          <p:cNvSpPr/>
          <p:nvPr/>
        </p:nvSpPr>
        <p:spPr>
          <a:xfrm>
            <a:off x="3429000" y="28194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82255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47776" y="845128"/>
            <a:ext cx="9191776" cy="5327072"/>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Issue Commodities to Service Points</a:t>
            </a:r>
          </a:p>
        </p:txBody>
      </p:sp>
    </p:spTree>
    <p:extLst>
      <p:ext uri="{BB962C8B-B14F-4D97-AF65-F5344CB8AC3E}">
        <p14:creationId xmlns="" xmlns:p14="http://schemas.microsoft.com/office/powerpoint/2010/main" val="17093192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936267"/>
            <a:ext cx="9119441" cy="5603078"/>
          </a:xfrm>
        </p:spPr>
      </p:pic>
      <p:sp>
        <p:nvSpPr>
          <p:cNvPr id="6"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Issue Commodities to Service Points</a:t>
            </a:r>
          </a:p>
        </p:txBody>
      </p:sp>
    </p:spTree>
    <p:extLst>
      <p:ext uri="{BB962C8B-B14F-4D97-AF65-F5344CB8AC3E}">
        <p14:creationId xmlns="" xmlns:p14="http://schemas.microsoft.com/office/powerpoint/2010/main" val="101890528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 y="914400"/>
            <a:ext cx="9109933" cy="5597236"/>
          </a:xfrm>
        </p:spPr>
      </p:pic>
      <p:sp>
        <p:nvSpPr>
          <p:cNvPr id="7"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Home Screen</a:t>
            </a:r>
          </a:p>
        </p:txBody>
      </p:sp>
      <p:sp>
        <p:nvSpPr>
          <p:cNvPr id="5" name="Left Arrow 4"/>
          <p:cNvSpPr/>
          <p:nvPr/>
        </p:nvSpPr>
        <p:spPr>
          <a:xfrm>
            <a:off x="3429000" y="3352800"/>
            <a:ext cx="457200" cy="22860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4582255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0" y="838200"/>
            <a:ext cx="9144000" cy="5901655"/>
          </a:xfrm>
        </p:spPr>
      </p:pic>
      <p:sp>
        <p:nvSpPr>
          <p:cNvPr id="5" name="Rectangle 2"/>
          <p:cNvSpPr>
            <a:spLocks noChangeArrowheads="1"/>
          </p:cNvSpPr>
          <p:nvPr/>
        </p:nvSpPr>
        <p:spPr bwMode="gray">
          <a:xfrm>
            <a:off x="-2674" y="0"/>
            <a:ext cx="9144000" cy="762000"/>
          </a:xfrm>
          <a:prstGeom prst="rect">
            <a:avLst/>
          </a:prstGeom>
          <a:solidFill>
            <a:srgbClr val="0033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marL="231775" algn="ctr" eaLnBrk="0" hangingPunct="0"/>
            <a:r>
              <a:rPr lang="en-US" sz="2800" dirty="0" smtClean="0">
                <a:solidFill>
                  <a:schemeClr val="bg1"/>
                </a:solidFill>
              </a:rPr>
              <a:t>Place Order – Quantification of commodities</a:t>
            </a:r>
          </a:p>
        </p:txBody>
      </p:sp>
    </p:spTree>
    <p:extLst>
      <p:ext uri="{BB962C8B-B14F-4D97-AF65-F5344CB8AC3E}">
        <p14:creationId xmlns="" xmlns:p14="http://schemas.microsoft.com/office/powerpoint/2010/main" val="14353148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2269</TotalTime>
  <Words>867</Words>
  <Application>Microsoft Macintosh PowerPoint</Application>
  <PresentationFormat>On-screen Show (4:3)</PresentationFormat>
  <Paragraphs>112</Paragraphs>
  <Slides>27</Slides>
  <Notes>17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Clinton Health Access Initiative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Betty W</dc:creator>
  <cp:lastModifiedBy>Sheilla</cp:lastModifiedBy>
  <cp:revision>134</cp:revision>
  <dcterms:created xsi:type="dcterms:W3CDTF">2013-05-16T14:50:39Z</dcterms:created>
  <dcterms:modified xsi:type="dcterms:W3CDTF">2013-06-24T07:34:50Z</dcterms:modified>
</cp:coreProperties>
</file>