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ugaki Italics" charset="1" panose="00000000000000000000"/>
      <p:regular r:id="rId18"/>
    </p:embeddedFont>
    <p:embeddedFont>
      <p:font typeface="Space Mono Bold" charset="1" panose="02000809030000020004"/>
      <p:regular r:id="rId19"/>
    </p:embeddedFont>
    <p:embeddedFont>
      <p:font typeface="Open Sans Extra Bold" charset="1" panose="020B0906030804020204"/>
      <p:regular r:id="rId20"/>
    </p:embeddedFont>
    <p:embeddedFont>
      <p:font typeface="Dosis Bold" charset="1" panose="02010803020202060003"/>
      <p:regular r:id="rId21"/>
    </p:embeddedFont>
    <p:embeddedFont>
      <p:font typeface="Space Mono" charset="1" panose="0200050904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0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9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4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9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7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539261" y="3139702"/>
            <a:ext cx="10280195" cy="4880092"/>
          </a:xfrm>
          <a:custGeom>
            <a:avLst/>
            <a:gdLst/>
            <a:ahLst/>
            <a:cxnLst/>
            <a:rect r="r" b="b" t="t" l="l"/>
            <a:pathLst>
              <a:path h="4880092" w="10280195">
                <a:moveTo>
                  <a:pt x="0" y="0"/>
                </a:moveTo>
                <a:lnTo>
                  <a:pt x="10280194" y="0"/>
                </a:lnTo>
                <a:lnTo>
                  <a:pt x="10280194" y="4880092"/>
                </a:lnTo>
                <a:lnTo>
                  <a:pt x="0" y="488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28916" y="4814648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89403" y="5844286"/>
            <a:ext cx="556406" cy="1514967"/>
          </a:xfrm>
          <a:custGeom>
            <a:avLst/>
            <a:gdLst/>
            <a:ahLst/>
            <a:cxnLst/>
            <a:rect r="r" b="b" t="t" l="l"/>
            <a:pathLst>
              <a:path h="1514967" w="556406">
                <a:moveTo>
                  <a:pt x="0" y="0"/>
                </a:moveTo>
                <a:lnTo>
                  <a:pt x="556406" y="0"/>
                </a:lnTo>
                <a:lnTo>
                  <a:pt x="556406" y="1514967"/>
                </a:lnTo>
                <a:lnTo>
                  <a:pt x="0" y="15149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1542" y="6033127"/>
            <a:ext cx="6697861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condicionais ANINHADAS 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C03027"/>
                </a:solidFill>
                <a:latin typeface="Open Sans Extra Bold"/>
              </a:rPr>
              <a:t>INDENTADAS DENTRO DO ELSE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SERÃO EXECUTADAS SE NUMERO 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NÃO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É POSITIVO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  ANINHADA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16167" y="4632117"/>
            <a:ext cx="686609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PRINT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INDENTADO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DENTRO DO IF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SO SERÁ EXECUTADO SE NUMERO MAIOR QUE ZERO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4600" y="475197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3"/>
                </a:lnTo>
                <a:lnTo>
                  <a:pt x="0" y="1081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42663" y="1742712"/>
            <a:ext cx="16016637" cy="4686300"/>
            <a:chOff x="0" y="0"/>
            <a:chExt cx="21355515" cy="624840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355515" cy="5679619"/>
              <a:chOff x="0" y="0"/>
              <a:chExt cx="5323666" cy="141585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323666" cy="1415859"/>
              </a:xfrm>
              <a:custGeom>
                <a:avLst/>
                <a:gdLst/>
                <a:ahLst/>
                <a:cxnLst/>
                <a:rect r="r" b="b" t="t" l="l"/>
                <a:pathLst>
                  <a:path h="1415859" w="5323666">
                    <a:moveTo>
                      <a:pt x="30936" y="0"/>
                    </a:moveTo>
                    <a:lnTo>
                      <a:pt x="5292730" y="0"/>
                    </a:lnTo>
                    <a:cubicBezTo>
                      <a:pt x="5300935" y="0"/>
                      <a:pt x="5308803" y="3259"/>
                      <a:pt x="5314605" y="9061"/>
                    </a:cubicBezTo>
                    <a:cubicBezTo>
                      <a:pt x="5320407" y="14862"/>
                      <a:pt x="5323666" y="22731"/>
                      <a:pt x="5323666" y="30936"/>
                    </a:cubicBezTo>
                    <a:lnTo>
                      <a:pt x="5323666" y="1384923"/>
                    </a:lnTo>
                    <a:cubicBezTo>
                      <a:pt x="5323666" y="1393128"/>
                      <a:pt x="5320407" y="1400996"/>
                      <a:pt x="5314605" y="1406798"/>
                    </a:cubicBezTo>
                    <a:cubicBezTo>
                      <a:pt x="5308803" y="1412599"/>
                      <a:pt x="5300935" y="1415859"/>
                      <a:pt x="5292730" y="1415859"/>
                    </a:cubicBezTo>
                    <a:lnTo>
                      <a:pt x="30936" y="1415859"/>
                    </a:lnTo>
                    <a:cubicBezTo>
                      <a:pt x="13850" y="1415859"/>
                      <a:pt x="0" y="1402008"/>
                      <a:pt x="0" y="1384923"/>
                    </a:cubicBezTo>
                    <a:lnTo>
                      <a:pt x="0" y="30936"/>
                    </a:lnTo>
                    <a:cubicBezTo>
                      <a:pt x="0" y="22731"/>
                      <a:pt x="3259" y="14862"/>
                      <a:pt x="9061" y="9061"/>
                    </a:cubicBezTo>
                    <a:cubicBezTo>
                      <a:pt x="14862" y="3259"/>
                      <a:pt x="22731" y="0"/>
                      <a:pt x="3093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5323666" cy="1444434"/>
              </a:xfrm>
              <a:prstGeom prst="rect">
                <a:avLst/>
              </a:prstGeom>
            </p:spPr>
            <p:txBody>
              <a:bodyPr anchor="ctr" rtlCol="false" tIns="37591" lIns="37591" bIns="37591" rIns="37591"/>
              <a:lstStyle/>
              <a:p>
                <a:pPr algn="just" marL="0" indent="0" lvl="0">
                  <a:lnSpc>
                    <a:spcPts val="252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565603" y="9525"/>
              <a:ext cx="19788501" cy="623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56"/>
                </a:lnSpc>
              </a:pP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1 -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Faça uma variável receber de entrada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input( )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um número qualquer em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inteiro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. </a:t>
              </a:r>
            </a:p>
            <a:p>
              <a:pPr algn="just">
                <a:lnSpc>
                  <a:spcPts val="3356"/>
                </a:lnSpc>
              </a:pP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2 - Verifique com um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if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se o número é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maior que 0 (num &gt; 0),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e imprima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com um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 print( )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“Número Positivo”</a:t>
              </a:r>
            </a:p>
            <a:p>
              <a:pPr algn="just">
                <a:lnSpc>
                  <a:spcPts val="3356"/>
                </a:lnSpc>
              </a:pPr>
              <a:r>
                <a:rPr lang="en-US" sz="2796" spc="-167">
                  <a:solidFill>
                    <a:srgbClr val="0A0A0A"/>
                  </a:solidFill>
                  <a:latin typeface="Space Mono"/>
                </a:rPr>
                <a:t>3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- Se não, use um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condicional aninhada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dentro do else </a:t>
              </a:r>
            </a:p>
            <a:p>
              <a:pPr algn="just">
                <a:lnSpc>
                  <a:spcPts val="3356"/>
                </a:lnSpc>
              </a:pP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4 - Na condicional aninhada use um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if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para ro é icar  a 0 dentro do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 else que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(num == 0) e imprima com um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print( )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“Zero”</a:t>
              </a:r>
            </a:p>
            <a:p>
              <a:pPr algn="just">
                <a:lnSpc>
                  <a:spcPts val="3356"/>
                </a:lnSpc>
              </a:pPr>
              <a:r>
                <a:rPr lang="en-US" sz="2796" spc="-167">
                  <a:solidFill>
                    <a:srgbClr val="0A0A0A"/>
                  </a:solidFill>
                  <a:latin typeface="Space Mono"/>
                </a:rPr>
                <a:t>5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- Se não ainda na condicional aninhada use um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else 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e imprima com um </a:t>
              </a:r>
              <a:r>
                <a:rPr lang="en-US" sz="2796" spc="-167">
                  <a:solidFill>
                    <a:srgbClr val="C03027"/>
                  </a:solidFill>
                  <a:latin typeface="Space Mono Bold"/>
                </a:rPr>
                <a:t>print( )</a:t>
              </a:r>
              <a:r>
                <a:rPr lang="en-US" sz="2796" spc="-167">
                  <a:solidFill>
                    <a:srgbClr val="0A0A0A"/>
                  </a:solidFill>
                  <a:latin typeface="Space Mono Bold"/>
                </a:rPr>
                <a:t> “Negativo”</a:t>
              </a:r>
            </a:p>
            <a:p>
              <a:pPr algn="just">
                <a:lnSpc>
                  <a:spcPts val="3356"/>
                </a:lnSpc>
              </a:pPr>
              <a:r>
                <a:rPr lang="en-US" sz="2796" spc="-167">
                  <a:solidFill>
                    <a:srgbClr val="000000"/>
                  </a:solidFill>
                  <a:latin typeface="Space Mono Bold"/>
                </a:rPr>
                <a:t>USE A ESTRUTURA DO EXEMPLO ABAIXO</a:t>
              </a:r>
            </a:p>
            <a:p>
              <a:pPr algn="l">
                <a:lnSpc>
                  <a:spcPts val="3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645467" y="6169128"/>
            <a:ext cx="14880770" cy="3828699"/>
            <a:chOff x="0" y="0"/>
            <a:chExt cx="19841026" cy="51049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092950" y="0"/>
              <a:ext cx="13748076" cy="5104932"/>
            </a:xfrm>
            <a:custGeom>
              <a:avLst/>
              <a:gdLst/>
              <a:ahLst/>
              <a:cxnLst/>
              <a:rect r="r" b="b" t="t" l="l"/>
              <a:pathLst>
                <a:path h="5104932" w="13748076">
                  <a:moveTo>
                    <a:pt x="0" y="0"/>
                  </a:moveTo>
                  <a:lnTo>
                    <a:pt x="13748076" y="0"/>
                  </a:lnTo>
                  <a:lnTo>
                    <a:pt x="13748076" y="5104932"/>
                  </a:lnTo>
                  <a:lnTo>
                    <a:pt x="0" y="5104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905" r="0" b="-1727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7066955" y="1712126"/>
              <a:ext cx="747315" cy="267165"/>
            </a:xfrm>
            <a:custGeom>
              <a:avLst/>
              <a:gdLst/>
              <a:ahLst/>
              <a:cxnLst/>
              <a:rect r="r" b="b" t="t" l="l"/>
              <a:pathLst>
                <a:path h="267165" w="747315">
                  <a:moveTo>
                    <a:pt x="0" y="0"/>
                  </a:moveTo>
                  <a:lnTo>
                    <a:pt x="747315" y="0"/>
                  </a:lnTo>
                  <a:lnTo>
                    <a:pt x="747315" y="267166"/>
                  </a:lnTo>
                  <a:lnTo>
                    <a:pt x="0" y="267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3349464"/>
              <a:ext cx="7440612" cy="1452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FFFFFF"/>
                  </a:solidFill>
                  <a:latin typeface="Open Sans Extra Bold"/>
                </a:rPr>
                <a:t>condicionais ANINHADAS  </a:t>
              </a: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C03027"/>
                  </a:solidFill>
                  <a:latin typeface="Open Sans Extra Bold"/>
                </a:rPr>
                <a:t>INDENTADAS DENTRO DO ELSE</a:t>
              </a: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FFFFFF"/>
                  </a:solidFill>
                  <a:latin typeface="Open Sans Extra Bold"/>
                </a:rPr>
                <a:t>SERÃO EXECUTADAS SE NOME </a:t>
              </a:r>
              <a:r>
                <a:rPr lang="en-US" sz="2099">
                  <a:solidFill>
                    <a:srgbClr val="C03027"/>
                  </a:solidFill>
                  <a:latin typeface="Open Sans Extra Bold"/>
                </a:rPr>
                <a:t>NÃO</a:t>
              </a:r>
              <a:r>
                <a:rPr lang="en-US" sz="2099">
                  <a:solidFill>
                    <a:srgbClr val="FFFFFF"/>
                  </a:solidFill>
                  <a:latin typeface="Open Sans Extra Bold"/>
                </a:rPr>
                <a:t> É ANA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7462877" y="3084976"/>
              <a:ext cx="741875" cy="2019956"/>
            </a:xfrm>
            <a:custGeom>
              <a:avLst/>
              <a:gdLst/>
              <a:ahLst/>
              <a:cxnLst/>
              <a:rect r="r" b="b" t="t" l="l"/>
              <a:pathLst>
                <a:path h="2019956" w="741875">
                  <a:moveTo>
                    <a:pt x="0" y="0"/>
                  </a:moveTo>
                  <a:lnTo>
                    <a:pt x="741875" y="0"/>
                  </a:lnTo>
                  <a:lnTo>
                    <a:pt x="741875" y="2019956"/>
                  </a:lnTo>
                  <a:lnTo>
                    <a:pt x="0" y="20199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14841" y="1579199"/>
              <a:ext cx="7148037" cy="957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FFFFFF"/>
                  </a:solidFill>
                  <a:latin typeface="Open Sans Extra Bold"/>
                </a:rPr>
                <a:t>PRINT </a:t>
              </a:r>
              <a:r>
                <a:rPr lang="en-US" sz="2099">
                  <a:solidFill>
                    <a:srgbClr val="C03027"/>
                  </a:solidFill>
                  <a:latin typeface="Open Sans Extra Bold"/>
                </a:rPr>
                <a:t>INDENTADO</a:t>
              </a:r>
              <a:r>
                <a:rPr lang="en-US" sz="2099">
                  <a:solidFill>
                    <a:srgbClr val="FFFFFF"/>
                  </a:solidFill>
                  <a:latin typeface="Open Sans Extra Bold"/>
                </a:rPr>
                <a:t> DENTRO DO IF</a:t>
              </a: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FFFFFF"/>
                  </a:solidFill>
                  <a:latin typeface="Open Sans Extra Bold"/>
                </a:rPr>
                <a:t>SO SERÁ EXECUTADO SE NOME FOR ANA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019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828167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32462" y="7964999"/>
            <a:ext cx="84230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https://forms.gle/N1TrfLVRBobR1Tf99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86600" y="3440624"/>
            <a:ext cx="4114800" cy="4114800"/>
            <a:chOff x="0" y="0"/>
            <a:chExt cx="5486400" cy="54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iremos revisar Condicionais e falar sobre Loops 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675630"/>
            <a:ext cx="16230600" cy="3963530"/>
            <a:chOff x="0" y="0"/>
            <a:chExt cx="21640800" cy="528470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204707" y="-247650"/>
              <a:ext cx="19231387" cy="16704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679"/>
                </a:lnSpc>
                <a:spcBef>
                  <a:spcPct val="0"/>
                </a:spcBef>
              </a:pPr>
              <a:r>
                <a:rPr lang="en-US" sz="7013" spc="-722">
                  <a:solidFill>
                    <a:srgbClr val="F7AC16"/>
                  </a:solidFill>
                  <a:latin typeface="Bugaki Italics"/>
                </a:rPr>
                <a:t>CONDICIONAL</a:t>
              </a:r>
              <a:r>
                <a:rPr lang="en-US" sz="7013" spc="-722" strike="noStrike" u="none">
                  <a:solidFill>
                    <a:srgbClr val="F7AC16"/>
                  </a:solidFill>
                  <a:latin typeface="Bugaki Italics"/>
                </a:rPr>
                <a:t> 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1623478"/>
              <a:ext cx="10463189" cy="3661229"/>
              <a:chOff x="0" y="0"/>
              <a:chExt cx="2514832" cy="87997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514833" cy="879978"/>
              </a:xfrm>
              <a:custGeom>
                <a:avLst/>
                <a:gdLst/>
                <a:ahLst/>
                <a:cxnLst/>
                <a:rect r="r" b="b" t="t" l="l"/>
                <a:pathLst>
                  <a:path h="879978" w="2514833">
                    <a:moveTo>
                      <a:pt x="63140" y="0"/>
                    </a:moveTo>
                    <a:lnTo>
                      <a:pt x="2451693" y="0"/>
                    </a:lnTo>
                    <a:cubicBezTo>
                      <a:pt x="2468438" y="0"/>
                      <a:pt x="2484498" y="6652"/>
                      <a:pt x="2496339" y="18493"/>
                    </a:cubicBezTo>
                    <a:cubicBezTo>
                      <a:pt x="2508180" y="30334"/>
                      <a:pt x="2514833" y="46394"/>
                      <a:pt x="2514833" y="63140"/>
                    </a:cubicBezTo>
                    <a:lnTo>
                      <a:pt x="2514833" y="816838"/>
                    </a:lnTo>
                    <a:cubicBezTo>
                      <a:pt x="2514833" y="833584"/>
                      <a:pt x="2508180" y="849644"/>
                      <a:pt x="2496339" y="861485"/>
                    </a:cubicBezTo>
                    <a:cubicBezTo>
                      <a:pt x="2484498" y="873326"/>
                      <a:pt x="2468438" y="879978"/>
                      <a:pt x="2451693" y="879978"/>
                    </a:cubicBezTo>
                    <a:lnTo>
                      <a:pt x="63140" y="879978"/>
                    </a:lnTo>
                    <a:cubicBezTo>
                      <a:pt x="46394" y="879978"/>
                      <a:pt x="30334" y="873326"/>
                      <a:pt x="18493" y="861485"/>
                    </a:cubicBezTo>
                    <a:cubicBezTo>
                      <a:pt x="6652" y="849644"/>
                      <a:pt x="0" y="833584"/>
                      <a:pt x="0" y="816838"/>
                    </a:cubicBezTo>
                    <a:lnTo>
                      <a:pt x="0" y="63140"/>
                    </a:lnTo>
                    <a:cubicBezTo>
                      <a:pt x="0" y="46394"/>
                      <a:pt x="6652" y="30334"/>
                      <a:pt x="18493" y="18493"/>
                    </a:cubicBezTo>
                    <a:cubicBezTo>
                      <a:pt x="30334" y="6652"/>
                      <a:pt x="46394" y="0"/>
                      <a:pt x="6314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514832" cy="9085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25888" y="2123768"/>
              <a:ext cx="9811413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Vimos que as condicionais no Python servem para executar um código somente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SE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 uma condição for satisfeita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11177611" y="1623478"/>
              <a:ext cx="10463189" cy="3661229"/>
              <a:chOff x="0" y="0"/>
              <a:chExt cx="1832233" cy="64112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32233" cy="641126"/>
              </a:xfrm>
              <a:custGeom>
                <a:avLst/>
                <a:gdLst/>
                <a:ahLst/>
                <a:cxnLst/>
                <a:rect r="r" b="b" t="t" l="l"/>
                <a:pathLst>
                  <a:path h="641126" w="1832233">
                    <a:moveTo>
                      <a:pt x="50315" y="0"/>
                    </a:moveTo>
                    <a:lnTo>
                      <a:pt x="1781918" y="0"/>
                    </a:lnTo>
                    <a:cubicBezTo>
                      <a:pt x="1795263" y="0"/>
                      <a:pt x="1808060" y="5301"/>
                      <a:pt x="1817496" y="14737"/>
                    </a:cubicBezTo>
                    <a:cubicBezTo>
                      <a:pt x="1826932" y="24173"/>
                      <a:pt x="1832233" y="36970"/>
                      <a:pt x="1832233" y="50315"/>
                    </a:cubicBezTo>
                    <a:lnTo>
                      <a:pt x="1832233" y="590811"/>
                    </a:lnTo>
                    <a:cubicBezTo>
                      <a:pt x="1832233" y="618599"/>
                      <a:pt x="1809706" y="641126"/>
                      <a:pt x="1781918" y="641126"/>
                    </a:cubicBezTo>
                    <a:lnTo>
                      <a:pt x="50315" y="641126"/>
                    </a:lnTo>
                    <a:cubicBezTo>
                      <a:pt x="36970" y="641126"/>
                      <a:pt x="24173" y="635825"/>
                      <a:pt x="14737" y="626389"/>
                    </a:cubicBezTo>
                    <a:cubicBezTo>
                      <a:pt x="5301" y="616953"/>
                      <a:pt x="0" y="604156"/>
                      <a:pt x="0" y="590811"/>
                    </a:cubicBezTo>
                    <a:lnTo>
                      <a:pt x="0" y="50315"/>
                    </a:lnTo>
                    <a:cubicBezTo>
                      <a:pt x="0" y="22527"/>
                      <a:pt x="22527" y="0"/>
                      <a:pt x="5031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1832233" cy="669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380906" y="1803093"/>
              <a:ext cx="10056598" cy="311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E que precisamos iniciar os blocos de código com </a:t>
              </a:r>
              <a:r>
                <a:rPr lang="en-US" sz="3100" spc="-186" strike="noStrike" u="none">
                  <a:solidFill>
                    <a:srgbClr val="479241"/>
                  </a:solidFill>
                  <a:latin typeface="Space Mono Bold"/>
                </a:rPr>
                <a:t>dois pontos</a:t>
              </a: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 e usar  </a:t>
              </a:r>
              <a:r>
                <a:rPr lang="en-US" sz="3100" spc="-186" strike="noStrike" u="none">
                  <a:solidFill>
                    <a:srgbClr val="C03027"/>
                  </a:solidFill>
                  <a:latin typeface="Space Mono Bold"/>
                </a:rPr>
                <a:t>espaços em branco à esquerda</a:t>
              </a:r>
              <a:r>
                <a:rPr lang="en-US" sz="3100" spc="-186" strike="noStrike" u="none">
                  <a:solidFill>
                    <a:srgbClr val="0A0A0A"/>
                  </a:solidFill>
                  <a:latin typeface="Space Mono Bold"/>
                </a:rPr>
                <a:t> do código para que ele pertença a uma das condições </a:t>
              </a:r>
              <a:r>
                <a:rPr lang="en-US" sz="3100" spc="-186" strike="noStrike" u="none">
                  <a:solidFill>
                    <a:srgbClr val="C03027"/>
                  </a:solidFill>
                  <a:latin typeface="Space Mono Bold"/>
                </a:rPr>
                <a:t>(indentação)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74355" y="4984117"/>
            <a:ext cx="8589035" cy="3863719"/>
          </a:xfrm>
          <a:custGeom>
            <a:avLst/>
            <a:gdLst/>
            <a:ahLst/>
            <a:cxnLst/>
            <a:rect r="r" b="b" t="t" l="l"/>
            <a:pathLst>
              <a:path h="3863719" w="8589035">
                <a:moveTo>
                  <a:pt x="0" y="0"/>
                </a:moveTo>
                <a:lnTo>
                  <a:pt x="8589034" y="0"/>
                </a:lnTo>
                <a:lnTo>
                  <a:pt x="8589034" y="3863719"/>
                </a:lnTo>
                <a:lnTo>
                  <a:pt x="0" y="3863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364089" y="8761015"/>
            <a:ext cx="4864254" cy="653431"/>
            <a:chOff x="0" y="0"/>
            <a:chExt cx="2003317" cy="269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03317" cy="269112"/>
            </a:xfrm>
            <a:custGeom>
              <a:avLst/>
              <a:gdLst/>
              <a:ahLst/>
              <a:cxnLst/>
              <a:rect r="r" b="b" t="t" l="l"/>
              <a:pathLst>
                <a:path h="269112" w="2003317">
                  <a:moveTo>
                    <a:pt x="81171" y="0"/>
                  </a:moveTo>
                  <a:lnTo>
                    <a:pt x="1922145" y="0"/>
                  </a:lnTo>
                  <a:cubicBezTo>
                    <a:pt x="1943673" y="0"/>
                    <a:pt x="1964320" y="8552"/>
                    <a:pt x="1979542" y="23775"/>
                  </a:cubicBezTo>
                  <a:cubicBezTo>
                    <a:pt x="1994765" y="38997"/>
                    <a:pt x="2003317" y="59643"/>
                    <a:pt x="2003317" y="81171"/>
                  </a:cubicBezTo>
                  <a:lnTo>
                    <a:pt x="2003317" y="187941"/>
                  </a:lnTo>
                  <a:cubicBezTo>
                    <a:pt x="2003317" y="209469"/>
                    <a:pt x="1994765" y="230115"/>
                    <a:pt x="1979542" y="245337"/>
                  </a:cubicBezTo>
                  <a:cubicBezTo>
                    <a:pt x="1964320" y="260560"/>
                    <a:pt x="1943673" y="269112"/>
                    <a:pt x="1922145" y="269112"/>
                  </a:cubicBezTo>
                  <a:lnTo>
                    <a:pt x="81171" y="269112"/>
                  </a:lnTo>
                  <a:cubicBezTo>
                    <a:pt x="59643" y="269112"/>
                    <a:pt x="38997" y="260560"/>
                    <a:pt x="23775" y="245337"/>
                  </a:cubicBezTo>
                  <a:cubicBezTo>
                    <a:pt x="8552" y="230115"/>
                    <a:pt x="0" y="209469"/>
                    <a:pt x="0" y="187941"/>
                  </a:cubicBezTo>
                  <a:lnTo>
                    <a:pt x="0" y="81171"/>
                  </a:lnTo>
                  <a:cubicBezTo>
                    <a:pt x="0" y="59643"/>
                    <a:pt x="8552" y="38997"/>
                    <a:pt x="23775" y="23775"/>
                  </a:cubicBezTo>
                  <a:cubicBezTo>
                    <a:pt x="38997" y="8552"/>
                    <a:pt x="59643" y="0"/>
                    <a:pt x="8117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003317" cy="29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529751" y="8856925"/>
            <a:ext cx="4464929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-149">
                <a:solidFill>
                  <a:srgbClr val="160E0C"/>
                </a:solidFill>
                <a:latin typeface="Space Mono Bold"/>
              </a:rPr>
              <a:t>Sem Indentação (com erro)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779902" y="4984117"/>
            <a:ext cx="5124682" cy="3863719"/>
          </a:xfrm>
          <a:custGeom>
            <a:avLst/>
            <a:gdLst/>
            <a:ahLst/>
            <a:cxnLst/>
            <a:rect r="r" b="b" t="t" l="l"/>
            <a:pathLst>
              <a:path h="3863719" w="5124682">
                <a:moveTo>
                  <a:pt x="0" y="0"/>
                </a:moveTo>
                <a:lnTo>
                  <a:pt x="5124683" y="0"/>
                </a:lnTo>
                <a:lnTo>
                  <a:pt x="5124683" y="3863719"/>
                </a:lnTo>
                <a:lnTo>
                  <a:pt x="0" y="3863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2663482" y="8761015"/>
            <a:ext cx="3357524" cy="653431"/>
            <a:chOff x="0" y="0"/>
            <a:chExt cx="1382778" cy="2691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82778" cy="269112"/>
            </a:xfrm>
            <a:custGeom>
              <a:avLst/>
              <a:gdLst/>
              <a:ahLst/>
              <a:cxnLst/>
              <a:rect r="r" b="b" t="t" l="l"/>
              <a:pathLst>
                <a:path h="269112" w="1382778">
                  <a:moveTo>
                    <a:pt x="117598" y="0"/>
                  </a:moveTo>
                  <a:lnTo>
                    <a:pt x="1265180" y="0"/>
                  </a:lnTo>
                  <a:cubicBezTo>
                    <a:pt x="1330128" y="0"/>
                    <a:pt x="1382778" y="52650"/>
                    <a:pt x="1382778" y="117598"/>
                  </a:cubicBezTo>
                  <a:lnTo>
                    <a:pt x="1382778" y="151514"/>
                  </a:lnTo>
                  <a:cubicBezTo>
                    <a:pt x="1382778" y="216462"/>
                    <a:pt x="1330128" y="269112"/>
                    <a:pt x="1265180" y="269112"/>
                  </a:cubicBezTo>
                  <a:lnTo>
                    <a:pt x="117598" y="269112"/>
                  </a:lnTo>
                  <a:cubicBezTo>
                    <a:pt x="52650" y="269112"/>
                    <a:pt x="0" y="216462"/>
                    <a:pt x="0" y="151514"/>
                  </a:cubicBezTo>
                  <a:lnTo>
                    <a:pt x="0" y="117598"/>
                  </a:lnTo>
                  <a:cubicBezTo>
                    <a:pt x="0" y="52650"/>
                    <a:pt x="52650" y="0"/>
                    <a:pt x="11759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1382778" cy="297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777829" y="8856925"/>
            <a:ext cx="3081892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sz="2499" spc="-149">
                <a:solidFill>
                  <a:srgbClr val="160E0C"/>
                </a:solidFill>
                <a:latin typeface="Space Mono Bold"/>
              </a:rPr>
              <a:t>Com Indentação 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2265153">
            <a:off x="11528649" y="7122293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2265153">
            <a:off x="1369556" y="6742237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2265153">
            <a:off x="11528649" y="6487395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2265153">
            <a:off x="1369556" y="6253222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10702071">
            <a:off x="2972437" y="6188409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0702071">
            <a:off x="4318722" y="5574180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10702071">
            <a:off x="14867597" y="5808352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10702071">
            <a:off x="13188835" y="6443250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98963" y="1861866"/>
            <a:ext cx="13290075" cy="2745921"/>
            <a:chOff x="0" y="0"/>
            <a:chExt cx="17720100" cy="366122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720100" cy="3661229"/>
              <a:chOff x="0" y="0"/>
              <a:chExt cx="4259034" cy="87997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59034" cy="879978"/>
              </a:xfrm>
              <a:custGeom>
                <a:avLst/>
                <a:gdLst/>
                <a:ahLst/>
                <a:cxnLst/>
                <a:rect r="r" b="b" t="t" l="l"/>
                <a:pathLst>
                  <a:path h="879978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842696"/>
                    </a:lnTo>
                    <a:cubicBezTo>
                      <a:pt x="4259034" y="852584"/>
                      <a:pt x="4255106" y="862066"/>
                      <a:pt x="4248114" y="869058"/>
                    </a:cubicBezTo>
                    <a:cubicBezTo>
                      <a:pt x="4241123" y="876050"/>
                      <a:pt x="4231640" y="879978"/>
                      <a:pt x="4221752" y="879978"/>
                    </a:cubicBezTo>
                    <a:lnTo>
                      <a:pt x="37282" y="879978"/>
                    </a:lnTo>
                    <a:cubicBezTo>
                      <a:pt x="16692" y="879978"/>
                      <a:pt x="0" y="863286"/>
                      <a:pt x="0" y="842696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259034" cy="9085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65432" y="500289"/>
              <a:ext cx="16389235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Não precisamos usar sempre um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if seguido de um else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, podemos fazer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ifs em sequência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 e não usar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nenhum else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. Ou podemos usar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ifs em sequência e APENAS UM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. Este else será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SEMPRE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 do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ÚLTIMO </a:t>
              </a: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if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039792" y="4726942"/>
            <a:ext cx="6208417" cy="5192158"/>
          </a:xfrm>
          <a:custGeom>
            <a:avLst/>
            <a:gdLst/>
            <a:ahLst/>
            <a:cxnLst/>
            <a:rect r="r" b="b" t="t" l="l"/>
            <a:pathLst>
              <a:path h="5192158" w="6208417">
                <a:moveTo>
                  <a:pt x="0" y="0"/>
                </a:moveTo>
                <a:lnTo>
                  <a:pt x="6208416" y="0"/>
                </a:lnTo>
                <a:lnTo>
                  <a:pt x="6208416" y="5192158"/>
                </a:lnTo>
                <a:lnTo>
                  <a:pt x="0" y="5192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97191" y="5025247"/>
            <a:ext cx="4457843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ESTÁ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CHUVENDO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543801" y="5143500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626113" y="6001441"/>
            <a:ext cx="4457843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CONDIÇÃO SERÁ SATISFEITA E IMPRIMIREMOS 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CHUVENDO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820207" y="631971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072675" y="6904556"/>
            <a:ext cx="5215325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CONDIÇÃO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NÃO </a:t>
            </a:r>
            <a:r>
              <a:rPr lang="en-US" sz="2299">
                <a:solidFill>
                  <a:srgbClr val="FFFFFF"/>
                </a:solidFill>
                <a:latin typeface="Open Sans Extra Bold"/>
              </a:rPr>
              <a:t>SERÁ SATISFEITA ,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ESTE IF SERÁ IGNORADO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459814" y="7222834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537393" y="7808161"/>
            <a:ext cx="5215325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ESTE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ELSE É DO ÚLTIMO IF</a:t>
            </a:r>
            <a:r>
              <a:rPr lang="en-US" sz="2299">
                <a:solidFill>
                  <a:srgbClr val="FFFFFF"/>
                </a:solidFill>
                <a:latin typeface="Open Sans Extra Bold"/>
              </a:rPr>
              <a:t>, QUE NÃO FOI SATISFEITO ENTÃO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ENTRAREMOS </a:t>
            </a:r>
            <a:r>
              <a:rPr lang="en-US" sz="2299">
                <a:solidFill>
                  <a:srgbClr val="FFFFFF"/>
                </a:solidFill>
                <a:latin typeface="Open Sans Extra Bold"/>
              </a:rPr>
              <a:t>AQUI E IMPRIMEREMOS ENTREI NO ELSE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976906" y="812643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821743" y="9234728"/>
            <a:ext cx="339294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IMPRESSÃO COMPLETA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1775098">
            <a:off x="6009544" y="8523531"/>
            <a:ext cx="990433" cy="732920"/>
          </a:xfrm>
          <a:custGeom>
            <a:avLst/>
            <a:gdLst/>
            <a:ahLst/>
            <a:cxnLst/>
            <a:rect r="r" b="b" t="t" l="l"/>
            <a:pathLst>
              <a:path h="732920" w="990433">
                <a:moveTo>
                  <a:pt x="0" y="0"/>
                </a:moveTo>
                <a:lnTo>
                  <a:pt x="990433" y="0"/>
                </a:lnTo>
                <a:lnTo>
                  <a:pt x="990433" y="732920"/>
                </a:lnTo>
                <a:lnTo>
                  <a:pt x="0" y="7329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22459" y="1742712"/>
            <a:ext cx="6633311" cy="4078486"/>
          </a:xfrm>
          <a:custGeom>
            <a:avLst/>
            <a:gdLst/>
            <a:ahLst/>
            <a:cxnLst/>
            <a:rect r="r" b="b" t="t" l="l"/>
            <a:pathLst>
              <a:path h="4078486" w="6633311">
                <a:moveTo>
                  <a:pt x="0" y="0"/>
                </a:moveTo>
                <a:lnTo>
                  <a:pt x="6633311" y="0"/>
                </a:lnTo>
                <a:lnTo>
                  <a:pt x="6633311" y="4078486"/>
                </a:lnTo>
                <a:lnTo>
                  <a:pt x="0" y="407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97445" y="6078545"/>
            <a:ext cx="5893110" cy="4078486"/>
          </a:xfrm>
          <a:custGeom>
            <a:avLst/>
            <a:gdLst/>
            <a:ahLst/>
            <a:cxnLst/>
            <a:rect r="r" b="b" t="t" l="l"/>
            <a:pathLst>
              <a:path h="4078486" w="5893110">
                <a:moveTo>
                  <a:pt x="0" y="0"/>
                </a:moveTo>
                <a:lnTo>
                  <a:pt x="5893110" y="0"/>
                </a:lnTo>
                <a:lnTo>
                  <a:pt x="5893110" y="4078485"/>
                </a:lnTo>
                <a:lnTo>
                  <a:pt x="0" y="40784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27" t="0" r="-322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28722" y="1742712"/>
            <a:ext cx="6462831" cy="4078486"/>
          </a:xfrm>
          <a:custGeom>
            <a:avLst/>
            <a:gdLst/>
            <a:ahLst/>
            <a:cxnLst/>
            <a:rect r="r" b="b" t="t" l="l"/>
            <a:pathLst>
              <a:path h="4078486" w="6462831">
                <a:moveTo>
                  <a:pt x="0" y="0"/>
                </a:moveTo>
                <a:lnTo>
                  <a:pt x="6462832" y="0"/>
                </a:lnTo>
                <a:lnTo>
                  <a:pt x="6462832" y="4078486"/>
                </a:lnTo>
                <a:lnTo>
                  <a:pt x="0" y="40784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07614" y="6712956"/>
            <a:ext cx="5345946" cy="254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914">
                <a:solidFill>
                  <a:srgbClr val="FFFFFF"/>
                </a:solidFill>
                <a:latin typeface="Open Sans Extra Bold"/>
              </a:rPr>
              <a:t>Este código dá certo para idade </a:t>
            </a:r>
            <a:r>
              <a:rPr lang="en-US" sz="2914">
                <a:solidFill>
                  <a:srgbClr val="C03027"/>
                </a:solidFill>
                <a:latin typeface="Open Sans Extra Bold"/>
              </a:rPr>
              <a:t>MENOR </a:t>
            </a:r>
            <a:r>
              <a:rPr lang="en-US" sz="2914">
                <a:solidFill>
                  <a:srgbClr val="FFFFFF"/>
                </a:solidFill>
                <a:latin typeface="Open Sans Extra Bold"/>
              </a:rPr>
              <a:t>que 12 anos e </a:t>
            </a:r>
            <a:r>
              <a:rPr lang="en-US" sz="2914">
                <a:solidFill>
                  <a:srgbClr val="C03027"/>
                </a:solidFill>
                <a:latin typeface="Open Sans Extra Bold"/>
              </a:rPr>
              <a:t>IGUAL </a:t>
            </a:r>
            <a:r>
              <a:rPr lang="en-US" sz="2914">
                <a:solidFill>
                  <a:srgbClr val="FFFFFF"/>
                </a:solidFill>
                <a:latin typeface="Open Sans Extra Bold"/>
              </a:rPr>
              <a:t>a 12 anos, mas </a:t>
            </a:r>
            <a:r>
              <a:rPr lang="en-US" sz="2914">
                <a:solidFill>
                  <a:srgbClr val="C03027"/>
                </a:solidFill>
                <a:latin typeface="Open Sans Extra Bold"/>
              </a:rPr>
              <a:t>NÃO </a:t>
            </a:r>
            <a:r>
              <a:rPr lang="en-US" sz="2914">
                <a:solidFill>
                  <a:srgbClr val="FFFFFF"/>
                </a:solidFill>
                <a:latin typeface="Open Sans Extra Bold"/>
              </a:rPr>
              <a:t>para </a:t>
            </a:r>
            <a:r>
              <a:rPr lang="en-US" sz="2914">
                <a:solidFill>
                  <a:srgbClr val="C03027"/>
                </a:solidFill>
                <a:latin typeface="Open Sans Extra Bold"/>
              </a:rPr>
              <a:t>MAIOR </a:t>
            </a:r>
            <a:r>
              <a:rPr lang="en-US" sz="2914">
                <a:solidFill>
                  <a:srgbClr val="FFFFFF"/>
                </a:solidFill>
                <a:latin typeface="Open Sans Extra Bold"/>
              </a:rPr>
              <a:t>que 12 anos, </a:t>
            </a:r>
            <a:r>
              <a:rPr lang="en-US" sz="2914">
                <a:solidFill>
                  <a:srgbClr val="C03027"/>
                </a:solidFill>
                <a:latin typeface="Open Sans Extra Bold"/>
              </a:rPr>
              <a:t>por que?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09547" y="2558971"/>
            <a:ext cx="7468907" cy="5169058"/>
          </a:xfrm>
          <a:custGeom>
            <a:avLst/>
            <a:gdLst/>
            <a:ahLst/>
            <a:cxnLst/>
            <a:rect r="r" b="b" t="t" l="l"/>
            <a:pathLst>
              <a:path h="5169058" w="7468907">
                <a:moveTo>
                  <a:pt x="0" y="0"/>
                </a:moveTo>
                <a:lnTo>
                  <a:pt x="7468906" y="0"/>
                </a:lnTo>
                <a:lnTo>
                  <a:pt x="7468906" y="5169058"/>
                </a:lnTo>
                <a:lnTo>
                  <a:pt x="0" y="5169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27" t="0" r="-322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18337" y="2774559"/>
            <a:ext cx="4457843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IDADE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MAIOR QUE 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72922" y="3680124"/>
            <a:ext cx="5514335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CONDIÇÃO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SERÁ</a:t>
            </a:r>
            <a:r>
              <a:rPr lang="en-US" sz="2299">
                <a:solidFill>
                  <a:srgbClr val="FFFFFF"/>
                </a:solidFill>
                <a:latin typeface="Open Sans Extra Bold"/>
              </a:rPr>
              <a:t> SATISFEITA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 E IMPRIMIREMOS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812435" y="3798378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83513" y="2892812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076180" y="4802885"/>
            <a:ext cx="4829887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CONDIÇÃO 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NÃO</a:t>
            </a:r>
            <a:r>
              <a:rPr lang="en-US" sz="2299">
                <a:solidFill>
                  <a:srgbClr val="FFFFFF"/>
                </a:solidFill>
                <a:latin typeface="Open Sans Extra Bold"/>
              </a:rPr>
              <a:t> SERÁ SATISFEITA</a:t>
            </a:r>
            <a:r>
              <a:rPr lang="en-US" sz="2299">
                <a:solidFill>
                  <a:srgbClr val="C03027"/>
                </a:solidFill>
                <a:latin typeface="Open Sans Extra Bold"/>
              </a:rPr>
              <a:t> E ENTRAREMOS NO ELSE DEPOIS</a:t>
            </a:r>
            <a:r>
              <a:rPr lang="en-US" sz="2299">
                <a:solidFill>
                  <a:srgbClr val="FFFFFF"/>
                </a:solidFill>
                <a:latin typeface="Open Sans Extra Bold"/>
              </a:rPr>
              <a:t> DELA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795937" y="4943126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150099" y="6750287"/>
            <a:ext cx="4829887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pen Sans Extra Bold"/>
              </a:rPr>
              <a:t>IMPRESSÃO ERRADA POIS ERRAMOS A LÓGICA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869856" y="696837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6" y="0"/>
                </a:lnTo>
                <a:lnTo>
                  <a:pt x="560486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7455" y="5777884"/>
            <a:ext cx="2635187" cy="97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Vamos praticar um pouco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81487" y="1742712"/>
            <a:ext cx="14230152" cy="4314183"/>
            <a:chOff x="0" y="0"/>
            <a:chExt cx="18973535" cy="575224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8973535" cy="5752244"/>
              <a:chOff x="0" y="0"/>
              <a:chExt cx="3322499" cy="100728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22499" cy="1007289"/>
              </a:xfrm>
              <a:custGeom>
                <a:avLst/>
                <a:gdLst/>
                <a:ahLst/>
                <a:cxnLst/>
                <a:rect r="r" b="b" t="t" l="l"/>
                <a:pathLst>
                  <a:path h="1007289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979542"/>
                    </a:lnTo>
                    <a:cubicBezTo>
                      <a:pt x="3322499" y="994866"/>
                      <a:pt x="3310076" y="1007289"/>
                      <a:pt x="3294752" y="1007289"/>
                    </a:cubicBezTo>
                    <a:lnTo>
                      <a:pt x="27747" y="1007289"/>
                    </a:lnTo>
                    <a:cubicBezTo>
                      <a:pt x="12423" y="1007289"/>
                      <a:pt x="0" y="994866"/>
                      <a:pt x="0" y="979542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322499" cy="10453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68648" y="174946"/>
              <a:ext cx="18236239" cy="5345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1 -  Faça uma variável para receber de entrada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input( )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a sua idade. Transforme essa variável para  um inteiro com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int( 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- Verifique com um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if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se a idade é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maior ou igual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a 18 anos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(idade &gt;= 18)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Se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a idade for maior ou igual a 18, imprima com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print( ) “Maior de idade”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Se não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use um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else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para imprimir  com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print( )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“Menor de idade”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0A0A0A"/>
                  </a:solidFill>
                  <a:latin typeface="Space Mono Bold"/>
                </a:rPr>
                <a:t>USE A ESTRUTURA DO EXEMPLO ABAIXO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679440" y="6269913"/>
            <a:ext cx="4929119" cy="3863656"/>
          </a:xfrm>
          <a:custGeom>
            <a:avLst/>
            <a:gdLst/>
            <a:ahLst/>
            <a:cxnLst/>
            <a:rect r="r" b="b" t="t" l="l"/>
            <a:pathLst>
              <a:path h="3863656" w="4929119">
                <a:moveTo>
                  <a:pt x="0" y="0"/>
                </a:moveTo>
                <a:lnTo>
                  <a:pt x="4929120" y="0"/>
                </a:lnTo>
                <a:lnTo>
                  <a:pt x="4929120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965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36366" y="7416774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96652" y="6752417"/>
            <a:ext cx="541396" cy="400633"/>
          </a:xfrm>
          <a:custGeom>
            <a:avLst/>
            <a:gdLst/>
            <a:ahLst/>
            <a:cxnLst/>
            <a:rect r="r" b="b" t="t" l="l"/>
            <a:pathLst>
              <a:path h="400633" w="541396">
                <a:moveTo>
                  <a:pt x="0" y="0"/>
                </a:moveTo>
                <a:lnTo>
                  <a:pt x="541396" y="0"/>
                </a:lnTo>
                <a:lnTo>
                  <a:pt x="541396" y="400633"/>
                </a:lnTo>
                <a:lnTo>
                  <a:pt x="0" y="4006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58348" y="7378674"/>
            <a:ext cx="302668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LEMBRE DE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INDENTAR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43936" y="6796815"/>
            <a:ext cx="361759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LEMBRE DOS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DOIS PONTOS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736366" y="840165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65465" y="8363559"/>
            <a:ext cx="8278535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C03027"/>
                </a:solidFill>
                <a:latin typeface="Open Sans Extra Bold"/>
              </a:rPr>
              <a:t>PRINT NÃO INDENTADO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SERÁ EXECUTADO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DEPOIS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DO IF / ELSE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INDEPENDENTE DO VALOR DE CHUVA E LEVE_GUARDA_CHUVA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2916644">
            <a:off x="8783322" y="9546215"/>
            <a:ext cx="541396" cy="400633"/>
          </a:xfrm>
          <a:custGeom>
            <a:avLst/>
            <a:gdLst/>
            <a:ahLst/>
            <a:cxnLst/>
            <a:rect r="r" b="b" t="t" l="l"/>
            <a:pathLst>
              <a:path h="400633" w="541396">
                <a:moveTo>
                  <a:pt x="0" y="0"/>
                </a:moveTo>
                <a:lnTo>
                  <a:pt x="541396" y="0"/>
                </a:lnTo>
                <a:lnTo>
                  <a:pt x="541396" y="400633"/>
                </a:lnTo>
                <a:lnTo>
                  <a:pt x="0" y="4006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054020" y="9777334"/>
            <a:ext cx="368438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RESULTADO DA IMPRESSÃO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7455" y="5777884"/>
            <a:ext cx="2635187" cy="97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Vamos praticar um pouco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81487" y="1742712"/>
            <a:ext cx="14230152" cy="5149761"/>
            <a:chOff x="0" y="0"/>
            <a:chExt cx="18973535" cy="68663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8973535" cy="6324006"/>
              <a:chOff x="0" y="0"/>
              <a:chExt cx="3322499" cy="110741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22499" cy="1107411"/>
              </a:xfrm>
              <a:custGeom>
                <a:avLst/>
                <a:gdLst/>
                <a:ahLst/>
                <a:cxnLst/>
                <a:rect r="r" b="b" t="t" l="l"/>
                <a:pathLst>
                  <a:path h="1107411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1079664"/>
                    </a:lnTo>
                    <a:cubicBezTo>
                      <a:pt x="3322499" y="1094988"/>
                      <a:pt x="3310076" y="1107411"/>
                      <a:pt x="3294752" y="1107411"/>
                    </a:cubicBezTo>
                    <a:lnTo>
                      <a:pt x="27747" y="1107411"/>
                    </a:lnTo>
                    <a:cubicBezTo>
                      <a:pt x="12423" y="1107411"/>
                      <a:pt x="0" y="1094988"/>
                      <a:pt x="0" y="1079664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322499" cy="11455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68648" y="174946"/>
              <a:ext cx="18236239" cy="6691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1- Receba do usuário com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input( )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2 valores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inteiros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, chamados de nota1 e nota2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2- Crie também uma variável chamada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media </a:t>
              </a:r>
              <a:r>
                <a:rPr lang="en-US" sz="2856" spc="-171">
                  <a:solidFill>
                    <a:srgbClr val="0A0A0A"/>
                  </a:solidFill>
                  <a:latin typeface="Space Mono Bold"/>
                </a:rPr>
                <a:t>para receber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(nota1 + nota2) dividido por 2 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3- Com um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if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teste se media é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maior ou igual a 5 ( media &gt;= 5)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, imprima com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print( )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a mensagem “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Você passou”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.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4- Com outro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if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teste se a media é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 menor que 5 (media &lt; 5)</a:t>
              </a:r>
              <a:r>
                <a:rPr lang="en-US" sz="2856" spc="-171">
                  <a:solidFill>
                    <a:srgbClr val="0A0A0A"/>
                  </a:solidFill>
                  <a:latin typeface="Space Mono Bold"/>
                </a:rPr>
                <a:t>, 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imprima com um print( ) a mensagem “Reprovado”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USE O EXEMPLO ABAIXO</a:t>
              </a:r>
            </a:p>
            <a:p>
              <a:pPr algn="l" marL="0" indent="0" lvl="0">
                <a:lnSpc>
                  <a:spcPts val="39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736366" y="7416774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736366" y="8401659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916644">
            <a:off x="8783322" y="9546215"/>
            <a:ext cx="541396" cy="400633"/>
          </a:xfrm>
          <a:custGeom>
            <a:avLst/>
            <a:gdLst/>
            <a:ahLst/>
            <a:cxnLst/>
            <a:rect r="r" b="b" t="t" l="l"/>
            <a:pathLst>
              <a:path h="400633" w="541396">
                <a:moveTo>
                  <a:pt x="0" y="0"/>
                </a:moveTo>
                <a:lnTo>
                  <a:pt x="541396" y="0"/>
                </a:lnTo>
                <a:lnTo>
                  <a:pt x="541396" y="400633"/>
                </a:lnTo>
                <a:lnTo>
                  <a:pt x="0" y="4006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02468" y="6874994"/>
            <a:ext cx="5903103" cy="3053329"/>
          </a:xfrm>
          <a:custGeom>
            <a:avLst/>
            <a:gdLst/>
            <a:ahLst/>
            <a:cxnLst/>
            <a:rect r="r" b="b" t="t" l="l"/>
            <a:pathLst>
              <a:path h="3053329" w="5903103">
                <a:moveTo>
                  <a:pt x="0" y="0"/>
                </a:moveTo>
                <a:lnTo>
                  <a:pt x="5903103" y="0"/>
                </a:lnTo>
                <a:lnTo>
                  <a:pt x="5903103" y="3053330"/>
                </a:lnTo>
                <a:lnTo>
                  <a:pt x="0" y="30533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2281" y="8515601"/>
            <a:ext cx="5354003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PODEMOS USAR IFs EM SEQUÊNCIA,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MAS O ELSE SERÁ SEMPRE DO ÚLTIMO IF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736366" y="8141023"/>
            <a:ext cx="556406" cy="1514967"/>
          </a:xfrm>
          <a:custGeom>
            <a:avLst/>
            <a:gdLst/>
            <a:ahLst/>
            <a:cxnLst/>
            <a:rect r="r" b="b" t="t" l="l"/>
            <a:pathLst>
              <a:path h="1514967" w="556406">
                <a:moveTo>
                  <a:pt x="0" y="0"/>
                </a:moveTo>
                <a:lnTo>
                  <a:pt x="556406" y="0"/>
                </a:lnTo>
                <a:lnTo>
                  <a:pt x="556406" y="1514967"/>
                </a:lnTo>
                <a:lnTo>
                  <a:pt x="0" y="15149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979597" y="5143500"/>
            <a:ext cx="10546640" cy="4561782"/>
          </a:xfrm>
          <a:custGeom>
            <a:avLst/>
            <a:gdLst/>
            <a:ahLst/>
            <a:cxnLst/>
            <a:rect r="r" b="b" t="t" l="l"/>
            <a:pathLst>
              <a:path h="4561782" w="10546640">
                <a:moveTo>
                  <a:pt x="0" y="0"/>
                </a:moveTo>
                <a:lnTo>
                  <a:pt x="10546640" y="0"/>
                </a:lnTo>
                <a:lnTo>
                  <a:pt x="10546640" y="4561782"/>
                </a:lnTo>
                <a:lnTo>
                  <a:pt x="0" y="456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87" r="0" b="-7049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241887" y="2027950"/>
            <a:ext cx="7804226" cy="2745921"/>
            <a:chOff x="0" y="0"/>
            <a:chExt cx="10405635" cy="366122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405635" cy="3661229"/>
              <a:chOff x="0" y="0"/>
              <a:chExt cx="2500999" cy="87997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500999" cy="879978"/>
              </a:xfrm>
              <a:custGeom>
                <a:avLst/>
                <a:gdLst/>
                <a:ahLst/>
                <a:cxnLst/>
                <a:rect r="r" b="b" t="t" l="l"/>
                <a:pathLst>
                  <a:path h="879978" w="2500999">
                    <a:moveTo>
                      <a:pt x="63489" y="0"/>
                    </a:moveTo>
                    <a:lnTo>
                      <a:pt x="2437510" y="0"/>
                    </a:lnTo>
                    <a:cubicBezTo>
                      <a:pt x="2454349" y="0"/>
                      <a:pt x="2470497" y="6689"/>
                      <a:pt x="2482404" y="18596"/>
                    </a:cubicBezTo>
                    <a:cubicBezTo>
                      <a:pt x="2494310" y="30502"/>
                      <a:pt x="2500999" y="46651"/>
                      <a:pt x="2500999" y="63489"/>
                    </a:cubicBezTo>
                    <a:lnTo>
                      <a:pt x="2500999" y="816489"/>
                    </a:lnTo>
                    <a:cubicBezTo>
                      <a:pt x="2500999" y="833327"/>
                      <a:pt x="2494310" y="849476"/>
                      <a:pt x="2482404" y="861382"/>
                    </a:cubicBezTo>
                    <a:cubicBezTo>
                      <a:pt x="2470497" y="873289"/>
                      <a:pt x="2454349" y="879978"/>
                      <a:pt x="2437510" y="879978"/>
                    </a:cubicBezTo>
                    <a:lnTo>
                      <a:pt x="63489" y="879978"/>
                    </a:lnTo>
                    <a:cubicBezTo>
                      <a:pt x="46651" y="879978"/>
                      <a:pt x="30502" y="873289"/>
                      <a:pt x="18596" y="861382"/>
                    </a:cubicBezTo>
                    <a:cubicBezTo>
                      <a:pt x="6689" y="849476"/>
                      <a:pt x="0" y="833327"/>
                      <a:pt x="0" y="816489"/>
                    </a:cubicBezTo>
                    <a:lnTo>
                      <a:pt x="0" y="63489"/>
                    </a:lnTo>
                    <a:cubicBezTo>
                      <a:pt x="0" y="46651"/>
                      <a:pt x="6689" y="30502"/>
                      <a:pt x="18596" y="18596"/>
                    </a:cubicBezTo>
                    <a:cubicBezTo>
                      <a:pt x="30502" y="6689"/>
                      <a:pt x="46651" y="0"/>
                      <a:pt x="6348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500999" cy="908553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just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24096" y="481239"/>
              <a:ext cx="9757444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A0A0A"/>
                  </a:solidFill>
                  <a:latin typeface="Space Mono Bold"/>
                </a:rPr>
                <a:t>Podemos criar condicionais dentro de condicionais, isso é chamado de </a:t>
              </a:r>
              <a:r>
                <a:rPr lang="en-US" sz="3300" spc="-198">
                  <a:solidFill>
                    <a:srgbClr val="C03027"/>
                  </a:solidFill>
                  <a:latin typeface="Space Mono Bold"/>
                </a:rPr>
                <a:t>condicionais ANINHADAS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710100" y="6805901"/>
            <a:ext cx="560487" cy="200374"/>
          </a:xfrm>
          <a:custGeom>
            <a:avLst/>
            <a:gdLst/>
            <a:ahLst/>
            <a:cxnLst/>
            <a:rect r="r" b="b" t="t" l="l"/>
            <a:pathLst>
              <a:path h="200374" w="560487">
                <a:moveTo>
                  <a:pt x="0" y="0"/>
                </a:moveTo>
                <a:lnTo>
                  <a:pt x="560487" y="0"/>
                </a:lnTo>
                <a:lnTo>
                  <a:pt x="560487" y="200374"/>
                </a:lnTo>
                <a:lnTo>
                  <a:pt x="0" y="2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09884" y="8024380"/>
            <a:ext cx="5580459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condicionais ANINHADAS  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C03027"/>
                </a:solidFill>
                <a:latin typeface="Open Sans Extra Bold"/>
              </a:rPr>
              <a:t>INDENTADAS DENTRO DO ELSE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SERÃO EXECUTADAS SE NOME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NÃO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É ANA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007042" y="7835539"/>
            <a:ext cx="556406" cy="1514967"/>
          </a:xfrm>
          <a:custGeom>
            <a:avLst/>
            <a:gdLst/>
            <a:ahLst/>
            <a:cxnLst/>
            <a:rect r="r" b="b" t="t" l="l"/>
            <a:pathLst>
              <a:path h="1514967" w="556406">
                <a:moveTo>
                  <a:pt x="0" y="0"/>
                </a:moveTo>
                <a:lnTo>
                  <a:pt x="556406" y="0"/>
                </a:lnTo>
                <a:lnTo>
                  <a:pt x="556406" y="1514967"/>
                </a:lnTo>
                <a:lnTo>
                  <a:pt x="0" y="15149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  ANINHADA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46015" y="6696681"/>
            <a:ext cx="5361027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PRINT </a:t>
            </a:r>
            <a:r>
              <a:rPr lang="en-US" sz="2099">
                <a:solidFill>
                  <a:srgbClr val="C03027"/>
                </a:solidFill>
                <a:latin typeface="Open Sans Extra Bold"/>
              </a:rPr>
              <a:t>INDENTADO</a:t>
            </a:r>
            <a:r>
              <a:rPr lang="en-US" sz="2099">
                <a:solidFill>
                  <a:srgbClr val="FFFFFF"/>
                </a:solidFill>
                <a:latin typeface="Open Sans Extra Bold"/>
              </a:rPr>
              <a:t> DENTRO DO IF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Extra Bold"/>
              </a:rPr>
              <a:t>SO SERÁ EXECUTADO SE NOME FOR ANA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DAGGC6blnSk</dc:identifier>
  <dcterms:modified xsi:type="dcterms:W3CDTF">2011-08-01T06:04:30Z</dcterms:modified>
  <cp:revision>1</cp:revision>
  <dc:title>Python - Aula 7</dc:title>
</cp:coreProperties>
</file>