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Bugaki Italics" charset="1" panose="00000000000000000000"/>
      <p:regular r:id="rId26"/>
    </p:embeddedFont>
    <p:embeddedFont>
      <p:font typeface="Space Mono Bold" charset="1" panose="02000809030000020004"/>
      <p:regular r:id="rId27"/>
    </p:embeddedFont>
    <p:embeddedFont>
      <p:font typeface="Open Sans Extra Bold" charset="1" panose="020B0906030804020204"/>
      <p:regular r:id="rId28"/>
    </p:embeddedFont>
    <p:embeddedFont>
      <p:font typeface="Space Mono Bold Italics" charset="1" panose="020008090400000900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7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AULA 13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18434" y="4507518"/>
            <a:ext cx="8651133" cy="1207135"/>
          </a:xfrm>
          <a:custGeom>
            <a:avLst/>
            <a:gdLst/>
            <a:ahLst/>
            <a:cxnLst/>
            <a:rect r="r" b="b" t="t" l="l"/>
            <a:pathLst>
              <a:path h="1207135" w="8651133">
                <a:moveTo>
                  <a:pt x="0" y="0"/>
                </a:moveTo>
                <a:lnTo>
                  <a:pt x="8651132" y="0"/>
                </a:lnTo>
                <a:lnTo>
                  <a:pt x="8651132" y="1207134"/>
                </a:lnTo>
                <a:lnTo>
                  <a:pt x="0" y="12071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3183947" y="2027950"/>
            <a:ext cx="11636635" cy="2105900"/>
            <a:chOff x="0" y="0"/>
            <a:chExt cx="15515513" cy="28078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5515513" cy="2807867"/>
              <a:chOff x="0" y="0"/>
              <a:chExt cx="3082125" cy="55777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082125" cy="557777"/>
              </a:xfrm>
              <a:custGeom>
                <a:avLst/>
                <a:gdLst/>
                <a:ahLst/>
                <a:cxnLst/>
                <a:rect r="r" b="b" t="t" l="l"/>
                <a:pathLst>
                  <a:path h="557777" w="3082125">
                    <a:moveTo>
                      <a:pt x="42580" y="0"/>
                    </a:moveTo>
                    <a:lnTo>
                      <a:pt x="3039546" y="0"/>
                    </a:lnTo>
                    <a:cubicBezTo>
                      <a:pt x="3050839" y="0"/>
                      <a:pt x="3061669" y="4486"/>
                      <a:pt x="3069654" y="12471"/>
                    </a:cubicBezTo>
                    <a:cubicBezTo>
                      <a:pt x="3077639" y="20456"/>
                      <a:pt x="3082125" y="31287"/>
                      <a:pt x="3082125" y="42580"/>
                    </a:cubicBezTo>
                    <a:lnTo>
                      <a:pt x="3082125" y="515198"/>
                    </a:lnTo>
                    <a:cubicBezTo>
                      <a:pt x="3082125" y="538714"/>
                      <a:pt x="3063062" y="557777"/>
                      <a:pt x="3039546" y="557777"/>
                    </a:cubicBezTo>
                    <a:lnTo>
                      <a:pt x="42580" y="557777"/>
                    </a:lnTo>
                    <a:cubicBezTo>
                      <a:pt x="19064" y="557777"/>
                      <a:pt x="0" y="538714"/>
                      <a:pt x="0" y="515198"/>
                    </a:cubicBezTo>
                    <a:lnTo>
                      <a:pt x="0" y="42580"/>
                    </a:lnTo>
                    <a:cubicBezTo>
                      <a:pt x="0" y="19064"/>
                      <a:pt x="19064" y="0"/>
                      <a:pt x="4258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082125" cy="58635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44165" y="327041"/>
              <a:ext cx="14759761" cy="2133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0"/>
                </a:lnSpc>
                <a:spcBef>
                  <a:spcPct val="0"/>
                </a:spcBef>
              </a:pPr>
              <a:r>
                <a:rPr lang="en-US" sz="3500" spc="-210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Relembrando que para usarmos os vetores em Python, temos que instalar e importar uma biblioteca chamada </a:t>
              </a:r>
              <a:r>
                <a:rPr lang="en-US" sz="3500" spc="-210">
                  <a:solidFill>
                    <a:srgbClr val="160E0C"/>
                  </a:solidFill>
                  <a:latin typeface="Space Mono Bold Italics"/>
                  <a:ea typeface="Space Mono Bold Italics"/>
                  <a:cs typeface="Space Mono Bold Italics"/>
                  <a:sym typeface="Space Mono Bold Italics"/>
                </a:rPr>
                <a:t>numpy: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0936" y="8083627"/>
            <a:ext cx="6321820" cy="1587963"/>
            <a:chOff x="0" y="0"/>
            <a:chExt cx="8429093" cy="2117284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8429093" cy="2117284"/>
              <a:chOff x="0" y="0"/>
              <a:chExt cx="1674422" cy="42059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674422" cy="420594"/>
              </a:xfrm>
              <a:custGeom>
                <a:avLst/>
                <a:gdLst/>
                <a:ahLst/>
                <a:cxnLst/>
                <a:rect r="r" b="b" t="t" l="l"/>
                <a:pathLst>
                  <a:path h="420594" w="1674422">
                    <a:moveTo>
                      <a:pt x="78377" y="0"/>
                    </a:moveTo>
                    <a:lnTo>
                      <a:pt x="1596046" y="0"/>
                    </a:lnTo>
                    <a:cubicBezTo>
                      <a:pt x="1616833" y="0"/>
                      <a:pt x="1636768" y="8258"/>
                      <a:pt x="1651466" y="22956"/>
                    </a:cubicBezTo>
                    <a:cubicBezTo>
                      <a:pt x="1666165" y="37654"/>
                      <a:pt x="1674422" y="57590"/>
                      <a:pt x="1674422" y="78377"/>
                    </a:cubicBezTo>
                    <a:lnTo>
                      <a:pt x="1674422" y="342218"/>
                    </a:lnTo>
                    <a:cubicBezTo>
                      <a:pt x="1674422" y="385504"/>
                      <a:pt x="1639332" y="420594"/>
                      <a:pt x="1596046" y="420594"/>
                    </a:cubicBezTo>
                    <a:lnTo>
                      <a:pt x="78377" y="420594"/>
                    </a:lnTo>
                    <a:cubicBezTo>
                      <a:pt x="35090" y="420594"/>
                      <a:pt x="0" y="385504"/>
                      <a:pt x="0" y="342218"/>
                    </a:cubicBezTo>
                    <a:lnTo>
                      <a:pt x="0" y="78377"/>
                    </a:lnTo>
                    <a:cubicBezTo>
                      <a:pt x="0" y="35090"/>
                      <a:pt x="35090" y="0"/>
                      <a:pt x="78377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28575"/>
                <a:ext cx="1674422" cy="449169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201882" y="327041"/>
              <a:ext cx="8057120" cy="1422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0"/>
                </a:lnSpc>
                <a:spcBef>
                  <a:spcPct val="0"/>
                </a:spcBef>
              </a:pPr>
              <a:r>
                <a:rPr lang="en-US" sz="3500" spc="-210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Lembresse que temos que usar </a:t>
              </a:r>
              <a:r>
                <a:rPr lang="en-US" sz="3500" spc="-210" u="sng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Google Colab.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633807"/>
            <a:ext cx="16230600" cy="1124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VETORES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4779354" y="6362044"/>
            <a:ext cx="8729293" cy="1454882"/>
          </a:xfrm>
          <a:custGeom>
            <a:avLst/>
            <a:gdLst/>
            <a:ahLst/>
            <a:cxnLst/>
            <a:rect r="r" b="b" t="t" l="l"/>
            <a:pathLst>
              <a:path h="1454882" w="8729293">
                <a:moveTo>
                  <a:pt x="0" y="0"/>
                </a:moveTo>
                <a:lnTo>
                  <a:pt x="8729292" y="0"/>
                </a:lnTo>
                <a:lnTo>
                  <a:pt x="8729292" y="1454883"/>
                </a:lnTo>
                <a:lnTo>
                  <a:pt x="0" y="14548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7166" y="5008335"/>
            <a:ext cx="7436834" cy="4696948"/>
          </a:xfrm>
          <a:custGeom>
            <a:avLst/>
            <a:gdLst/>
            <a:ahLst/>
            <a:cxnLst/>
            <a:rect r="r" b="b" t="t" l="l"/>
            <a:pathLst>
              <a:path h="4696948" w="7436834">
                <a:moveTo>
                  <a:pt x="0" y="0"/>
                </a:moveTo>
                <a:lnTo>
                  <a:pt x="7436834" y="0"/>
                </a:lnTo>
                <a:lnTo>
                  <a:pt x="7436834" y="4696947"/>
                </a:lnTo>
                <a:lnTo>
                  <a:pt x="0" y="46969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 - EXEMPLOS VETORES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1885075"/>
            <a:ext cx="16230600" cy="2591191"/>
            <a:chOff x="0" y="0"/>
            <a:chExt cx="4298901" cy="6863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98901" cy="686313"/>
            </a:xfrm>
            <a:custGeom>
              <a:avLst/>
              <a:gdLst/>
              <a:ahLst/>
              <a:cxnLst/>
              <a:rect r="r" b="b" t="t" l="l"/>
              <a:pathLst>
                <a:path h="686313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655785"/>
                  </a:lnTo>
                  <a:cubicBezTo>
                    <a:pt x="4298901" y="672645"/>
                    <a:pt x="4285233" y="686313"/>
                    <a:pt x="4268374" y="686313"/>
                  </a:cubicBezTo>
                  <a:lnTo>
                    <a:pt x="30528" y="686313"/>
                  </a:lnTo>
                  <a:cubicBezTo>
                    <a:pt x="13668" y="686313"/>
                    <a:pt x="0" y="672645"/>
                    <a:pt x="0" y="655785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298901" cy="714888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63144" y="2113870"/>
            <a:ext cx="1576171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Nesse exemplo criamos uma variável chamada vetor e fizemos ela receber uma função da biblioteca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np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 A função np.zeros( ) é usada para criar um vetor preenchido com zeros. Colocamos entre parênteses a quantidade de zeros que queríamos.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564380" y="5008335"/>
            <a:ext cx="8158529" cy="2756495"/>
            <a:chOff x="0" y="0"/>
            <a:chExt cx="2031313" cy="68631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1313" cy="686313"/>
            </a:xfrm>
            <a:custGeom>
              <a:avLst/>
              <a:gdLst/>
              <a:ahLst/>
              <a:cxnLst/>
              <a:rect r="r" b="b" t="t" l="l"/>
              <a:pathLst>
                <a:path h="686313" w="2031313">
                  <a:moveTo>
                    <a:pt x="60732" y="0"/>
                  </a:moveTo>
                  <a:lnTo>
                    <a:pt x="1970581" y="0"/>
                  </a:lnTo>
                  <a:cubicBezTo>
                    <a:pt x="2004123" y="0"/>
                    <a:pt x="2031313" y="27191"/>
                    <a:pt x="2031313" y="60732"/>
                  </a:cubicBezTo>
                  <a:lnTo>
                    <a:pt x="2031313" y="625581"/>
                  </a:lnTo>
                  <a:cubicBezTo>
                    <a:pt x="2031313" y="659122"/>
                    <a:pt x="2004123" y="686313"/>
                    <a:pt x="1970581" y="686313"/>
                  </a:cubicBezTo>
                  <a:lnTo>
                    <a:pt x="60732" y="686313"/>
                  </a:lnTo>
                  <a:cubicBezTo>
                    <a:pt x="27191" y="686313"/>
                    <a:pt x="0" y="659122"/>
                    <a:pt x="0" y="625581"/>
                  </a:cubicBezTo>
                  <a:lnTo>
                    <a:pt x="0" y="60732"/>
                  </a:lnTo>
                  <a:cubicBezTo>
                    <a:pt x="0" y="27191"/>
                    <a:pt x="27191" y="0"/>
                    <a:pt x="6073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031313" cy="714888"/>
            </a:xfrm>
            <a:prstGeom prst="rect">
              <a:avLst/>
            </a:prstGeom>
          </p:spPr>
          <p:txBody>
            <a:bodyPr anchor="ctr" rtlCol="false" tIns="41577" lIns="41577" bIns="41577" rIns="41577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885234" y="5269263"/>
            <a:ext cx="7535870" cy="2269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67"/>
              </a:lnSpc>
              <a:spcBef>
                <a:spcPct val="0"/>
              </a:spcBef>
            </a:pPr>
            <a:r>
              <a:rPr lang="en-US" sz="3723" spc="-223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Essa função é útil quando você precisa inicializar um vetor com valores zerados antes de realizar cálculos.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98633" y="1968781"/>
            <a:ext cx="16490734" cy="2543894"/>
            <a:chOff x="0" y="0"/>
            <a:chExt cx="4367801" cy="673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67801" cy="673786"/>
            </a:xfrm>
            <a:custGeom>
              <a:avLst/>
              <a:gdLst/>
              <a:ahLst/>
              <a:cxnLst/>
              <a:rect r="r" b="b" t="t" l="l"/>
              <a:pathLst>
                <a:path h="673786" w="4367801">
                  <a:moveTo>
                    <a:pt x="30046" y="0"/>
                  </a:moveTo>
                  <a:lnTo>
                    <a:pt x="4337755" y="0"/>
                  </a:lnTo>
                  <a:cubicBezTo>
                    <a:pt x="4345724" y="0"/>
                    <a:pt x="4353366" y="3166"/>
                    <a:pt x="4359001" y="8800"/>
                  </a:cubicBezTo>
                  <a:cubicBezTo>
                    <a:pt x="4364636" y="14435"/>
                    <a:pt x="4367801" y="22077"/>
                    <a:pt x="4367801" y="30046"/>
                  </a:cubicBezTo>
                  <a:lnTo>
                    <a:pt x="4367801" y="643740"/>
                  </a:lnTo>
                  <a:cubicBezTo>
                    <a:pt x="4367801" y="651708"/>
                    <a:pt x="4364636" y="659351"/>
                    <a:pt x="4359001" y="664985"/>
                  </a:cubicBezTo>
                  <a:cubicBezTo>
                    <a:pt x="4353366" y="670620"/>
                    <a:pt x="4345724" y="673786"/>
                    <a:pt x="4337755" y="673786"/>
                  </a:cubicBezTo>
                  <a:lnTo>
                    <a:pt x="30046" y="673786"/>
                  </a:lnTo>
                  <a:cubicBezTo>
                    <a:pt x="22077" y="673786"/>
                    <a:pt x="14435" y="670620"/>
                    <a:pt x="8800" y="664985"/>
                  </a:cubicBezTo>
                  <a:cubicBezTo>
                    <a:pt x="3166" y="659351"/>
                    <a:pt x="0" y="651708"/>
                    <a:pt x="0" y="643740"/>
                  </a:cubicBezTo>
                  <a:lnTo>
                    <a:pt x="0" y="30046"/>
                  </a:lnTo>
                  <a:cubicBezTo>
                    <a:pt x="0" y="22077"/>
                    <a:pt x="3166" y="14435"/>
                    <a:pt x="8800" y="8800"/>
                  </a:cubicBezTo>
                  <a:cubicBezTo>
                    <a:pt x="14435" y="3166"/>
                    <a:pt x="22077" y="0"/>
                    <a:pt x="3004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367801" cy="702361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4971255"/>
            <a:ext cx="7436834" cy="4696948"/>
          </a:xfrm>
          <a:custGeom>
            <a:avLst/>
            <a:gdLst/>
            <a:ahLst/>
            <a:cxnLst/>
            <a:rect r="r" b="b" t="t" l="l"/>
            <a:pathLst>
              <a:path h="4696948" w="7436834">
                <a:moveTo>
                  <a:pt x="0" y="0"/>
                </a:moveTo>
                <a:lnTo>
                  <a:pt x="7436834" y="0"/>
                </a:lnTo>
                <a:lnTo>
                  <a:pt x="7436834" y="4696948"/>
                </a:lnTo>
                <a:lnTo>
                  <a:pt x="0" y="4696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55203" y="4971255"/>
            <a:ext cx="9160802" cy="3691850"/>
          </a:xfrm>
          <a:custGeom>
            <a:avLst/>
            <a:gdLst/>
            <a:ahLst/>
            <a:cxnLst/>
            <a:rect r="r" b="b" t="t" l="l"/>
            <a:pathLst>
              <a:path h="3691850" w="9160802">
                <a:moveTo>
                  <a:pt x="0" y="0"/>
                </a:moveTo>
                <a:lnTo>
                  <a:pt x="9160802" y="0"/>
                </a:lnTo>
                <a:lnTo>
                  <a:pt x="9160802" y="3691850"/>
                </a:lnTo>
                <a:lnTo>
                  <a:pt x="0" y="36918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679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63144" y="2173928"/>
            <a:ext cx="1576171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Na saída, nós temos [0. 0. 0. 0. 0.], isso significa que temos 5 números do tipo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float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pois tem pontos depois do número. O padrão dessa função é sempre retornar números com pontos, mas nós podemos mudar isso: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 - EXEMPLOS VETORES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970162"/>
            <a:ext cx="16230600" cy="2906714"/>
            <a:chOff x="0" y="0"/>
            <a:chExt cx="4298901" cy="7698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98901" cy="769884"/>
            </a:xfrm>
            <a:custGeom>
              <a:avLst/>
              <a:gdLst/>
              <a:ahLst/>
              <a:cxnLst/>
              <a:rect r="r" b="b" t="t" l="l"/>
              <a:pathLst>
                <a:path h="769884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739356"/>
                  </a:lnTo>
                  <a:cubicBezTo>
                    <a:pt x="4298901" y="756216"/>
                    <a:pt x="4285233" y="769884"/>
                    <a:pt x="4268374" y="769884"/>
                  </a:cubicBezTo>
                  <a:lnTo>
                    <a:pt x="30528" y="769884"/>
                  </a:lnTo>
                  <a:cubicBezTo>
                    <a:pt x="13668" y="769884"/>
                    <a:pt x="0" y="756216"/>
                    <a:pt x="0" y="739356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298901" cy="79845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118755" y="5143575"/>
            <a:ext cx="11048962" cy="4332926"/>
          </a:xfrm>
          <a:custGeom>
            <a:avLst/>
            <a:gdLst/>
            <a:ahLst/>
            <a:cxnLst/>
            <a:rect r="r" b="b" t="t" l="l"/>
            <a:pathLst>
              <a:path h="4332926" w="11048962">
                <a:moveTo>
                  <a:pt x="0" y="0"/>
                </a:moveTo>
                <a:lnTo>
                  <a:pt x="11048962" y="0"/>
                </a:lnTo>
                <a:lnTo>
                  <a:pt x="11048962" y="4332926"/>
                </a:lnTo>
                <a:lnTo>
                  <a:pt x="0" y="4332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45116" y="2356718"/>
            <a:ext cx="1576171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Nesse exemplo criamos um vetor que vai de 0 até um número específico usando a função np.arange( ). A função np.arange( ) gera uma sequência de números dentro de um intervalo definido. Nesse caso cria um vetor que vai de 0 até 4: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 - EXEMPLOS VETORES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893512" y="4684502"/>
            <a:ext cx="10952115" cy="4439063"/>
          </a:xfrm>
          <a:custGeom>
            <a:avLst/>
            <a:gdLst/>
            <a:ahLst/>
            <a:cxnLst/>
            <a:rect r="r" b="b" t="t" l="l"/>
            <a:pathLst>
              <a:path h="4439063" w="10952115">
                <a:moveTo>
                  <a:pt x="0" y="0"/>
                </a:moveTo>
                <a:lnTo>
                  <a:pt x="10952115" y="0"/>
                </a:lnTo>
                <a:lnTo>
                  <a:pt x="10952115" y="4439063"/>
                </a:lnTo>
                <a:lnTo>
                  <a:pt x="0" y="4439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449080" y="2027950"/>
            <a:ext cx="16230600" cy="2104976"/>
            <a:chOff x="0" y="0"/>
            <a:chExt cx="4298901" cy="5575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98901" cy="557532"/>
            </a:xfrm>
            <a:custGeom>
              <a:avLst/>
              <a:gdLst/>
              <a:ahLst/>
              <a:cxnLst/>
              <a:rect r="r" b="b" t="t" l="l"/>
              <a:pathLst>
                <a:path h="557532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527005"/>
                  </a:lnTo>
                  <a:cubicBezTo>
                    <a:pt x="4298901" y="543865"/>
                    <a:pt x="4285233" y="557532"/>
                    <a:pt x="4268374" y="557532"/>
                  </a:cubicBezTo>
                  <a:lnTo>
                    <a:pt x="30528" y="557532"/>
                  </a:lnTo>
                  <a:cubicBezTo>
                    <a:pt x="13668" y="557532"/>
                    <a:pt x="0" y="543865"/>
                    <a:pt x="0" y="527005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4298901" cy="586107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65495" y="2273230"/>
            <a:ext cx="15761713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Caso você queira usar um dos números em específico, temos que colocar entre colchetes o índice depois do nome da variável, por exemplo: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4677881">
            <a:off x="7513541" y="5839560"/>
            <a:ext cx="1204727" cy="3601086"/>
          </a:xfrm>
          <a:custGeom>
            <a:avLst/>
            <a:gdLst/>
            <a:ahLst/>
            <a:cxnLst/>
            <a:rect r="r" b="b" t="t" l="l"/>
            <a:pathLst>
              <a:path h="3601086" w="1204727">
                <a:moveTo>
                  <a:pt x="0" y="0"/>
                </a:moveTo>
                <a:lnTo>
                  <a:pt x="1204727" y="0"/>
                </a:lnTo>
                <a:lnTo>
                  <a:pt x="1204727" y="3601086"/>
                </a:lnTo>
                <a:lnTo>
                  <a:pt x="0" y="360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821837" y="4399626"/>
            <a:ext cx="4061491" cy="2617307"/>
            <a:chOff x="0" y="0"/>
            <a:chExt cx="1075743" cy="6932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5743" cy="693230"/>
            </a:xfrm>
            <a:custGeom>
              <a:avLst/>
              <a:gdLst/>
              <a:ahLst/>
              <a:cxnLst/>
              <a:rect r="r" b="b" t="t" l="l"/>
              <a:pathLst>
                <a:path h="693230" w="1075743">
                  <a:moveTo>
                    <a:pt x="121995" y="0"/>
                  </a:moveTo>
                  <a:lnTo>
                    <a:pt x="953747" y="0"/>
                  </a:lnTo>
                  <a:cubicBezTo>
                    <a:pt x="1021124" y="0"/>
                    <a:pt x="1075743" y="54619"/>
                    <a:pt x="1075743" y="121995"/>
                  </a:cubicBezTo>
                  <a:lnTo>
                    <a:pt x="1075743" y="571235"/>
                  </a:lnTo>
                  <a:cubicBezTo>
                    <a:pt x="1075743" y="638611"/>
                    <a:pt x="1021124" y="693230"/>
                    <a:pt x="953747" y="693230"/>
                  </a:cubicBezTo>
                  <a:lnTo>
                    <a:pt x="121995" y="693230"/>
                  </a:lnTo>
                  <a:cubicBezTo>
                    <a:pt x="54619" y="693230"/>
                    <a:pt x="0" y="638611"/>
                    <a:pt x="0" y="571235"/>
                  </a:cubicBezTo>
                  <a:lnTo>
                    <a:pt x="0" y="121995"/>
                  </a:lnTo>
                  <a:cubicBezTo>
                    <a:pt x="0" y="54619"/>
                    <a:pt x="54619" y="0"/>
                    <a:pt x="12199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075743" cy="72180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002472" y="7283633"/>
            <a:ext cx="4417611" cy="1041972"/>
            <a:chOff x="0" y="0"/>
            <a:chExt cx="1170066" cy="27598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70066" cy="275981"/>
            </a:xfrm>
            <a:custGeom>
              <a:avLst/>
              <a:gdLst/>
              <a:ahLst/>
              <a:cxnLst/>
              <a:rect r="r" b="b" t="t" l="l"/>
              <a:pathLst>
                <a:path h="275981" w="1170066">
                  <a:moveTo>
                    <a:pt x="112161" y="0"/>
                  </a:moveTo>
                  <a:lnTo>
                    <a:pt x="1057905" y="0"/>
                  </a:lnTo>
                  <a:cubicBezTo>
                    <a:pt x="1119850" y="0"/>
                    <a:pt x="1170066" y="50216"/>
                    <a:pt x="1170066" y="112161"/>
                  </a:cubicBezTo>
                  <a:lnTo>
                    <a:pt x="1170066" y="163820"/>
                  </a:lnTo>
                  <a:cubicBezTo>
                    <a:pt x="1170066" y="225765"/>
                    <a:pt x="1119850" y="275981"/>
                    <a:pt x="1057905" y="275981"/>
                  </a:cubicBezTo>
                  <a:lnTo>
                    <a:pt x="112161" y="275981"/>
                  </a:lnTo>
                  <a:cubicBezTo>
                    <a:pt x="50216" y="275981"/>
                    <a:pt x="0" y="225765"/>
                    <a:pt x="0" y="163820"/>
                  </a:cubicBezTo>
                  <a:lnTo>
                    <a:pt x="0" y="112161"/>
                  </a:lnTo>
                  <a:cubicBezTo>
                    <a:pt x="0" y="50216"/>
                    <a:pt x="50216" y="0"/>
                    <a:pt x="11216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170066" cy="304556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4091569" y="4625857"/>
            <a:ext cx="3944158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Lembrando que também podemos usar os índices negativos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 - EXEMPLOS VETORES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70295" y="7537919"/>
            <a:ext cx="3681964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Valor do índice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027950"/>
            <a:ext cx="8535680" cy="6898700"/>
          </a:xfrm>
          <a:custGeom>
            <a:avLst/>
            <a:gdLst/>
            <a:ahLst/>
            <a:cxnLst/>
            <a:rect r="r" b="b" t="t" l="l"/>
            <a:pathLst>
              <a:path h="6898700" w="8535680">
                <a:moveTo>
                  <a:pt x="0" y="0"/>
                </a:moveTo>
                <a:lnTo>
                  <a:pt x="8535680" y="0"/>
                </a:lnTo>
                <a:lnTo>
                  <a:pt x="8535680" y="6898700"/>
                </a:lnTo>
                <a:lnTo>
                  <a:pt x="0" y="689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31417" y="4738411"/>
            <a:ext cx="7709277" cy="2654285"/>
          </a:xfrm>
          <a:custGeom>
            <a:avLst/>
            <a:gdLst/>
            <a:ahLst/>
            <a:cxnLst/>
            <a:rect r="r" b="b" t="t" l="l"/>
            <a:pathLst>
              <a:path h="2654285" w="7709277">
                <a:moveTo>
                  <a:pt x="0" y="0"/>
                </a:moveTo>
                <a:lnTo>
                  <a:pt x="7709277" y="0"/>
                </a:lnTo>
                <a:lnTo>
                  <a:pt x="7709277" y="2654285"/>
                </a:lnTo>
                <a:lnTo>
                  <a:pt x="0" y="26542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3794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9753743" y="2027950"/>
            <a:ext cx="8264625" cy="2061283"/>
            <a:chOff x="0" y="0"/>
            <a:chExt cx="11019499" cy="274837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1019499" cy="2748377"/>
              <a:chOff x="0" y="0"/>
              <a:chExt cx="4751779" cy="118514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751779" cy="1185143"/>
              </a:xfrm>
              <a:custGeom>
                <a:avLst/>
                <a:gdLst/>
                <a:ahLst/>
                <a:cxnLst/>
                <a:rect r="r" b="b" t="t" l="l"/>
                <a:pathLst>
                  <a:path h="1185143" w="4751779">
                    <a:moveTo>
                      <a:pt x="59952" y="0"/>
                    </a:moveTo>
                    <a:lnTo>
                      <a:pt x="4691827" y="0"/>
                    </a:lnTo>
                    <a:cubicBezTo>
                      <a:pt x="4724938" y="0"/>
                      <a:pt x="4751779" y="26842"/>
                      <a:pt x="4751779" y="59952"/>
                    </a:cubicBezTo>
                    <a:lnTo>
                      <a:pt x="4751779" y="1125191"/>
                    </a:lnTo>
                    <a:cubicBezTo>
                      <a:pt x="4751779" y="1141091"/>
                      <a:pt x="4745463" y="1156340"/>
                      <a:pt x="4734220" y="1167583"/>
                    </a:cubicBezTo>
                    <a:cubicBezTo>
                      <a:pt x="4722976" y="1178826"/>
                      <a:pt x="4707727" y="1185143"/>
                      <a:pt x="4691827" y="1185143"/>
                    </a:cubicBezTo>
                    <a:lnTo>
                      <a:pt x="59952" y="1185143"/>
                    </a:lnTo>
                    <a:cubicBezTo>
                      <a:pt x="26842" y="1185143"/>
                      <a:pt x="0" y="1158301"/>
                      <a:pt x="0" y="1125191"/>
                    </a:cubicBezTo>
                    <a:lnTo>
                      <a:pt x="0" y="59952"/>
                    </a:lnTo>
                    <a:cubicBezTo>
                      <a:pt x="0" y="26842"/>
                      <a:pt x="26842" y="0"/>
                      <a:pt x="5995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4751779" cy="1213718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33786" y="311150"/>
              <a:ext cx="10309584" cy="2133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0"/>
                </a:lnSpc>
                <a:spcBef>
                  <a:spcPct val="0"/>
                </a:spcBef>
              </a:pPr>
              <a:r>
                <a:rPr lang="en-US" sz="3500" spc="-210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Relembrando também que podemos inserir qualquer valor nos índices.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 - EXEMPLOS VETORES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970162"/>
            <a:ext cx="16230600" cy="2638488"/>
            <a:chOff x="0" y="0"/>
            <a:chExt cx="4298901" cy="698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98901" cy="698840"/>
            </a:xfrm>
            <a:custGeom>
              <a:avLst/>
              <a:gdLst/>
              <a:ahLst/>
              <a:cxnLst/>
              <a:rect r="r" b="b" t="t" l="l"/>
              <a:pathLst>
                <a:path h="698840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668313"/>
                  </a:lnTo>
                  <a:cubicBezTo>
                    <a:pt x="4298901" y="685173"/>
                    <a:pt x="4285233" y="698840"/>
                    <a:pt x="4268374" y="698840"/>
                  </a:cubicBezTo>
                  <a:lnTo>
                    <a:pt x="30528" y="698840"/>
                  </a:lnTo>
                  <a:cubicBezTo>
                    <a:pt x="13668" y="698840"/>
                    <a:pt x="0" y="685173"/>
                    <a:pt x="0" y="668313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298901" cy="72741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45116" y="4818199"/>
            <a:ext cx="8078020" cy="5026323"/>
          </a:xfrm>
          <a:custGeom>
            <a:avLst/>
            <a:gdLst/>
            <a:ahLst/>
            <a:cxnLst/>
            <a:rect r="r" b="b" t="t" l="l"/>
            <a:pathLst>
              <a:path h="5026323" w="8078020">
                <a:moveTo>
                  <a:pt x="0" y="0"/>
                </a:moveTo>
                <a:lnTo>
                  <a:pt x="8078019" y="0"/>
                </a:lnTo>
                <a:lnTo>
                  <a:pt x="8078019" y="5026324"/>
                </a:lnTo>
                <a:lnTo>
                  <a:pt x="0" y="50263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45116" y="2215442"/>
            <a:ext cx="15761713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Podemos também percorrer os valores de um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array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 acessar cada índice usando as estruturas de repetição. Para isso, usamos a variável de iteração como o índice do vetor. Assim, em cada iteração nós teremos o valor do vetor em um dos índices.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00974" y="5361124"/>
            <a:ext cx="7305855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Nesse exemplo o For do código começa com i = 0 e a cada iteração do loop é adicionada 1, assim conseguimos percorrer o vetor até a quarta posição dele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 - EXEMPLOS VETORES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757851"/>
            <a:ext cx="16230600" cy="1423796"/>
            <a:chOff x="0" y="0"/>
            <a:chExt cx="9331849" cy="8186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31849" cy="818617"/>
            </a:xfrm>
            <a:custGeom>
              <a:avLst/>
              <a:gdLst/>
              <a:ahLst/>
              <a:cxnLst/>
              <a:rect r="r" b="b" t="t" l="l"/>
              <a:pathLst>
                <a:path h="818617" w="9331849">
                  <a:moveTo>
                    <a:pt x="30528" y="0"/>
                  </a:moveTo>
                  <a:lnTo>
                    <a:pt x="9301321" y="0"/>
                  </a:lnTo>
                  <a:cubicBezTo>
                    <a:pt x="9309418" y="0"/>
                    <a:pt x="9317182" y="3216"/>
                    <a:pt x="9322908" y="8941"/>
                  </a:cubicBezTo>
                  <a:cubicBezTo>
                    <a:pt x="9328633" y="14666"/>
                    <a:pt x="9331849" y="22431"/>
                    <a:pt x="9331849" y="30528"/>
                  </a:cubicBezTo>
                  <a:lnTo>
                    <a:pt x="9331849" y="788090"/>
                  </a:lnTo>
                  <a:cubicBezTo>
                    <a:pt x="9331849" y="804950"/>
                    <a:pt x="9318182" y="818617"/>
                    <a:pt x="9301321" y="818617"/>
                  </a:cubicBezTo>
                  <a:lnTo>
                    <a:pt x="30528" y="818617"/>
                  </a:lnTo>
                  <a:cubicBezTo>
                    <a:pt x="13668" y="818617"/>
                    <a:pt x="0" y="804950"/>
                    <a:pt x="0" y="788090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9331849" cy="84719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44445" y="3724572"/>
            <a:ext cx="13381792" cy="5379281"/>
          </a:xfrm>
          <a:custGeom>
            <a:avLst/>
            <a:gdLst/>
            <a:ahLst/>
            <a:cxnLst/>
            <a:rect r="r" b="b" t="t" l="l"/>
            <a:pathLst>
              <a:path h="5379281" w="13381792">
                <a:moveTo>
                  <a:pt x="0" y="0"/>
                </a:moveTo>
                <a:lnTo>
                  <a:pt x="13381792" y="0"/>
                </a:lnTo>
                <a:lnTo>
                  <a:pt x="13381792" y="5379282"/>
                </a:lnTo>
                <a:lnTo>
                  <a:pt x="0" y="5379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417149" y="1908597"/>
            <a:ext cx="1545370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Lembrando que nós também podemos usar o </a:t>
            </a:r>
            <a:r>
              <a:rPr lang="en-US" sz="3500" spc="-210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input</a:t>
            </a: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para adicionarmos o valor no vetor: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 - EXEMPLOS VETORES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027950"/>
            <a:ext cx="10737719" cy="4594113"/>
          </a:xfrm>
          <a:custGeom>
            <a:avLst/>
            <a:gdLst/>
            <a:ahLst/>
            <a:cxnLst/>
            <a:rect r="r" b="b" t="t" l="l"/>
            <a:pathLst>
              <a:path h="4594113" w="10737719">
                <a:moveTo>
                  <a:pt x="0" y="0"/>
                </a:moveTo>
                <a:lnTo>
                  <a:pt x="10737719" y="0"/>
                </a:lnTo>
                <a:lnTo>
                  <a:pt x="10737719" y="4594112"/>
                </a:lnTo>
                <a:lnTo>
                  <a:pt x="0" y="45941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7661" y="6743588"/>
            <a:ext cx="1928407" cy="3333389"/>
          </a:xfrm>
          <a:custGeom>
            <a:avLst/>
            <a:gdLst/>
            <a:ahLst/>
            <a:cxnLst/>
            <a:rect r="r" b="b" t="t" l="l"/>
            <a:pathLst>
              <a:path h="3333389" w="1928407">
                <a:moveTo>
                  <a:pt x="0" y="0"/>
                </a:moveTo>
                <a:lnTo>
                  <a:pt x="1928406" y="0"/>
                </a:lnTo>
                <a:lnTo>
                  <a:pt x="1928406" y="3333389"/>
                </a:lnTo>
                <a:lnTo>
                  <a:pt x="0" y="33333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071838" y="3942350"/>
            <a:ext cx="5754904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Nesse exemplo o for do código começa com i = 0 e a cada iteração do loop é adicionada 2, assim percorremos o vetor com os índices pares (0,2,4,6,8)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 - EXEMPLOS VETORES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970162"/>
            <a:ext cx="16230600" cy="1648988"/>
            <a:chOff x="0" y="0"/>
            <a:chExt cx="4298901" cy="4367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98901" cy="436758"/>
            </a:xfrm>
            <a:custGeom>
              <a:avLst/>
              <a:gdLst/>
              <a:ahLst/>
              <a:cxnLst/>
              <a:rect r="r" b="b" t="t" l="l"/>
              <a:pathLst>
                <a:path h="436758" w="4298901">
                  <a:moveTo>
                    <a:pt x="30528" y="0"/>
                  </a:moveTo>
                  <a:lnTo>
                    <a:pt x="4268374" y="0"/>
                  </a:lnTo>
                  <a:cubicBezTo>
                    <a:pt x="4276470" y="0"/>
                    <a:pt x="4284235" y="3216"/>
                    <a:pt x="4289960" y="8941"/>
                  </a:cubicBezTo>
                  <a:cubicBezTo>
                    <a:pt x="4295685" y="14666"/>
                    <a:pt x="4298901" y="22431"/>
                    <a:pt x="4298901" y="30528"/>
                  </a:cubicBezTo>
                  <a:lnTo>
                    <a:pt x="4298901" y="406230"/>
                  </a:lnTo>
                  <a:cubicBezTo>
                    <a:pt x="4298901" y="423090"/>
                    <a:pt x="4285233" y="436758"/>
                    <a:pt x="4268374" y="436758"/>
                  </a:cubicBezTo>
                  <a:lnTo>
                    <a:pt x="30528" y="436758"/>
                  </a:lnTo>
                  <a:cubicBezTo>
                    <a:pt x="13668" y="436758"/>
                    <a:pt x="0" y="423090"/>
                    <a:pt x="0" y="406230"/>
                  </a:cubicBezTo>
                  <a:lnTo>
                    <a:pt x="0" y="30528"/>
                  </a:lnTo>
                  <a:cubicBezTo>
                    <a:pt x="0" y="13668"/>
                    <a:pt x="13668" y="0"/>
                    <a:pt x="3052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298901" cy="465333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941717" y="4231977"/>
            <a:ext cx="6125832" cy="5026323"/>
          </a:xfrm>
          <a:custGeom>
            <a:avLst/>
            <a:gdLst/>
            <a:ahLst/>
            <a:cxnLst/>
            <a:rect r="r" b="b" t="t" l="l"/>
            <a:pathLst>
              <a:path h="5026323" w="6125832">
                <a:moveTo>
                  <a:pt x="0" y="0"/>
                </a:moveTo>
                <a:lnTo>
                  <a:pt x="6125832" y="0"/>
                </a:lnTo>
                <a:lnTo>
                  <a:pt x="6125832" y="5026323"/>
                </a:lnTo>
                <a:lnTo>
                  <a:pt x="0" y="50263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45116" y="2215442"/>
            <a:ext cx="1576171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Também podemos executar funções com os valores do vetor como no exemplo que temos somando todos os valores do vetor.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82643" y="4336096"/>
            <a:ext cx="5943336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isso, criamos um for que percorra todo o vetor e criamos uma variável chamada soma e a cada interação adicionamos o valor do vetor nessa variável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 - EXEMPLOS VETORES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38225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4119" y="5806479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revisar for e também vetores e resolver alguns exercícios.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36914" y="8343483"/>
            <a:ext cx="86141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https://forms.gle/7KACyH95T1oVaSEq5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313144" y="2846239"/>
            <a:ext cx="13661712" cy="4594522"/>
            <a:chOff x="0" y="0"/>
            <a:chExt cx="3747833" cy="12604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47833" cy="1260420"/>
            </a:xfrm>
            <a:custGeom>
              <a:avLst/>
              <a:gdLst/>
              <a:ahLst/>
              <a:cxnLst/>
              <a:rect r="r" b="b" t="t" l="l"/>
              <a:pathLst>
                <a:path h="1260420" w="3747833">
                  <a:moveTo>
                    <a:pt x="36268" y="0"/>
                  </a:moveTo>
                  <a:lnTo>
                    <a:pt x="3711565" y="0"/>
                  </a:lnTo>
                  <a:cubicBezTo>
                    <a:pt x="3731595" y="0"/>
                    <a:pt x="3747833" y="16238"/>
                    <a:pt x="3747833" y="36268"/>
                  </a:cubicBezTo>
                  <a:lnTo>
                    <a:pt x="3747833" y="1224152"/>
                  </a:lnTo>
                  <a:cubicBezTo>
                    <a:pt x="3747833" y="1244182"/>
                    <a:pt x="3731595" y="1260420"/>
                    <a:pt x="3711565" y="1260420"/>
                  </a:cubicBezTo>
                  <a:lnTo>
                    <a:pt x="36268" y="1260420"/>
                  </a:lnTo>
                  <a:cubicBezTo>
                    <a:pt x="26649" y="1260420"/>
                    <a:pt x="17424" y="1256599"/>
                    <a:pt x="10623" y="1249798"/>
                  </a:cubicBezTo>
                  <a:cubicBezTo>
                    <a:pt x="3821" y="1242996"/>
                    <a:pt x="0" y="1233771"/>
                    <a:pt x="0" y="1224152"/>
                  </a:cubicBezTo>
                  <a:lnTo>
                    <a:pt x="0" y="36268"/>
                  </a:lnTo>
                  <a:cubicBezTo>
                    <a:pt x="0" y="16238"/>
                    <a:pt x="16238" y="0"/>
                    <a:pt x="3626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747833" cy="128899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262923" y="3398181"/>
            <a:ext cx="12253820" cy="3471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estrutura de repetição for em Python é usada para percorrer sequências, permitindo que você execute um bloco de código várias vezes sem precisar ficar pensando em atualizar a variável, pois o próprio laço faz isso automaticamente.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ESTRUTURA FOR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2907170"/>
            <a:ext cx="16299580" cy="6001415"/>
            <a:chOff x="0" y="0"/>
            <a:chExt cx="21732773" cy="8001886"/>
          </a:xfrm>
        </p:grpSpPr>
        <p:sp>
          <p:nvSpPr>
            <p:cNvPr name="Freeform 9" id="9"/>
            <p:cNvSpPr/>
            <p:nvPr/>
          </p:nvSpPr>
          <p:spPr>
            <a:xfrm flipH="false" flipV="false" rot="-5400000">
              <a:off x="5176514" y="4352971"/>
              <a:ext cx="2580055" cy="1796657"/>
            </a:xfrm>
            <a:custGeom>
              <a:avLst/>
              <a:gdLst/>
              <a:ahLst/>
              <a:cxnLst/>
              <a:rect r="r" b="b" t="t" l="l"/>
              <a:pathLst>
                <a:path h="1796657" w="2580055">
                  <a:moveTo>
                    <a:pt x="0" y="0"/>
                  </a:moveTo>
                  <a:lnTo>
                    <a:pt x="2580055" y="0"/>
                  </a:lnTo>
                  <a:lnTo>
                    <a:pt x="2580055" y="1796657"/>
                  </a:lnTo>
                  <a:lnTo>
                    <a:pt x="0" y="1796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7672703" y="4367176"/>
              <a:ext cx="5008282" cy="3634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8"/>
                </a:lnSpc>
                <a:spcBef>
                  <a:spcPct val="0"/>
                </a:spcBef>
              </a:pPr>
              <a:r>
                <a:rPr lang="en-US" sz="3113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ESTA É A VARIÁVEL QUE SERÁ ATUALIZADA A CADA ITERAÇÃO DO LOOP FOR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3443278" y="2729020"/>
              <a:ext cx="12012919" cy="1059963"/>
            </a:xfrm>
            <a:custGeom>
              <a:avLst/>
              <a:gdLst/>
              <a:ahLst/>
              <a:cxnLst/>
              <a:rect r="r" b="b" t="t" l="l"/>
              <a:pathLst>
                <a:path h="1059963" w="12012919">
                  <a:moveTo>
                    <a:pt x="0" y="0"/>
                  </a:moveTo>
                  <a:lnTo>
                    <a:pt x="12012919" y="0"/>
                  </a:lnTo>
                  <a:lnTo>
                    <a:pt x="12012919" y="1059964"/>
                  </a:lnTo>
                  <a:lnTo>
                    <a:pt x="0" y="10599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4882428" y="2589702"/>
              <a:ext cx="1371570" cy="1371570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D10719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7621051" y="2589702"/>
              <a:ext cx="2943217" cy="1244067"/>
              <a:chOff x="0" y="0"/>
              <a:chExt cx="581376" cy="24574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81376" cy="245742"/>
              </a:xfrm>
              <a:custGeom>
                <a:avLst/>
                <a:gdLst/>
                <a:ahLst/>
                <a:cxnLst/>
                <a:rect r="r" b="b" t="t" l="l"/>
                <a:pathLst>
                  <a:path h="245742" w="581376">
                    <a:moveTo>
                      <a:pt x="0" y="0"/>
                    </a:moveTo>
                    <a:lnTo>
                      <a:pt x="581376" y="0"/>
                    </a:lnTo>
                    <a:lnTo>
                      <a:pt x="581376" y="245742"/>
                    </a:lnTo>
                    <a:lnTo>
                      <a:pt x="0" y="24574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D10719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581376" cy="2838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5286999">
              <a:off x="7271262" y="420526"/>
              <a:ext cx="2580055" cy="1796657"/>
            </a:xfrm>
            <a:custGeom>
              <a:avLst/>
              <a:gdLst/>
              <a:ahLst/>
              <a:cxnLst/>
              <a:rect r="r" b="b" t="t" l="l"/>
              <a:pathLst>
                <a:path h="1796657" w="2580055">
                  <a:moveTo>
                    <a:pt x="0" y="0"/>
                  </a:moveTo>
                  <a:lnTo>
                    <a:pt x="2580056" y="0"/>
                  </a:lnTo>
                  <a:lnTo>
                    <a:pt x="2580056" y="1796656"/>
                  </a:lnTo>
                  <a:lnTo>
                    <a:pt x="0" y="1796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-57150"/>
              <a:ext cx="7499260" cy="216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8"/>
                </a:lnSpc>
                <a:spcBef>
                  <a:spcPct val="0"/>
                </a:spcBef>
              </a:pPr>
              <a:r>
                <a:rPr lang="en-US" sz="3113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ESTE É O MÉTODO QUE DEFINE QUAIS NÚMEROS SERÃO UTILIZADOS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10661936" y="2640086"/>
              <a:ext cx="4864140" cy="1244067"/>
              <a:chOff x="0" y="0"/>
              <a:chExt cx="960818" cy="24574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960818" cy="245742"/>
              </a:xfrm>
              <a:custGeom>
                <a:avLst/>
                <a:gdLst/>
                <a:ahLst/>
                <a:cxnLst/>
                <a:rect r="r" b="b" t="t" l="l"/>
                <a:pathLst>
                  <a:path h="245742" w="960818">
                    <a:moveTo>
                      <a:pt x="0" y="0"/>
                    </a:moveTo>
                    <a:lnTo>
                      <a:pt x="960818" y="0"/>
                    </a:lnTo>
                    <a:lnTo>
                      <a:pt x="960818" y="245742"/>
                    </a:lnTo>
                    <a:lnTo>
                      <a:pt x="0" y="24574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169D53"/>
                </a:soli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960818" cy="2838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3454958" y="263991"/>
              <a:ext cx="8277816" cy="1424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58"/>
                </a:lnSpc>
                <a:spcBef>
                  <a:spcPct val="0"/>
                </a:spcBef>
              </a:pPr>
              <a:r>
                <a:rPr lang="en-US" sz="3113">
                  <a:solidFill>
                    <a:srgbClr val="FFFFFF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AQUI ESTÃO OS NÚMEROS QUE DETERMINAM A REPETIÇÃO</a:t>
              </a:r>
            </a:p>
          </p:txBody>
        </p:sp>
        <p:sp>
          <p:nvSpPr>
            <p:cNvPr name="Freeform 24" id="24"/>
            <p:cNvSpPr/>
            <p:nvPr/>
          </p:nvSpPr>
          <p:spPr>
            <a:xfrm flipH="false" flipV="true" rot="5400000">
              <a:off x="10829315" y="451730"/>
              <a:ext cx="2580055" cy="1796657"/>
            </a:xfrm>
            <a:custGeom>
              <a:avLst/>
              <a:gdLst/>
              <a:ahLst/>
              <a:cxnLst/>
              <a:rect r="r" b="b" t="t" l="l"/>
              <a:pathLst>
                <a:path h="1796657" w="2580055">
                  <a:moveTo>
                    <a:pt x="0" y="1796657"/>
                  </a:moveTo>
                  <a:lnTo>
                    <a:pt x="2580055" y="1796657"/>
                  </a:lnTo>
                  <a:lnTo>
                    <a:pt x="2580055" y="0"/>
                  </a:lnTo>
                  <a:lnTo>
                    <a:pt x="0" y="0"/>
                  </a:lnTo>
                  <a:lnTo>
                    <a:pt x="0" y="1796657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ESTRUTURA FOR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-5400000">
            <a:off x="6280269" y="6165039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1347493"/>
                </a:moveTo>
                <a:lnTo>
                  <a:pt x="1935041" y="1347493"/>
                </a:lnTo>
                <a:lnTo>
                  <a:pt x="1935041" y="0"/>
                </a:lnTo>
                <a:lnTo>
                  <a:pt x="0" y="0"/>
                </a:lnTo>
                <a:lnTo>
                  <a:pt x="0" y="134749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5206" y="5076292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89" y="0"/>
                </a:lnTo>
                <a:lnTo>
                  <a:pt x="9009689" y="794973"/>
                </a:lnTo>
                <a:lnTo>
                  <a:pt x="0" y="7949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33808" y="6223134"/>
            <a:ext cx="5025935" cy="163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PRIMEIRO NÚMERO INDICA O VALOR INICIAL DA VARIÁVEL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708144" y="4990462"/>
            <a:ext cx="1213391" cy="933050"/>
            <a:chOff x="0" y="0"/>
            <a:chExt cx="319576" cy="2457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9576" cy="245742"/>
            </a:xfrm>
            <a:custGeom>
              <a:avLst/>
              <a:gdLst/>
              <a:ahLst/>
              <a:cxnLst/>
              <a:rect r="r" b="b" t="t" l="l"/>
              <a:pathLst>
                <a:path h="245742" w="319576">
                  <a:moveTo>
                    <a:pt x="0" y="0"/>
                  </a:moveTo>
                  <a:lnTo>
                    <a:pt x="319576" y="0"/>
                  </a:lnTo>
                  <a:lnTo>
                    <a:pt x="319576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19576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079759" y="5007253"/>
            <a:ext cx="1213391" cy="933050"/>
            <a:chOff x="0" y="0"/>
            <a:chExt cx="319576" cy="2457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9576" cy="245742"/>
            </a:xfrm>
            <a:custGeom>
              <a:avLst/>
              <a:gdLst/>
              <a:ahLst/>
              <a:cxnLst/>
              <a:rect r="r" b="b" t="t" l="l"/>
              <a:pathLst>
                <a:path h="245742" w="319576">
                  <a:moveTo>
                    <a:pt x="0" y="0"/>
                  </a:moveTo>
                  <a:lnTo>
                    <a:pt x="319576" y="0"/>
                  </a:lnTo>
                  <a:lnTo>
                    <a:pt x="319576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19576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5286999">
            <a:off x="7112238" y="3385403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0"/>
                </a:moveTo>
                <a:lnTo>
                  <a:pt x="1935042" y="0"/>
                </a:lnTo>
                <a:lnTo>
                  <a:pt x="1935042" y="1347493"/>
                </a:lnTo>
                <a:lnTo>
                  <a:pt x="0" y="13474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221854" y="2496238"/>
            <a:ext cx="5025935" cy="21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SEGUNDO NÚMERO É O LIMITE QUE A VARIÁVEL NÃO ALCANÇARÁ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435041" y="5007253"/>
            <a:ext cx="929609" cy="933050"/>
            <a:chOff x="0" y="0"/>
            <a:chExt cx="244835" cy="24574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4835" cy="245742"/>
            </a:xfrm>
            <a:custGeom>
              <a:avLst/>
              <a:gdLst/>
              <a:ahLst/>
              <a:cxnLst/>
              <a:rect r="r" b="b" t="t" l="l"/>
              <a:pathLst>
                <a:path h="245742" w="244835">
                  <a:moveTo>
                    <a:pt x="0" y="0"/>
                  </a:moveTo>
                  <a:lnTo>
                    <a:pt x="244835" y="0"/>
                  </a:lnTo>
                  <a:lnTo>
                    <a:pt x="244835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4835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028641" y="6223134"/>
            <a:ext cx="5025935" cy="21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TERCEIRO NÚMERO INDICA O INCREMENTO DA VARIÁVEL A CADA ITERAÇÃO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-5400000">
            <a:off x="9387374" y="6217287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0"/>
                </a:moveTo>
                <a:lnTo>
                  <a:pt x="1935042" y="0"/>
                </a:lnTo>
                <a:lnTo>
                  <a:pt x="1935042" y="1347492"/>
                </a:lnTo>
                <a:lnTo>
                  <a:pt x="0" y="1347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1334011" y="1977389"/>
            <a:ext cx="5925289" cy="3842896"/>
            <a:chOff x="0" y="0"/>
            <a:chExt cx="7900386" cy="5123861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7900386" cy="5123861"/>
              <a:chOff x="0" y="0"/>
              <a:chExt cx="1625491" cy="1054226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625491" cy="1054226"/>
              </a:xfrm>
              <a:custGeom>
                <a:avLst/>
                <a:gdLst/>
                <a:ahLst/>
                <a:cxnLst/>
                <a:rect r="r" b="b" t="t" l="l"/>
                <a:pathLst>
                  <a:path h="1054226" w="1625491">
                    <a:moveTo>
                      <a:pt x="83622" y="0"/>
                    </a:moveTo>
                    <a:lnTo>
                      <a:pt x="1541869" y="0"/>
                    </a:lnTo>
                    <a:cubicBezTo>
                      <a:pt x="1564047" y="0"/>
                      <a:pt x="1585317" y="8810"/>
                      <a:pt x="1600999" y="24492"/>
                    </a:cubicBezTo>
                    <a:cubicBezTo>
                      <a:pt x="1616681" y="40174"/>
                      <a:pt x="1625491" y="61444"/>
                      <a:pt x="1625491" y="83622"/>
                    </a:cubicBezTo>
                    <a:lnTo>
                      <a:pt x="1625491" y="970604"/>
                    </a:lnTo>
                    <a:cubicBezTo>
                      <a:pt x="1625491" y="1016787"/>
                      <a:pt x="1588052" y="1054226"/>
                      <a:pt x="1541869" y="1054226"/>
                    </a:cubicBezTo>
                    <a:lnTo>
                      <a:pt x="83622" y="1054226"/>
                    </a:lnTo>
                    <a:cubicBezTo>
                      <a:pt x="61444" y="1054226"/>
                      <a:pt x="40174" y="1045416"/>
                      <a:pt x="24492" y="1029734"/>
                    </a:cubicBezTo>
                    <a:cubicBezTo>
                      <a:pt x="8810" y="1014052"/>
                      <a:pt x="0" y="992782"/>
                      <a:pt x="0" y="970604"/>
                    </a:cubicBezTo>
                    <a:lnTo>
                      <a:pt x="0" y="83622"/>
                    </a:lnTo>
                    <a:cubicBezTo>
                      <a:pt x="0" y="61444"/>
                      <a:pt x="8810" y="40174"/>
                      <a:pt x="24492" y="24492"/>
                    </a:cubicBezTo>
                    <a:cubicBezTo>
                      <a:pt x="40174" y="8810"/>
                      <a:pt x="61444" y="0"/>
                      <a:pt x="8362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28575"/>
                <a:ext cx="1625491" cy="1082801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0" y="609663"/>
              <a:ext cx="7712679" cy="3857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5"/>
                </a:lnSpc>
                <a:spcBef>
                  <a:spcPct val="0"/>
                </a:spcBef>
              </a:pPr>
              <a:r>
                <a:rPr lang="en-US" sz="3854" spc="-23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Caso não coloque o terceiro número, o programa considera como se existisse o número 1 no lugar.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20940" y="1757851"/>
            <a:ext cx="5965856" cy="7954475"/>
          </a:xfrm>
          <a:custGeom>
            <a:avLst/>
            <a:gdLst/>
            <a:ahLst/>
            <a:cxnLst/>
            <a:rect r="r" b="b" t="t" l="l"/>
            <a:pathLst>
              <a:path h="7954475" w="5965856">
                <a:moveTo>
                  <a:pt x="0" y="0"/>
                </a:moveTo>
                <a:lnTo>
                  <a:pt x="5965856" y="0"/>
                </a:lnTo>
                <a:lnTo>
                  <a:pt x="5965856" y="7954475"/>
                </a:lnTo>
                <a:lnTo>
                  <a:pt x="0" y="7954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FOR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2053064"/>
            <a:ext cx="9009690" cy="4912285"/>
            <a:chOff x="0" y="0"/>
            <a:chExt cx="12012919" cy="654971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1532870"/>
              <a:ext cx="11861684" cy="5016844"/>
              <a:chOff x="0" y="0"/>
              <a:chExt cx="2440522" cy="103220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440522" cy="1032207"/>
              </a:xfrm>
              <a:custGeom>
                <a:avLst/>
                <a:gdLst/>
                <a:ahLst/>
                <a:cxnLst/>
                <a:rect r="r" b="b" t="t" l="l"/>
                <a:pathLst>
                  <a:path h="1032207" w="2440522">
                    <a:moveTo>
                      <a:pt x="55696" y="0"/>
                    </a:moveTo>
                    <a:lnTo>
                      <a:pt x="2384826" y="0"/>
                    </a:lnTo>
                    <a:cubicBezTo>
                      <a:pt x="2415586" y="0"/>
                      <a:pt x="2440522" y="24936"/>
                      <a:pt x="2440522" y="55696"/>
                    </a:cubicBezTo>
                    <a:lnTo>
                      <a:pt x="2440522" y="976512"/>
                    </a:lnTo>
                    <a:cubicBezTo>
                      <a:pt x="2440522" y="1007271"/>
                      <a:pt x="2415586" y="1032207"/>
                      <a:pt x="2384826" y="1032207"/>
                    </a:cubicBezTo>
                    <a:lnTo>
                      <a:pt x="55696" y="1032207"/>
                    </a:lnTo>
                    <a:cubicBezTo>
                      <a:pt x="24936" y="1032207"/>
                      <a:pt x="0" y="1007271"/>
                      <a:pt x="0" y="976512"/>
                    </a:cubicBezTo>
                    <a:lnTo>
                      <a:pt x="0" y="55696"/>
                    </a:lnTo>
                    <a:cubicBezTo>
                      <a:pt x="0" y="24936"/>
                      <a:pt x="24936" y="0"/>
                      <a:pt x="5569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440522" cy="106078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07847" y="1727247"/>
              <a:ext cx="11289743" cy="462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5"/>
                </a:lnSpc>
                <a:spcBef>
                  <a:spcPct val="0"/>
                </a:spcBef>
              </a:pPr>
              <a:r>
                <a:rPr lang="en-US" sz="3854" spc="-231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Nesse código podemos ver que a variável “i” vai começar sendo 0 e cada vez que o For se repetir vai somar +2 na variável “i”, enquanto “i” for menor do que 10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012919" cy="1059963"/>
            </a:xfrm>
            <a:custGeom>
              <a:avLst/>
              <a:gdLst/>
              <a:ahLst/>
              <a:cxnLst/>
              <a:rect r="r" b="b" t="t" l="l"/>
              <a:pathLst>
                <a:path h="1059963" w="12012919">
                  <a:moveTo>
                    <a:pt x="0" y="0"/>
                  </a:moveTo>
                  <a:lnTo>
                    <a:pt x="12012919" y="0"/>
                  </a:lnTo>
                  <a:lnTo>
                    <a:pt x="12012919" y="1059963"/>
                  </a:lnTo>
                  <a:lnTo>
                    <a:pt x="0" y="10599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21717" y="2494675"/>
            <a:ext cx="13662607" cy="1955131"/>
            <a:chOff x="0" y="0"/>
            <a:chExt cx="3618733" cy="517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8733" cy="517844"/>
            </a:xfrm>
            <a:custGeom>
              <a:avLst/>
              <a:gdLst/>
              <a:ahLst/>
              <a:cxnLst/>
              <a:rect r="r" b="b" t="t" l="l"/>
              <a:pathLst>
                <a:path h="517844" w="3618733">
                  <a:moveTo>
                    <a:pt x="36266" y="0"/>
                  </a:moveTo>
                  <a:lnTo>
                    <a:pt x="3582467" y="0"/>
                  </a:lnTo>
                  <a:cubicBezTo>
                    <a:pt x="3592085" y="0"/>
                    <a:pt x="3601310" y="3821"/>
                    <a:pt x="3608111" y="10622"/>
                  </a:cubicBezTo>
                  <a:cubicBezTo>
                    <a:pt x="3614912" y="17423"/>
                    <a:pt x="3618733" y="26647"/>
                    <a:pt x="3618733" y="36266"/>
                  </a:cubicBezTo>
                  <a:lnTo>
                    <a:pt x="3618733" y="481578"/>
                  </a:lnTo>
                  <a:cubicBezTo>
                    <a:pt x="3618733" y="501607"/>
                    <a:pt x="3602496" y="517844"/>
                    <a:pt x="3582467" y="517844"/>
                  </a:cubicBezTo>
                  <a:lnTo>
                    <a:pt x="36266" y="517844"/>
                  </a:lnTo>
                  <a:cubicBezTo>
                    <a:pt x="16237" y="517844"/>
                    <a:pt x="0" y="501607"/>
                    <a:pt x="0" y="481578"/>
                  </a:cubicBezTo>
                  <a:lnTo>
                    <a:pt x="0" y="36266"/>
                  </a:lnTo>
                  <a:cubicBezTo>
                    <a:pt x="0" y="16237"/>
                    <a:pt x="16237" y="0"/>
                    <a:pt x="362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618733" cy="54641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566684" y="2761928"/>
            <a:ext cx="12959553" cy="142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  <a:spcBef>
                <a:spcPct val="0"/>
              </a:spcBef>
            </a:pPr>
            <a:r>
              <a:rPr lang="en-US" sz="3107" spc="-186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Vetores, são uma estrutura de dados usada para armazenar uma sequência de elementos do mesmo tipo em uma única variável.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VETORES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393703" y="5143500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939592" y="5143500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485481" y="6207846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5"/>
                </a:lnTo>
                <a:lnTo>
                  <a:pt x="0" y="10643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939592" y="6207846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5"/>
                </a:lnTo>
                <a:lnTo>
                  <a:pt x="0" y="10643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393703" y="6140201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485481" y="7204547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939592" y="7204547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393703" y="7204547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485481" y="5143500"/>
            <a:ext cx="1545889" cy="1064346"/>
          </a:xfrm>
          <a:custGeom>
            <a:avLst/>
            <a:gdLst/>
            <a:ahLst/>
            <a:cxnLst/>
            <a:rect r="r" b="b" t="t" l="l"/>
            <a:pathLst>
              <a:path h="1064346" w="1545889">
                <a:moveTo>
                  <a:pt x="0" y="0"/>
                </a:moveTo>
                <a:lnTo>
                  <a:pt x="1545889" y="0"/>
                </a:lnTo>
                <a:lnTo>
                  <a:pt x="1545889" y="1064346"/>
                </a:lnTo>
                <a:lnTo>
                  <a:pt x="0" y="10643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104874" y="8192693"/>
            <a:ext cx="521532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Várias variáveis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8184036" y="5987646"/>
            <a:ext cx="2761328" cy="1118338"/>
          </a:xfrm>
          <a:custGeom>
            <a:avLst/>
            <a:gdLst/>
            <a:ahLst/>
            <a:cxnLst/>
            <a:rect r="r" b="b" t="t" l="l"/>
            <a:pathLst>
              <a:path h="1118338" w="2761328">
                <a:moveTo>
                  <a:pt x="0" y="0"/>
                </a:moveTo>
                <a:lnTo>
                  <a:pt x="2761328" y="0"/>
                </a:lnTo>
                <a:lnTo>
                  <a:pt x="2761328" y="1118338"/>
                </a:lnTo>
                <a:lnTo>
                  <a:pt x="0" y="11183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098030" y="5613112"/>
            <a:ext cx="2712279" cy="1867406"/>
          </a:xfrm>
          <a:custGeom>
            <a:avLst/>
            <a:gdLst/>
            <a:ahLst/>
            <a:cxnLst/>
            <a:rect r="r" b="b" t="t" l="l"/>
            <a:pathLst>
              <a:path h="1867406" w="2712279">
                <a:moveTo>
                  <a:pt x="0" y="0"/>
                </a:moveTo>
                <a:lnTo>
                  <a:pt x="2712279" y="0"/>
                </a:lnTo>
                <a:lnTo>
                  <a:pt x="2712279" y="1867406"/>
                </a:lnTo>
                <a:lnTo>
                  <a:pt x="0" y="18674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0310911" y="7660520"/>
            <a:ext cx="521532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Um vetor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VETORES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02198" y="1954671"/>
            <a:ext cx="15942463" cy="3725443"/>
            <a:chOff x="0" y="0"/>
            <a:chExt cx="21256618" cy="496725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1256618" cy="4967257"/>
              <a:chOff x="0" y="0"/>
              <a:chExt cx="4222584" cy="98673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222584" cy="986736"/>
              </a:xfrm>
              <a:custGeom>
                <a:avLst/>
                <a:gdLst/>
                <a:ahLst/>
                <a:cxnLst/>
                <a:rect r="r" b="b" t="t" l="l"/>
                <a:pathLst>
                  <a:path h="986736" w="4222584">
                    <a:moveTo>
                      <a:pt x="31079" y="0"/>
                    </a:moveTo>
                    <a:lnTo>
                      <a:pt x="4191505" y="0"/>
                    </a:lnTo>
                    <a:cubicBezTo>
                      <a:pt x="4208669" y="0"/>
                      <a:pt x="4222584" y="13915"/>
                      <a:pt x="4222584" y="31079"/>
                    </a:cubicBezTo>
                    <a:lnTo>
                      <a:pt x="4222584" y="955656"/>
                    </a:lnTo>
                    <a:cubicBezTo>
                      <a:pt x="4222584" y="972821"/>
                      <a:pt x="4208669" y="986736"/>
                      <a:pt x="4191505" y="986736"/>
                    </a:cubicBezTo>
                    <a:lnTo>
                      <a:pt x="31079" y="986736"/>
                    </a:lnTo>
                    <a:cubicBezTo>
                      <a:pt x="13915" y="986736"/>
                      <a:pt x="0" y="972821"/>
                      <a:pt x="0" y="955656"/>
                    </a:cubicBezTo>
                    <a:lnTo>
                      <a:pt x="0" y="31079"/>
                    </a:lnTo>
                    <a:cubicBezTo>
                      <a:pt x="0" y="13915"/>
                      <a:pt x="13915" y="0"/>
                      <a:pt x="3107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4222584" cy="1043886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448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861341" y="540528"/>
              <a:ext cx="19621362" cy="3886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40"/>
                </a:lnSpc>
                <a:spcBef>
                  <a:spcPct val="0"/>
                </a:spcBef>
              </a:pPr>
              <a:r>
                <a:rPr lang="en-US" sz="3200" spc="-192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usarmos um vetor, antes temos que lembrar sobre o “índice”. O índice de um vetor em Python é o número que identifica a posição de cada elemento dentro do vetor. Isso permite acessar, modificar ou remover um elemento específico do vetor. Os índices em Python começam em 0, ou seja, o primeiro elemento tem índice 0, o segundo tem índice 1, e assim por diante.</a:t>
              </a:r>
            </a:p>
          </p:txBody>
        </p:sp>
      </p:grp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3220623" y="6078547"/>
          <a:ext cx="12305613" cy="3626735"/>
        </p:xfrm>
        <a:graphic>
          <a:graphicData uri="http://schemas.openxmlformats.org/drawingml/2006/table">
            <a:tbl>
              <a:tblPr/>
              <a:tblGrid>
                <a:gridCol w="2621271"/>
                <a:gridCol w="1614057"/>
                <a:gridCol w="1614057"/>
                <a:gridCol w="1614057"/>
                <a:gridCol w="1614057"/>
                <a:gridCol w="1614057"/>
                <a:gridCol w="1614057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LETRA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ÍNDICE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231088" y="2494675"/>
            <a:ext cx="11636635" cy="2648825"/>
            <a:chOff x="0" y="0"/>
            <a:chExt cx="3082125" cy="7015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82125" cy="701578"/>
            </a:xfrm>
            <a:custGeom>
              <a:avLst/>
              <a:gdLst/>
              <a:ahLst/>
              <a:cxnLst/>
              <a:rect r="r" b="b" t="t" l="l"/>
              <a:pathLst>
                <a:path h="701578" w="3082125">
                  <a:moveTo>
                    <a:pt x="42580" y="0"/>
                  </a:moveTo>
                  <a:lnTo>
                    <a:pt x="3039546" y="0"/>
                  </a:lnTo>
                  <a:cubicBezTo>
                    <a:pt x="3050839" y="0"/>
                    <a:pt x="3061669" y="4486"/>
                    <a:pt x="3069654" y="12471"/>
                  </a:cubicBezTo>
                  <a:cubicBezTo>
                    <a:pt x="3077639" y="20456"/>
                    <a:pt x="3082125" y="31287"/>
                    <a:pt x="3082125" y="42580"/>
                  </a:cubicBezTo>
                  <a:lnTo>
                    <a:pt x="3082125" y="658999"/>
                  </a:lnTo>
                  <a:cubicBezTo>
                    <a:pt x="3082125" y="682515"/>
                    <a:pt x="3063062" y="701578"/>
                    <a:pt x="3039546" y="701578"/>
                  </a:cubicBezTo>
                  <a:lnTo>
                    <a:pt x="42580" y="701578"/>
                  </a:lnTo>
                  <a:cubicBezTo>
                    <a:pt x="19064" y="701578"/>
                    <a:pt x="0" y="682515"/>
                    <a:pt x="0" y="658999"/>
                  </a:cubicBezTo>
                  <a:lnTo>
                    <a:pt x="0" y="42580"/>
                  </a:lnTo>
                  <a:cubicBezTo>
                    <a:pt x="0" y="19064"/>
                    <a:pt x="19064" y="0"/>
                    <a:pt x="4258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082125" cy="730153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514496" y="2761375"/>
            <a:ext cx="1106982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500" spc="-210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Relembrando que em Python temos uma coisa bônus, também podemos usar índices negativos. Eles começam do fim e vão até o início do vetor.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3448023" y="5336330"/>
          <a:ext cx="11391954" cy="3626735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VETOR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ÍNDICE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Open Sans Extra Bold"/>
                          <a:ea typeface="Open Sans Extra Bold"/>
                          <a:cs typeface="Open Sans Extra Bold"/>
                          <a:sym typeface="Open Sans Extra Bold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- VETORES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DAGOd83Ubu8</dc:identifier>
  <dcterms:modified xsi:type="dcterms:W3CDTF">2011-08-01T06:04:30Z</dcterms:modified>
  <cp:revision>1</cp:revision>
  <dc:title>Python - Aula 13</dc:title>
</cp:coreProperties>
</file>