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Space Mono" charset="1" panose="02000509040000020004"/>
      <p:regular r:id="rId12"/>
    </p:embeddedFont>
    <p:embeddedFont>
      <p:font typeface="Space Mono Bold" charset="1" panose="02000809030000020004"/>
      <p:regular r:id="rId13"/>
    </p:embeddedFont>
    <p:embeddedFont>
      <p:font typeface="Space Mono Italics" charset="1" panose="02000509090000090004"/>
      <p:regular r:id="rId14"/>
    </p:embeddedFont>
    <p:embeddedFont>
      <p:font typeface="Space Mono Bold Italics" charset="1" panose="02000809040000090004"/>
      <p:regular r:id="rId15"/>
    </p:embeddedFont>
    <p:embeddedFont>
      <p:font typeface="Bugaki" charset="1" panose="00000000000000000000"/>
      <p:regular r:id="rId16"/>
    </p:embeddedFont>
    <p:embeddedFont>
      <p:font typeface="Bugaki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3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34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2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43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4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5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0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1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52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jpeg" Type="http://schemas.openxmlformats.org/officeDocument/2006/relationships/image"/><Relationship Id="rId7" Target="../media/VAF_Vy2o9WA.mp4" Type="http://schemas.openxmlformats.org/officeDocument/2006/relationships/video"/><Relationship Id="rId8" Target="../media/VAF_Vy2o9WA.mp4" Type="http://schemas.microsoft.com/office/2007/relationships/media"/><Relationship Id="rId9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7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7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6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7.pn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8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9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30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1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-582495">
            <a:off x="2737888" y="2440161"/>
            <a:ext cx="14872554" cy="4504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MIT APP INVENTOR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929342">
            <a:off x="13383395" y="7378249"/>
            <a:ext cx="1688576" cy="1713499"/>
          </a:xfrm>
          <a:custGeom>
            <a:avLst/>
            <a:gdLst/>
            <a:ahLst/>
            <a:cxnLst/>
            <a:rect r="r" b="b" t="t" l="l"/>
            <a:pathLst>
              <a:path h="1713499" w="1688576">
                <a:moveTo>
                  <a:pt x="0" y="0"/>
                </a:moveTo>
                <a:lnTo>
                  <a:pt x="1688576" y="0"/>
                </a:lnTo>
                <a:lnTo>
                  <a:pt x="1688576" y="1713499"/>
                </a:lnTo>
                <a:lnTo>
                  <a:pt x="0" y="1713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3780" y="4079870"/>
            <a:ext cx="3662909" cy="5900197"/>
          </a:xfrm>
          <a:custGeom>
            <a:avLst/>
            <a:gdLst/>
            <a:ahLst/>
            <a:cxnLst/>
            <a:rect r="r" b="b" t="t" l="l"/>
            <a:pathLst>
              <a:path h="5900197" w="3662909">
                <a:moveTo>
                  <a:pt x="0" y="0"/>
                </a:moveTo>
                <a:lnTo>
                  <a:pt x="3662909" y="0"/>
                </a:lnTo>
                <a:lnTo>
                  <a:pt x="3662909" y="5900197"/>
                </a:lnTo>
                <a:lnTo>
                  <a:pt x="0" y="5900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393780">
            <a:off x="3680325" y="7691521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5" y="0"/>
                </a:lnTo>
                <a:lnTo>
                  <a:pt x="327095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047806" y="5542165"/>
            <a:ext cx="7925060" cy="1344199"/>
            <a:chOff x="0" y="0"/>
            <a:chExt cx="2087259" cy="3540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87259" cy="354028"/>
            </a:xfrm>
            <a:custGeom>
              <a:avLst/>
              <a:gdLst/>
              <a:ahLst/>
              <a:cxnLst/>
              <a:rect r="r" b="b" t="t" l="l"/>
              <a:pathLst>
                <a:path h="35402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04206"/>
                  </a:lnTo>
                  <a:cubicBezTo>
                    <a:pt x="2087259" y="331722"/>
                    <a:pt x="2064953" y="354028"/>
                    <a:pt x="2037437" y="354028"/>
                  </a:cubicBezTo>
                  <a:lnTo>
                    <a:pt x="49821" y="354028"/>
                  </a:lnTo>
                  <a:cubicBezTo>
                    <a:pt x="22306" y="354028"/>
                    <a:pt x="0" y="331722"/>
                    <a:pt x="0" y="30420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87259" cy="39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343242" y="7138804"/>
            <a:ext cx="7925060" cy="1344199"/>
            <a:chOff x="0" y="0"/>
            <a:chExt cx="2087259" cy="3540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87259" cy="354028"/>
            </a:xfrm>
            <a:custGeom>
              <a:avLst/>
              <a:gdLst/>
              <a:ahLst/>
              <a:cxnLst/>
              <a:rect r="r" b="b" t="t" l="l"/>
              <a:pathLst>
                <a:path h="35402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04206"/>
                  </a:lnTo>
                  <a:cubicBezTo>
                    <a:pt x="2087259" y="331722"/>
                    <a:pt x="2064953" y="354028"/>
                    <a:pt x="2037437" y="354028"/>
                  </a:cubicBezTo>
                  <a:lnTo>
                    <a:pt x="49821" y="354028"/>
                  </a:lnTo>
                  <a:cubicBezTo>
                    <a:pt x="22306" y="354028"/>
                    <a:pt x="0" y="331722"/>
                    <a:pt x="0" y="30420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087259" cy="39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362327" y="4079870"/>
            <a:ext cx="2090438" cy="5985358"/>
          </a:xfrm>
          <a:custGeom>
            <a:avLst/>
            <a:gdLst/>
            <a:ahLst/>
            <a:cxnLst/>
            <a:rect r="r" b="b" t="t" l="l"/>
            <a:pathLst>
              <a:path h="5985358" w="2090438">
                <a:moveTo>
                  <a:pt x="0" y="0"/>
                </a:moveTo>
                <a:lnTo>
                  <a:pt x="2090438" y="0"/>
                </a:lnTo>
                <a:lnTo>
                  <a:pt x="2090438" y="5985358"/>
                </a:lnTo>
                <a:lnTo>
                  <a:pt x="0" y="59853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26622" y="2928422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Vamos adicionar o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ImageSprite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08751" y="5690389"/>
            <a:ext cx="760223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Arrastaremos ImageSprite para a tela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04656" y="7287029"/>
            <a:ext cx="74514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Adicionaremos a imagem que está no classroom</a:t>
            </a:r>
            <a:r>
              <a:rPr lang="en-US" sz="3472" spc="-208">
                <a:solidFill>
                  <a:srgbClr val="160E0C"/>
                </a:solidFill>
                <a:latin typeface="Space Mono"/>
              </a:rPr>
              <a:t>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3393780">
            <a:off x="7049533" y="9066978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4" y="0"/>
                </a:lnTo>
                <a:lnTo>
                  <a:pt x="327094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4000" y="4733338"/>
            <a:ext cx="7925060" cy="1742863"/>
            <a:chOff x="0" y="0"/>
            <a:chExt cx="2087259" cy="4590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7259" cy="459026"/>
            </a:xfrm>
            <a:custGeom>
              <a:avLst/>
              <a:gdLst/>
              <a:ahLst/>
              <a:cxnLst/>
              <a:rect r="r" b="b" t="t" l="l"/>
              <a:pathLst>
                <a:path h="459026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409204"/>
                  </a:lnTo>
                  <a:cubicBezTo>
                    <a:pt x="2087259" y="436720"/>
                    <a:pt x="2064953" y="459026"/>
                    <a:pt x="2037437" y="459026"/>
                  </a:cubicBezTo>
                  <a:lnTo>
                    <a:pt x="49821" y="459026"/>
                  </a:lnTo>
                  <a:cubicBezTo>
                    <a:pt x="22306" y="459026"/>
                    <a:pt x="0" y="436720"/>
                    <a:pt x="0" y="409204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7259" cy="497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43820" y="6846304"/>
            <a:ext cx="7925060" cy="1223782"/>
            <a:chOff x="0" y="0"/>
            <a:chExt cx="2087259" cy="3223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7259" cy="322313"/>
            </a:xfrm>
            <a:custGeom>
              <a:avLst/>
              <a:gdLst/>
              <a:ahLst/>
              <a:cxnLst/>
              <a:rect r="r" b="b" t="t" l="l"/>
              <a:pathLst>
                <a:path h="322313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272491"/>
                  </a:lnTo>
                  <a:cubicBezTo>
                    <a:pt x="2087259" y="300007"/>
                    <a:pt x="2064953" y="322313"/>
                    <a:pt x="2037437" y="322313"/>
                  </a:cubicBezTo>
                  <a:lnTo>
                    <a:pt x="49821" y="322313"/>
                  </a:lnTo>
                  <a:cubicBezTo>
                    <a:pt x="22306" y="322313"/>
                    <a:pt x="0" y="300007"/>
                    <a:pt x="0" y="272491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7259" cy="360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7857" y="3709472"/>
            <a:ext cx="3644087" cy="5991626"/>
          </a:xfrm>
          <a:custGeom>
            <a:avLst/>
            <a:gdLst/>
            <a:ahLst/>
            <a:cxnLst/>
            <a:rect r="r" b="b" t="t" l="l"/>
            <a:pathLst>
              <a:path h="5991626" w="3644087">
                <a:moveTo>
                  <a:pt x="0" y="0"/>
                </a:moveTo>
                <a:lnTo>
                  <a:pt x="3644087" y="0"/>
                </a:lnTo>
                <a:lnTo>
                  <a:pt x="3644087" y="5991626"/>
                </a:lnTo>
                <a:lnTo>
                  <a:pt x="0" y="5991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910559">
            <a:off x="1574520" y="7501806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286400" y="4015718"/>
            <a:ext cx="2589739" cy="5685380"/>
          </a:xfrm>
          <a:custGeom>
            <a:avLst/>
            <a:gdLst/>
            <a:ahLst/>
            <a:cxnLst/>
            <a:rect r="r" b="b" t="t" l="l"/>
            <a:pathLst>
              <a:path h="5685380" w="2589739">
                <a:moveTo>
                  <a:pt x="0" y="0"/>
                </a:moveTo>
                <a:lnTo>
                  <a:pt x="2589739" y="0"/>
                </a:lnTo>
                <a:lnTo>
                  <a:pt x="2589739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9144000" y="8440188"/>
            <a:ext cx="7925060" cy="1260909"/>
            <a:chOff x="0" y="0"/>
            <a:chExt cx="2087259" cy="3320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87259" cy="332091"/>
            </a:xfrm>
            <a:custGeom>
              <a:avLst/>
              <a:gdLst/>
              <a:ahLst/>
              <a:cxnLst/>
              <a:rect r="r" b="b" t="t" l="l"/>
              <a:pathLst>
                <a:path h="332091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282270"/>
                  </a:lnTo>
                  <a:cubicBezTo>
                    <a:pt x="2087259" y="309786"/>
                    <a:pt x="2064953" y="332091"/>
                    <a:pt x="2037437" y="332091"/>
                  </a:cubicBezTo>
                  <a:lnTo>
                    <a:pt x="49821" y="332091"/>
                  </a:lnTo>
                  <a:cubicBezTo>
                    <a:pt x="22306" y="332091"/>
                    <a:pt x="0" y="309786"/>
                    <a:pt x="0" y="282270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87259" cy="370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251438" y="5604770"/>
            <a:ext cx="2647821" cy="2938153"/>
          </a:xfrm>
          <a:custGeom>
            <a:avLst/>
            <a:gdLst/>
            <a:ahLst/>
            <a:cxnLst/>
            <a:rect r="r" b="b" t="t" l="l"/>
            <a:pathLst>
              <a:path h="2938153" w="2647821">
                <a:moveTo>
                  <a:pt x="0" y="0"/>
                </a:moveTo>
                <a:lnTo>
                  <a:pt x="2647821" y="0"/>
                </a:lnTo>
                <a:lnTo>
                  <a:pt x="2647821" y="2938152"/>
                </a:lnTo>
                <a:lnTo>
                  <a:pt x="0" y="29381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643690" y="8213178"/>
            <a:ext cx="1863318" cy="659489"/>
          </a:xfrm>
          <a:custGeom>
            <a:avLst/>
            <a:gdLst/>
            <a:ahLst/>
            <a:cxnLst/>
            <a:rect r="r" b="b" t="t" l="l"/>
            <a:pathLst>
              <a:path h="659489" w="1863318">
                <a:moveTo>
                  <a:pt x="0" y="0"/>
                </a:moveTo>
                <a:lnTo>
                  <a:pt x="1863318" y="0"/>
                </a:lnTo>
                <a:lnTo>
                  <a:pt x="1863318" y="659489"/>
                </a:lnTo>
                <a:lnTo>
                  <a:pt x="0" y="6594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26622" y="2928422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Vamos adicionar nossa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Pontuação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05414" y="4751723"/>
            <a:ext cx="7602232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Arrastaremos primeiro HorizontalArrangement e depois Label para o inferior da tela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05234" y="6924164"/>
            <a:ext cx="728390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Colocaremos width Fill Parent em ambos</a:t>
            </a:r>
            <a:r>
              <a:rPr lang="en-US" sz="3472" spc="-208">
                <a:solidFill>
                  <a:srgbClr val="160E0C"/>
                </a:solidFill>
                <a:latin typeface="Space Mono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05414" y="8542922"/>
            <a:ext cx="760223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E em Label preencheremos o texto com “Pontos:0”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3910559">
            <a:off x="5958310" y="7237113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3910559">
            <a:off x="8227863" y="7864377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3" y="0"/>
                </a:lnTo>
                <a:lnTo>
                  <a:pt x="364233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4000" y="3933579"/>
            <a:ext cx="7925060" cy="1223483"/>
            <a:chOff x="0" y="0"/>
            <a:chExt cx="2087259" cy="3222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7259" cy="322234"/>
            </a:xfrm>
            <a:custGeom>
              <a:avLst/>
              <a:gdLst/>
              <a:ahLst/>
              <a:cxnLst/>
              <a:rect r="r" b="b" t="t" l="l"/>
              <a:pathLst>
                <a:path h="322234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272413"/>
                  </a:lnTo>
                  <a:cubicBezTo>
                    <a:pt x="2087259" y="299928"/>
                    <a:pt x="2064953" y="322234"/>
                    <a:pt x="2037437" y="322234"/>
                  </a:cubicBezTo>
                  <a:lnTo>
                    <a:pt x="49821" y="322234"/>
                  </a:lnTo>
                  <a:cubicBezTo>
                    <a:pt x="22306" y="322234"/>
                    <a:pt x="0" y="299928"/>
                    <a:pt x="0" y="272413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7259" cy="360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43242" y="5414237"/>
            <a:ext cx="7925060" cy="2218201"/>
            <a:chOff x="0" y="0"/>
            <a:chExt cx="2087259" cy="584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7259" cy="584218"/>
            </a:xfrm>
            <a:custGeom>
              <a:avLst/>
              <a:gdLst/>
              <a:ahLst/>
              <a:cxnLst/>
              <a:rect r="r" b="b" t="t" l="l"/>
              <a:pathLst>
                <a:path h="58421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534396"/>
                  </a:lnTo>
                  <a:cubicBezTo>
                    <a:pt x="2087259" y="561912"/>
                    <a:pt x="2064953" y="584218"/>
                    <a:pt x="2037437" y="584218"/>
                  </a:cubicBezTo>
                  <a:lnTo>
                    <a:pt x="49821" y="584218"/>
                  </a:lnTo>
                  <a:cubicBezTo>
                    <a:pt x="22306" y="584218"/>
                    <a:pt x="0" y="561912"/>
                    <a:pt x="0" y="53439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7259" cy="622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7889613"/>
            <a:ext cx="7925060" cy="1368687"/>
            <a:chOff x="0" y="0"/>
            <a:chExt cx="2087259" cy="3604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87259" cy="360477"/>
            </a:xfrm>
            <a:custGeom>
              <a:avLst/>
              <a:gdLst/>
              <a:ahLst/>
              <a:cxnLst/>
              <a:rect r="r" b="b" t="t" l="l"/>
              <a:pathLst>
                <a:path h="360477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10656"/>
                  </a:lnTo>
                  <a:cubicBezTo>
                    <a:pt x="2087259" y="338171"/>
                    <a:pt x="2064953" y="360477"/>
                    <a:pt x="2037437" y="360477"/>
                  </a:cubicBezTo>
                  <a:lnTo>
                    <a:pt x="49821" y="360477"/>
                  </a:lnTo>
                  <a:cubicBezTo>
                    <a:pt x="22306" y="360477"/>
                    <a:pt x="0" y="338171"/>
                    <a:pt x="0" y="31065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87259" cy="398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10503" y="3933579"/>
            <a:ext cx="3628248" cy="5981171"/>
          </a:xfrm>
          <a:custGeom>
            <a:avLst/>
            <a:gdLst/>
            <a:ahLst/>
            <a:cxnLst/>
            <a:rect r="r" b="b" t="t" l="l"/>
            <a:pathLst>
              <a:path h="5981171" w="3628248">
                <a:moveTo>
                  <a:pt x="0" y="0"/>
                </a:moveTo>
                <a:lnTo>
                  <a:pt x="3628247" y="0"/>
                </a:lnTo>
                <a:lnTo>
                  <a:pt x="3628247" y="5981171"/>
                </a:lnTo>
                <a:lnTo>
                  <a:pt x="0" y="5981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45837" y="4023797"/>
            <a:ext cx="2289392" cy="5871866"/>
          </a:xfrm>
          <a:custGeom>
            <a:avLst/>
            <a:gdLst/>
            <a:ahLst/>
            <a:cxnLst/>
            <a:rect r="r" b="b" t="t" l="l"/>
            <a:pathLst>
              <a:path h="5871866" w="2289392">
                <a:moveTo>
                  <a:pt x="0" y="0"/>
                </a:moveTo>
                <a:lnTo>
                  <a:pt x="2289392" y="0"/>
                </a:lnTo>
                <a:lnTo>
                  <a:pt x="2289392" y="5871866"/>
                </a:lnTo>
                <a:lnTo>
                  <a:pt x="0" y="5871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091416" y="9040433"/>
            <a:ext cx="2371029" cy="874317"/>
          </a:xfrm>
          <a:custGeom>
            <a:avLst/>
            <a:gdLst/>
            <a:ahLst/>
            <a:cxnLst/>
            <a:rect r="r" b="b" t="t" l="l"/>
            <a:pathLst>
              <a:path h="874317" w="2371029">
                <a:moveTo>
                  <a:pt x="0" y="0"/>
                </a:moveTo>
                <a:lnTo>
                  <a:pt x="2371029" y="0"/>
                </a:lnTo>
                <a:lnTo>
                  <a:pt x="2371029" y="874317"/>
                </a:lnTo>
                <a:lnTo>
                  <a:pt x="0" y="874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26622" y="2776414"/>
            <a:ext cx="852118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Vamos adicionar os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Botões </a:t>
            </a:r>
            <a:r>
              <a:rPr lang="en-US" sz="3443" spc="-206">
                <a:solidFill>
                  <a:srgbClr val="160E0C"/>
                </a:solidFill>
                <a:latin typeface="Space Mono Bold"/>
              </a:rPr>
              <a:t>e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Seleção de som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05414" y="3951963"/>
            <a:ext cx="731741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Arrastamos dois botões para a tela e um checkpoint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97329" y="5475587"/>
            <a:ext cx="7216885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Definimos uma cor para os botões e colocamos width Fill Parent e shape rounded em ambos os botões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05414" y="7992347"/>
            <a:ext cx="731741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E colocamos “Som” no texto do checkpoint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3393780">
            <a:off x="2503607" y="7517959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5" y="0"/>
                </a:lnTo>
                <a:lnTo>
                  <a:pt x="327095" y="844611"/>
                </a:lnTo>
                <a:lnTo>
                  <a:pt x="0" y="8446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3393780">
            <a:off x="7555912" y="8617792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4" y="0"/>
                </a:lnTo>
                <a:lnTo>
                  <a:pt x="327094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3393780">
            <a:off x="5927869" y="7724740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4" y="0"/>
                </a:lnTo>
                <a:lnTo>
                  <a:pt x="327094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3393780">
            <a:off x="5723431" y="4684105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4" y="0"/>
                </a:lnTo>
                <a:lnTo>
                  <a:pt x="327094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096375" y="4933328"/>
            <a:ext cx="7925060" cy="1590010"/>
            <a:chOff x="0" y="0"/>
            <a:chExt cx="2087259" cy="4187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7259" cy="418768"/>
            </a:xfrm>
            <a:custGeom>
              <a:avLst/>
              <a:gdLst/>
              <a:ahLst/>
              <a:cxnLst/>
              <a:rect r="r" b="b" t="t" l="l"/>
              <a:pathLst>
                <a:path h="41876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68946"/>
                  </a:lnTo>
                  <a:cubicBezTo>
                    <a:pt x="2087259" y="396462"/>
                    <a:pt x="2064953" y="418768"/>
                    <a:pt x="2037437" y="418768"/>
                  </a:cubicBezTo>
                  <a:lnTo>
                    <a:pt x="49821" y="418768"/>
                  </a:lnTo>
                  <a:cubicBezTo>
                    <a:pt x="22306" y="418768"/>
                    <a:pt x="0" y="396462"/>
                    <a:pt x="0" y="36894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7259" cy="456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62445" y="6886055"/>
            <a:ext cx="7925060" cy="1368687"/>
            <a:chOff x="0" y="0"/>
            <a:chExt cx="2087259" cy="3604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7259" cy="360477"/>
            </a:xfrm>
            <a:custGeom>
              <a:avLst/>
              <a:gdLst/>
              <a:ahLst/>
              <a:cxnLst/>
              <a:rect r="r" b="b" t="t" l="l"/>
              <a:pathLst>
                <a:path h="360477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10656"/>
                  </a:lnTo>
                  <a:cubicBezTo>
                    <a:pt x="2087259" y="338171"/>
                    <a:pt x="2064953" y="360477"/>
                    <a:pt x="2037437" y="360477"/>
                  </a:cubicBezTo>
                  <a:lnTo>
                    <a:pt x="49821" y="360477"/>
                  </a:lnTo>
                  <a:cubicBezTo>
                    <a:pt x="22306" y="360477"/>
                    <a:pt x="0" y="338171"/>
                    <a:pt x="0" y="31065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7259" cy="398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533078" y="4296814"/>
            <a:ext cx="1776809" cy="5671186"/>
          </a:xfrm>
          <a:custGeom>
            <a:avLst/>
            <a:gdLst/>
            <a:ahLst/>
            <a:cxnLst/>
            <a:rect r="r" b="b" t="t" l="l"/>
            <a:pathLst>
              <a:path h="5671186" w="1776809">
                <a:moveTo>
                  <a:pt x="0" y="0"/>
                </a:moveTo>
                <a:lnTo>
                  <a:pt x="1776810" y="0"/>
                </a:lnTo>
                <a:lnTo>
                  <a:pt x="1776810" y="5671187"/>
                </a:lnTo>
                <a:lnTo>
                  <a:pt x="0" y="5671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910559">
            <a:off x="5742629" y="6106333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910559">
            <a:off x="5861520" y="8841296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67621" y="4403316"/>
            <a:ext cx="3283428" cy="5564685"/>
          </a:xfrm>
          <a:custGeom>
            <a:avLst/>
            <a:gdLst/>
            <a:ahLst/>
            <a:cxnLst/>
            <a:rect r="r" b="b" t="t" l="l"/>
            <a:pathLst>
              <a:path h="5564685" w="3283428">
                <a:moveTo>
                  <a:pt x="0" y="0"/>
                </a:moveTo>
                <a:lnTo>
                  <a:pt x="3283428" y="0"/>
                </a:lnTo>
                <a:lnTo>
                  <a:pt x="3283428" y="5564685"/>
                </a:lnTo>
                <a:lnTo>
                  <a:pt x="0" y="55646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6622" y="2928422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Vamos adicionar os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Soms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57789" y="4951712"/>
            <a:ext cx="7317410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Por ultimo para completar nossa interface vamos adicionar todos os soms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23859" y="6988789"/>
            <a:ext cx="731741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E partiremos agora para nosso código em bloco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3910559">
            <a:off x="2544188" y="6662153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09"/>
                </a:lnTo>
                <a:lnTo>
                  <a:pt x="0" y="9405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4000" y="4337956"/>
            <a:ext cx="8237860" cy="1906683"/>
            <a:chOff x="0" y="0"/>
            <a:chExt cx="2027041" cy="4691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7041" cy="469166"/>
            </a:xfrm>
            <a:custGeom>
              <a:avLst/>
              <a:gdLst/>
              <a:ahLst/>
              <a:cxnLst/>
              <a:rect r="r" b="b" t="t" l="l"/>
              <a:pathLst>
                <a:path h="469166" w="2027041">
                  <a:moveTo>
                    <a:pt x="47930" y="0"/>
                  </a:moveTo>
                  <a:lnTo>
                    <a:pt x="1979111" y="0"/>
                  </a:lnTo>
                  <a:cubicBezTo>
                    <a:pt x="2005582" y="0"/>
                    <a:pt x="2027041" y="21459"/>
                    <a:pt x="2027041" y="47930"/>
                  </a:cubicBezTo>
                  <a:lnTo>
                    <a:pt x="2027041" y="421236"/>
                  </a:lnTo>
                  <a:cubicBezTo>
                    <a:pt x="2027041" y="447707"/>
                    <a:pt x="2005582" y="469166"/>
                    <a:pt x="1979111" y="469166"/>
                  </a:cubicBezTo>
                  <a:lnTo>
                    <a:pt x="47930" y="469166"/>
                  </a:lnTo>
                  <a:cubicBezTo>
                    <a:pt x="21459" y="469166"/>
                    <a:pt x="0" y="447707"/>
                    <a:pt x="0" y="421236"/>
                  </a:cubicBezTo>
                  <a:lnTo>
                    <a:pt x="0" y="47930"/>
                  </a:lnTo>
                  <a:cubicBezTo>
                    <a:pt x="0" y="21459"/>
                    <a:pt x="21459" y="0"/>
                    <a:pt x="47930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027041" cy="535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50"/>
                </a:lnSpc>
              </a:pPr>
              <a:r>
                <a:rPr lang="en-US" sz="3250">
                  <a:solidFill>
                    <a:srgbClr val="000000"/>
                  </a:solidFill>
                  <a:latin typeface="Space Mono"/>
                </a:rPr>
                <a:t>Inicializamos nossa variavel global “score” que nos dará nossa pontuação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22816" y="4782207"/>
            <a:ext cx="8246407" cy="3913226"/>
          </a:xfrm>
          <a:custGeom>
            <a:avLst/>
            <a:gdLst/>
            <a:ahLst/>
            <a:cxnLst/>
            <a:rect r="r" b="b" t="t" l="l"/>
            <a:pathLst>
              <a:path h="3913226" w="8246407">
                <a:moveTo>
                  <a:pt x="0" y="0"/>
                </a:moveTo>
                <a:lnTo>
                  <a:pt x="8246407" y="0"/>
                </a:lnTo>
                <a:lnTo>
                  <a:pt x="8246407" y="3913225"/>
                </a:lnTo>
                <a:lnTo>
                  <a:pt x="0" y="3913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2816" y="2930104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Nossos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 Blocos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622219" y="6738820"/>
            <a:ext cx="6759641" cy="2078132"/>
            <a:chOff x="0" y="0"/>
            <a:chExt cx="1663304" cy="51135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63304" cy="511353"/>
            </a:xfrm>
            <a:custGeom>
              <a:avLst/>
              <a:gdLst/>
              <a:ahLst/>
              <a:cxnLst/>
              <a:rect r="r" b="b" t="t" l="l"/>
              <a:pathLst>
                <a:path h="511353" w="1663304">
                  <a:moveTo>
                    <a:pt x="58411" y="0"/>
                  </a:moveTo>
                  <a:lnTo>
                    <a:pt x="1604893" y="0"/>
                  </a:lnTo>
                  <a:cubicBezTo>
                    <a:pt x="1637153" y="0"/>
                    <a:pt x="1663304" y="26152"/>
                    <a:pt x="1663304" y="58411"/>
                  </a:cubicBezTo>
                  <a:lnTo>
                    <a:pt x="1663304" y="452942"/>
                  </a:lnTo>
                  <a:cubicBezTo>
                    <a:pt x="1663304" y="485202"/>
                    <a:pt x="1637153" y="511353"/>
                    <a:pt x="1604893" y="511353"/>
                  </a:cubicBezTo>
                  <a:lnTo>
                    <a:pt x="58411" y="511353"/>
                  </a:lnTo>
                  <a:cubicBezTo>
                    <a:pt x="26152" y="511353"/>
                    <a:pt x="0" y="485202"/>
                    <a:pt x="0" y="452942"/>
                  </a:cubicBezTo>
                  <a:lnTo>
                    <a:pt x="0" y="58411"/>
                  </a:lnTo>
                  <a:cubicBezTo>
                    <a:pt x="0" y="26152"/>
                    <a:pt x="26152" y="0"/>
                    <a:pt x="5841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663304" cy="578028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4549"/>
                </a:lnSpc>
              </a:pPr>
              <a:r>
                <a:rPr lang="en-US" sz="3249">
                  <a:solidFill>
                    <a:srgbClr val="000000"/>
                  </a:solidFill>
                  <a:latin typeface="Space Mono"/>
                </a:rPr>
                <a:t>Aqui mudamos o texto em nosso LabelScore para atualizar os pontos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38795" y="3096791"/>
            <a:ext cx="6918550" cy="1620958"/>
            <a:chOff x="0" y="0"/>
            <a:chExt cx="1822169" cy="4269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22169" cy="426919"/>
            </a:xfrm>
            <a:custGeom>
              <a:avLst/>
              <a:gdLst/>
              <a:ahLst/>
              <a:cxnLst/>
              <a:rect r="r" b="b" t="t" l="l"/>
              <a:pathLst>
                <a:path h="426919" w="1822169">
                  <a:moveTo>
                    <a:pt x="57069" y="0"/>
                  </a:moveTo>
                  <a:lnTo>
                    <a:pt x="1765100" y="0"/>
                  </a:lnTo>
                  <a:cubicBezTo>
                    <a:pt x="1780236" y="0"/>
                    <a:pt x="1794751" y="6013"/>
                    <a:pt x="1805454" y="16715"/>
                  </a:cubicBezTo>
                  <a:cubicBezTo>
                    <a:pt x="1816157" y="27418"/>
                    <a:pt x="1822169" y="41934"/>
                    <a:pt x="1822169" y="57069"/>
                  </a:cubicBezTo>
                  <a:lnTo>
                    <a:pt x="1822169" y="369850"/>
                  </a:lnTo>
                  <a:cubicBezTo>
                    <a:pt x="1822169" y="384985"/>
                    <a:pt x="1816157" y="399501"/>
                    <a:pt x="1805454" y="410204"/>
                  </a:cubicBezTo>
                  <a:cubicBezTo>
                    <a:pt x="1794751" y="420906"/>
                    <a:pt x="1780236" y="426919"/>
                    <a:pt x="1765100" y="426919"/>
                  </a:cubicBezTo>
                  <a:lnTo>
                    <a:pt x="57069" y="426919"/>
                  </a:lnTo>
                  <a:cubicBezTo>
                    <a:pt x="41934" y="426919"/>
                    <a:pt x="27418" y="420906"/>
                    <a:pt x="16715" y="410204"/>
                  </a:cubicBezTo>
                  <a:cubicBezTo>
                    <a:pt x="6013" y="399501"/>
                    <a:pt x="0" y="384985"/>
                    <a:pt x="0" y="369850"/>
                  </a:cubicBezTo>
                  <a:lnTo>
                    <a:pt x="0" y="57069"/>
                  </a:lnTo>
                  <a:cubicBezTo>
                    <a:pt x="0" y="41934"/>
                    <a:pt x="6013" y="27418"/>
                    <a:pt x="16715" y="16715"/>
                  </a:cubicBezTo>
                  <a:cubicBezTo>
                    <a:pt x="27418" y="6013"/>
                    <a:pt x="41934" y="0"/>
                    <a:pt x="57069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22169" cy="474544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Depois, temos que definir que quando for apertado start, a bola deve se mover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88494" y="4965400"/>
            <a:ext cx="6061300" cy="1192333"/>
            <a:chOff x="0" y="0"/>
            <a:chExt cx="1596392" cy="314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96392" cy="314030"/>
            </a:xfrm>
            <a:custGeom>
              <a:avLst/>
              <a:gdLst/>
              <a:ahLst/>
              <a:cxnLst/>
              <a:rect r="r" b="b" t="t" l="l"/>
              <a:pathLst>
                <a:path h="314030" w="1596392">
                  <a:moveTo>
                    <a:pt x="65141" y="0"/>
                  </a:moveTo>
                  <a:lnTo>
                    <a:pt x="1531251" y="0"/>
                  </a:lnTo>
                  <a:cubicBezTo>
                    <a:pt x="1548527" y="0"/>
                    <a:pt x="1565096" y="6863"/>
                    <a:pt x="1577312" y="19079"/>
                  </a:cubicBezTo>
                  <a:cubicBezTo>
                    <a:pt x="1589529" y="31296"/>
                    <a:pt x="1596392" y="47864"/>
                    <a:pt x="1596392" y="65141"/>
                  </a:cubicBezTo>
                  <a:lnTo>
                    <a:pt x="1596392" y="248889"/>
                  </a:lnTo>
                  <a:cubicBezTo>
                    <a:pt x="1596392" y="266166"/>
                    <a:pt x="1589529" y="282735"/>
                    <a:pt x="1577312" y="294951"/>
                  </a:cubicBezTo>
                  <a:cubicBezTo>
                    <a:pt x="1565096" y="307167"/>
                    <a:pt x="1548527" y="314030"/>
                    <a:pt x="1531251" y="314030"/>
                  </a:cubicBezTo>
                  <a:lnTo>
                    <a:pt x="65141" y="314030"/>
                  </a:lnTo>
                  <a:cubicBezTo>
                    <a:pt x="47864" y="314030"/>
                    <a:pt x="31296" y="307167"/>
                    <a:pt x="19079" y="294951"/>
                  </a:cubicBezTo>
                  <a:cubicBezTo>
                    <a:pt x="6863" y="282735"/>
                    <a:pt x="0" y="266166"/>
                    <a:pt x="0" y="248889"/>
                  </a:cubicBezTo>
                  <a:lnTo>
                    <a:pt x="0" y="65141"/>
                  </a:lnTo>
                  <a:cubicBezTo>
                    <a:pt x="0" y="47864"/>
                    <a:pt x="6863" y="31296"/>
                    <a:pt x="19079" y="19079"/>
                  </a:cubicBezTo>
                  <a:cubicBezTo>
                    <a:pt x="31296" y="6863"/>
                    <a:pt x="47864" y="0"/>
                    <a:pt x="6514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596392" cy="361655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Definimos que a bola começa no meio setando x e 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38795" y="6405370"/>
            <a:ext cx="7858594" cy="1620958"/>
            <a:chOff x="0" y="0"/>
            <a:chExt cx="2069753" cy="4269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69753" cy="426919"/>
            </a:xfrm>
            <a:custGeom>
              <a:avLst/>
              <a:gdLst/>
              <a:ahLst/>
              <a:cxnLst/>
              <a:rect r="r" b="b" t="t" l="l"/>
              <a:pathLst>
                <a:path h="426919" w="2069753">
                  <a:moveTo>
                    <a:pt x="50243" y="0"/>
                  </a:moveTo>
                  <a:lnTo>
                    <a:pt x="2019510" y="0"/>
                  </a:lnTo>
                  <a:cubicBezTo>
                    <a:pt x="2032836" y="0"/>
                    <a:pt x="2045615" y="5293"/>
                    <a:pt x="2055037" y="14716"/>
                  </a:cubicBezTo>
                  <a:cubicBezTo>
                    <a:pt x="2064460" y="24138"/>
                    <a:pt x="2069753" y="36918"/>
                    <a:pt x="2069753" y="50243"/>
                  </a:cubicBezTo>
                  <a:lnTo>
                    <a:pt x="2069753" y="376676"/>
                  </a:lnTo>
                  <a:cubicBezTo>
                    <a:pt x="2069753" y="390001"/>
                    <a:pt x="2064460" y="402781"/>
                    <a:pt x="2055037" y="412203"/>
                  </a:cubicBezTo>
                  <a:cubicBezTo>
                    <a:pt x="2045615" y="421626"/>
                    <a:pt x="2032836" y="426919"/>
                    <a:pt x="2019510" y="426919"/>
                  </a:cubicBezTo>
                  <a:lnTo>
                    <a:pt x="50243" y="426919"/>
                  </a:lnTo>
                  <a:cubicBezTo>
                    <a:pt x="22494" y="426919"/>
                    <a:pt x="0" y="404425"/>
                    <a:pt x="0" y="376676"/>
                  </a:cubicBezTo>
                  <a:lnTo>
                    <a:pt x="0" y="50243"/>
                  </a:lnTo>
                  <a:cubicBezTo>
                    <a:pt x="0" y="22494"/>
                    <a:pt x="22494" y="0"/>
                    <a:pt x="50243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069753" cy="474544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Ativamos a Bola, calculamos a direção dela com números aleatórios e setamos a velocidade e o intervalo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588494" y="8273965"/>
            <a:ext cx="6061300" cy="1192333"/>
            <a:chOff x="0" y="0"/>
            <a:chExt cx="1596392" cy="314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96392" cy="314030"/>
            </a:xfrm>
            <a:custGeom>
              <a:avLst/>
              <a:gdLst/>
              <a:ahLst/>
              <a:cxnLst/>
              <a:rect r="r" b="b" t="t" l="l"/>
              <a:pathLst>
                <a:path h="314030" w="1596392">
                  <a:moveTo>
                    <a:pt x="65141" y="0"/>
                  </a:moveTo>
                  <a:lnTo>
                    <a:pt x="1531251" y="0"/>
                  </a:lnTo>
                  <a:cubicBezTo>
                    <a:pt x="1548527" y="0"/>
                    <a:pt x="1565096" y="6863"/>
                    <a:pt x="1577312" y="19079"/>
                  </a:cubicBezTo>
                  <a:cubicBezTo>
                    <a:pt x="1589529" y="31296"/>
                    <a:pt x="1596392" y="47864"/>
                    <a:pt x="1596392" y="65141"/>
                  </a:cubicBezTo>
                  <a:lnTo>
                    <a:pt x="1596392" y="248889"/>
                  </a:lnTo>
                  <a:cubicBezTo>
                    <a:pt x="1596392" y="266166"/>
                    <a:pt x="1589529" y="282735"/>
                    <a:pt x="1577312" y="294951"/>
                  </a:cubicBezTo>
                  <a:cubicBezTo>
                    <a:pt x="1565096" y="307167"/>
                    <a:pt x="1548527" y="314030"/>
                    <a:pt x="1531251" y="314030"/>
                  </a:cubicBezTo>
                  <a:lnTo>
                    <a:pt x="65141" y="314030"/>
                  </a:lnTo>
                  <a:cubicBezTo>
                    <a:pt x="47864" y="314030"/>
                    <a:pt x="31296" y="307167"/>
                    <a:pt x="19079" y="294951"/>
                  </a:cubicBezTo>
                  <a:cubicBezTo>
                    <a:pt x="6863" y="282735"/>
                    <a:pt x="0" y="266166"/>
                    <a:pt x="0" y="248889"/>
                  </a:cubicBezTo>
                  <a:lnTo>
                    <a:pt x="0" y="65141"/>
                  </a:lnTo>
                  <a:cubicBezTo>
                    <a:pt x="0" y="47864"/>
                    <a:pt x="6863" y="31296"/>
                    <a:pt x="19079" y="19079"/>
                  </a:cubicBezTo>
                  <a:cubicBezTo>
                    <a:pt x="31296" y="6863"/>
                    <a:pt x="47864" y="0"/>
                    <a:pt x="6514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596392" cy="361655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Atualizamos o score chamando a função criada mais cedo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22816" y="4270759"/>
            <a:ext cx="8251703" cy="4269221"/>
          </a:xfrm>
          <a:custGeom>
            <a:avLst/>
            <a:gdLst/>
            <a:ahLst/>
            <a:cxnLst/>
            <a:rect r="r" b="b" t="t" l="l"/>
            <a:pathLst>
              <a:path h="4269221" w="8251703">
                <a:moveTo>
                  <a:pt x="0" y="0"/>
                </a:moveTo>
                <a:lnTo>
                  <a:pt x="8251703" y="0"/>
                </a:lnTo>
                <a:lnTo>
                  <a:pt x="8251703" y="4269221"/>
                </a:lnTo>
                <a:lnTo>
                  <a:pt x="0" y="42692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22816" y="2930104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Nossos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 Blocos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3600" y="4023797"/>
            <a:ext cx="7839616" cy="5448605"/>
          </a:xfrm>
          <a:custGeom>
            <a:avLst/>
            <a:gdLst/>
            <a:ahLst/>
            <a:cxnLst/>
            <a:rect r="r" b="b" t="t" l="l"/>
            <a:pathLst>
              <a:path h="5448605" w="7839616">
                <a:moveTo>
                  <a:pt x="0" y="0"/>
                </a:moveTo>
                <a:lnTo>
                  <a:pt x="7839616" y="0"/>
                </a:lnTo>
                <a:lnTo>
                  <a:pt x="7839616" y="5448606"/>
                </a:lnTo>
                <a:lnTo>
                  <a:pt x="0" y="5448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2816" y="2930104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Nossos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 Blocos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144000" y="4023797"/>
            <a:ext cx="7852000" cy="2049583"/>
            <a:chOff x="0" y="0"/>
            <a:chExt cx="2068016" cy="53980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68016" cy="539808"/>
            </a:xfrm>
            <a:custGeom>
              <a:avLst/>
              <a:gdLst/>
              <a:ahLst/>
              <a:cxnLst/>
              <a:rect r="r" b="b" t="t" l="l"/>
              <a:pathLst>
                <a:path h="539808" w="2068016">
                  <a:moveTo>
                    <a:pt x="50285" y="0"/>
                  </a:moveTo>
                  <a:lnTo>
                    <a:pt x="2017731" y="0"/>
                  </a:lnTo>
                  <a:cubicBezTo>
                    <a:pt x="2031068" y="0"/>
                    <a:pt x="2043858" y="5298"/>
                    <a:pt x="2053288" y="14728"/>
                  </a:cubicBezTo>
                  <a:cubicBezTo>
                    <a:pt x="2062718" y="24158"/>
                    <a:pt x="2068016" y="36949"/>
                    <a:pt x="2068016" y="50285"/>
                  </a:cubicBezTo>
                  <a:lnTo>
                    <a:pt x="2068016" y="489523"/>
                  </a:lnTo>
                  <a:cubicBezTo>
                    <a:pt x="2068016" y="502859"/>
                    <a:pt x="2062718" y="515650"/>
                    <a:pt x="2053288" y="525080"/>
                  </a:cubicBezTo>
                  <a:cubicBezTo>
                    <a:pt x="2043858" y="534510"/>
                    <a:pt x="2031068" y="539808"/>
                    <a:pt x="2017731" y="539808"/>
                  </a:cubicBezTo>
                  <a:lnTo>
                    <a:pt x="50285" y="539808"/>
                  </a:lnTo>
                  <a:cubicBezTo>
                    <a:pt x="36949" y="539808"/>
                    <a:pt x="24158" y="534510"/>
                    <a:pt x="14728" y="525080"/>
                  </a:cubicBezTo>
                  <a:cubicBezTo>
                    <a:pt x="5298" y="515650"/>
                    <a:pt x="0" y="502859"/>
                    <a:pt x="0" y="489523"/>
                  </a:cubicBezTo>
                  <a:lnTo>
                    <a:pt x="0" y="50285"/>
                  </a:lnTo>
                  <a:cubicBezTo>
                    <a:pt x="0" y="36949"/>
                    <a:pt x="5298" y="24158"/>
                    <a:pt x="14728" y="14728"/>
                  </a:cubicBezTo>
                  <a:cubicBezTo>
                    <a:pt x="24158" y="5298"/>
                    <a:pt x="36949" y="0"/>
                    <a:pt x="50285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068016" cy="587433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Quando apertarmos “Reset”, faremos quase igual a quando o botão start é pressionado, mas setamos a bola como falso e zeramos a pontuação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96450" y="6995750"/>
            <a:ext cx="7852000" cy="2049583"/>
            <a:chOff x="0" y="0"/>
            <a:chExt cx="2068016" cy="5398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68016" cy="539808"/>
            </a:xfrm>
            <a:custGeom>
              <a:avLst/>
              <a:gdLst/>
              <a:ahLst/>
              <a:cxnLst/>
              <a:rect r="r" b="b" t="t" l="l"/>
              <a:pathLst>
                <a:path h="539808" w="2068016">
                  <a:moveTo>
                    <a:pt x="50285" y="0"/>
                  </a:moveTo>
                  <a:lnTo>
                    <a:pt x="2017731" y="0"/>
                  </a:lnTo>
                  <a:cubicBezTo>
                    <a:pt x="2031068" y="0"/>
                    <a:pt x="2043858" y="5298"/>
                    <a:pt x="2053288" y="14728"/>
                  </a:cubicBezTo>
                  <a:cubicBezTo>
                    <a:pt x="2062718" y="24158"/>
                    <a:pt x="2068016" y="36949"/>
                    <a:pt x="2068016" y="50285"/>
                  </a:cubicBezTo>
                  <a:lnTo>
                    <a:pt x="2068016" y="489523"/>
                  </a:lnTo>
                  <a:cubicBezTo>
                    <a:pt x="2068016" y="502859"/>
                    <a:pt x="2062718" y="515650"/>
                    <a:pt x="2053288" y="525080"/>
                  </a:cubicBezTo>
                  <a:cubicBezTo>
                    <a:pt x="2043858" y="534510"/>
                    <a:pt x="2031068" y="539808"/>
                    <a:pt x="2017731" y="539808"/>
                  </a:cubicBezTo>
                  <a:lnTo>
                    <a:pt x="50285" y="539808"/>
                  </a:lnTo>
                  <a:cubicBezTo>
                    <a:pt x="36949" y="539808"/>
                    <a:pt x="24158" y="534510"/>
                    <a:pt x="14728" y="525080"/>
                  </a:cubicBezTo>
                  <a:cubicBezTo>
                    <a:pt x="5298" y="515650"/>
                    <a:pt x="0" y="502859"/>
                    <a:pt x="0" y="489523"/>
                  </a:cubicBezTo>
                  <a:lnTo>
                    <a:pt x="0" y="50285"/>
                  </a:lnTo>
                  <a:cubicBezTo>
                    <a:pt x="0" y="36949"/>
                    <a:pt x="5298" y="24158"/>
                    <a:pt x="14728" y="14728"/>
                  </a:cubicBezTo>
                  <a:cubicBezTo>
                    <a:pt x="24158" y="5298"/>
                    <a:pt x="36949" y="0"/>
                    <a:pt x="50285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068016" cy="587433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Agora nesse outro bloco, fazemos a movimentação do nossa “raquete”, que mantêm sempre na mesma altura, apenas se move para os lados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7104" y="6759448"/>
            <a:ext cx="5311941" cy="3311185"/>
          </a:xfrm>
          <a:custGeom>
            <a:avLst/>
            <a:gdLst/>
            <a:ahLst/>
            <a:cxnLst/>
            <a:rect r="r" b="b" t="t" l="l"/>
            <a:pathLst>
              <a:path h="3311185" w="5311941">
                <a:moveTo>
                  <a:pt x="0" y="0"/>
                </a:moveTo>
                <a:lnTo>
                  <a:pt x="5311941" y="0"/>
                </a:lnTo>
                <a:lnTo>
                  <a:pt x="5311941" y="3311185"/>
                </a:lnTo>
                <a:lnTo>
                  <a:pt x="0" y="3311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37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8940" y="4411560"/>
            <a:ext cx="6354921" cy="2311877"/>
          </a:xfrm>
          <a:custGeom>
            <a:avLst/>
            <a:gdLst/>
            <a:ahLst/>
            <a:cxnLst/>
            <a:rect r="r" b="b" t="t" l="l"/>
            <a:pathLst>
              <a:path h="2311877" w="6354921">
                <a:moveTo>
                  <a:pt x="0" y="0"/>
                </a:moveTo>
                <a:lnTo>
                  <a:pt x="6354921" y="0"/>
                </a:lnTo>
                <a:lnTo>
                  <a:pt x="6354921" y="2311877"/>
                </a:lnTo>
                <a:lnTo>
                  <a:pt x="0" y="2311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654604" y="3918815"/>
            <a:ext cx="7925060" cy="2210276"/>
            <a:chOff x="0" y="0"/>
            <a:chExt cx="2087259" cy="5821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87259" cy="582130"/>
            </a:xfrm>
            <a:custGeom>
              <a:avLst/>
              <a:gdLst/>
              <a:ahLst/>
              <a:cxnLst/>
              <a:rect r="r" b="b" t="t" l="l"/>
              <a:pathLst>
                <a:path h="582130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532309"/>
                  </a:lnTo>
                  <a:cubicBezTo>
                    <a:pt x="2087259" y="559825"/>
                    <a:pt x="2064953" y="582130"/>
                    <a:pt x="2037437" y="582130"/>
                  </a:cubicBezTo>
                  <a:lnTo>
                    <a:pt x="49821" y="582130"/>
                  </a:lnTo>
                  <a:cubicBezTo>
                    <a:pt x="22306" y="582130"/>
                    <a:pt x="0" y="559825"/>
                    <a:pt x="0" y="532309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087259" cy="658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50"/>
                </a:lnSpc>
              </a:pPr>
              <a:r>
                <a:rPr lang="en-US" sz="3750">
                  <a:solidFill>
                    <a:srgbClr val="000000"/>
                  </a:solidFill>
                  <a:latin typeface="Space Mono"/>
                </a:rPr>
                <a:t>Precisamos definir o que acontece quando a bola acerta ou erra a sprite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60009" y="3918815"/>
            <a:ext cx="2453065" cy="682734"/>
            <a:chOff x="0" y="0"/>
            <a:chExt cx="646075" cy="1798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6075" cy="179815"/>
            </a:xfrm>
            <a:custGeom>
              <a:avLst/>
              <a:gdLst/>
              <a:ahLst/>
              <a:cxnLst/>
              <a:rect r="r" b="b" t="t" l="l"/>
              <a:pathLst>
                <a:path h="179815" w="646075">
                  <a:moveTo>
                    <a:pt x="89907" y="0"/>
                  </a:moveTo>
                  <a:lnTo>
                    <a:pt x="556167" y="0"/>
                  </a:lnTo>
                  <a:cubicBezTo>
                    <a:pt x="580012" y="0"/>
                    <a:pt x="602881" y="9472"/>
                    <a:pt x="619742" y="26333"/>
                  </a:cubicBezTo>
                  <a:cubicBezTo>
                    <a:pt x="636602" y="43194"/>
                    <a:pt x="646075" y="66062"/>
                    <a:pt x="646075" y="89907"/>
                  </a:cubicBezTo>
                  <a:lnTo>
                    <a:pt x="646075" y="89907"/>
                  </a:lnTo>
                  <a:cubicBezTo>
                    <a:pt x="646075" y="113752"/>
                    <a:pt x="636602" y="136621"/>
                    <a:pt x="619742" y="153481"/>
                  </a:cubicBezTo>
                  <a:cubicBezTo>
                    <a:pt x="602881" y="170342"/>
                    <a:pt x="580012" y="179815"/>
                    <a:pt x="556167" y="179815"/>
                  </a:cubicBezTo>
                  <a:lnTo>
                    <a:pt x="89907" y="179815"/>
                  </a:lnTo>
                  <a:cubicBezTo>
                    <a:pt x="66062" y="179815"/>
                    <a:pt x="43194" y="170342"/>
                    <a:pt x="26333" y="153481"/>
                  </a:cubicBezTo>
                  <a:cubicBezTo>
                    <a:pt x="9472" y="136621"/>
                    <a:pt x="0" y="113752"/>
                    <a:pt x="0" y="89907"/>
                  </a:cubicBezTo>
                  <a:lnTo>
                    <a:pt x="0" y="89907"/>
                  </a:lnTo>
                  <a:cubicBezTo>
                    <a:pt x="0" y="66062"/>
                    <a:pt x="9472" y="43194"/>
                    <a:pt x="26333" y="26333"/>
                  </a:cubicBezTo>
                  <a:cubicBezTo>
                    <a:pt x="43194" y="9472"/>
                    <a:pt x="66062" y="0"/>
                    <a:pt x="89907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46075" cy="236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0"/>
                </a:lnSpc>
              </a:pPr>
              <a:r>
                <a:rPr lang="en-US" sz="2850">
                  <a:solidFill>
                    <a:srgbClr val="000000"/>
                  </a:solidFill>
                  <a:latin typeface="Space Mono"/>
                </a:rPr>
                <a:t>Bola Errou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60009" y="6402332"/>
            <a:ext cx="2453065" cy="714233"/>
            <a:chOff x="0" y="0"/>
            <a:chExt cx="646075" cy="1881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6075" cy="188111"/>
            </a:xfrm>
            <a:custGeom>
              <a:avLst/>
              <a:gdLst/>
              <a:ahLst/>
              <a:cxnLst/>
              <a:rect r="r" b="b" t="t" l="l"/>
              <a:pathLst>
                <a:path h="188111" w="646075">
                  <a:moveTo>
                    <a:pt x="94055" y="0"/>
                  </a:moveTo>
                  <a:lnTo>
                    <a:pt x="552019" y="0"/>
                  </a:lnTo>
                  <a:cubicBezTo>
                    <a:pt x="576964" y="0"/>
                    <a:pt x="600888" y="9909"/>
                    <a:pt x="618527" y="27548"/>
                  </a:cubicBezTo>
                  <a:cubicBezTo>
                    <a:pt x="636165" y="45187"/>
                    <a:pt x="646075" y="69110"/>
                    <a:pt x="646075" y="94055"/>
                  </a:cubicBezTo>
                  <a:lnTo>
                    <a:pt x="646075" y="94055"/>
                  </a:lnTo>
                  <a:cubicBezTo>
                    <a:pt x="646075" y="119000"/>
                    <a:pt x="636165" y="142924"/>
                    <a:pt x="618527" y="160563"/>
                  </a:cubicBezTo>
                  <a:cubicBezTo>
                    <a:pt x="600888" y="178201"/>
                    <a:pt x="576964" y="188111"/>
                    <a:pt x="552019" y="188111"/>
                  </a:cubicBezTo>
                  <a:lnTo>
                    <a:pt x="94055" y="188111"/>
                  </a:lnTo>
                  <a:cubicBezTo>
                    <a:pt x="69110" y="188111"/>
                    <a:pt x="45187" y="178201"/>
                    <a:pt x="27548" y="160563"/>
                  </a:cubicBezTo>
                  <a:cubicBezTo>
                    <a:pt x="9909" y="142924"/>
                    <a:pt x="0" y="119000"/>
                    <a:pt x="0" y="94055"/>
                  </a:cubicBezTo>
                  <a:lnTo>
                    <a:pt x="0" y="94055"/>
                  </a:lnTo>
                  <a:cubicBezTo>
                    <a:pt x="0" y="69110"/>
                    <a:pt x="9909" y="45187"/>
                    <a:pt x="27548" y="27548"/>
                  </a:cubicBezTo>
                  <a:cubicBezTo>
                    <a:pt x="45187" y="9909"/>
                    <a:pt x="69110" y="0"/>
                    <a:pt x="94055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6075" cy="226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0"/>
                </a:lnSpc>
              </a:pPr>
              <a:r>
                <a:rPr lang="en-US" sz="2350">
                  <a:solidFill>
                    <a:srgbClr val="000000"/>
                  </a:solidFill>
                  <a:latin typeface="Space Mono"/>
                </a:rPr>
                <a:t>Bola Acertou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760528" y="6788362"/>
            <a:ext cx="1626678" cy="162667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663572" y="6783376"/>
            <a:ext cx="5642200" cy="1631665"/>
            <a:chOff x="0" y="0"/>
            <a:chExt cx="1486011" cy="42973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86011" cy="429739"/>
            </a:xfrm>
            <a:custGeom>
              <a:avLst/>
              <a:gdLst/>
              <a:ahLst/>
              <a:cxnLst/>
              <a:rect r="r" b="b" t="t" l="l"/>
              <a:pathLst>
                <a:path h="429739" w="1486011">
                  <a:moveTo>
                    <a:pt x="69979" y="0"/>
                  </a:moveTo>
                  <a:lnTo>
                    <a:pt x="1416032" y="0"/>
                  </a:lnTo>
                  <a:cubicBezTo>
                    <a:pt x="1454681" y="0"/>
                    <a:pt x="1486011" y="31331"/>
                    <a:pt x="1486011" y="69979"/>
                  </a:cubicBezTo>
                  <a:lnTo>
                    <a:pt x="1486011" y="359760"/>
                  </a:lnTo>
                  <a:cubicBezTo>
                    <a:pt x="1486011" y="378319"/>
                    <a:pt x="1478639" y="396119"/>
                    <a:pt x="1465515" y="409242"/>
                  </a:cubicBezTo>
                  <a:cubicBezTo>
                    <a:pt x="1452391" y="422366"/>
                    <a:pt x="1434592" y="429739"/>
                    <a:pt x="1416032" y="429739"/>
                  </a:cubicBezTo>
                  <a:lnTo>
                    <a:pt x="69979" y="429739"/>
                  </a:lnTo>
                  <a:cubicBezTo>
                    <a:pt x="51420" y="429739"/>
                    <a:pt x="33620" y="422366"/>
                    <a:pt x="20497" y="409242"/>
                  </a:cubicBezTo>
                  <a:cubicBezTo>
                    <a:pt x="7373" y="396119"/>
                    <a:pt x="0" y="378319"/>
                    <a:pt x="0" y="359760"/>
                  </a:cubicBezTo>
                  <a:lnTo>
                    <a:pt x="0" y="69979"/>
                  </a:lnTo>
                  <a:cubicBezTo>
                    <a:pt x="0" y="51420"/>
                    <a:pt x="7373" y="33620"/>
                    <a:pt x="20497" y="20497"/>
                  </a:cubicBezTo>
                  <a:cubicBezTo>
                    <a:pt x="33620" y="7373"/>
                    <a:pt x="51420" y="0"/>
                    <a:pt x="69979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486011" cy="486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0"/>
                </a:lnSpc>
              </a:pPr>
              <a:r>
                <a:rPr lang="en-US" sz="2750">
                  <a:solidFill>
                    <a:srgbClr val="000000"/>
                  </a:solidFill>
                  <a:latin typeface="Space Mono"/>
                </a:rPr>
                <a:t>Para verificar o acerto usamos a seguinte estrutura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3387207" y="6759448"/>
            <a:ext cx="4900793" cy="2661803"/>
          </a:xfrm>
          <a:custGeom>
            <a:avLst/>
            <a:gdLst/>
            <a:ahLst/>
            <a:cxnLst/>
            <a:rect r="r" b="b" t="t" l="l"/>
            <a:pathLst>
              <a:path h="2661803" w="4900793">
                <a:moveTo>
                  <a:pt x="0" y="0"/>
                </a:moveTo>
                <a:lnTo>
                  <a:pt x="4900793" y="0"/>
                </a:lnTo>
                <a:lnTo>
                  <a:pt x="4900793" y="2661804"/>
                </a:lnTo>
                <a:lnTo>
                  <a:pt x="0" y="2661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22816" y="2930104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Nossos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 Blocos</a:t>
            </a:r>
          </a:p>
        </p:txBody>
      </p:sp>
      <p:grpSp>
        <p:nvGrpSpPr>
          <p:cNvPr name="Group 27" id="27"/>
          <p:cNvGrpSpPr/>
          <p:nvPr/>
        </p:nvGrpSpPr>
        <p:grpSpPr>
          <a:xfrm rot="-10800000">
            <a:off x="7421128" y="4210614"/>
            <a:ext cx="1626678" cy="162667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06116" y="4023797"/>
            <a:ext cx="8056021" cy="5461466"/>
          </a:xfrm>
          <a:custGeom>
            <a:avLst/>
            <a:gdLst/>
            <a:ahLst/>
            <a:cxnLst/>
            <a:rect r="r" b="b" t="t" l="l"/>
            <a:pathLst>
              <a:path h="5461466" w="8056021">
                <a:moveTo>
                  <a:pt x="0" y="0"/>
                </a:moveTo>
                <a:lnTo>
                  <a:pt x="8056022" y="0"/>
                </a:lnTo>
                <a:lnTo>
                  <a:pt x="8056022" y="5461467"/>
                </a:lnTo>
                <a:lnTo>
                  <a:pt x="0" y="5461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2816" y="2930104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Nossos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 Blocos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22816" y="4085371"/>
            <a:ext cx="7756750" cy="2577027"/>
            <a:chOff x="0" y="0"/>
            <a:chExt cx="2042930" cy="6787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42930" cy="678723"/>
            </a:xfrm>
            <a:custGeom>
              <a:avLst/>
              <a:gdLst/>
              <a:ahLst/>
              <a:cxnLst/>
              <a:rect r="r" b="b" t="t" l="l"/>
              <a:pathLst>
                <a:path h="678723" w="2042930">
                  <a:moveTo>
                    <a:pt x="50902" y="0"/>
                  </a:moveTo>
                  <a:lnTo>
                    <a:pt x="1992027" y="0"/>
                  </a:lnTo>
                  <a:cubicBezTo>
                    <a:pt x="2020140" y="0"/>
                    <a:pt x="2042930" y="22790"/>
                    <a:pt x="2042930" y="50902"/>
                  </a:cubicBezTo>
                  <a:lnTo>
                    <a:pt x="2042930" y="627821"/>
                  </a:lnTo>
                  <a:cubicBezTo>
                    <a:pt x="2042930" y="655933"/>
                    <a:pt x="2020140" y="678723"/>
                    <a:pt x="1992027" y="678723"/>
                  </a:cubicBezTo>
                  <a:lnTo>
                    <a:pt x="50902" y="678723"/>
                  </a:lnTo>
                  <a:cubicBezTo>
                    <a:pt x="22790" y="678723"/>
                    <a:pt x="0" y="655933"/>
                    <a:pt x="0" y="627821"/>
                  </a:cubicBezTo>
                  <a:lnTo>
                    <a:pt x="0" y="50902"/>
                  </a:lnTo>
                  <a:cubicBezTo>
                    <a:pt x="0" y="22790"/>
                    <a:pt x="22790" y="0"/>
                    <a:pt x="50902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042930" cy="726348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Se quando a bolar encontrar a borda de baixo, o jogo acaba. Setamos a bola como falso e trocamos o score por “Game over” e tocamos o som de perda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36914" y="6916004"/>
            <a:ext cx="7261450" cy="1239958"/>
            <a:chOff x="0" y="0"/>
            <a:chExt cx="1912481" cy="3265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2481" cy="326573"/>
            </a:xfrm>
            <a:custGeom>
              <a:avLst/>
              <a:gdLst/>
              <a:ahLst/>
              <a:cxnLst/>
              <a:rect r="r" b="b" t="t" l="l"/>
              <a:pathLst>
                <a:path h="326573" w="1912481">
                  <a:moveTo>
                    <a:pt x="54375" y="0"/>
                  </a:moveTo>
                  <a:lnTo>
                    <a:pt x="1858106" y="0"/>
                  </a:lnTo>
                  <a:cubicBezTo>
                    <a:pt x="1872527" y="0"/>
                    <a:pt x="1886357" y="5729"/>
                    <a:pt x="1896555" y="15926"/>
                  </a:cubicBezTo>
                  <a:cubicBezTo>
                    <a:pt x="1906752" y="26123"/>
                    <a:pt x="1912481" y="39954"/>
                    <a:pt x="1912481" y="54375"/>
                  </a:cubicBezTo>
                  <a:lnTo>
                    <a:pt x="1912481" y="272199"/>
                  </a:lnTo>
                  <a:cubicBezTo>
                    <a:pt x="1912481" y="302229"/>
                    <a:pt x="1888136" y="326573"/>
                    <a:pt x="1858106" y="326573"/>
                  </a:cubicBezTo>
                  <a:lnTo>
                    <a:pt x="54375" y="326573"/>
                  </a:lnTo>
                  <a:cubicBezTo>
                    <a:pt x="24344" y="326573"/>
                    <a:pt x="0" y="302229"/>
                    <a:pt x="0" y="272199"/>
                  </a:cubicBezTo>
                  <a:lnTo>
                    <a:pt x="0" y="54375"/>
                  </a:lnTo>
                  <a:cubicBezTo>
                    <a:pt x="0" y="24344"/>
                    <a:pt x="24344" y="0"/>
                    <a:pt x="54375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912481" cy="374198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Se não, a bola entra em contato com as outras bordas e toca o outro som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910" y="3720679"/>
            <a:ext cx="8473559" cy="5907774"/>
          </a:xfrm>
          <a:custGeom>
            <a:avLst/>
            <a:gdLst/>
            <a:ahLst/>
            <a:cxnLst/>
            <a:rect r="r" b="b" t="t" l="l"/>
            <a:pathLst>
              <a:path h="5907774" w="8473559">
                <a:moveTo>
                  <a:pt x="0" y="0"/>
                </a:moveTo>
                <a:lnTo>
                  <a:pt x="8473559" y="0"/>
                </a:lnTo>
                <a:lnTo>
                  <a:pt x="8473559" y="5907774"/>
                </a:lnTo>
                <a:lnTo>
                  <a:pt x="0" y="5907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732511" y="3674488"/>
            <a:ext cx="7183889" cy="1620958"/>
            <a:chOff x="0" y="0"/>
            <a:chExt cx="1892053" cy="4269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92053" cy="426919"/>
            </a:xfrm>
            <a:custGeom>
              <a:avLst/>
              <a:gdLst/>
              <a:ahLst/>
              <a:cxnLst/>
              <a:rect r="r" b="b" t="t" l="l"/>
              <a:pathLst>
                <a:path h="426919" w="1892053">
                  <a:moveTo>
                    <a:pt x="54962" y="0"/>
                  </a:moveTo>
                  <a:lnTo>
                    <a:pt x="1837092" y="0"/>
                  </a:lnTo>
                  <a:cubicBezTo>
                    <a:pt x="1851668" y="0"/>
                    <a:pt x="1865648" y="5791"/>
                    <a:pt x="1875955" y="16098"/>
                  </a:cubicBezTo>
                  <a:cubicBezTo>
                    <a:pt x="1886263" y="26405"/>
                    <a:pt x="1892053" y="40385"/>
                    <a:pt x="1892053" y="54962"/>
                  </a:cubicBezTo>
                  <a:lnTo>
                    <a:pt x="1892053" y="371957"/>
                  </a:lnTo>
                  <a:cubicBezTo>
                    <a:pt x="1892053" y="386534"/>
                    <a:pt x="1886263" y="400514"/>
                    <a:pt x="1875955" y="410821"/>
                  </a:cubicBezTo>
                  <a:cubicBezTo>
                    <a:pt x="1865648" y="421128"/>
                    <a:pt x="1851668" y="426919"/>
                    <a:pt x="1837092" y="426919"/>
                  </a:cubicBezTo>
                  <a:lnTo>
                    <a:pt x="54962" y="426919"/>
                  </a:lnTo>
                  <a:cubicBezTo>
                    <a:pt x="40385" y="426919"/>
                    <a:pt x="26405" y="421128"/>
                    <a:pt x="16098" y="410821"/>
                  </a:cubicBezTo>
                  <a:cubicBezTo>
                    <a:pt x="5791" y="400514"/>
                    <a:pt x="0" y="386534"/>
                    <a:pt x="0" y="371957"/>
                  </a:cubicBezTo>
                  <a:lnTo>
                    <a:pt x="0" y="54962"/>
                  </a:lnTo>
                  <a:cubicBezTo>
                    <a:pt x="0" y="40385"/>
                    <a:pt x="5791" y="26405"/>
                    <a:pt x="16098" y="16098"/>
                  </a:cubicBezTo>
                  <a:cubicBezTo>
                    <a:pt x="26405" y="5791"/>
                    <a:pt x="40385" y="0"/>
                    <a:pt x="54962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92053" cy="474544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Temos que ativar o som, caso nossa checkbox esteja selecionada, para isso utilizamos o </a:t>
              </a:r>
              <a:r>
                <a:rPr lang="en-US" sz="2450">
                  <a:solidFill>
                    <a:srgbClr val="000000"/>
                  </a:solidFill>
                  <a:latin typeface="Space Mono Bold"/>
                </a:rPr>
                <a:t>IF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22816" y="2930104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Nossos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 Blocos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3910559">
            <a:off x="6816742" y="3837288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47558" y="3674488"/>
            <a:ext cx="1800248" cy="633054"/>
          </a:xfrm>
          <a:custGeom>
            <a:avLst/>
            <a:gdLst/>
            <a:ahLst/>
            <a:cxnLst/>
            <a:rect r="r" b="b" t="t" l="l"/>
            <a:pathLst>
              <a:path h="633054" w="1800248">
                <a:moveTo>
                  <a:pt x="0" y="0"/>
                </a:moveTo>
                <a:lnTo>
                  <a:pt x="1800248" y="0"/>
                </a:lnTo>
                <a:lnTo>
                  <a:pt x="1800248" y="633055"/>
                </a:lnTo>
                <a:lnTo>
                  <a:pt x="0" y="6330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333264" y="5649774"/>
            <a:ext cx="7533592" cy="2049583"/>
            <a:chOff x="0" y="0"/>
            <a:chExt cx="1984156" cy="5398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84156" cy="539808"/>
            </a:xfrm>
            <a:custGeom>
              <a:avLst/>
              <a:gdLst/>
              <a:ahLst/>
              <a:cxnLst/>
              <a:rect r="r" b="b" t="t" l="l"/>
              <a:pathLst>
                <a:path h="539808" w="1984156">
                  <a:moveTo>
                    <a:pt x="52410" y="0"/>
                  </a:moveTo>
                  <a:lnTo>
                    <a:pt x="1931746" y="0"/>
                  </a:lnTo>
                  <a:cubicBezTo>
                    <a:pt x="1945646" y="0"/>
                    <a:pt x="1958977" y="5522"/>
                    <a:pt x="1968805" y="15351"/>
                  </a:cubicBezTo>
                  <a:cubicBezTo>
                    <a:pt x="1978634" y="25179"/>
                    <a:pt x="1984156" y="38510"/>
                    <a:pt x="1984156" y="52410"/>
                  </a:cubicBezTo>
                  <a:lnTo>
                    <a:pt x="1984156" y="487398"/>
                  </a:lnTo>
                  <a:cubicBezTo>
                    <a:pt x="1984156" y="501298"/>
                    <a:pt x="1978634" y="514628"/>
                    <a:pt x="1968805" y="524457"/>
                  </a:cubicBezTo>
                  <a:cubicBezTo>
                    <a:pt x="1958977" y="534286"/>
                    <a:pt x="1945646" y="539808"/>
                    <a:pt x="1931746" y="539808"/>
                  </a:cubicBezTo>
                  <a:lnTo>
                    <a:pt x="52410" y="539808"/>
                  </a:lnTo>
                  <a:cubicBezTo>
                    <a:pt x="23465" y="539808"/>
                    <a:pt x="0" y="516343"/>
                    <a:pt x="0" y="487398"/>
                  </a:cubicBezTo>
                  <a:lnTo>
                    <a:pt x="0" y="52410"/>
                  </a:lnTo>
                  <a:cubicBezTo>
                    <a:pt x="0" y="38510"/>
                    <a:pt x="5522" y="25179"/>
                    <a:pt x="15351" y="15351"/>
                  </a:cubicBezTo>
                  <a:cubicBezTo>
                    <a:pt x="25179" y="5522"/>
                    <a:pt x="38510" y="0"/>
                    <a:pt x="52410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84156" cy="587433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Para fazer a movimentação da bola quando ela colide com a nossa barra, fazemos um calculo para definir sua nova direção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32511" y="8051782"/>
            <a:ext cx="6581092" cy="1449508"/>
            <a:chOff x="0" y="0"/>
            <a:chExt cx="1733292" cy="3817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33292" cy="381763"/>
            </a:xfrm>
            <a:custGeom>
              <a:avLst/>
              <a:gdLst/>
              <a:ahLst/>
              <a:cxnLst/>
              <a:rect r="r" b="b" t="t" l="l"/>
              <a:pathLst>
                <a:path h="381763" w="1733292">
                  <a:moveTo>
                    <a:pt x="59996" y="0"/>
                  </a:moveTo>
                  <a:lnTo>
                    <a:pt x="1673296" y="0"/>
                  </a:lnTo>
                  <a:cubicBezTo>
                    <a:pt x="1706431" y="0"/>
                    <a:pt x="1733292" y="26861"/>
                    <a:pt x="1733292" y="59996"/>
                  </a:cubicBezTo>
                  <a:lnTo>
                    <a:pt x="1733292" y="321768"/>
                  </a:lnTo>
                  <a:cubicBezTo>
                    <a:pt x="1733292" y="354902"/>
                    <a:pt x="1706431" y="381763"/>
                    <a:pt x="1673296" y="381763"/>
                  </a:cubicBezTo>
                  <a:lnTo>
                    <a:pt x="59996" y="381763"/>
                  </a:lnTo>
                  <a:cubicBezTo>
                    <a:pt x="44084" y="381763"/>
                    <a:pt x="28824" y="375443"/>
                    <a:pt x="17572" y="364191"/>
                  </a:cubicBezTo>
                  <a:cubicBezTo>
                    <a:pt x="6321" y="352940"/>
                    <a:pt x="0" y="337680"/>
                    <a:pt x="0" y="321768"/>
                  </a:cubicBezTo>
                  <a:lnTo>
                    <a:pt x="0" y="59996"/>
                  </a:lnTo>
                  <a:cubicBezTo>
                    <a:pt x="0" y="44084"/>
                    <a:pt x="6321" y="28824"/>
                    <a:pt x="17572" y="17572"/>
                  </a:cubicBezTo>
                  <a:cubicBezTo>
                    <a:pt x="28824" y="6321"/>
                    <a:pt x="44084" y="0"/>
                    <a:pt x="59996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733292" cy="429388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000000"/>
                  </a:solidFill>
                  <a:latin typeface="Space Mono"/>
                </a:rPr>
                <a:t>Fazemos a Atualização do “score” e fazemos tocar um som de acerto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05638" y="4515262"/>
            <a:ext cx="15516169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Hoje, teremos nossa aula pratica de MIT Inventor</a:t>
            </a:r>
          </a:p>
          <a:p>
            <a:pPr algn="l">
              <a:lnSpc>
                <a:spcPts val="5056"/>
              </a:lnSpc>
            </a:pPr>
          </a:p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Iremos fazer nosso próprio jogo de ping pong para celular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26979" y="6557917"/>
            <a:ext cx="6805408" cy="1735076"/>
            <a:chOff x="0" y="0"/>
            <a:chExt cx="1151308" cy="2935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1308" cy="293532"/>
            </a:xfrm>
            <a:custGeom>
              <a:avLst/>
              <a:gdLst/>
              <a:ahLst/>
              <a:cxnLst/>
              <a:rect r="r" b="b" t="t" l="l"/>
              <a:pathLst>
                <a:path h="293532" w="1151308">
                  <a:moveTo>
                    <a:pt x="575654" y="0"/>
                  </a:moveTo>
                  <a:cubicBezTo>
                    <a:pt x="257729" y="0"/>
                    <a:pt x="0" y="65709"/>
                    <a:pt x="0" y="146766"/>
                  </a:cubicBezTo>
                  <a:cubicBezTo>
                    <a:pt x="0" y="227823"/>
                    <a:pt x="257729" y="293532"/>
                    <a:pt x="575654" y="293532"/>
                  </a:cubicBezTo>
                  <a:cubicBezTo>
                    <a:pt x="893579" y="293532"/>
                    <a:pt x="1151308" y="227823"/>
                    <a:pt x="1151308" y="146766"/>
                  </a:cubicBezTo>
                  <a:cubicBezTo>
                    <a:pt x="1151308" y="65709"/>
                    <a:pt x="893579" y="0"/>
                    <a:pt x="575654" y="0"/>
                  </a:cubicBezTo>
                  <a:close/>
                </a:path>
              </a:pathLst>
            </a:custGeom>
            <a:solidFill>
              <a:srgbClr val="650EE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7935" y="-10581"/>
              <a:ext cx="935438" cy="276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9603" y="1994007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3" y="0"/>
                </a:lnTo>
                <a:lnTo>
                  <a:pt x="3972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47933" y="1841607"/>
            <a:ext cx="11282687" cy="455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22"/>
              </a:lnSpc>
            </a:pPr>
            <a:r>
              <a:rPr lang="en-US" sz="9932" spc="-1023">
                <a:solidFill>
                  <a:srgbClr val="F2EFEB"/>
                </a:solidFill>
                <a:latin typeface="Bugaki Italics"/>
              </a:rPr>
              <a:t>VOCÊ TEM</a:t>
            </a:r>
          </a:p>
          <a:p>
            <a:pPr algn="ctr">
              <a:lnSpc>
                <a:spcPts val="11422"/>
              </a:lnSpc>
            </a:pPr>
            <a:r>
              <a:rPr lang="en-US" sz="9932" spc="-1023">
                <a:solidFill>
                  <a:srgbClr val="F2EFEB"/>
                </a:solidFill>
                <a:latin typeface="Bugaki Italics"/>
              </a:rPr>
              <a:t>ALGUMA</a:t>
            </a:r>
          </a:p>
          <a:p>
            <a:pPr algn="ctr">
              <a:lnSpc>
                <a:spcPts val="11422"/>
              </a:lnSpc>
            </a:pPr>
            <a:r>
              <a:rPr lang="en-US" sz="9932" spc="-1023">
                <a:solidFill>
                  <a:srgbClr val="F2EFEB"/>
                </a:solidFill>
                <a:latin typeface="Bugaki Italics"/>
              </a:rPr>
              <a:t>DÚVIDA?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26979" y="7032181"/>
            <a:ext cx="7034043" cy="77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4"/>
              </a:lnSpc>
            </a:pPr>
            <a:r>
              <a:rPr lang="en-US" sz="5087" spc="-305">
                <a:solidFill>
                  <a:srgbClr val="F2EFEB"/>
                </a:solidFill>
                <a:latin typeface="Space Mono Bold"/>
              </a:rPr>
              <a:t>PODE PERGUNTAR!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815744" y="1994007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3" y="0"/>
                </a:lnTo>
                <a:lnTo>
                  <a:pt x="3972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845" y="461286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05600" y="3227401"/>
            <a:ext cx="4276800" cy="4276800"/>
            <a:chOff x="0" y="0"/>
            <a:chExt cx="5702400" cy="5702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02400" cy="5702400"/>
            </a:xfrm>
            <a:custGeom>
              <a:avLst/>
              <a:gdLst/>
              <a:ahLst/>
              <a:cxnLst/>
              <a:rect r="r" b="b" t="t" l="l"/>
              <a:pathLst>
                <a:path h="5702400" w="5702400">
                  <a:moveTo>
                    <a:pt x="0" y="0"/>
                  </a:moveTo>
                  <a:lnTo>
                    <a:pt x="5702400" y="0"/>
                  </a:lnTo>
                  <a:lnTo>
                    <a:pt x="5702400" y="5702400"/>
                  </a:lnTo>
                  <a:lnTo>
                    <a:pt x="0" y="570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66680" y="7861460"/>
            <a:ext cx="7554641" cy="800476"/>
            <a:chOff x="0" y="0"/>
            <a:chExt cx="1989700" cy="2108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9699" cy="210825"/>
            </a:xfrm>
            <a:custGeom>
              <a:avLst/>
              <a:gdLst/>
              <a:ahLst/>
              <a:cxnLst/>
              <a:rect r="r" b="b" t="t" l="l"/>
              <a:pathLst>
                <a:path h="210825" w="1989699">
                  <a:moveTo>
                    <a:pt x="52264" y="0"/>
                  </a:moveTo>
                  <a:lnTo>
                    <a:pt x="1937435" y="0"/>
                  </a:lnTo>
                  <a:cubicBezTo>
                    <a:pt x="1966300" y="0"/>
                    <a:pt x="1989699" y="23400"/>
                    <a:pt x="1989699" y="52264"/>
                  </a:cubicBezTo>
                  <a:lnTo>
                    <a:pt x="1989699" y="158561"/>
                  </a:lnTo>
                  <a:cubicBezTo>
                    <a:pt x="1989699" y="187425"/>
                    <a:pt x="1966300" y="210825"/>
                    <a:pt x="1937435" y="210825"/>
                  </a:cubicBezTo>
                  <a:lnTo>
                    <a:pt x="52264" y="210825"/>
                  </a:lnTo>
                  <a:cubicBezTo>
                    <a:pt x="23400" y="210825"/>
                    <a:pt x="0" y="187425"/>
                    <a:pt x="0" y="158561"/>
                  </a:cubicBezTo>
                  <a:lnTo>
                    <a:pt x="0" y="52264"/>
                  </a:lnTo>
                  <a:cubicBezTo>
                    <a:pt x="0" y="23400"/>
                    <a:pt x="23400" y="0"/>
                    <a:pt x="52264" y="0"/>
                  </a:cubicBezTo>
                  <a:close/>
                </a:path>
              </a:pathLst>
            </a:custGeom>
            <a:solidFill>
              <a:srgbClr val="6141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89700" cy="258450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F2EFEB"/>
                  </a:solidFill>
                  <a:latin typeface="Space Mono Bold"/>
                </a:rPr>
                <a:t>https://forms.gle/7hgyge8pvG43SMuGA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08514" y="8947432"/>
            <a:ext cx="2375722" cy="898730"/>
            <a:chOff x="0" y="0"/>
            <a:chExt cx="812800" cy="3074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763118" y="8854177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4" y="0"/>
                </a:lnTo>
                <a:lnTo>
                  <a:pt x="2761764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48117"/>
            <a:ext cx="16230600" cy="1817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342"/>
              </a:lnSpc>
            </a:pPr>
            <a:r>
              <a:rPr lang="en-US" sz="9668" spc="-995">
                <a:solidFill>
                  <a:srgbClr val="F2EFEB"/>
                </a:solidFill>
                <a:latin typeface="Bugaki Italics"/>
              </a:rPr>
              <a:t>UMA RÁPIDA CONSULTA: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05600" y="3227401"/>
            <a:ext cx="4276800" cy="4276800"/>
            <a:chOff x="0" y="0"/>
            <a:chExt cx="5702400" cy="5702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02400" cy="5702400"/>
            </a:xfrm>
            <a:custGeom>
              <a:avLst/>
              <a:gdLst/>
              <a:ahLst/>
              <a:cxnLst/>
              <a:rect r="r" b="b" t="t" l="l"/>
              <a:pathLst>
                <a:path h="5702400" w="5702400">
                  <a:moveTo>
                    <a:pt x="0" y="0"/>
                  </a:moveTo>
                  <a:lnTo>
                    <a:pt x="5702400" y="0"/>
                  </a:lnTo>
                  <a:lnTo>
                    <a:pt x="5702400" y="5702400"/>
                  </a:lnTo>
                  <a:lnTo>
                    <a:pt x="0" y="570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66680" y="7861460"/>
            <a:ext cx="7554641" cy="800476"/>
            <a:chOff x="0" y="0"/>
            <a:chExt cx="1989700" cy="2108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9699" cy="210825"/>
            </a:xfrm>
            <a:custGeom>
              <a:avLst/>
              <a:gdLst/>
              <a:ahLst/>
              <a:cxnLst/>
              <a:rect r="r" b="b" t="t" l="l"/>
              <a:pathLst>
                <a:path h="210825" w="1989699">
                  <a:moveTo>
                    <a:pt x="52264" y="0"/>
                  </a:moveTo>
                  <a:lnTo>
                    <a:pt x="1937435" y="0"/>
                  </a:lnTo>
                  <a:cubicBezTo>
                    <a:pt x="1966300" y="0"/>
                    <a:pt x="1989699" y="23400"/>
                    <a:pt x="1989699" y="52264"/>
                  </a:cubicBezTo>
                  <a:lnTo>
                    <a:pt x="1989699" y="158561"/>
                  </a:lnTo>
                  <a:cubicBezTo>
                    <a:pt x="1989699" y="187425"/>
                    <a:pt x="1966300" y="210825"/>
                    <a:pt x="1937435" y="210825"/>
                  </a:cubicBezTo>
                  <a:lnTo>
                    <a:pt x="52264" y="210825"/>
                  </a:lnTo>
                  <a:cubicBezTo>
                    <a:pt x="23400" y="210825"/>
                    <a:pt x="0" y="187425"/>
                    <a:pt x="0" y="158561"/>
                  </a:cubicBezTo>
                  <a:lnTo>
                    <a:pt x="0" y="52264"/>
                  </a:lnTo>
                  <a:cubicBezTo>
                    <a:pt x="0" y="23400"/>
                    <a:pt x="23400" y="0"/>
                    <a:pt x="52264" y="0"/>
                  </a:cubicBezTo>
                  <a:close/>
                </a:path>
              </a:pathLst>
            </a:custGeom>
            <a:solidFill>
              <a:srgbClr val="6141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89700" cy="258450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F2EFEB"/>
                  </a:solidFill>
                  <a:latin typeface="Space Mono Bold"/>
                </a:rPr>
                <a:t>https://forms.gle/V4BSZAt4vbw93sKf7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08514" y="8947432"/>
            <a:ext cx="2375722" cy="898730"/>
            <a:chOff x="0" y="0"/>
            <a:chExt cx="812800" cy="3074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763118" y="8854177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4" y="0"/>
                </a:lnTo>
                <a:lnTo>
                  <a:pt x="2761764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797037"/>
            <a:ext cx="5133065" cy="4918537"/>
            <a:chOff x="0" y="0"/>
            <a:chExt cx="1724906" cy="16528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24906" cy="1652817"/>
            </a:xfrm>
            <a:custGeom>
              <a:avLst/>
              <a:gdLst/>
              <a:ahLst/>
              <a:cxnLst/>
              <a:rect r="r" b="b" t="t" l="l"/>
              <a:pathLst>
                <a:path h="1652817" w="1724906">
                  <a:moveTo>
                    <a:pt x="18099" y="0"/>
                  </a:moveTo>
                  <a:lnTo>
                    <a:pt x="1706807" y="0"/>
                  </a:lnTo>
                  <a:cubicBezTo>
                    <a:pt x="1711607" y="0"/>
                    <a:pt x="1716211" y="1907"/>
                    <a:pt x="1719605" y="5301"/>
                  </a:cubicBezTo>
                  <a:cubicBezTo>
                    <a:pt x="1722999" y="8695"/>
                    <a:pt x="1724906" y="13299"/>
                    <a:pt x="1724906" y="18099"/>
                  </a:cubicBezTo>
                  <a:lnTo>
                    <a:pt x="1724906" y="1634718"/>
                  </a:lnTo>
                  <a:cubicBezTo>
                    <a:pt x="1724906" y="1639518"/>
                    <a:pt x="1722999" y="1644121"/>
                    <a:pt x="1719605" y="1647516"/>
                  </a:cubicBezTo>
                  <a:cubicBezTo>
                    <a:pt x="1716211" y="1650910"/>
                    <a:pt x="1711607" y="1652817"/>
                    <a:pt x="1706807" y="1652817"/>
                  </a:cubicBezTo>
                  <a:lnTo>
                    <a:pt x="18099" y="1652817"/>
                  </a:lnTo>
                  <a:cubicBezTo>
                    <a:pt x="13299" y="1652817"/>
                    <a:pt x="8695" y="1650910"/>
                    <a:pt x="5301" y="1647516"/>
                  </a:cubicBezTo>
                  <a:cubicBezTo>
                    <a:pt x="1907" y="1644121"/>
                    <a:pt x="0" y="1639518"/>
                    <a:pt x="0" y="1634718"/>
                  </a:cubicBezTo>
                  <a:lnTo>
                    <a:pt x="0" y="18099"/>
                  </a:lnTo>
                  <a:cubicBezTo>
                    <a:pt x="0" y="13299"/>
                    <a:pt x="1907" y="8695"/>
                    <a:pt x="5301" y="5301"/>
                  </a:cubicBezTo>
                  <a:cubicBezTo>
                    <a:pt x="8695" y="1907"/>
                    <a:pt x="13299" y="0"/>
                    <a:pt x="18099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24906" cy="1690917"/>
            </a:xfrm>
            <a:prstGeom prst="rect">
              <a:avLst/>
            </a:prstGeom>
          </p:spPr>
          <p:txBody>
            <a:bodyPr anchor="ctr" rtlCol="false" tIns="39815" lIns="39815" bIns="39815" rIns="3981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37832" y="4320912"/>
            <a:ext cx="4114800" cy="4114800"/>
            <a:chOff x="0" y="0"/>
            <a:chExt cx="5486400" cy="548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069866" y="3797037"/>
            <a:ext cx="5133065" cy="4918537"/>
            <a:chOff x="0" y="0"/>
            <a:chExt cx="1724906" cy="16528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24906" cy="1652817"/>
            </a:xfrm>
            <a:custGeom>
              <a:avLst/>
              <a:gdLst/>
              <a:ahLst/>
              <a:cxnLst/>
              <a:rect r="r" b="b" t="t" l="l"/>
              <a:pathLst>
                <a:path h="1652817" w="1724906">
                  <a:moveTo>
                    <a:pt x="18099" y="0"/>
                  </a:moveTo>
                  <a:lnTo>
                    <a:pt x="1706807" y="0"/>
                  </a:lnTo>
                  <a:cubicBezTo>
                    <a:pt x="1711607" y="0"/>
                    <a:pt x="1716211" y="1907"/>
                    <a:pt x="1719605" y="5301"/>
                  </a:cubicBezTo>
                  <a:cubicBezTo>
                    <a:pt x="1722999" y="8695"/>
                    <a:pt x="1724906" y="13299"/>
                    <a:pt x="1724906" y="18099"/>
                  </a:cubicBezTo>
                  <a:lnTo>
                    <a:pt x="1724906" y="1634718"/>
                  </a:lnTo>
                  <a:cubicBezTo>
                    <a:pt x="1724906" y="1639518"/>
                    <a:pt x="1722999" y="1644121"/>
                    <a:pt x="1719605" y="1647516"/>
                  </a:cubicBezTo>
                  <a:cubicBezTo>
                    <a:pt x="1716211" y="1650910"/>
                    <a:pt x="1711607" y="1652817"/>
                    <a:pt x="1706807" y="1652817"/>
                  </a:cubicBezTo>
                  <a:lnTo>
                    <a:pt x="18099" y="1652817"/>
                  </a:lnTo>
                  <a:cubicBezTo>
                    <a:pt x="13299" y="1652817"/>
                    <a:pt x="8695" y="1650910"/>
                    <a:pt x="5301" y="1647516"/>
                  </a:cubicBezTo>
                  <a:cubicBezTo>
                    <a:pt x="1907" y="1644121"/>
                    <a:pt x="0" y="1639518"/>
                    <a:pt x="0" y="1634718"/>
                  </a:cubicBezTo>
                  <a:lnTo>
                    <a:pt x="0" y="18099"/>
                  </a:lnTo>
                  <a:cubicBezTo>
                    <a:pt x="0" y="13299"/>
                    <a:pt x="1907" y="8695"/>
                    <a:pt x="5301" y="5301"/>
                  </a:cubicBezTo>
                  <a:cubicBezTo>
                    <a:pt x="8695" y="1907"/>
                    <a:pt x="13299" y="0"/>
                    <a:pt x="18099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24906" cy="1690917"/>
            </a:xfrm>
            <a:prstGeom prst="rect">
              <a:avLst/>
            </a:prstGeom>
          </p:spPr>
          <p:txBody>
            <a:bodyPr anchor="ctr" rtlCol="false" tIns="39815" lIns="39815" bIns="39815" rIns="3981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name="Picture 16" id="16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20970" r="0" b="35789"/>
          <a:stretch>
            <a:fillRect/>
          </a:stretch>
        </p:blipFill>
        <p:spPr>
          <a:xfrm flipH="false" flipV="false" rot="0">
            <a:off x="12318334" y="4088813"/>
            <a:ext cx="4636129" cy="4346899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500304" y="4711437"/>
            <a:ext cx="5287393" cy="334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6"/>
              </a:lnSpc>
            </a:pPr>
            <a:r>
              <a:rPr lang="en-US" sz="2772" spc="-166">
                <a:solidFill>
                  <a:srgbClr val="160E0C"/>
                </a:solidFill>
                <a:latin typeface="Space Mono Bold"/>
              </a:rPr>
              <a:t>Este é o</a:t>
            </a:r>
            <a:r>
              <a:rPr lang="en-US" sz="2772" spc="-166">
                <a:solidFill>
                  <a:srgbClr val="169D53"/>
                </a:solidFill>
                <a:latin typeface="Space Mono Bold"/>
              </a:rPr>
              <a:t> </a:t>
            </a:r>
            <a:r>
              <a:rPr lang="en-US" sz="2772" spc="-166">
                <a:solidFill>
                  <a:srgbClr val="006C56"/>
                </a:solidFill>
                <a:latin typeface="Space Mono Bold"/>
              </a:rPr>
              <a:t>QR-Code</a:t>
            </a:r>
            <a:r>
              <a:rPr lang="en-US" sz="2772" spc="-166">
                <a:solidFill>
                  <a:srgbClr val="169D53"/>
                </a:solidFill>
                <a:latin typeface="Space Mono Bold"/>
              </a:rPr>
              <a:t> </a:t>
            </a:r>
            <a:r>
              <a:rPr lang="en-US" sz="2772" spc="-166">
                <a:solidFill>
                  <a:srgbClr val="160E0C"/>
                </a:solidFill>
                <a:latin typeface="Space Mono Bold"/>
              </a:rPr>
              <a:t>e o </a:t>
            </a:r>
            <a:r>
              <a:rPr lang="en-US" sz="2772" spc="-166">
                <a:solidFill>
                  <a:srgbClr val="006C56"/>
                </a:solidFill>
                <a:latin typeface="Space Mono Bold"/>
              </a:rPr>
              <a:t>vídeo</a:t>
            </a:r>
            <a:r>
              <a:rPr lang="en-US" sz="2772" spc="-166">
                <a:solidFill>
                  <a:srgbClr val="160E0C"/>
                </a:solidFill>
                <a:latin typeface="Space Mono Bold"/>
              </a:rPr>
              <a:t> do projeto de hoje. </a:t>
            </a:r>
          </a:p>
          <a:p>
            <a:pPr algn="l">
              <a:lnSpc>
                <a:spcPts val="3326"/>
              </a:lnSpc>
            </a:pPr>
          </a:p>
          <a:p>
            <a:pPr algn="l" marL="0" indent="0" lvl="0">
              <a:lnSpc>
                <a:spcPts val="3326"/>
              </a:lnSpc>
              <a:spcBef>
                <a:spcPct val="0"/>
              </a:spcBef>
            </a:pPr>
            <a:r>
              <a:rPr lang="en-US" sz="2772" spc="-166">
                <a:solidFill>
                  <a:srgbClr val="160E0C"/>
                </a:solidFill>
                <a:latin typeface="Space Mono Bold"/>
              </a:rPr>
              <a:t>No fim dessa aula todos teremos feito o mesmo projeto de ‘ping pong’ e poderemos rodar no nosso celular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1536" y="3797037"/>
            <a:ext cx="528739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006C56"/>
                </a:solidFill>
                <a:latin typeface="Space Mono Bold"/>
              </a:rPr>
              <a:t>SCAN AQUI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3511" t="-123567" r="-70535" b="-427893"/>
            </a:stretch>
          </a:blipFill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3014" y="3111144"/>
            <a:ext cx="7705660" cy="3140822"/>
          </a:xfrm>
          <a:custGeom>
            <a:avLst/>
            <a:gdLst/>
            <a:ahLst/>
            <a:cxnLst/>
            <a:rect r="r" b="b" t="t" l="l"/>
            <a:pathLst>
              <a:path h="3140822" w="7705660">
                <a:moveTo>
                  <a:pt x="0" y="0"/>
                </a:moveTo>
                <a:lnTo>
                  <a:pt x="7705660" y="0"/>
                </a:lnTo>
                <a:lnTo>
                  <a:pt x="7705660" y="3140822"/>
                </a:lnTo>
                <a:lnTo>
                  <a:pt x="0" y="3140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7837898" y="4373898"/>
            <a:ext cx="675519" cy="1744297"/>
          </a:xfrm>
          <a:custGeom>
            <a:avLst/>
            <a:gdLst/>
            <a:ahLst/>
            <a:cxnLst/>
            <a:rect r="r" b="b" t="t" l="l"/>
            <a:pathLst>
              <a:path h="1744297" w="675519">
                <a:moveTo>
                  <a:pt x="0" y="0"/>
                </a:moveTo>
                <a:lnTo>
                  <a:pt x="675519" y="0"/>
                </a:lnTo>
                <a:lnTo>
                  <a:pt x="675519" y="1744297"/>
                </a:lnTo>
                <a:lnTo>
                  <a:pt x="0" y="1744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555851" y="5246047"/>
            <a:ext cx="7925060" cy="1561549"/>
            <a:chOff x="0" y="0"/>
            <a:chExt cx="2087259" cy="4112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87259" cy="411272"/>
            </a:xfrm>
            <a:custGeom>
              <a:avLst/>
              <a:gdLst/>
              <a:ahLst/>
              <a:cxnLst/>
              <a:rect r="r" b="b" t="t" l="l"/>
              <a:pathLst>
                <a:path h="411272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61451"/>
                  </a:lnTo>
                  <a:cubicBezTo>
                    <a:pt x="2087259" y="388966"/>
                    <a:pt x="2064953" y="411272"/>
                    <a:pt x="2037437" y="411272"/>
                  </a:cubicBezTo>
                  <a:lnTo>
                    <a:pt x="49821" y="411272"/>
                  </a:lnTo>
                  <a:cubicBezTo>
                    <a:pt x="22306" y="411272"/>
                    <a:pt x="0" y="388966"/>
                    <a:pt x="0" y="361451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87259" cy="449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43820" y="7125499"/>
            <a:ext cx="7925060" cy="1723588"/>
            <a:chOff x="0" y="0"/>
            <a:chExt cx="2087259" cy="4539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87259" cy="453949"/>
            </a:xfrm>
            <a:custGeom>
              <a:avLst/>
              <a:gdLst/>
              <a:ahLst/>
              <a:cxnLst/>
              <a:rect r="r" b="b" t="t" l="l"/>
              <a:pathLst>
                <a:path h="453949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404128"/>
                  </a:lnTo>
                  <a:cubicBezTo>
                    <a:pt x="2087259" y="431643"/>
                    <a:pt x="2064953" y="453949"/>
                    <a:pt x="2037437" y="453949"/>
                  </a:cubicBezTo>
                  <a:lnTo>
                    <a:pt x="49821" y="453949"/>
                  </a:lnTo>
                  <a:cubicBezTo>
                    <a:pt x="22306" y="453949"/>
                    <a:pt x="0" y="431643"/>
                    <a:pt x="0" y="404128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087259" cy="4920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27111" y="6051287"/>
            <a:ext cx="4917455" cy="3872012"/>
          </a:xfrm>
          <a:custGeom>
            <a:avLst/>
            <a:gdLst/>
            <a:ahLst/>
            <a:cxnLst/>
            <a:rect r="r" b="b" t="t" l="l"/>
            <a:pathLst>
              <a:path h="3872012" w="4917455">
                <a:moveTo>
                  <a:pt x="0" y="0"/>
                </a:moveTo>
                <a:lnTo>
                  <a:pt x="4917455" y="0"/>
                </a:lnTo>
                <a:lnTo>
                  <a:pt x="4917455" y="3872012"/>
                </a:lnTo>
                <a:lnTo>
                  <a:pt x="0" y="38720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605695">
            <a:off x="4236023" y="6823120"/>
            <a:ext cx="467741" cy="1207782"/>
          </a:xfrm>
          <a:custGeom>
            <a:avLst/>
            <a:gdLst/>
            <a:ahLst/>
            <a:cxnLst/>
            <a:rect r="r" b="b" t="t" l="l"/>
            <a:pathLst>
              <a:path h="1207782" w="467741">
                <a:moveTo>
                  <a:pt x="0" y="0"/>
                </a:moveTo>
                <a:lnTo>
                  <a:pt x="467741" y="0"/>
                </a:lnTo>
                <a:lnTo>
                  <a:pt x="467741" y="1207782"/>
                </a:lnTo>
                <a:lnTo>
                  <a:pt x="0" y="12077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086689" y="7513917"/>
            <a:ext cx="4655854" cy="2340789"/>
          </a:xfrm>
          <a:custGeom>
            <a:avLst/>
            <a:gdLst/>
            <a:ahLst/>
            <a:cxnLst/>
            <a:rect r="r" b="b" t="t" l="l"/>
            <a:pathLst>
              <a:path h="2340789" w="4655854">
                <a:moveTo>
                  <a:pt x="0" y="0"/>
                </a:moveTo>
                <a:lnTo>
                  <a:pt x="4655855" y="0"/>
                </a:lnTo>
                <a:lnTo>
                  <a:pt x="4655855" y="2340789"/>
                </a:lnTo>
                <a:lnTo>
                  <a:pt x="0" y="23407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257789" y="3336662"/>
            <a:ext cx="852118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Vamos começar criando um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novo projeto</a:t>
            </a:r>
            <a:r>
              <a:rPr lang="en-US" sz="3443" spc="-206">
                <a:solidFill>
                  <a:srgbClr val="160E0C"/>
                </a:solidFill>
                <a:latin typeface="Space Mono Bold"/>
              </a:rPr>
              <a:t> no MIT e explorando as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propriedades</a:t>
            </a:r>
            <a:r>
              <a:rPr lang="en-US" sz="3443" spc="-206">
                <a:solidFill>
                  <a:srgbClr val="160E0C"/>
                </a:solidFill>
                <a:latin typeface="Space Mono Bold"/>
              </a:rPr>
              <a:t> que nossa tela 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78679" y="5550847"/>
            <a:ext cx="7602232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06"/>
              </a:lnSpc>
              <a:spcBef>
                <a:spcPct val="0"/>
              </a:spcBef>
            </a:pPr>
            <a:r>
              <a:rPr lang="en-US" sz="3172" spc="-190">
                <a:solidFill>
                  <a:srgbClr val="160E0C"/>
                </a:solidFill>
                <a:latin typeface="Space Mono"/>
              </a:rPr>
              <a:t>Devemos criar um app em “Create Apps”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105234" y="7436536"/>
            <a:ext cx="7602232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26"/>
              </a:lnSpc>
              <a:spcBef>
                <a:spcPct val="0"/>
              </a:spcBef>
            </a:pPr>
            <a:r>
              <a:rPr lang="en-US" sz="2772" spc="-166">
                <a:solidFill>
                  <a:srgbClr val="160E0C"/>
                </a:solidFill>
                <a:latin typeface="Space Mono"/>
              </a:rPr>
              <a:t>Depois criamos um novo projeto Na seta amarela, mostra como podemos colocar uma imagem para ser nossa tela de fundo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-7634105">
            <a:off x="6484125" y="8267859"/>
            <a:ext cx="447641" cy="1155880"/>
          </a:xfrm>
          <a:custGeom>
            <a:avLst/>
            <a:gdLst/>
            <a:ahLst/>
            <a:cxnLst/>
            <a:rect r="r" b="b" t="t" l="l"/>
            <a:pathLst>
              <a:path h="1155880" w="447641">
                <a:moveTo>
                  <a:pt x="0" y="0"/>
                </a:moveTo>
                <a:lnTo>
                  <a:pt x="447641" y="0"/>
                </a:lnTo>
                <a:lnTo>
                  <a:pt x="447641" y="1155880"/>
                </a:lnTo>
                <a:lnTo>
                  <a:pt x="0" y="115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4000" y="3248291"/>
            <a:ext cx="7925060" cy="1561549"/>
            <a:chOff x="0" y="0"/>
            <a:chExt cx="2087259" cy="4112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7259" cy="411272"/>
            </a:xfrm>
            <a:custGeom>
              <a:avLst/>
              <a:gdLst/>
              <a:ahLst/>
              <a:cxnLst/>
              <a:rect r="r" b="b" t="t" l="l"/>
              <a:pathLst>
                <a:path h="411272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61451"/>
                  </a:lnTo>
                  <a:cubicBezTo>
                    <a:pt x="2087259" y="388966"/>
                    <a:pt x="2064953" y="411272"/>
                    <a:pt x="2037437" y="411272"/>
                  </a:cubicBezTo>
                  <a:lnTo>
                    <a:pt x="49821" y="411272"/>
                  </a:lnTo>
                  <a:cubicBezTo>
                    <a:pt x="22306" y="411272"/>
                    <a:pt x="0" y="388966"/>
                    <a:pt x="0" y="361451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7259" cy="449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53998" y="4990338"/>
            <a:ext cx="7925060" cy="1212083"/>
            <a:chOff x="0" y="0"/>
            <a:chExt cx="2087259" cy="3192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7259" cy="319232"/>
            </a:xfrm>
            <a:custGeom>
              <a:avLst/>
              <a:gdLst/>
              <a:ahLst/>
              <a:cxnLst/>
              <a:rect r="r" b="b" t="t" l="l"/>
              <a:pathLst>
                <a:path h="319232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269410"/>
                  </a:lnTo>
                  <a:cubicBezTo>
                    <a:pt x="2087259" y="296926"/>
                    <a:pt x="2064953" y="319232"/>
                    <a:pt x="2037437" y="319232"/>
                  </a:cubicBezTo>
                  <a:lnTo>
                    <a:pt x="49821" y="319232"/>
                  </a:lnTo>
                  <a:cubicBezTo>
                    <a:pt x="22306" y="319232"/>
                    <a:pt x="0" y="296926"/>
                    <a:pt x="0" y="269410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7259" cy="357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4260587"/>
            <a:ext cx="3623502" cy="5918973"/>
          </a:xfrm>
          <a:custGeom>
            <a:avLst/>
            <a:gdLst/>
            <a:ahLst/>
            <a:cxnLst/>
            <a:rect r="r" b="b" t="t" l="l"/>
            <a:pathLst>
              <a:path h="5918973" w="3623502">
                <a:moveTo>
                  <a:pt x="0" y="0"/>
                </a:moveTo>
                <a:lnTo>
                  <a:pt x="3623502" y="0"/>
                </a:lnTo>
                <a:lnTo>
                  <a:pt x="3623502" y="5918974"/>
                </a:lnTo>
                <a:lnTo>
                  <a:pt x="0" y="5918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672312"/>
            <a:ext cx="636749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Vamos explorar nossa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tela </a:t>
            </a:r>
            <a:r>
              <a:rPr lang="en-US" sz="3443" spc="-206">
                <a:solidFill>
                  <a:srgbClr val="160E0C"/>
                </a:solidFill>
                <a:latin typeface="Space Mono Bold"/>
              </a:rPr>
              <a:t>e suas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propriedades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05414" y="3314691"/>
            <a:ext cx="7602232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06"/>
              </a:lnSpc>
              <a:spcBef>
                <a:spcPct val="0"/>
              </a:spcBef>
            </a:pPr>
            <a:r>
              <a:rPr lang="en-US" sz="3172" spc="-190">
                <a:solidFill>
                  <a:srgbClr val="160E0C"/>
                </a:solidFill>
                <a:latin typeface="Space Mono"/>
              </a:rPr>
              <a:t>Podemos mudar o cor que ficará na tela de fundo do nosso jogo ou a cor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05234" y="5143500"/>
            <a:ext cx="760223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6"/>
              </a:lnSpc>
              <a:spcBef>
                <a:spcPct val="0"/>
              </a:spcBef>
            </a:pPr>
            <a:r>
              <a:rPr lang="en-US" sz="2972" spc="-178">
                <a:solidFill>
                  <a:srgbClr val="160E0C"/>
                </a:solidFill>
                <a:latin typeface="Space Mono"/>
              </a:rPr>
              <a:t>Por ex. para adicionar uma foto de  background fazemos o upload file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5767863" y="3248291"/>
            <a:ext cx="2781938" cy="6931269"/>
          </a:xfrm>
          <a:custGeom>
            <a:avLst/>
            <a:gdLst/>
            <a:ahLst/>
            <a:cxnLst/>
            <a:rect r="r" b="b" t="t" l="l"/>
            <a:pathLst>
              <a:path h="6931269" w="2781938">
                <a:moveTo>
                  <a:pt x="0" y="0"/>
                </a:moveTo>
                <a:lnTo>
                  <a:pt x="2781938" y="0"/>
                </a:lnTo>
                <a:lnTo>
                  <a:pt x="2781938" y="6931270"/>
                </a:lnTo>
                <a:lnTo>
                  <a:pt x="0" y="6931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3910559">
            <a:off x="7775743" y="5993728"/>
            <a:ext cx="565355" cy="1459837"/>
          </a:xfrm>
          <a:custGeom>
            <a:avLst/>
            <a:gdLst/>
            <a:ahLst/>
            <a:cxnLst/>
            <a:rect r="r" b="b" t="t" l="l"/>
            <a:pathLst>
              <a:path h="1459837" w="565355">
                <a:moveTo>
                  <a:pt x="0" y="0"/>
                </a:moveTo>
                <a:lnTo>
                  <a:pt x="565355" y="0"/>
                </a:lnTo>
                <a:lnTo>
                  <a:pt x="565355" y="1459837"/>
                </a:lnTo>
                <a:lnTo>
                  <a:pt x="0" y="1459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868138" y="6309860"/>
            <a:ext cx="2161716" cy="3662908"/>
          </a:xfrm>
          <a:custGeom>
            <a:avLst/>
            <a:gdLst/>
            <a:ahLst/>
            <a:cxnLst/>
            <a:rect r="r" b="b" t="t" l="l"/>
            <a:pathLst>
              <a:path h="3662908" w="2161716">
                <a:moveTo>
                  <a:pt x="0" y="0"/>
                </a:moveTo>
                <a:lnTo>
                  <a:pt x="2161716" y="0"/>
                </a:lnTo>
                <a:lnTo>
                  <a:pt x="2161716" y="3662908"/>
                </a:lnTo>
                <a:lnTo>
                  <a:pt x="0" y="36629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243890" y="7552496"/>
            <a:ext cx="3663756" cy="1177636"/>
          </a:xfrm>
          <a:custGeom>
            <a:avLst/>
            <a:gdLst/>
            <a:ahLst/>
            <a:cxnLst/>
            <a:rect r="r" b="b" t="t" l="l"/>
            <a:pathLst>
              <a:path h="1177636" w="3663756">
                <a:moveTo>
                  <a:pt x="0" y="0"/>
                </a:moveTo>
                <a:lnTo>
                  <a:pt x="3663756" y="0"/>
                </a:lnTo>
                <a:lnTo>
                  <a:pt x="3663756" y="1177636"/>
                </a:lnTo>
                <a:lnTo>
                  <a:pt x="0" y="11776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13613911" y="8654409"/>
            <a:ext cx="467741" cy="1207782"/>
          </a:xfrm>
          <a:custGeom>
            <a:avLst/>
            <a:gdLst/>
            <a:ahLst/>
            <a:cxnLst/>
            <a:rect r="r" b="b" t="t" l="l"/>
            <a:pathLst>
              <a:path h="1207782" w="467741">
                <a:moveTo>
                  <a:pt x="0" y="0"/>
                </a:moveTo>
                <a:lnTo>
                  <a:pt x="467741" y="0"/>
                </a:lnTo>
                <a:lnTo>
                  <a:pt x="467741" y="1207782"/>
                </a:lnTo>
                <a:lnTo>
                  <a:pt x="0" y="1207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835942" y="4163279"/>
            <a:ext cx="8939659" cy="1761465"/>
            <a:chOff x="0" y="0"/>
            <a:chExt cx="2087259" cy="4112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7259" cy="411272"/>
            </a:xfrm>
            <a:custGeom>
              <a:avLst/>
              <a:gdLst/>
              <a:ahLst/>
              <a:cxnLst/>
              <a:rect r="r" b="b" t="t" l="l"/>
              <a:pathLst>
                <a:path h="411272" w="2087259">
                  <a:moveTo>
                    <a:pt x="44167" y="0"/>
                  </a:moveTo>
                  <a:lnTo>
                    <a:pt x="2043092" y="0"/>
                  </a:lnTo>
                  <a:cubicBezTo>
                    <a:pt x="2067484" y="0"/>
                    <a:pt x="2087259" y="19774"/>
                    <a:pt x="2087259" y="44167"/>
                  </a:cubicBezTo>
                  <a:lnTo>
                    <a:pt x="2087259" y="367105"/>
                  </a:lnTo>
                  <a:cubicBezTo>
                    <a:pt x="2087259" y="391498"/>
                    <a:pt x="2067484" y="411272"/>
                    <a:pt x="2043092" y="411272"/>
                  </a:cubicBezTo>
                  <a:lnTo>
                    <a:pt x="44167" y="411272"/>
                  </a:lnTo>
                  <a:cubicBezTo>
                    <a:pt x="19774" y="411272"/>
                    <a:pt x="0" y="391498"/>
                    <a:pt x="0" y="367105"/>
                  </a:cubicBezTo>
                  <a:lnTo>
                    <a:pt x="0" y="44167"/>
                  </a:lnTo>
                  <a:cubicBezTo>
                    <a:pt x="0" y="19774"/>
                    <a:pt x="19774" y="0"/>
                    <a:pt x="44167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7259" cy="449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06930" y="6163083"/>
            <a:ext cx="8652370" cy="1681262"/>
            <a:chOff x="0" y="0"/>
            <a:chExt cx="2137363" cy="4153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37363" cy="415316"/>
            </a:xfrm>
            <a:custGeom>
              <a:avLst/>
              <a:gdLst/>
              <a:ahLst/>
              <a:cxnLst/>
              <a:rect r="r" b="b" t="t" l="l"/>
              <a:pathLst>
                <a:path h="415316" w="2137363">
                  <a:moveTo>
                    <a:pt x="45634" y="0"/>
                  </a:moveTo>
                  <a:lnTo>
                    <a:pt x="2091729" y="0"/>
                  </a:lnTo>
                  <a:cubicBezTo>
                    <a:pt x="2103832" y="0"/>
                    <a:pt x="2115439" y="4808"/>
                    <a:pt x="2123997" y="13366"/>
                  </a:cubicBezTo>
                  <a:cubicBezTo>
                    <a:pt x="2132555" y="21924"/>
                    <a:pt x="2137363" y="33531"/>
                    <a:pt x="2137363" y="45634"/>
                  </a:cubicBezTo>
                  <a:lnTo>
                    <a:pt x="2137363" y="369682"/>
                  </a:lnTo>
                  <a:cubicBezTo>
                    <a:pt x="2137363" y="394885"/>
                    <a:pt x="2116932" y="415316"/>
                    <a:pt x="2091729" y="415316"/>
                  </a:cubicBezTo>
                  <a:lnTo>
                    <a:pt x="45634" y="415316"/>
                  </a:lnTo>
                  <a:cubicBezTo>
                    <a:pt x="20431" y="415316"/>
                    <a:pt x="0" y="394885"/>
                    <a:pt x="0" y="369682"/>
                  </a:cubicBezTo>
                  <a:lnTo>
                    <a:pt x="0" y="45634"/>
                  </a:lnTo>
                  <a:cubicBezTo>
                    <a:pt x="0" y="20431"/>
                    <a:pt x="20431" y="0"/>
                    <a:pt x="45634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37363" cy="453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38775" y="6164586"/>
            <a:ext cx="6944446" cy="3400641"/>
          </a:xfrm>
          <a:custGeom>
            <a:avLst/>
            <a:gdLst/>
            <a:ahLst/>
            <a:cxnLst/>
            <a:rect r="r" b="b" t="t" l="l"/>
            <a:pathLst>
              <a:path h="3400641" w="6944446">
                <a:moveTo>
                  <a:pt x="0" y="0"/>
                </a:moveTo>
                <a:lnTo>
                  <a:pt x="6944445" y="0"/>
                </a:lnTo>
                <a:lnTo>
                  <a:pt x="6944445" y="3400641"/>
                </a:lnTo>
                <a:lnTo>
                  <a:pt x="0" y="34006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09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986755" y="6612928"/>
            <a:ext cx="493991" cy="1275563"/>
          </a:xfrm>
          <a:custGeom>
            <a:avLst/>
            <a:gdLst/>
            <a:ahLst/>
            <a:cxnLst/>
            <a:rect r="r" b="b" t="t" l="l"/>
            <a:pathLst>
              <a:path h="1275563" w="493991">
                <a:moveTo>
                  <a:pt x="0" y="0"/>
                </a:moveTo>
                <a:lnTo>
                  <a:pt x="493991" y="0"/>
                </a:lnTo>
                <a:lnTo>
                  <a:pt x="493991" y="1275562"/>
                </a:lnTo>
                <a:lnTo>
                  <a:pt x="0" y="1275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4294591"/>
            <a:ext cx="5602982" cy="1327390"/>
          </a:xfrm>
          <a:custGeom>
            <a:avLst/>
            <a:gdLst/>
            <a:ahLst/>
            <a:cxnLst/>
            <a:rect r="r" b="b" t="t" l="l"/>
            <a:pathLst>
              <a:path h="1327390" w="5602982">
                <a:moveTo>
                  <a:pt x="0" y="0"/>
                </a:moveTo>
                <a:lnTo>
                  <a:pt x="5602982" y="0"/>
                </a:lnTo>
                <a:lnTo>
                  <a:pt x="5602982" y="1327390"/>
                </a:lnTo>
                <a:lnTo>
                  <a:pt x="0" y="13273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018021" y="4487150"/>
            <a:ext cx="857550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2"/>
              </a:lnSpc>
            </a:pPr>
            <a:r>
              <a:rPr lang="en-US" sz="3427" spc="-205">
                <a:solidFill>
                  <a:srgbClr val="160E0C"/>
                </a:solidFill>
                <a:latin typeface="Space Mono"/>
              </a:rPr>
              <a:t>Desmarquem a opção “ShowStatusBar” </a:t>
            </a:r>
          </a:p>
          <a:p>
            <a:pPr algn="l" marL="0" indent="0" lvl="0">
              <a:lnSpc>
                <a:spcPts val="4112"/>
              </a:lnSpc>
              <a:spcBef>
                <a:spcPct val="0"/>
              </a:spcBef>
            </a:pPr>
            <a:r>
              <a:rPr lang="en-US" sz="3427" spc="-205">
                <a:solidFill>
                  <a:srgbClr val="160E0C"/>
                </a:solidFill>
                <a:latin typeface="Space Mono"/>
              </a:rPr>
              <a:t>Para esconder os ícones do celular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51123" y="6488054"/>
            <a:ext cx="8105347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26"/>
              </a:lnSpc>
              <a:spcBef>
                <a:spcPct val="0"/>
              </a:spcBef>
            </a:pPr>
            <a:r>
              <a:rPr lang="en-US" sz="3355" spc="-201">
                <a:solidFill>
                  <a:srgbClr val="160E0C"/>
                </a:solidFill>
                <a:latin typeface="Space Mono"/>
              </a:rPr>
              <a:t>Em Title, coloque um titulo para o seu jogo, como “Ping Pong”, “Pong”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5400000">
            <a:off x="2443407" y="4361717"/>
            <a:ext cx="561288" cy="1449335"/>
          </a:xfrm>
          <a:custGeom>
            <a:avLst/>
            <a:gdLst/>
            <a:ahLst/>
            <a:cxnLst/>
            <a:rect r="r" b="b" t="t" l="l"/>
            <a:pathLst>
              <a:path h="1449335" w="561288">
                <a:moveTo>
                  <a:pt x="0" y="0"/>
                </a:moveTo>
                <a:lnTo>
                  <a:pt x="561287" y="0"/>
                </a:lnTo>
                <a:lnTo>
                  <a:pt x="561287" y="1449335"/>
                </a:lnTo>
                <a:lnTo>
                  <a:pt x="0" y="1449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4803916" y="8086596"/>
            <a:ext cx="654189" cy="1689220"/>
          </a:xfrm>
          <a:custGeom>
            <a:avLst/>
            <a:gdLst/>
            <a:ahLst/>
            <a:cxnLst/>
            <a:rect r="r" b="b" t="t" l="l"/>
            <a:pathLst>
              <a:path h="1689220" w="654189">
                <a:moveTo>
                  <a:pt x="0" y="0"/>
                </a:moveTo>
                <a:lnTo>
                  <a:pt x="654189" y="0"/>
                </a:lnTo>
                <a:lnTo>
                  <a:pt x="654189" y="1689220"/>
                </a:lnTo>
                <a:lnTo>
                  <a:pt x="0" y="16892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39255" y="2901819"/>
            <a:ext cx="806767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Agora iremos trocar o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Título </a:t>
            </a:r>
            <a:r>
              <a:rPr lang="en-US" sz="3443" spc="-206">
                <a:solidFill>
                  <a:srgbClr val="160E0C"/>
                </a:solidFill>
                <a:latin typeface="Space Mono Bold"/>
              </a:rPr>
              <a:t>e tirar a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barra de Status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334240" y="7763299"/>
            <a:ext cx="7925060" cy="1085100"/>
            <a:chOff x="0" y="0"/>
            <a:chExt cx="2087259" cy="2857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7259" cy="285788"/>
            </a:xfrm>
            <a:custGeom>
              <a:avLst/>
              <a:gdLst/>
              <a:ahLst/>
              <a:cxnLst/>
              <a:rect r="r" b="b" t="t" l="l"/>
              <a:pathLst>
                <a:path h="28578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235966"/>
                  </a:lnTo>
                  <a:cubicBezTo>
                    <a:pt x="2087259" y="263482"/>
                    <a:pt x="2064953" y="285788"/>
                    <a:pt x="2037437" y="285788"/>
                  </a:cubicBezTo>
                  <a:lnTo>
                    <a:pt x="49821" y="285788"/>
                  </a:lnTo>
                  <a:cubicBezTo>
                    <a:pt x="22306" y="285788"/>
                    <a:pt x="0" y="263482"/>
                    <a:pt x="0" y="23596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7259" cy="323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805085" y="4524234"/>
            <a:ext cx="3964259" cy="5250904"/>
          </a:xfrm>
          <a:custGeom>
            <a:avLst/>
            <a:gdLst/>
            <a:ahLst/>
            <a:cxnLst/>
            <a:rect r="r" b="b" t="t" l="l"/>
            <a:pathLst>
              <a:path h="5250904" w="3964259">
                <a:moveTo>
                  <a:pt x="0" y="0"/>
                </a:moveTo>
                <a:lnTo>
                  <a:pt x="3964259" y="0"/>
                </a:lnTo>
                <a:lnTo>
                  <a:pt x="3964259" y="5250904"/>
                </a:lnTo>
                <a:lnTo>
                  <a:pt x="0" y="5250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6622" y="2928422"/>
            <a:ext cx="852118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2"/>
              </a:lnSpc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Como criaremos as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animações</a:t>
            </a:r>
            <a:r>
              <a:rPr lang="en-US" sz="3443" spc="-206">
                <a:solidFill>
                  <a:srgbClr val="160E0C"/>
                </a:solidFill>
                <a:latin typeface="Space Mono Bold"/>
              </a:rPr>
              <a:t>?</a:t>
            </a:r>
          </a:p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Por meio dos componentes em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Drawing and Animation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57068" y="5550847"/>
            <a:ext cx="760223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O que é o Canvas?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343242" y="6582949"/>
            <a:ext cx="7925060" cy="1085100"/>
            <a:chOff x="0" y="0"/>
            <a:chExt cx="2087259" cy="2857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87259" cy="285788"/>
            </a:xfrm>
            <a:custGeom>
              <a:avLst/>
              <a:gdLst/>
              <a:ahLst/>
              <a:cxnLst/>
              <a:rect r="r" b="b" t="t" l="l"/>
              <a:pathLst>
                <a:path h="28578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235966"/>
                  </a:lnTo>
                  <a:cubicBezTo>
                    <a:pt x="2087259" y="263482"/>
                    <a:pt x="2064953" y="285788"/>
                    <a:pt x="2037437" y="285788"/>
                  </a:cubicBezTo>
                  <a:lnTo>
                    <a:pt x="49821" y="285788"/>
                  </a:lnTo>
                  <a:cubicBezTo>
                    <a:pt x="22306" y="285788"/>
                    <a:pt x="0" y="263482"/>
                    <a:pt x="0" y="23596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87259" cy="323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666070" y="6887749"/>
            <a:ext cx="760223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O que é o Canvas?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334240" y="5402598"/>
            <a:ext cx="7925060" cy="1085100"/>
            <a:chOff x="0" y="0"/>
            <a:chExt cx="2087259" cy="28578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87259" cy="285788"/>
            </a:xfrm>
            <a:custGeom>
              <a:avLst/>
              <a:gdLst/>
              <a:ahLst/>
              <a:cxnLst/>
              <a:rect r="r" b="b" t="t" l="l"/>
              <a:pathLst>
                <a:path h="28578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235966"/>
                  </a:lnTo>
                  <a:cubicBezTo>
                    <a:pt x="2087259" y="263482"/>
                    <a:pt x="2064953" y="285788"/>
                    <a:pt x="2037437" y="285788"/>
                  </a:cubicBezTo>
                  <a:lnTo>
                    <a:pt x="49821" y="285788"/>
                  </a:lnTo>
                  <a:cubicBezTo>
                    <a:pt x="22306" y="285788"/>
                    <a:pt x="0" y="263482"/>
                    <a:pt x="0" y="23596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87259" cy="323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657068" y="5706649"/>
            <a:ext cx="760223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O que é o Ball?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7068" y="8020474"/>
            <a:ext cx="760223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O que é o ImageSprite?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3910559">
            <a:off x="4796325" y="7334978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3910559">
            <a:off x="5095800" y="8402332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3393780">
            <a:off x="4875629" y="7907732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5" y="0"/>
                </a:lnTo>
                <a:lnTo>
                  <a:pt x="327095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4000" y="4803810"/>
            <a:ext cx="7925060" cy="1344199"/>
            <a:chOff x="0" y="0"/>
            <a:chExt cx="2087259" cy="3540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7259" cy="354028"/>
            </a:xfrm>
            <a:custGeom>
              <a:avLst/>
              <a:gdLst/>
              <a:ahLst/>
              <a:cxnLst/>
              <a:rect r="r" b="b" t="t" l="l"/>
              <a:pathLst>
                <a:path h="35402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04206"/>
                  </a:lnTo>
                  <a:cubicBezTo>
                    <a:pt x="2087259" y="331722"/>
                    <a:pt x="2064953" y="354028"/>
                    <a:pt x="2037437" y="354028"/>
                  </a:cubicBezTo>
                  <a:lnTo>
                    <a:pt x="49821" y="354028"/>
                  </a:lnTo>
                  <a:cubicBezTo>
                    <a:pt x="22306" y="354028"/>
                    <a:pt x="0" y="331722"/>
                    <a:pt x="0" y="30420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7259" cy="39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74966" y="6400450"/>
            <a:ext cx="7925060" cy="1344199"/>
            <a:chOff x="0" y="0"/>
            <a:chExt cx="2087259" cy="3540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7259" cy="354028"/>
            </a:xfrm>
            <a:custGeom>
              <a:avLst/>
              <a:gdLst/>
              <a:ahLst/>
              <a:cxnLst/>
              <a:rect r="r" b="b" t="t" l="l"/>
              <a:pathLst>
                <a:path h="35402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04206"/>
                  </a:lnTo>
                  <a:cubicBezTo>
                    <a:pt x="2087259" y="331722"/>
                    <a:pt x="2064953" y="354028"/>
                    <a:pt x="2037437" y="354028"/>
                  </a:cubicBezTo>
                  <a:lnTo>
                    <a:pt x="49821" y="354028"/>
                  </a:lnTo>
                  <a:cubicBezTo>
                    <a:pt x="22306" y="354028"/>
                    <a:pt x="0" y="331722"/>
                    <a:pt x="0" y="30420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7259" cy="39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8088761"/>
            <a:ext cx="7925060" cy="1344199"/>
            <a:chOff x="0" y="0"/>
            <a:chExt cx="2087259" cy="3540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87259" cy="354028"/>
            </a:xfrm>
            <a:custGeom>
              <a:avLst/>
              <a:gdLst/>
              <a:ahLst/>
              <a:cxnLst/>
              <a:rect r="r" b="b" t="t" l="l"/>
              <a:pathLst>
                <a:path h="35402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04206"/>
                  </a:lnTo>
                  <a:cubicBezTo>
                    <a:pt x="2087259" y="331722"/>
                    <a:pt x="2064953" y="354028"/>
                    <a:pt x="2037437" y="354028"/>
                  </a:cubicBezTo>
                  <a:lnTo>
                    <a:pt x="49821" y="354028"/>
                  </a:lnTo>
                  <a:cubicBezTo>
                    <a:pt x="22306" y="354028"/>
                    <a:pt x="0" y="331722"/>
                    <a:pt x="0" y="30420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F7AC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87259" cy="39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44578" y="4803810"/>
            <a:ext cx="3570523" cy="5237374"/>
          </a:xfrm>
          <a:custGeom>
            <a:avLst/>
            <a:gdLst/>
            <a:ahLst/>
            <a:cxnLst/>
            <a:rect r="r" b="b" t="t" l="l"/>
            <a:pathLst>
              <a:path h="5237374" w="3570523">
                <a:moveTo>
                  <a:pt x="0" y="0"/>
                </a:moveTo>
                <a:lnTo>
                  <a:pt x="3570522" y="0"/>
                </a:lnTo>
                <a:lnTo>
                  <a:pt x="3570522" y="5237374"/>
                </a:lnTo>
                <a:lnTo>
                  <a:pt x="0" y="5237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393780">
            <a:off x="3808820" y="6804942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4" y="0"/>
                </a:lnTo>
                <a:lnTo>
                  <a:pt x="327094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315100" y="4012796"/>
            <a:ext cx="2054990" cy="6119507"/>
          </a:xfrm>
          <a:custGeom>
            <a:avLst/>
            <a:gdLst/>
            <a:ahLst/>
            <a:cxnLst/>
            <a:rect r="r" b="b" t="t" l="l"/>
            <a:pathLst>
              <a:path h="6119507" w="2054990">
                <a:moveTo>
                  <a:pt x="0" y="0"/>
                </a:moveTo>
                <a:lnTo>
                  <a:pt x="2054991" y="0"/>
                </a:lnTo>
                <a:lnTo>
                  <a:pt x="2054991" y="6119506"/>
                </a:lnTo>
                <a:lnTo>
                  <a:pt x="0" y="61195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51960" y="2928422"/>
            <a:ext cx="849584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Vamos adicionar o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Canvas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04945" y="5143500"/>
            <a:ext cx="760223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Arrastamos o Canvas para a Tela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36380" y="6548674"/>
            <a:ext cx="760223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Alterar height para 350 pixels e width para fill parent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05414" y="8236986"/>
            <a:ext cx="760223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Podemos alterar a cor de background do canvas 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3393780">
            <a:off x="6964149" y="6094881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5" y="0"/>
                </a:lnTo>
                <a:lnTo>
                  <a:pt x="327095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4000" y="4803810"/>
            <a:ext cx="7925060" cy="1344199"/>
            <a:chOff x="0" y="0"/>
            <a:chExt cx="2087259" cy="3540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7259" cy="354028"/>
            </a:xfrm>
            <a:custGeom>
              <a:avLst/>
              <a:gdLst/>
              <a:ahLst/>
              <a:cxnLst/>
              <a:rect r="r" b="b" t="t" l="l"/>
              <a:pathLst>
                <a:path h="35402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04206"/>
                  </a:lnTo>
                  <a:cubicBezTo>
                    <a:pt x="2087259" y="331722"/>
                    <a:pt x="2064953" y="354028"/>
                    <a:pt x="2037437" y="354028"/>
                  </a:cubicBezTo>
                  <a:lnTo>
                    <a:pt x="49821" y="354028"/>
                  </a:lnTo>
                  <a:cubicBezTo>
                    <a:pt x="22306" y="354028"/>
                    <a:pt x="0" y="331722"/>
                    <a:pt x="0" y="30420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7259" cy="39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49728" y="6400450"/>
            <a:ext cx="7925060" cy="1344199"/>
            <a:chOff x="0" y="0"/>
            <a:chExt cx="2087259" cy="3540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7259" cy="354028"/>
            </a:xfrm>
            <a:custGeom>
              <a:avLst/>
              <a:gdLst/>
              <a:ahLst/>
              <a:cxnLst/>
              <a:rect r="r" b="b" t="t" l="l"/>
              <a:pathLst>
                <a:path h="35402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04206"/>
                  </a:lnTo>
                  <a:cubicBezTo>
                    <a:pt x="2087259" y="331722"/>
                    <a:pt x="2064953" y="354028"/>
                    <a:pt x="2037437" y="354028"/>
                  </a:cubicBezTo>
                  <a:lnTo>
                    <a:pt x="49821" y="354028"/>
                  </a:lnTo>
                  <a:cubicBezTo>
                    <a:pt x="22306" y="354028"/>
                    <a:pt x="0" y="331722"/>
                    <a:pt x="0" y="30420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7259" cy="39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8088761"/>
            <a:ext cx="7925060" cy="1344199"/>
            <a:chOff x="0" y="0"/>
            <a:chExt cx="2087259" cy="3540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87259" cy="354028"/>
            </a:xfrm>
            <a:custGeom>
              <a:avLst/>
              <a:gdLst/>
              <a:ahLst/>
              <a:cxnLst/>
              <a:rect r="r" b="b" t="t" l="l"/>
              <a:pathLst>
                <a:path h="354028" w="2087259">
                  <a:moveTo>
                    <a:pt x="49821" y="0"/>
                  </a:moveTo>
                  <a:lnTo>
                    <a:pt x="2037437" y="0"/>
                  </a:lnTo>
                  <a:cubicBezTo>
                    <a:pt x="2064953" y="0"/>
                    <a:pt x="2087259" y="22306"/>
                    <a:pt x="2087259" y="49821"/>
                  </a:cubicBezTo>
                  <a:lnTo>
                    <a:pt x="2087259" y="304206"/>
                  </a:lnTo>
                  <a:cubicBezTo>
                    <a:pt x="2087259" y="331722"/>
                    <a:pt x="2064953" y="354028"/>
                    <a:pt x="2037437" y="354028"/>
                  </a:cubicBezTo>
                  <a:lnTo>
                    <a:pt x="49821" y="354028"/>
                  </a:lnTo>
                  <a:cubicBezTo>
                    <a:pt x="22306" y="354028"/>
                    <a:pt x="0" y="331722"/>
                    <a:pt x="0" y="304206"/>
                  </a:cubicBezTo>
                  <a:lnTo>
                    <a:pt x="0" y="49821"/>
                  </a:lnTo>
                  <a:cubicBezTo>
                    <a:pt x="0" y="22306"/>
                    <a:pt x="22306" y="0"/>
                    <a:pt x="49821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87259" cy="39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3393780">
            <a:off x="3808820" y="6804942"/>
            <a:ext cx="327094" cy="844610"/>
          </a:xfrm>
          <a:custGeom>
            <a:avLst/>
            <a:gdLst/>
            <a:ahLst/>
            <a:cxnLst/>
            <a:rect r="r" b="b" t="t" l="l"/>
            <a:pathLst>
              <a:path h="844610" w="327094">
                <a:moveTo>
                  <a:pt x="0" y="0"/>
                </a:moveTo>
                <a:lnTo>
                  <a:pt x="327094" y="0"/>
                </a:lnTo>
                <a:lnTo>
                  <a:pt x="327094" y="844610"/>
                </a:lnTo>
                <a:lnTo>
                  <a:pt x="0" y="84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5537" y="4630267"/>
            <a:ext cx="3319358" cy="5497088"/>
          </a:xfrm>
          <a:custGeom>
            <a:avLst/>
            <a:gdLst/>
            <a:ahLst/>
            <a:cxnLst/>
            <a:rect r="r" b="b" t="t" l="l"/>
            <a:pathLst>
              <a:path h="5497088" w="3319358">
                <a:moveTo>
                  <a:pt x="0" y="0"/>
                </a:moveTo>
                <a:lnTo>
                  <a:pt x="3319358" y="0"/>
                </a:lnTo>
                <a:lnTo>
                  <a:pt x="3319358" y="5497088"/>
                </a:lnTo>
                <a:lnTo>
                  <a:pt x="0" y="54970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3910559">
            <a:off x="2506262" y="5677754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757795" y="4017743"/>
            <a:ext cx="1929833" cy="6109612"/>
          </a:xfrm>
          <a:custGeom>
            <a:avLst/>
            <a:gdLst/>
            <a:ahLst/>
            <a:cxnLst/>
            <a:rect r="r" b="b" t="t" l="l"/>
            <a:pathLst>
              <a:path h="6109612" w="1929833">
                <a:moveTo>
                  <a:pt x="0" y="0"/>
                </a:moveTo>
                <a:lnTo>
                  <a:pt x="1929833" y="0"/>
                </a:lnTo>
                <a:lnTo>
                  <a:pt x="1929833" y="6109612"/>
                </a:lnTo>
                <a:lnTo>
                  <a:pt x="0" y="61096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26622" y="2928422"/>
            <a:ext cx="852118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32"/>
              </a:lnSpc>
              <a:spcBef>
                <a:spcPct val="0"/>
              </a:spcBef>
            </a:pPr>
            <a:r>
              <a:rPr lang="en-US" sz="3443" spc="-206">
                <a:solidFill>
                  <a:srgbClr val="160E0C"/>
                </a:solidFill>
                <a:latin typeface="Space Mono Bold"/>
              </a:rPr>
              <a:t>Vamos adicionar o </a:t>
            </a:r>
            <a:r>
              <a:rPr lang="en-US" sz="3443" spc="-206">
                <a:solidFill>
                  <a:srgbClr val="D10719"/>
                </a:solidFill>
                <a:latin typeface="Space Mono Bold"/>
              </a:rPr>
              <a:t>Ball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05414" y="4952034"/>
            <a:ext cx="760223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Vamos agora arrastar a bola para a tela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10672" y="6719509"/>
            <a:ext cx="714986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6"/>
              </a:lnSpc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Mudaremos a cor </a:t>
            </a:r>
          </a:p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305414" y="8144698"/>
            <a:ext cx="7601763" cy="1571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6"/>
              </a:lnSpc>
            </a:pPr>
            <a:r>
              <a:rPr lang="en-US" sz="3472" spc="-208">
                <a:solidFill>
                  <a:srgbClr val="160E0C"/>
                </a:solidFill>
                <a:latin typeface="Space Mono"/>
              </a:rPr>
              <a:t>Mudaremos o raio para 12 e a velocidade para 5</a:t>
            </a:r>
          </a:p>
          <a:p>
            <a:pPr algn="l" marL="0" indent="0" lvl="0">
              <a:lnSpc>
                <a:spcPts val="4166"/>
              </a:lnSpc>
              <a:spcBef>
                <a:spcPct val="0"/>
              </a:spcBef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3910559">
            <a:off x="5858715" y="4481780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09"/>
                </a:lnTo>
                <a:lnTo>
                  <a:pt x="0" y="9405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3910559">
            <a:off x="6361978" y="8822925"/>
            <a:ext cx="364234" cy="940510"/>
          </a:xfrm>
          <a:custGeom>
            <a:avLst/>
            <a:gdLst/>
            <a:ahLst/>
            <a:cxnLst/>
            <a:rect r="r" b="b" t="t" l="l"/>
            <a:pathLst>
              <a:path h="940510" w="364234">
                <a:moveTo>
                  <a:pt x="0" y="0"/>
                </a:moveTo>
                <a:lnTo>
                  <a:pt x="364234" y="0"/>
                </a:lnTo>
                <a:lnTo>
                  <a:pt x="364234" y="940510"/>
                </a:lnTo>
                <a:lnTo>
                  <a:pt x="0" y="9405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DAF_VuuPmf0</dc:identifier>
  <dcterms:modified xsi:type="dcterms:W3CDTF">2011-08-01T06:04:30Z</dcterms:modified>
  <cp:revision>1</cp:revision>
  <dc:title>MIT APP Inventor - Aula Prática</dc:title>
</cp:coreProperties>
</file>