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Space Mono" charset="1" panose="02000509040000020004"/>
      <p:regular r:id="rId12"/>
    </p:embeddedFont>
    <p:embeddedFont>
      <p:font typeface="Space Mono Bold" charset="1" panose="02000809030000020004"/>
      <p:regular r:id="rId13"/>
    </p:embeddedFont>
    <p:embeddedFont>
      <p:font typeface="Space Mono Italics" charset="1" panose="02000509090000090004"/>
      <p:regular r:id="rId14"/>
    </p:embeddedFont>
    <p:embeddedFont>
      <p:font typeface="Space Mono Bold Italics" charset="1" panose="02000809040000090004"/>
      <p:regular r:id="rId15"/>
    </p:embeddedFon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iremos revisar váriavel e entrada e saída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0862" y="2392084"/>
            <a:ext cx="6912772" cy="6048085"/>
            <a:chOff x="0" y="0"/>
            <a:chExt cx="9217029" cy="806411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217029" cy="8064113"/>
              <a:chOff x="0" y="0"/>
              <a:chExt cx="2372212" cy="207548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72212" cy="2075483"/>
              </a:xfrm>
              <a:custGeom>
                <a:avLst/>
                <a:gdLst/>
                <a:ahLst/>
                <a:cxnLst/>
                <a:rect r="r" b="b" t="t" l="l"/>
                <a:pathLst>
                  <a:path h="2075483" w="2372212">
                    <a:moveTo>
                      <a:pt x="13439" y="0"/>
                    </a:moveTo>
                    <a:lnTo>
                      <a:pt x="2358773" y="0"/>
                    </a:lnTo>
                    <a:cubicBezTo>
                      <a:pt x="2362337" y="0"/>
                      <a:pt x="2365756" y="1416"/>
                      <a:pt x="2368276" y="3936"/>
                    </a:cubicBezTo>
                    <a:cubicBezTo>
                      <a:pt x="2370796" y="6457"/>
                      <a:pt x="2372212" y="9875"/>
                      <a:pt x="2372212" y="13439"/>
                    </a:cubicBezTo>
                    <a:lnTo>
                      <a:pt x="2372212" y="2062044"/>
                    </a:lnTo>
                    <a:cubicBezTo>
                      <a:pt x="2372212" y="2069466"/>
                      <a:pt x="2366195" y="2075483"/>
                      <a:pt x="2358773" y="2075483"/>
                    </a:cubicBezTo>
                    <a:lnTo>
                      <a:pt x="13439" y="2075483"/>
                    </a:lnTo>
                    <a:cubicBezTo>
                      <a:pt x="6017" y="2075483"/>
                      <a:pt x="0" y="2069466"/>
                      <a:pt x="0" y="2062044"/>
                    </a:cubicBezTo>
                    <a:lnTo>
                      <a:pt x="0" y="13439"/>
                    </a:lnTo>
                    <a:cubicBezTo>
                      <a:pt x="0" y="6017"/>
                      <a:pt x="6017" y="0"/>
                      <a:pt x="13439" y="0"/>
                    </a:cubicBezTo>
                    <a:close/>
                  </a:path>
                </a:pathLst>
              </a:custGeom>
              <a:solidFill>
                <a:srgbClr val="DEDFD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372212" cy="2104058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23131" y="974532"/>
              <a:ext cx="8370766" cy="610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Saídas é qualquer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informação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que o programa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mostra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para o usuário. Isso pode ser texto, número, gráfico, imagen, som e outros. </a:t>
              </a:r>
            </a:p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A principal saída que temos é o comando de imprimir na tela,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print()</a:t>
              </a:r>
            </a:p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pc="-179">
                  <a:solidFill>
                    <a:srgbClr val="0A0A0A"/>
                  </a:solidFill>
                  <a:latin typeface="Space Mono Bold"/>
                </a:rPr>
                <a:t>Para imprimir texto usamos aspas (““) dentro do print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108657" y="4055978"/>
            <a:ext cx="6482897" cy="2175044"/>
          </a:xfrm>
          <a:custGeom>
            <a:avLst/>
            <a:gdLst/>
            <a:ahLst/>
            <a:cxnLst/>
            <a:rect r="r" b="b" t="t" l="l"/>
            <a:pathLst>
              <a:path h="2175044" w="6482897">
                <a:moveTo>
                  <a:pt x="0" y="0"/>
                </a:moveTo>
                <a:lnTo>
                  <a:pt x="6482896" y="0"/>
                </a:lnTo>
                <a:lnTo>
                  <a:pt x="6482896" y="2175044"/>
                </a:lnTo>
                <a:lnTo>
                  <a:pt x="0" y="2175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SAIDA NO 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9405" y="3145246"/>
            <a:ext cx="7981695" cy="1998254"/>
            <a:chOff x="0" y="0"/>
            <a:chExt cx="3340062" cy="836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836200"/>
            </a:xfrm>
            <a:custGeom>
              <a:avLst/>
              <a:gdLst/>
              <a:ahLst/>
              <a:cxnLst/>
              <a:rect r="r" b="b" t="t" l="l"/>
              <a:pathLst>
                <a:path h="836200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786732"/>
                  </a:lnTo>
                  <a:cubicBezTo>
                    <a:pt x="3340062" y="814052"/>
                    <a:pt x="3317915" y="836200"/>
                    <a:pt x="3290594" y="836200"/>
                  </a:cubicBezTo>
                  <a:lnTo>
                    <a:pt x="49468" y="836200"/>
                  </a:lnTo>
                  <a:cubicBezTo>
                    <a:pt x="36348" y="836200"/>
                    <a:pt x="23766" y="830988"/>
                    <a:pt x="14489" y="821711"/>
                  </a:cubicBezTo>
                  <a:cubicBezTo>
                    <a:pt x="5212" y="812434"/>
                    <a:pt x="0" y="799852"/>
                    <a:pt x="0" y="786732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874300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7060" y="3375294"/>
            <a:ext cx="7307986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3499" spc="-209">
                <a:solidFill>
                  <a:srgbClr val="0A0A0A"/>
                </a:solidFill>
                <a:latin typeface="Space Mono Bold"/>
              </a:rPr>
              <a:t>Imprima “Olá Mundo!”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525349" y="3145246"/>
            <a:ext cx="7981695" cy="2012670"/>
            <a:chOff x="0" y="0"/>
            <a:chExt cx="3340062" cy="8422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062" cy="842233"/>
            </a:xfrm>
            <a:custGeom>
              <a:avLst/>
              <a:gdLst/>
              <a:ahLst/>
              <a:cxnLst/>
              <a:rect r="r" b="b" t="t" l="l"/>
              <a:pathLst>
                <a:path h="842233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792765"/>
                  </a:lnTo>
                  <a:cubicBezTo>
                    <a:pt x="3340062" y="820085"/>
                    <a:pt x="3317915" y="842233"/>
                    <a:pt x="3290594" y="842233"/>
                  </a:cubicBezTo>
                  <a:lnTo>
                    <a:pt x="49468" y="842233"/>
                  </a:lnTo>
                  <a:cubicBezTo>
                    <a:pt x="36348" y="842233"/>
                    <a:pt x="23766" y="837021"/>
                    <a:pt x="14489" y="827744"/>
                  </a:cubicBezTo>
                  <a:cubicBezTo>
                    <a:pt x="5212" y="818467"/>
                    <a:pt x="0" y="805884"/>
                    <a:pt x="0" y="792765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0062" cy="880332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45596" y="2678609"/>
            <a:ext cx="1929313" cy="734786"/>
            <a:chOff x="0" y="0"/>
            <a:chExt cx="794577" cy="302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84559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01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578562" y="2678609"/>
            <a:ext cx="1929313" cy="734786"/>
            <a:chOff x="0" y="0"/>
            <a:chExt cx="794577" cy="302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58353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02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315698" y="6344459"/>
            <a:ext cx="7981695" cy="2428992"/>
            <a:chOff x="0" y="0"/>
            <a:chExt cx="1863590" cy="56712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63590" cy="567128"/>
            </a:xfrm>
            <a:custGeom>
              <a:avLst/>
              <a:gdLst/>
              <a:ahLst/>
              <a:cxnLst/>
              <a:rect r="r" b="b" t="t" l="l"/>
              <a:pathLst>
                <a:path h="567128" w="1863590">
                  <a:moveTo>
                    <a:pt x="49468" y="0"/>
                  </a:moveTo>
                  <a:lnTo>
                    <a:pt x="1814122" y="0"/>
                  </a:lnTo>
                  <a:cubicBezTo>
                    <a:pt x="1841443" y="0"/>
                    <a:pt x="1863590" y="22148"/>
                    <a:pt x="1863590" y="49468"/>
                  </a:cubicBezTo>
                  <a:lnTo>
                    <a:pt x="1863590" y="517660"/>
                  </a:lnTo>
                  <a:cubicBezTo>
                    <a:pt x="1863590" y="530780"/>
                    <a:pt x="1858378" y="543362"/>
                    <a:pt x="1849101" y="552639"/>
                  </a:cubicBezTo>
                  <a:cubicBezTo>
                    <a:pt x="1839824" y="561917"/>
                    <a:pt x="1827242" y="567128"/>
                    <a:pt x="1814122" y="567128"/>
                  </a:cubicBezTo>
                  <a:lnTo>
                    <a:pt x="49468" y="567128"/>
                  </a:lnTo>
                  <a:cubicBezTo>
                    <a:pt x="36348" y="567128"/>
                    <a:pt x="23766" y="561917"/>
                    <a:pt x="14489" y="552639"/>
                  </a:cubicBezTo>
                  <a:cubicBezTo>
                    <a:pt x="5212" y="543362"/>
                    <a:pt x="0" y="530780"/>
                    <a:pt x="0" y="51766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863590" cy="605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249022" y="5977066"/>
            <a:ext cx="2276648" cy="734786"/>
            <a:chOff x="0" y="0"/>
            <a:chExt cx="937625" cy="30261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37625" cy="302618"/>
            </a:xfrm>
            <a:custGeom>
              <a:avLst/>
              <a:gdLst/>
              <a:ahLst/>
              <a:cxnLst/>
              <a:rect r="r" b="b" t="t" l="l"/>
              <a:pathLst>
                <a:path h="302618" w="937625">
                  <a:moveTo>
                    <a:pt x="151309" y="0"/>
                  </a:moveTo>
                  <a:lnTo>
                    <a:pt x="786316" y="0"/>
                  </a:lnTo>
                  <a:cubicBezTo>
                    <a:pt x="826446" y="0"/>
                    <a:pt x="864932" y="15941"/>
                    <a:pt x="893308" y="44317"/>
                  </a:cubicBezTo>
                  <a:cubicBezTo>
                    <a:pt x="921684" y="72693"/>
                    <a:pt x="937625" y="111179"/>
                    <a:pt x="937625" y="151309"/>
                  </a:cubicBezTo>
                  <a:lnTo>
                    <a:pt x="937625" y="151309"/>
                  </a:lnTo>
                  <a:cubicBezTo>
                    <a:pt x="937625" y="234874"/>
                    <a:pt x="869882" y="302618"/>
                    <a:pt x="786316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937625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450778" y="6009636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33353" y="7007066"/>
            <a:ext cx="705679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sz="3200" spc="-192">
                <a:solidFill>
                  <a:srgbClr val="0A0A0A"/>
                </a:solidFill>
                <a:latin typeface="Space Mono Bold"/>
              </a:rPr>
              <a:t>Imprima (“Nome: ”,nome “Idade: ”, idade) e substitua nome e idade por seu nome e idade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93078" y="3135721"/>
            <a:ext cx="7500282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9"/>
              </a:lnSpc>
            </a:pPr>
          </a:p>
          <a:p>
            <a:pPr algn="just">
              <a:lnSpc>
                <a:spcPts val="3959"/>
              </a:lnSpc>
            </a:pPr>
            <a:r>
              <a:rPr lang="en-US" sz="3299" spc="-197">
                <a:solidFill>
                  <a:srgbClr val="0A0A0A"/>
                </a:solidFill>
                <a:latin typeface="Space Mono Bold"/>
              </a:rPr>
              <a:t>Imprima seu nome e idade, exemplo, “Rafael 12 anos”</a:t>
            </a:r>
          </a:p>
          <a:p>
            <a:pPr algn="just">
              <a:lnSpc>
                <a:spcPts val="39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0862" y="2392084"/>
            <a:ext cx="6912772" cy="6505285"/>
            <a:chOff x="0" y="0"/>
            <a:chExt cx="9217029" cy="867371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217029" cy="8673713"/>
              <a:chOff x="0" y="0"/>
              <a:chExt cx="2372212" cy="22323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72212" cy="2232378"/>
              </a:xfrm>
              <a:custGeom>
                <a:avLst/>
                <a:gdLst/>
                <a:ahLst/>
                <a:cxnLst/>
                <a:rect r="r" b="b" t="t" l="l"/>
                <a:pathLst>
                  <a:path h="2232378" w="2372212">
                    <a:moveTo>
                      <a:pt x="13439" y="0"/>
                    </a:moveTo>
                    <a:lnTo>
                      <a:pt x="2358773" y="0"/>
                    </a:lnTo>
                    <a:cubicBezTo>
                      <a:pt x="2362337" y="0"/>
                      <a:pt x="2365756" y="1416"/>
                      <a:pt x="2368276" y="3936"/>
                    </a:cubicBezTo>
                    <a:cubicBezTo>
                      <a:pt x="2370796" y="6457"/>
                      <a:pt x="2372212" y="9875"/>
                      <a:pt x="2372212" y="13439"/>
                    </a:cubicBezTo>
                    <a:lnTo>
                      <a:pt x="2372212" y="2218938"/>
                    </a:lnTo>
                    <a:cubicBezTo>
                      <a:pt x="2372212" y="2226361"/>
                      <a:pt x="2366195" y="2232378"/>
                      <a:pt x="2358773" y="2232378"/>
                    </a:cubicBezTo>
                    <a:lnTo>
                      <a:pt x="13439" y="2232378"/>
                    </a:lnTo>
                    <a:cubicBezTo>
                      <a:pt x="6017" y="2232378"/>
                      <a:pt x="0" y="2226361"/>
                      <a:pt x="0" y="2218938"/>
                    </a:cubicBezTo>
                    <a:lnTo>
                      <a:pt x="0" y="13439"/>
                    </a:lnTo>
                    <a:cubicBezTo>
                      <a:pt x="0" y="6017"/>
                      <a:pt x="6017" y="0"/>
                      <a:pt x="13439" y="0"/>
                    </a:cubicBezTo>
                    <a:close/>
                  </a:path>
                </a:pathLst>
              </a:custGeom>
              <a:solidFill>
                <a:srgbClr val="DEDFD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372212" cy="22609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23131" y="974532"/>
              <a:ext cx="8370766" cy="671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Váriáveis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guardam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alguma informação para serem usadas nos códigos em sequência. </a:t>
              </a:r>
            </a:p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1 - São definidas com o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nome e o valor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, por exemplo, variavel = 1</a:t>
              </a:r>
            </a:p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2 -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Não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podem </a:t>
              </a:r>
              <a:r>
                <a:rPr lang="en-US" sz="3000" spc="-179">
                  <a:solidFill>
                    <a:srgbClr val="0A0A0A"/>
                  </a:solidFill>
                  <a:latin typeface="Space Mono Bold"/>
                </a:rPr>
                <a:t>iniciar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com </a:t>
              </a:r>
              <a:r>
                <a:rPr lang="en-US" sz="3000" spc="-179">
                  <a:solidFill>
                    <a:srgbClr val="0A0A0A"/>
                  </a:solidFill>
                  <a:latin typeface="Space Mono Bold"/>
                </a:rPr>
                <a:t>números</a:t>
              </a:r>
            </a:p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2 -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Não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podem ter </a:t>
              </a:r>
              <a:r>
                <a:rPr lang="en-US" sz="3000" spc="-179">
                  <a:solidFill>
                    <a:srgbClr val="0A0A0A"/>
                  </a:solidFill>
                  <a:latin typeface="Space Mono Bold"/>
                </a:rPr>
                <a:t>caractéres especiais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  <a:ea typeface="Space Mono Bold"/>
                </a:rPr>
                <a:t>(ex: ´, @,#...)</a:t>
              </a:r>
            </a:p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3 -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Não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podem ter </a:t>
              </a:r>
              <a:r>
                <a:rPr lang="en-US" sz="3000" spc="-179">
                  <a:solidFill>
                    <a:srgbClr val="0A0A0A"/>
                  </a:solidFill>
                  <a:latin typeface="Space Mono Bold"/>
                </a:rPr>
                <a:t>espaços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941300" y="3609179"/>
            <a:ext cx="8839043" cy="4071094"/>
          </a:xfrm>
          <a:custGeom>
            <a:avLst/>
            <a:gdLst/>
            <a:ahLst/>
            <a:cxnLst/>
            <a:rect r="r" b="b" t="t" l="l"/>
            <a:pathLst>
              <a:path h="4071094" w="8839043">
                <a:moveTo>
                  <a:pt x="0" y="0"/>
                </a:moveTo>
                <a:lnTo>
                  <a:pt x="8839043" y="0"/>
                </a:lnTo>
                <a:lnTo>
                  <a:pt x="8839043" y="4071095"/>
                </a:lnTo>
                <a:lnTo>
                  <a:pt x="0" y="4071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VARIÁVEIS NO PYTHON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9405" y="3145246"/>
            <a:ext cx="7981695" cy="2552700"/>
            <a:chOff x="0" y="0"/>
            <a:chExt cx="3340062" cy="10682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1068216"/>
            </a:xfrm>
            <a:custGeom>
              <a:avLst/>
              <a:gdLst/>
              <a:ahLst/>
              <a:cxnLst/>
              <a:rect r="r" b="b" t="t" l="l"/>
              <a:pathLst>
                <a:path h="1068216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018748"/>
                  </a:lnTo>
                  <a:cubicBezTo>
                    <a:pt x="3340062" y="1046069"/>
                    <a:pt x="3317915" y="1068216"/>
                    <a:pt x="3290594" y="1068216"/>
                  </a:cubicBezTo>
                  <a:lnTo>
                    <a:pt x="49468" y="1068216"/>
                  </a:lnTo>
                  <a:cubicBezTo>
                    <a:pt x="36348" y="1068216"/>
                    <a:pt x="23766" y="1063004"/>
                    <a:pt x="14489" y="1053727"/>
                  </a:cubicBezTo>
                  <a:cubicBezTo>
                    <a:pt x="5212" y="1044450"/>
                    <a:pt x="0" y="1031868"/>
                    <a:pt x="0" y="1018748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1106316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3046001"/>
            <a:ext cx="7516346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</a:pPr>
          </a:p>
          <a:p>
            <a:pPr algn="just">
              <a:lnSpc>
                <a:spcPts val="3479"/>
              </a:lnSpc>
            </a:pPr>
            <a:r>
              <a:rPr lang="en-US" sz="2899" spc="-173">
                <a:solidFill>
                  <a:srgbClr val="0A0A0A"/>
                </a:solidFill>
                <a:latin typeface="Space Mono Bold"/>
              </a:rPr>
              <a:t>Encontre o ano que nasceu!</a:t>
            </a:r>
          </a:p>
          <a:p>
            <a:pPr algn="just">
              <a:lnSpc>
                <a:spcPts val="3479"/>
              </a:lnSpc>
            </a:pPr>
            <a:r>
              <a:rPr lang="en-US" sz="2899" spc="-173">
                <a:solidFill>
                  <a:srgbClr val="0A0A0A"/>
                </a:solidFill>
                <a:latin typeface="Space Mono Bold"/>
              </a:rPr>
              <a:t>Faça uma variável com seu nome, coloque nela a sua idade,  subtraia do ano atual e imprima</a:t>
            </a:r>
          </a:p>
          <a:p>
            <a:pPr algn="just">
              <a:lnSpc>
                <a:spcPts val="3479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525349" y="3145246"/>
            <a:ext cx="7981695" cy="2543862"/>
            <a:chOff x="0" y="0"/>
            <a:chExt cx="3340062" cy="10645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062" cy="1064518"/>
            </a:xfrm>
            <a:custGeom>
              <a:avLst/>
              <a:gdLst/>
              <a:ahLst/>
              <a:cxnLst/>
              <a:rect r="r" b="b" t="t" l="l"/>
              <a:pathLst>
                <a:path h="1064518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015050"/>
                  </a:lnTo>
                  <a:cubicBezTo>
                    <a:pt x="3340062" y="1042370"/>
                    <a:pt x="3317915" y="1064518"/>
                    <a:pt x="3290594" y="1064518"/>
                  </a:cubicBezTo>
                  <a:lnTo>
                    <a:pt x="49468" y="1064518"/>
                  </a:lnTo>
                  <a:cubicBezTo>
                    <a:pt x="36348" y="1064518"/>
                    <a:pt x="23766" y="1059306"/>
                    <a:pt x="14489" y="1050029"/>
                  </a:cubicBezTo>
                  <a:cubicBezTo>
                    <a:pt x="5212" y="1040752"/>
                    <a:pt x="0" y="1028170"/>
                    <a:pt x="0" y="101505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0062" cy="110261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77001" y="3314149"/>
            <a:ext cx="7478391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Encontre a média da sua idade e do seu melhor amigo! </a:t>
            </a:r>
          </a:p>
          <a:p>
            <a:pPr algn="just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Faça uma variável media, some sua  idade e do seu amigo, divida por 2 para encontrar a média e imprima</a:t>
            </a:r>
          </a:p>
          <a:p>
            <a:pPr algn="just" marL="0" indent="0" lvl="0">
              <a:lnSpc>
                <a:spcPts val="3480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3845596" y="2678609"/>
            <a:ext cx="1929313" cy="734786"/>
            <a:chOff x="0" y="0"/>
            <a:chExt cx="794577" cy="3026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84559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578562" y="2678609"/>
            <a:ext cx="1929313" cy="734786"/>
            <a:chOff x="0" y="0"/>
            <a:chExt cx="794577" cy="3026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58353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05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19405" y="5943049"/>
            <a:ext cx="7981695" cy="2258786"/>
            <a:chOff x="0" y="0"/>
            <a:chExt cx="10642260" cy="3011714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489857"/>
              <a:ext cx="10642260" cy="2521857"/>
              <a:chOff x="0" y="0"/>
              <a:chExt cx="1863590" cy="44160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863590" cy="441608"/>
              </a:xfrm>
              <a:custGeom>
                <a:avLst/>
                <a:gdLst/>
                <a:ahLst/>
                <a:cxnLst/>
                <a:rect r="r" b="b" t="t" l="l"/>
                <a:pathLst>
                  <a:path h="441608" w="1863590">
                    <a:moveTo>
                      <a:pt x="49468" y="0"/>
                    </a:moveTo>
                    <a:lnTo>
                      <a:pt x="1814122" y="0"/>
                    </a:lnTo>
                    <a:cubicBezTo>
                      <a:pt x="1841443" y="0"/>
                      <a:pt x="1863590" y="22148"/>
                      <a:pt x="1863590" y="49468"/>
                    </a:cubicBezTo>
                    <a:lnTo>
                      <a:pt x="1863590" y="392140"/>
                    </a:lnTo>
                    <a:cubicBezTo>
                      <a:pt x="1863590" y="405260"/>
                      <a:pt x="1858378" y="417842"/>
                      <a:pt x="1849101" y="427119"/>
                    </a:cubicBezTo>
                    <a:cubicBezTo>
                      <a:pt x="1839824" y="436396"/>
                      <a:pt x="1827242" y="441608"/>
                      <a:pt x="1814122" y="441608"/>
                    </a:cubicBezTo>
                    <a:lnTo>
                      <a:pt x="49468" y="441608"/>
                    </a:lnTo>
                    <a:cubicBezTo>
                      <a:pt x="36348" y="441608"/>
                      <a:pt x="23766" y="436396"/>
                      <a:pt x="14489" y="427119"/>
                    </a:cubicBezTo>
                    <a:cubicBezTo>
                      <a:pt x="5212" y="417842"/>
                      <a:pt x="0" y="405260"/>
                      <a:pt x="0" y="392140"/>
                    </a:cubicBezTo>
                    <a:lnTo>
                      <a:pt x="0" y="49468"/>
                    </a:lnTo>
                    <a:cubicBezTo>
                      <a:pt x="0" y="36348"/>
                      <a:pt x="5212" y="23766"/>
                      <a:pt x="14489" y="14489"/>
                    </a:cubicBezTo>
                    <a:cubicBezTo>
                      <a:pt x="23766" y="5212"/>
                      <a:pt x="36348" y="0"/>
                      <a:pt x="4946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863590" cy="4797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3349220" y="0"/>
              <a:ext cx="3943820" cy="979714"/>
              <a:chOff x="0" y="0"/>
              <a:chExt cx="1218181" cy="30261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218181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1218181">
                    <a:moveTo>
                      <a:pt x="133487" y="0"/>
                    </a:moveTo>
                    <a:lnTo>
                      <a:pt x="1084693" y="0"/>
                    </a:lnTo>
                    <a:cubicBezTo>
                      <a:pt x="1120096" y="0"/>
                      <a:pt x="1154049" y="14064"/>
                      <a:pt x="1179083" y="39098"/>
                    </a:cubicBezTo>
                    <a:cubicBezTo>
                      <a:pt x="1204117" y="64131"/>
                      <a:pt x="1218181" y="98084"/>
                      <a:pt x="1218181" y="133487"/>
                    </a:cubicBezTo>
                    <a:lnTo>
                      <a:pt x="1218181" y="169130"/>
                    </a:lnTo>
                    <a:cubicBezTo>
                      <a:pt x="1218181" y="204533"/>
                      <a:pt x="1204117" y="238486"/>
                      <a:pt x="1179083" y="263520"/>
                    </a:cubicBezTo>
                    <a:cubicBezTo>
                      <a:pt x="1154049" y="288554"/>
                      <a:pt x="1120096" y="302618"/>
                      <a:pt x="1084693" y="302618"/>
                    </a:cubicBezTo>
                    <a:lnTo>
                      <a:pt x="133487" y="302618"/>
                    </a:lnTo>
                    <a:cubicBezTo>
                      <a:pt x="98084" y="302618"/>
                      <a:pt x="64131" y="288554"/>
                      <a:pt x="39098" y="263520"/>
                    </a:cubicBezTo>
                    <a:cubicBezTo>
                      <a:pt x="14064" y="238486"/>
                      <a:pt x="0" y="204533"/>
                      <a:pt x="0" y="169130"/>
                    </a:cubicBezTo>
                    <a:lnTo>
                      <a:pt x="0" y="133487"/>
                    </a:lnTo>
                    <a:cubicBezTo>
                      <a:pt x="0" y="98084"/>
                      <a:pt x="14064" y="64131"/>
                      <a:pt x="39098" y="39098"/>
                    </a:cubicBezTo>
                    <a:cubicBezTo>
                      <a:pt x="64131" y="14064"/>
                      <a:pt x="98084" y="0"/>
                      <a:pt x="133487" y="0"/>
                    </a:cubicBezTo>
                    <a:close/>
                  </a:path>
                </a:pathLst>
              </a:custGeom>
              <a:solidFill>
                <a:srgbClr val="2B9ED8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38100"/>
                <a:ext cx="1218181" cy="340718"/>
              </a:xfrm>
              <a:prstGeom prst="rect">
                <a:avLst/>
              </a:prstGeom>
            </p:spPr>
            <p:txBody>
              <a:bodyPr anchor="ctr" rtlCol="false" tIns="28800" lIns="28800" bIns="28800" rIns="28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3752523" y="65652"/>
              <a:ext cx="3099704" cy="781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65"/>
                </a:lnSpc>
              </a:pPr>
              <a:r>
                <a:rPr lang="en-US" sz="3547" spc="-212">
                  <a:solidFill>
                    <a:srgbClr val="160E0C"/>
                  </a:solidFill>
                  <a:latin typeface="Space Mono Bold"/>
                </a:rPr>
                <a:t>Exemplo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008490" y="1233714"/>
              <a:ext cx="8625279" cy="116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80"/>
                </a:lnSpc>
              </a:pPr>
              <a:r>
                <a:rPr lang="en-US" sz="2900" spc="-174">
                  <a:solidFill>
                    <a:srgbClr val="0A0A0A"/>
                  </a:solidFill>
                  <a:latin typeface="Space Mono Bold"/>
                </a:rPr>
                <a:t>nome = idade - 2024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  <a:r>
                <a:rPr lang="en-US" sz="2900" spc="-174">
                  <a:solidFill>
                    <a:srgbClr val="0A0A0A"/>
                  </a:solidFill>
                  <a:latin typeface="Space Mono Bold"/>
                </a:rPr>
                <a:t>print(nome)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529257" y="6310442"/>
            <a:ext cx="7981695" cy="1891393"/>
            <a:chOff x="0" y="0"/>
            <a:chExt cx="1863590" cy="44160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63590" cy="441608"/>
            </a:xfrm>
            <a:custGeom>
              <a:avLst/>
              <a:gdLst/>
              <a:ahLst/>
              <a:cxnLst/>
              <a:rect r="r" b="b" t="t" l="l"/>
              <a:pathLst>
                <a:path h="441608" w="1863590">
                  <a:moveTo>
                    <a:pt x="49468" y="0"/>
                  </a:moveTo>
                  <a:lnTo>
                    <a:pt x="1814122" y="0"/>
                  </a:lnTo>
                  <a:cubicBezTo>
                    <a:pt x="1841443" y="0"/>
                    <a:pt x="1863590" y="22148"/>
                    <a:pt x="1863590" y="49468"/>
                  </a:cubicBezTo>
                  <a:lnTo>
                    <a:pt x="1863590" y="392140"/>
                  </a:lnTo>
                  <a:cubicBezTo>
                    <a:pt x="1863590" y="405260"/>
                    <a:pt x="1858378" y="417842"/>
                    <a:pt x="1849101" y="427119"/>
                  </a:cubicBezTo>
                  <a:cubicBezTo>
                    <a:pt x="1839824" y="436396"/>
                    <a:pt x="1827242" y="441608"/>
                    <a:pt x="1814122" y="441608"/>
                  </a:cubicBezTo>
                  <a:lnTo>
                    <a:pt x="49468" y="441608"/>
                  </a:lnTo>
                  <a:cubicBezTo>
                    <a:pt x="36348" y="441608"/>
                    <a:pt x="23766" y="436396"/>
                    <a:pt x="14489" y="427119"/>
                  </a:cubicBezTo>
                  <a:cubicBezTo>
                    <a:pt x="5212" y="417842"/>
                    <a:pt x="0" y="405260"/>
                    <a:pt x="0" y="39214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863590" cy="479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041172" y="5943049"/>
            <a:ext cx="2957865" cy="734786"/>
            <a:chOff x="0" y="0"/>
            <a:chExt cx="1218181" cy="30261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18181" cy="302618"/>
            </a:xfrm>
            <a:custGeom>
              <a:avLst/>
              <a:gdLst/>
              <a:ahLst/>
              <a:cxnLst/>
              <a:rect r="r" b="b" t="t" l="l"/>
              <a:pathLst>
                <a:path h="302618" w="1218181">
                  <a:moveTo>
                    <a:pt x="133487" y="0"/>
                  </a:moveTo>
                  <a:lnTo>
                    <a:pt x="1084693" y="0"/>
                  </a:lnTo>
                  <a:cubicBezTo>
                    <a:pt x="1120096" y="0"/>
                    <a:pt x="1154049" y="14064"/>
                    <a:pt x="1179083" y="39098"/>
                  </a:cubicBezTo>
                  <a:cubicBezTo>
                    <a:pt x="1204117" y="64131"/>
                    <a:pt x="1218181" y="98084"/>
                    <a:pt x="1218181" y="133487"/>
                  </a:cubicBezTo>
                  <a:lnTo>
                    <a:pt x="1218181" y="169130"/>
                  </a:lnTo>
                  <a:cubicBezTo>
                    <a:pt x="1218181" y="204533"/>
                    <a:pt x="1204117" y="238486"/>
                    <a:pt x="1179083" y="263520"/>
                  </a:cubicBezTo>
                  <a:cubicBezTo>
                    <a:pt x="1154049" y="288554"/>
                    <a:pt x="1120096" y="302618"/>
                    <a:pt x="1084693" y="302618"/>
                  </a:cubicBezTo>
                  <a:lnTo>
                    <a:pt x="133487" y="302618"/>
                  </a:lnTo>
                  <a:cubicBezTo>
                    <a:pt x="98084" y="302618"/>
                    <a:pt x="64131" y="288554"/>
                    <a:pt x="39098" y="263520"/>
                  </a:cubicBezTo>
                  <a:cubicBezTo>
                    <a:pt x="14064" y="238486"/>
                    <a:pt x="0" y="204533"/>
                    <a:pt x="0" y="169130"/>
                  </a:cubicBezTo>
                  <a:lnTo>
                    <a:pt x="0" y="133487"/>
                  </a:lnTo>
                  <a:cubicBezTo>
                    <a:pt x="0" y="98084"/>
                    <a:pt x="14064" y="64131"/>
                    <a:pt x="39098" y="39098"/>
                  </a:cubicBezTo>
                  <a:cubicBezTo>
                    <a:pt x="64131" y="14064"/>
                    <a:pt x="98084" y="0"/>
                    <a:pt x="133487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218181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343649" y="5975619"/>
            <a:ext cx="2324778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Exemplo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108657" y="6773085"/>
            <a:ext cx="711535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media = (idade1 + idade2)/2</a:t>
            </a:r>
          </a:p>
          <a:p>
            <a:pPr algn="l">
              <a:lnSpc>
                <a:spcPts val="3480"/>
              </a:lnSpc>
            </a:pPr>
            <a:r>
              <a:rPr lang="en-US" sz="2900" spc="-174">
                <a:solidFill>
                  <a:srgbClr val="0A0A0A"/>
                </a:solidFill>
                <a:latin typeface="Space Mono Bold"/>
              </a:rPr>
              <a:t>print(soma)</a:t>
            </a:r>
          </a:p>
          <a:p>
            <a:pPr algn="just">
              <a:lnSpc>
                <a:spcPts val="2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0862" y="2392084"/>
            <a:ext cx="6912772" cy="6505285"/>
            <a:chOff x="0" y="0"/>
            <a:chExt cx="9217029" cy="867371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217029" cy="8673713"/>
              <a:chOff x="0" y="0"/>
              <a:chExt cx="2372212" cy="22323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72212" cy="2232378"/>
              </a:xfrm>
              <a:custGeom>
                <a:avLst/>
                <a:gdLst/>
                <a:ahLst/>
                <a:cxnLst/>
                <a:rect r="r" b="b" t="t" l="l"/>
                <a:pathLst>
                  <a:path h="2232378" w="2372212">
                    <a:moveTo>
                      <a:pt x="13439" y="0"/>
                    </a:moveTo>
                    <a:lnTo>
                      <a:pt x="2358773" y="0"/>
                    </a:lnTo>
                    <a:cubicBezTo>
                      <a:pt x="2362337" y="0"/>
                      <a:pt x="2365756" y="1416"/>
                      <a:pt x="2368276" y="3936"/>
                    </a:cubicBezTo>
                    <a:cubicBezTo>
                      <a:pt x="2370796" y="6457"/>
                      <a:pt x="2372212" y="9875"/>
                      <a:pt x="2372212" y="13439"/>
                    </a:cubicBezTo>
                    <a:lnTo>
                      <a:pt x="2372212" y="2218938"/>
                    </a:lnTo>
                    <a:cubicBezTo>
                      <a:pt x="2372212" y="2226361"/>
                      <a:pt x="2366195" y="2232378"/>
                      <a:pt x="2358773" y="2232378"/>
                    </a:cubicBezTo>
                    <a:lnTo>
                      <a:pt x="13439" y="2232378"/>
                    </a:lnTo>
                    <a:cubicBezTo>
                      <a:pt x="6017" y="2232378"/>
                      <a:pt x="0" y="2226361"/>
                      <a:pt x="0" y="2218938"/>
                    </a:cubicBezTo>
                    <a:lnTo>
                      <a:pt x="0" y="13439"/>
                    </a:lnTo>
                    <a:cubicBezTo>
                      <a:pt x="0" y="6017"/>
                      <a:pt x="6017" y="0"/>
                      <a:pt x="13439" y="0"/>
                    </a:cubicBezTo>
                    <a:close/>
                  </a:path>
                </a:pathLst>
              </a:custGeom>
              <a:solidFill>
                <a:srgbClr val="DEDFD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372212" cy="22609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23131" y="974532"/>
              <a:ext cx="8370766" cy="671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Entradas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são informações que o programa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recebe 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do usuário. </a:t>
              </a:r>
            </a:p>
            <a:p>
              <a:pPr algn="l">
                <a:lnSpc>
                  <a:spcPts val="3600"/>
                </a:lnSpc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Usamos a função </a:t>
              </a:r>
              <a:r>
                <a:rPr lang="en-US" sz="3000" spc="-179">
                  <a:solidFill>
                    <a:srgbClr val="C03027"/>
                  </a:solidFill>
                  <a:latin typeface="Space Mono Bold"/>
                </a:rPr>
                <a:t>input()</a:t>
              </a: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 para receber um valor, e armazenamos isso em uma variável.</a:t>
              </a:r>
            </a:p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spc="-179">
                  <a:solidFill>
                    <a:srgbClr val="160E0C"/>
                  </a:solidFill>
                  <a:latin typeface="Space Mono Bold"/>
                </a:rPr>
                <a:t>Por exemplo, quando pedimos para um usuário digitar sua idade, essa idade é uma entrada e armazenamos isso em uma variável.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4102966"/>
            <a:ext cx="8578790" cy="2081068"/>
          </a:xfrm>
          <a:custGeom>
            <a:avLst/>
            <a:gdLst/>
            <a:ahLst/>
            <a:cxnLst/>
            <a:rect r="r" b="b" t="t" l="l"/>
            <a:pathLst>
              <a:path h="2081068" w="8578790">
                <a:moveTo>
                  <a:pt x="0" y="0"/>
                </a:moveTo>
                <a:lnTo>
                  <a:pt x="8578790" y="0"/>
                </a:lnTo>
                <a:lnTo>
                  <a:pt x="8578790" y="2081068"/>
                </a:lnTo>
                <a:lnTo>
                  <a:pt x="0" y="2081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40862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spc="-722">
                <a:solidFill>
                  <a:srgbClr val="F2EFEB"/>
                </a:solidFill>
                <a:latin typeface="Bugaki Italics"/>
              </a:rPr>
              <a:t>ENTRADA NO PYTHON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7707" y="340285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198228" y="1028700"/>
            <a:ext cx="12216634" cy="1296101"/>
            <a:chOff x="0" y="0"/>
            <a:chExt cx="16288845" cy="172813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288845" cy="1728134"/>
              <a:chOff x="0" y="0"/>
              <a:chExt cx="2852377" cy="3026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52377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2852377">
                    <a:moveTo>
                      <a:pt x="32320" y="0"/>
                    </a:moveTo>
                    <a:lnTo>
                      <a:pt x="2820057" y="0"/>
                    </a:lnTo>
                    <a:cubicBezTo>
                      <a:pt x="2837907" y="0"/>
                      <a:pt x="2852377" y="14470"/>
                      <a:pt x="2852377" y="32320"/>
                    </a:cubicBezTo>
                    <a:lnTo>
                      <a:pt x="2852377" y="270298"/>
                    </a:lnTo>
                    <a:cubicBezTo>
                      <a:pt x="2852377" y="278870"/>
                      <a:pt x="2848972" y="287090"/>
                      <a:pt x="2842910" y="293151"/>
                    </a:cubicBezTo>
                    <a:cubicBezTo>
                      <a:pt x="2836849" y="299212"/>
                      <a:pt x="2828629" y="302618"/>
                      <a:pt x="2820057" y="302618"/>
                    </a:cubicBezTo>
                    <a:lnTo>
                      <a:pt x="32320" y="302618"/>
                    </a:lnTo>
                    <a:cubicBezTo>
                      <a:pt x="23748" y="302618"/>
                      <a:pt x="15527" y="299212"/>
                      <a:pt x="9466" y="293151"/>
                    </a:cubicBezTo>
                    <a:cubicBezTo>
                      <a:pt x="3405" y="287090"/>
                      <a:pt x="0" y="278870"/>
                      <a:pt x="0" y="270298"/>
                    </a:cubicBezTo>
                    <a:lnTo>
                      <a:pt x="0" y="32320"/>
                    </a:lnTo>
                    <a:cubicBezTo>
                      <a:pt x="0" y="23748"/>
                      <a:pt x="3405" y="15527"/>
                      <a:pt x="9466" y="9466"/>
                    </a:cubicBezTo>
                    <a:cubicBezTo>
                      <a:pt x="15527" y="3405"/>
                      <a:pt x="23748" y="0"/>
                      <a:pt x="32320" y="0"/>
                    </a:cubicBezTo>
                    <a:close/>
                  </a:path>
                </a:pathLst>
              </a:custGeom>
              <a:solidFill>
                <a:srgbClr val="F7AC1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52377" cy="340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7147" y="119113"/>
              <a:ext cx="15814552" cy="1375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59"/>
                </a:lnSpc>
              </a:pPr>
              <a:r>
                <a:rPr lang="en-US" sz="6256" spc="-375">
                  <a:solidFill>
                    <a:srgbClr val="160E0C"/>
                  </a:solidFill>
                  <a:latin typeface="Space Mono Bold"/>
                </a:rPr>
                <a:t>Exercícios para praticar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9405" y="3145246"/>
            <a:ext cx="7981695" cy="2552700"/>
            <a:chOff x="0" y="0"/>
            <a:chExt cx="3340062" cy="10682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40062" cy="1068216"/>
            </a:xfrm>
            <a:custGeom>
              <a:avLst/>
              <a:gdLst/>
              <a:ahLst/>
              <a:cxnLst/>
              <a:rect r="r" b="b" t="t" l="l"/>
              <a:pathLst>
                <a:path h="1068216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018748"/>
                  </a:lnTo>
                  <a:cubicBezTo>
                    <a:pt x="3340062" y="1046069"/>
                    <a:pt x="3317915" y="1068216"/>
                    <a:pt x="3290594" y="1068216"/>
                  </a:cubicBezTo>
                  <a:lnTo>
                    <a:pt x="49468" y="1068216"/>
                  </a:lnTo>
                  <a:cubicBezTo>
                    <a:pt x="36348" y="1068216"/>
                    <a:pt x="23766" y="1063004"/>
                    <a:pt x="14489" y="1053727"/>
                  </a:cubicBezTo>
                  <a:cubicBezTo>
                    <a:pt x="5212" y="1044450"/>
                    <a:pt x="0" y="1031868"/>
                    <a:pt x="0" y="1018748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40062" cy="1106316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56260" y="3657170"/>
            <a:ext cx="7307986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6"/>
              </a:lnSpc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Faça uma variável idade para receber uma idade recebida pelo usuário (igual exemplo no slide anterior)</a:t>
            </a:r>
          </a:p>
          <a:p>
            <a:pPr algn="just">
              <a:lnSpc>
                <a:spcPts val="3356"/>
              </a:lnSpc>
              <a:spcBef>
                <a:spcPct val="0"/>
              </a:spcBef>
            </a:pPr>
            <a:r>
              <a:rPr lang="en-US" sz="2796" spc="-167">
                <a:solidFill>
                  <a:srgbClr val="0A0A0A"/>
                </a:solidFill>
                <a:latin typeface="Space Mono Bold"/>
              </a:rPr>
              <a:t>e imprima essa variável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25349" y="3145246"/>
            <a:ext cx="7981695" cy="2543862"/>
            <a:chOff x="0" y="0"/>
            <a:chExt cx="3340062" cy="10645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062" cy="1064518"/>
            </a:xfrm>
            <a:custGeom>
              <a:avLst/>
              <a:gdLst/>
              <a:ahLst/>
              <a:cxnLst/>
              <a:rect r="r" b="b" t="t" l="l"/>
              <a:pathLst>
                <a:path h="1064518" w="3340062">
                  <a:moveTo>
                    <a:pt x="49468" y="0"/>
                  </a:moveTo>
                  <a:lnTo>
                    <a:pt x="3290594" y="0"/>
                  </a:lnTo>
                  <a:cubicBezTo>
                    <a:pt x="3303714" y="0"/>
                    <a:pt x="3316296" y="5212"/>
                    <a:pt x="3325573" y="14489"/>
                  </a:cubicBezTo>
                  <a:cubicBezTo>
                    <a:pt x="3334850" y="23766"/>
                    <a:pt x="3340062" y="36348"/>
                    <a:pt x="3340062" y="49468"/>
                  </a:cubicBezTo>
                  <a:lnTo>
                    <a:pt x="3340062" y="1015050"/>
                  </a:lnTo>
                  <a:cubicBezTo>
                    <a:pt x="3340062" y="1042370"/>
                    <a:pt x="3317915" y="1064518"/>
                    <a:pt x="3290594" y="1064518"/>
                  </a:cubicBezTo>
                  <a:lnTo>
                    <a:pt x="49468" y="1064518"/>
                  </a:lnTo>
                  <a:cubicBezTo>
                    <a:pt x="36348" y="1064518"/>
                    <a:pt x="23766" y="1059306"/>
                    <a:pt x="14489" y="1050029"/>
                  </a:cubicBezTo>
                  <a:cubicBezTo>
                    <a:pt x="5212" y="1040752"/>
                    <a:pt x="0" y="1028170"/>
                    <a:pt x="0" y="1015050"/>
                  </a:cubicBezTo>
                  <a:lnTo>
                    <a:pt x="0" y="49468"/>
                  </a:lnTo>
                  <a:cubicBezTo>
                    <a:pt x="0" y="36348"/>
                    <a:pt x="5212" y="23766"/>
                    <a:pt x="14489" y="14489"/>
                  </a:cubicBezTo>
                  <a:cubicBezTo>
                    <a:pt x="23766" y="5212"/>
                    <a:pt x="36348" y="0"/>
                    <a:pt x="494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0062" cy="1102618"/>
            </a:xfrm>
            <a:prstGeom prst="rect">
              <a:avLst/>
            </a:prstGeom>
          </p:spPr>
          <p:txBody>
            <a:bodyPr anchor="ctr" rtlCol="false" tIns="41582" lIns="41582" bIns="41582" rIns="4158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77001" y="3554821"/>
            <a:ext cx="7478391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45"/>
              </a:lnSpc>
              <a:spcBef>
                <a:spcPct val="0"/>
              </a:spcBef>
            </a:pPr>
            <a:r>
              <a:rPr lang="en-US" sz="2787" spc="-167">
                <a:solidFill>
                  <a:srgbClr val="0A0A0A"/>
                </a:solidFill>
                <a:latin typeface="Space Mono Bold"/>
              </a:rPr>
              <a:t>Faça uma variável nome para receber o seu nome e uma variável para receber o dia que nasceu, depois imprima as duas variáveis do mesmo print()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845596" y="2678609"/>
            <a:ext cx="1929313" cy="734786"/>
            <a:chOff x="0" y="0"/>
            <a:chExt cx="794577" cy="3026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84559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578562" y="2678609"/>
            <a:ext cx="1929313" cy="734786"/>
            <a:chOff x="0" y="0"/>
            <a:chExt cx="794577" cy="3026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4577" cy="302618"/>
            </a:xfrm>
            <a:custGeom>
              <a:avLst/>
              <a:gdLst/>
              <a:ahLst/>
              <a:cxnLst/>
              <a:rect r="r" b="b" t="t" l="l"/>
              <a:pathLst>
                <a:path h="302618" w="794577">
                  <a:moveTo>
                    <a:pt x="151309" y="0"/>
                  </a:moveTo>
                  <a:lnTo>
                    <a:pt x="643269" y="0"/>
                  </a:lnTo>
                  <a:cubicBezTo>
                    <a:pt x="683398" y="0"/>
                    <a:pt x="721884" y="15941"/>
                    <a:pt x="750260" y="44317"/>
                  </a:cubicBezTo>
                  <a:cubicBezTo>
                    <a:pt x="778636" y="72693"/>
                    <a:pt x="794577" y="111179"/>
                    <a:pt x="794577" y="151309"/>
                  </a:cubicBezTo>
                  <a:lnTo>
                    <a:pt x="794577" y="151309"/>
                  </a:lnTo>
                  <a:cubicBezTo>
                    <a:pt x="794577" y="191438"/>
                    <a:pt x="778636" y="229924"/>
                    <a:pt x="750260" y="258300"/>
                  </a:cubicBezTo>
                  <a:cubicBezTo>
                    <a:pt x="721884" y="286676"/>
                    <a:pt x="683398" y="302618"/>
                    <a:pt x="643269" y="302618"/>
                  </a:cubicBezTo>
                  <a:lnTo>
                    <a:pt x="151309" y="302618"/>
                  </a:lnTo>
                  <a:cubicBezTo>
                    <a:pt x="111179" y="302618"/>
                    <a:pt x="72693" y="286676"/>
                    <a:pt x="44317" y="258300"/>
                  </a:cubicBezTo>
                  <a:cubicBezTo>
                    <a:pt x="15941" y="229924"/>
                    <a:pt x="0" y="191438"/>
                    <a:pt x="0" y="151309"/>
                  </a:cubicBezTo>
                  <a:lnTo>
                    <a:pt x="0" y="151309"/>
                  </a:lnTo>
                  <a:cubicBezTo>
                    <a:pt x="0" y="111179"/>
                    <a:pt x="15941" y="72693"/>
                    <a:pt x="44317" y="44317"/>
                  </a:cubicBezTo>
                  <a:cubicBezTo>
                    <a:pt x="72693" y="15941"/>
                    <a:pt x="111179" y="0"/>
                    <a:pt x="151309" y="0"/>
                  </a:cubicBezTo>
                  <a:close/>
                </a:path>
              </a:pathLst>
            </a:custGeom>
            <a:solidFill>
              <a:srgbClr val="2B9ED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94577" cy="340718"/>
            </a:xfrm>
            <a:prstGeom prst="rect">
              <a:avLst/>
            </a:prstGeom>
          </p:spPr>
          <p:txBody>
            <a:bodyPr anchor="ctr" rtlCol="false" tIns="28800" lIns="28800" bIns="28800" rIns="28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583536" y="2711179"/>
            <a:ext cx="1873136" cy="6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5"/>
              </a:lnSpc>
            </a:pPr>
            <a:r>
              <a:rPr lang="en-US" sz="3547" spc="-212">
                <a:solidFill>
                  <a:srgbClr val="160E0C"/>
                </a:solidFill>
                <a:latin typeface="Space Mono Bold"/>
              </a:rPr>
              <a:t>Ex 07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5315698" y="6050371"/>
            <a:ext cx="7981695" cy="3227423"/>
            <a:chOff x="0" y="0"/>
            <a:chExt cx="10642260" cy="4303231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489857"/>
              <a:ext cx="10642260" cy="3813374"/>
              <a:chOff x="0" y="0"/>
              <a:chExt cx="1863590" cy="667769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863590" cy="667769"/>
              </a:xfrm>
              <a:custGeom>
                <a:avLst/>
                <a:gdLst/>
                <a:ahLst/>
                <a:cxnLst/>
                <a:rect r="r" b="b" t="t" l="l"/>
                <a:pathLst>
                  <a:path h="667769" w="1863590">
                    <a:moveTo>
                      <a:pt x="49468" y="0"/>
                    </a:moveTo>
                    <a:lnTo>
                      <a:pt x="1814122" y="0"/>
                    </a:lnTo>
                    <a:cubicBezTo>
                      <a:pt x="1841443" y="0"/>
                      <a:pt x="1863590" y="22148"/>
                      <a:pt x="1863590" y="49468"/>
                    </a:cubicBezTo>
                    <a:lnTo>
                      <a:pt x="1863590" y="618301"/>
                    </a:lnTo>
                    <a:cubicBezTo>
                      <a:pt x="1863590" y="631420"/>
                      <a:pt x="1858378" y="644003"/>
                      <a:pt x="1849101" y="653280"/>
                    </a:cubicBezTo>
                    <a:cubicBezTo>
                      <a:pt x="1839824" y="662557"/>
                      <a:pt x="1827242" y="667769"/>
                      <a:pt x="1814122" y="667769"/>
                    </a:cubicBezTo>
                    <a:lnTo>
                      <a:pt x="49468" y="667769"/>
                    </a:lnTo>
                    <a:cubicBezTo>
                      <a:pt x="36348" y="667769"/>
                      <a:pt x="23766" y="662557"/>
                      <a:pt x="14489" y="653280"/>
                    </a:cubicBezTo>
                    <a:cubicBezTo>
                      <a:pt x="5212" y="644003"/>
                      <a:pt x="0" y="631420"/>
                      <a:pt x="0" y="618301"/>
                    </a:cubicBezTo>
                    <a:lnTo>
                      <a:pt x="0" y="49468"/>
                    </a:lnTo>
                    <a:cubicBezTo>
                      <a:pt x="0" y="36348"/>
                      <a:pt x="5212" y="23766"/>
                      <a:pt x="14489" y="14489"/>
                    </a:cubicBezTo>
                    <a:cubicBezTo>
                      <a:pt x="23766" y="5212"/>
                      <a:pt x="36348" y="0"/>
                      <a:pt x="4946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863590" cy="7058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3911099" y="0"/>
              <a:ext cx="3035530" cy="979714"/>
              <a:chOff x="0" y="0"/>
              <a:chExt cx="937625" cy="30261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37625" cy="302618"/>
              </a:xfrm>
              <a:custGeom>
                <a:avLst/>
                <a:gdLst/>
                <a:ahLst/>
                <a:cxnLst/>
                <a:rect r="r" b="b" t="t" l="l"/>
                <a:pathLst>
                  <a:path h="302618" w="937625">
                    <a:moveTo>
                      <a:pt x="151309" y="0"/>
                    </a:moveTo>
                    <a:lnTo>
                      <a:pt x="786316" y="0"/>
                    </a:lnTo>
                    <a:cubicBezTo>
                      <a:pt x="826446" y="0"/>
                      <a:pt x="864932" y="15941"/>
                      <a:pt x="893308" y="44317"/>
                    </a:cubicBezTo>
                    <a:cubicBezTo>
                      <a:pt x="921684" y="72693"/>
                      <a:pt x="937625" y="111179"/>
                      <a:pt x="937625" y="151309"/>
                    </a:cubicBezTo>
                    <a:lnTo>
                      <a:pt x="937625" y="151309"/>
                    </a:lnTo>
                    <a:cubicBezTo>
                      <a:pt x="937625" y="234874"/>
                      <a:pt x="869882" y="302618"/>
                      <a:pt x="786316" y="302618"/>
                    </a:cubicBezTo>
                    <a:lnTo>
                      <a:pt x="151309" y="302618"/>
                    </a:lnTo>
                    <a:cubicBezTo>
                      <a:pt x="111179" y="302618"/>
                      <a:pt x="72693" y="286676"/>
                      <a:pt x="44317" y="258300"/>
                    </a:cubicBezTo>
                    <a:cubicBezTo>
                      <a:pt x="15941" y="229924"/>
                      <a:pt x="0" y="191438"/>
                      <a:pt x="0" y="151309"/>
                    </a:cubicBezTo>
                    <a:lnTo>
                      <a:pt x="0" y="151309"/>
                    </a:lnTo>
                    <a:cubicBezTo>
                      <a:pt x="0" y="111179"/>
                      <a:pt x="15941" y="72693"/>
                      <a:pt x="44317" y="44317"/>
                    </a:cubicBezTo>
                    <a:cubicBezTo>
                      <a:pt x="72693" y="15941"/>
                      <a:pt x="111179" y="0"/>
                      <a:pt x="151309" y="0"/>
                    </a:cubicBezTo>
                    <a:close/>
                  </a:path>
                </a:pathLst>
              </a:custGeom>
              <a:solidFill>
                <a:srgbClr val="2B9ED8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38100"/>
                <a:ext cx="937625" cy="340718"/>
              </a:xfrm>
              <a:prstGeom prst="rect">
                <a:avLst/>
              </a:prstGeom>
            </p:spPr>
            <p:txBody>
              <a:bodyPr anchor="ctr" rtlCol="false" tIns="28800" lIns="28800" bIns="28800" rIns="28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4180107" y="65652"/>
              <a:ext cx="2497515" cy="781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65"/>
                </a:lnSpc>
              </a:pPr>
              <a:r>
                <a:rPr lang="en-US" sz="3547" spc="-212">
                  <a:solidFill>
                    <a:srgbClr val="160E0C"/>
                  </a:solidFill>
                  <a:latin typeface="Space Mono Bold"/>
                </a:rPr>
                <a:t>Ex 08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449139" y="1094014"/>
              <a:ext cx="9743981" cy="292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80"/>
                </a:lnSpc>
                <a:spcBef>
                  <a:spcPct val="0"/>
                </a:spcBef>
              </a:pPr>
              <a:r>
                <a:rPr lang="en-US" sz="2900" spc="-174">
                  <a:solidFill>
                    <a:srgbClr val="0A0A0A"/>
                  </a:solidFill>
                  <a:latin typeface="Space Mono Bold"/>
                </a:rPr>
                <a:t>Refaça o Ex 06, além disso, faça uma variável ano para receber o ano atual pelo usuário e imprima a subtração entre os dois para descobri o ano que nasceu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DAGDR__IaR8</dc:identifier>
  <dcterms:modified xsi:type="dcterms:W3CDTF">2011-08-01T06:04:30Z</dcterms:modified>
  <cp:revision>1</cp:revision>
  <dc:title>Python - Aula 3</dc:title>
</cp:coreProperties>
</file>