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Bugaki Italics" charset="1" panose="00000000000000000000"/>
      <p:regular r:id="rId36"/>
    </p:embeddedFont>
    <p:embeddedFont>
      <p:font typeface="Space Mono Bold" charset="1" panose="02000809030000020004"/>
      <p:regular r:id="rId37"/>
    </p:embeddedFont>
    <p:embeddedFont>
      <p:font typeface="Open Sans Extra Bold" charset="1" panose="020B0906030804020204"/>
      <p:regular r:id="rId38"/>
    </p:embeddedFont>
    <p:embeddedFont>
      <p:font typeface="Dosis Bold" charset="1" panose="02010803020202060003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svg" Type="http://schemas.openxmlformats.org/officeDocument/2006/relationships/image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5.png" Type="http://schemas.openxmlformats.org/officeDocument/2006/relationships/image"/><Relationship Id="rId7" Target="../media/image36.png" Type="http://schemas.openxmlformats.org/officeDocument/2006/relationships/image"/><Relationship Id="rId8" Target="../media/image8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45.png" Type="http://schemas.openxmlformats.org/officeDocument/2006/relationships/image"/><Relationship Id="rId7" Target="../media/image8.pn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46.png" Type="http://schemas.openxmlformats.org/officeDocument/2006/relationships/image"/><Relationship Id="rId4" Target="../media/image4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193" y="3132036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spc="-1709">
                <a:solidFill>
                  <a:srgbClr val="F2EFEB"/>
                </a:solidFill>
                <a:latin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spc="-1236">
                <a:solidFill>
                  <a:srgbClr val="F2EFEB"/>
                </a:solidFill>
                <a:latin typeface="Bugaki Italics"/>
              </a:rPr>
              <a:t>AULA 11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867822" y="2436996"/>
            <a:ext cx="12552355" cy="2605958"/>
            <a:chOff x="0" y="0"/>
            <a:chExt cx="3443502" cy="7148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43502" cy="714895"/>
            </a:xfrm>
            <a:custGeom>
              <a:avLst/>
              <a:gdLst/>
              <a:ahLst/>
              <a:cxnLst/>
              <a:rect r="r" b="b" t="t" l="l"/>
              <a:pathLst>
                <a:path h="714895" w="3443502">
                  <a:moveTo>
                    <a:pt x="39473" y="0"/>
                  </a:moveTo>
                  <a:lnTo>
                    <a:pt x="3404029" y="0"/>
                  </a:lnTo>
                  <a:cubicBezTo>
                    <a:pt x="3425829" y="0"/>
                    <a:pt x="3443502" y="17673"/>
                    <a:pt x="3443502" y="39473"/>
                  </a:cubicBezTo>
                  <a:lnTo>
                    <a:pt x="3443502" y="675422"/>
                  </a:lnTo>
                  <a:cubicBezTo>
                    <a:pt x="3443502" y="697223"/>
                    <a:pt x="3425829" y="714895"/>
                    <a:pt x="3404029" y="714895"/>
                  </a:cubicBezTo>
                  <a:lnTo>
                    <a:pt x="39473" y="714895"/>
                  </a:lnTo>
                  <a:cubicBezTo>
                    <a:pt x="17673" y="714895"/>
                    <a:pt x="0" y="697223"/>
                    <a:pt x="0" y="675422"/>
                  </a:cubicBezTo>
                  <a:lnTo>
                    <a:pt x="0" y="39473"/>
                  </a:lnTo>
                  <a:cubicBezTo>
                    <a:pt x="0" y="17673"/>
                    <a:pt x="17673" y="0"/>
                    <a:pt x="3947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443502" cy="74347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556483" y="5611546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90" y="0"/>
                </a:lnTo>
                <a:lnTo>
                  <a:pt x="9009690" y="794972"/>
                </a:lnTo>
                <a:lnTo>
                  <a:pt x="0" y="794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87772" y="2582779"/>
            <a:ext cx="11947112" cy="2314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Nesse código podemos ver que a variável “i” vai começar sendo 0 e cada vez que o For se repetir vai somar +2 na variável “i”, enquanto “i” for menor do que 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448023" y="3397580"/>
          <a:ext cx="11391954" cy="3626735"/>
        </p:xfrm>
        <a:graphic>
          <a:graphicData uri="http://schemas.openxmlformats.org/drawingml/2006/table">
            <a:tbl>
              <a:tblPr/>
              <a:tblGrid>
                <a:gridCol w="1898659"/>
                <a:gridCol w="1898659"/>
                <a:gridCol w="1898659"/>
                <a:gridCol w="1898659"/>
                <a:gridCol w="1898659"/>
                <a:gridCol w="1898659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Open Sans Extra Bold"/>
                        </a:rPr>
                        <a:t>Execução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name="Freeform 9" id="9"/>
          <p:cNvSpPr/>
          <p:nvPr/>
        </p:nvSpPr>
        <p:spPr>
          <a:xfrm flipH="false" flipV="false" rot="-5400000">
            <a:off x="9272050" y="2657271"/>
            <a:ext cx="1254533" cy="8734088"/>
          </a:xfrm>
          <a:custGeom>
            <a:avLst/>
            <a:gdLst/>
            <a:ahLst/>
            <a:cxnLst/>
            <a:rect r="r" b="b" t="t" l="l"/>
            <a:pathLst>
              <a:path h="8734088" w="1254533">
                <a:moveTo>
                  <a:pt x="0" y="0"/>
                </a:moveTo>
                <a:lnTo>
                  <a:pt x="1254533" y="0"/>
                </a:lnTo>
                <a:lnTo>
                  <a:pt x="1254533" y="8734089"/>
                </a:lnTo>
                <a:lnTo>
                  <a:pt x="0" y="873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197348" y="1877447"/>
            <a:ext cx="5893305" cy="1234383"/>
          </a:xfrm>
          <a:custGeom>
            <a:avLst/>
            <a:gdLst/>
            <a:ahLst/>
            <a:cxnLst/>
            <a:rect r="r" b="b" t="t" l="l"/>
            <a:pathLst>
              <a:path h="1234383" w="5893305">
                <a:moveTo>
                  <a:pt x="0" y="0"/>
                </a:moveTo>
                <a:lnTo>
                  <a:pt x="5893304" y="0"/>
                </a:lnTo>
                <a:lnTo>
                  <a:pt x="5893304" y="1234383"/>
                </a:lnTo>
                <a:lnTo>
                  <a:pt x="0" y="12343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1624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297697" y="7622880"/>
            <a:ext cx="11692606" cy="163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</a:rPr>
              <a:t>ESSE CÓDIGO DENTRO DO FOR É EXECUTADO ENQUANTO “i” É MENOR DO QUE 10. SABENDO QUE A CADA VEZ QUE É EXECUTADO ELE SOMA +2, SABEMOS QUE É EXECUTADO 5x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75889" y="3761133"/>
            <a:ext cx="7943709" cy="5497167"/>
          </a:xfrm>
          <a:custGeom>
            <a:avLst/>
            <a:gdLst/>
            <a:ahLst/>
            <a:cxnLst/>
            <a:rect r="r" b="b" t="t" l="l"/>
            <a:pathLst>
              <a:path h="5497167" w="7943709">
                <a:moveTo>
                  <a:pt x="0" y="0"/>
                </a:moveTo>
                <a:lnTo>
                  <a:pt x="7943709" y="0"/>
                </a:lnTo>
                <a:lnTo>
                  <a:pt x="7943709" y="5497167"/>
                </a:lnTo>
                <a:lnTo>
                  <a:pt x="0" y="54971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5654228" y="2261312"/>
            <a:ext cx="6587031" cy="985470"/>
            <a:chOff x="0" y="0"/>
            <a:chExt cx="1807028" cy="2703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07027" cy="270345"/>
            </a:xfrm>
            <a:custGeom>
              <a:avLst/>
              <a:gdLst/>
              <a:ahLst/>
              <a:cxnLst/>
              <a:rect r="r" b="b" t="t" l="l"/>
              <a:pathLst>
                <a:path h="270345" w="1807027">
                  <a:moveTo>
                    <a:pt x="75221" y="0"/>
                  </a:moveTo>
                  <a:lnTo>
                    <a:pt x="1731807" y="0"/>
                  </a:lnTo>
                  <a:cubicBezTo>
                    <a:pt x="1773350" y="0"/>
                    <a:pt x="1807027" y="33678"/>
                    <a:pt x="1807027" y="75221"/>
                  </a:cubicBezTo>
                  <a:lnTo>
                    <a:pt x="1807027" y="195124"/>
                  </a:lnTo>
                  <a:cubicBezTo>
                    <a:pt x="1807027" y="215074"/>
                    <a:pt x="1799102" y="234207"/>
                    <a:pt x="1784996" y="248313"/>
                  </a:cubicBezTo>
                  <a:cubicBezTo>
                    <a:pt x="1770889" y="262420"/>
                    <a:pt x="1751756" y="270345"/>
                    <a:pt x="1731807" y="270345"/>
                  </a:cubicBezTo>
                  <a:lnTo>
                    <a:pt x="75221" y="270345"/>
                  </a:lnTo>
                  <a:cubicBezTo>
                    <a:pt x="33678" y="270345"/>
                    <a:pt x="0" y="236668"/>
                    <a:pt x="0" y="195124"/>
                  </a:cubicBezTo>
                  <a:lnTo>
                    <a:pt x="0" y="75221"/>
                  </a:lnTo>
                  <a:cubicBezTo>
                    <a:pt x="0" y="33678"/>
                    <a:pt x="33678" y="0"/>
                    <a:pt x="7522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807028" cy="29892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102619" y="2464748"/>
            <a:ext cx="11799291" cy="57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Resultado do programa: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450781" y="2424687"/>
            <a:ext cx="12465977" cy="2051977"/>
            <a:chOff x="0" y="0"/>
            <a:chExt cx="3419805" cy="5629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19805" cy="562921"/>
            </a:xfrm>
            <a:custGeom>
              <a:avLst/>
              <a:gdLst/>
              <a:ahLst/>
              <a:cxnLst/>
              <a:rect r="r" b="b" t="t" l="l"/>
              <a:pathLst>
                <a:path h="562921" w="3419805">
                  <a:moveTo>
                    <a:pt x="39747" y="0"/>
                  </a:moveTo>
                  <a:lnTo>
                    <a:pt x="3380058" y="0"/>
                  </a:lnTo>
                  <a:cubicBezTo>
                    <a:pt x="3390600" y="0"/>
                    <a:pt x="3400709" y="4188"/>
                    <a:pt x="3408164" y="11642"/>
                  </a:cubicBezTo>
                  <a:cubicBezTo>
                    <a:pt x="3415617" y="19096"/>
                    <a:pt x="3419805" y="29205"/>
                    <a:pt x="3419805" y="39747"/>
                  </a:cubicBezTo>
                  <a:lnTo>
                    <a:pt x="3419805" y="523174"/>
                  </a:lnTo>
                  <a:cubicBezTo>
                    <a:pt x="3419805" y="533716"/>
                    <a:pt x="3415617" y="543826"/>
                    <a:pt x="3408164" y="551279"/>
                  </a:cubicBezTo>
                  <a:cubicBezTo>
                    <a:pt x="3400709" y="558733"/>
                    <a:pt x="3390600" y="562921"/>
                    <a:pt x="3380058" y="562921"/>
                  </a:cubicBezTo>
                  <a:lnTo>
                    <a:pt x="39747" y="562921"/>
                  </a:lnTo>
                  <a:cubicBezTo>
                    <a:pt x="17795" y="562921"/>
                    <a:pt x="0" y="545126"/>
                    <a:pt x="0" y="523174"/>
                  </a:cubicBezTo>
                  <a:lnTo>
                    <a:pt x="0" y="39747"/>
                  </a:lnTo>
                  <a:cubicBezTo>
                    <a:pt x="0" y="29205"/>
                    <a:pt x="4188" y="19096"/>
                    <a:pt x="11642" y="11642"/>
                  </a:cubicBezTo>
                  <a:cubicBezTo>
                    <a:pt x="19096" y="4188"/>
                    <a:pt x="29205" y="0"/>
                    <a:pt x="3974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419805" cy="591496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572458" y="5305339"/>
            <a:ext cx="10297862" cy="1704474"/>
          </a:xfrm>
          <a:custGeom>
            <a:avLst/>
            <a:gdLst/>
            <a:ahLst/>
            <a:cxnLst/>
            <a:rect r="r" b="b" t="t" l="l"/>
            <a:pathLst>
              <a:path h="1704474" w="10297862">
                <a:moveTo>
                  <a:pt x="0" y="0"/>
                </a:moveTo>
                <a:lnTo>
                  <a:pt x="10297862" y="0"/>
                </a:lnTo>
                <a:lnTo>
                  <a:pt x="10297862" y="1704474"/>
                </a:lnTo>
                <a:lnTo>
                  <a:pt x="0" y="1704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21743" y="2582779"/>
            <a:ext cx="11799291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Nós vimos até agora exemplos com os números de forma positiva, mas também podemos usar números negativos com o For: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3448023" y="3397580"/>
          <a:ext cx="11391954" cy="3626735"/>
        </p:xfrm>
        <a:graphic>
          <a:graphicData uri="http://schemas.openxmlformats.org/drawingml/2006/table">
            <a:tbl>
              <a:tblPr/>
              <a:tblGrid>
                <a:gridCol w="1898659"/>
                <a:gridCol w="1898659"/>
                <a:gridCol w="1898659"/>
                <a:gridCol w="1898659"/>
                <a:gridCol w="1898659"/>
                <a:gridCol w="1898659"/>
              </a:tblGrid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Open Sans Extra Bold"/>
                        </a:rPr>
                        <a:t>Execução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99"/>
                    </a:solidFill>
                  </a:tcPr>
                </a:tc>
              </a:tr>
              <a:tr h="1813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-10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-12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-14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-16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Open Sans Extra Bold"/>
                        </a:rPr>
                        <a:t>-18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</a:tr>
            </a:tbl>
          </a:graphicData>
        </a:graphic>
      </p:graphicFrame>
      <p:sp>
        <p:nvSpPr>
          <p:cNvPr name="Freeform 9" id="9"/>
          <p:cNvSpPr/>
          <p:nvPr/>
        </p:nvSpPr>
        <p:spPr>
          <a:xfrm flipH="false" flipV="false" rot="-5400000">
            <a:off x="9272050" y="2657271"/>
            <a:ext cx="1254533" cy="8734088"/>
          </a:xfrm>
          <a:custGeom>
            <a:avLst/>
            <a:gdLst/>
            <a:ahLst/>
            <a:cxnLst/>
            <a:rect r="r" b="b" t="t" l="l"/>
            <a:pathLst>
              <a:path h="8734088" w="1254533">
                <a:moveTo>
                  <a:pt x="0" y="0"/>
                </a:moveTo>
                <a:lnTo>
                  <a:pt x="1254533" y="0"/>
                </a:lnTo>
                <a:lnTo>
                  <a:pt x="1254533" y="8734089"/>
                </a:lnTo>
                <a:lnTo>
                  <a:pt x="0" y="8734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297697" y="7622880"/>
            <a:ext cx="11692606" cy="163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</a:rPr>
              <a:t>ESSE CÓDIGO DENTRO DO FOR É EXECUTADO ENQUANTO “i” É MAIOR DO QUE -20. SABENDO QUE A CADA VEZ QUE É EXECUTADO ELE SOMA -2, SABEMOS QUE É EXECUTADO 5x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5192647" y="1983497"/>
            <a:ext cx="7902707" cy="1308034"/>
          </a:xfrm>
          <a:custGeom>
            <a:avLst/>
            <a:gdLst/>
            <a:ahLst/>
            <a:cxnLst/>
            <a:rect r="r" b="b" t="t" l="l"/>
            <a:pathLst>
              <a:path h="1308034" w="7902707">
                <a:moveTo>
                  <a:pt x="0" y="0"/>
                </a:moveTo>
                <a:lnTo>
                  <a:pt x="7902706" y="0"/>
                </a:lnTo>
                <a:lnTo>
                  <a:pt x="7902706" y="1308034"/>
                </a:lnTo>
                <a:lnTo>
                  <a:pt x="0" y="13080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5373352" y="2261312"/>
            <a:ext cx="6587031" cy="985470"/>
            <a:chOff x="0" y="0"/>
            <a:chExt cx="1807028" cy="2703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07027" cy="270345"/>
            </a:xfrm>
            <a:custGeom>
              <a:avLst/>
              <a:gdLst/>
              <a:ahLst/>
              <a:cxnLst/>
              <a:rect r="r" b="b" t="t" l="l"/>
              <a:pathLst>
                <a:path h="270345" w="1807027">
                  <a:moveTo>
                    <a:pt x="75221" y="0"/>
                  </a:moveTo>
                  <a:lnTo>
                    <a:pt x="1731807" y="0"/>
                  </a:lnTo>
                  <a:cubicBezTo>
                    <a:pt x="1773350" y="0"/>
                    <a:pt x="1807027" y="33678"/>
                    <a:pt x="1807027" y="75221"/>
                  </a:cubicBezTo>
                  <a:lnTo>
                    <a:pt x="1807027" y="195124"/>
                  </a:lnTo>
                  <a:cubicBezTo>
                    <a:pt x="1807027" y="215074"/>
                    <a:pt x="1799102" y="234207"/>
                    <a:pt x="1784996" y="248313"/>
                  </a:cubicBezTo>
                  <a:cubicBezTo>
                    <a:pt x="1770889" y="262420"/>
                    <a:pt x="1751756" y="270345"/>
                    <a:pt x="1731807" y="270345"/>
                  </a:cubicBezTo>
                  <a:lnTo>
                    <a:pt x="75221" y="270345"/>
                  </a:lnTo>
                  <a:cubicBezTo>
                    <a:pt x="33678" y="270345"/>
                    <a:pt x="0" y="236668"/>
                    <a:pt x="0" y="195124"/>
                  </a:cubicBezTo>
                  <a:lnTo>
                    <a:pt x="0" y="75221"/>
                  </a:lnTo>
                  <a:cubicBezTo>
                    <a:pt x="0" y="33678"/>
                    <a:pt x="33678" y="0"/>
                    <a:pt x="7522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807028" cy="29892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055511" y="3761133"/>
            <a:ext cx="8176979" cy="4872583"/>
          </a:xfrm>
          <a:custGeom>
            <a:avLst/>
            <a:gdLst/>
            <a:ahLst/>
            <a:cxnLst/>
            <a:rect r="r" b="b" t="t" l="l"/>
            <a:pathLst>
              <a:path h="4872583" w="8176979">
                <a:moveTo>
                  <a:pt x="0" y="0"/>
                </a:moveTo>
                <a:lnTo>
                  <a:pt x="8176978" y="0"/>
                </a:lnTo>
                <a:lnTo>
                  <a:pt x="8176978" y="4872583"/>
                </a:lnTo>
                <a:lnTo>
                  <a:pt x="0" y="48725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21434" y="2464748"/>
            <a:ext cx="11799291" cy="57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Resultado do programa: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59928" y="2162869"/>
            <a:ext cx="15968144" cy="6540538"/>
            <a:chOff x="0" y="0"/>
            <a:chExt cx="3322499" cy="13608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22499" cy="1360893"/>
            </a:xfrm>
            <a:custGeom>
              <a:avLst/>
              <a:gdLst/>
              <a:ahLst/>
              <a:cxnLst/>
              <a:rect r="r" b="b" t="t" l="l"/>
              <a:pathLst>
                <a:path h="1360893" w="3322499">
                  <a:moveTo>
                    <a:pt x="24727" y="0"/>
                  </a:moveTo>
                  <a:lnTo>
                    <a:pt x="3297772" y="0"/>
                  </a:lnTo>
                  <a:cubicBezTo>
                    <a:pt x="3304330" y="0"/>
                    <a:pt x="3310619" y="2605"/>
                    <a:pt x="3315257" y="7242"/>
                  </a:cubicBezTo>
                  <a:cubicBezTo>
                    <a:pt x="3319893" y="11879"/>
                    <a:pt x="3322499" y="18169"/>
                    <a:pt x="3322499" y="24727"/>
                  </a:cubicBezTo>
                  <a:lnTo>
                    <a:pt x="3322499" y="1336166"/>
                  </a:lnTo>
                  <a:cubicBezTo>
                    <a:pt x="3322499" y="1342724"/>
                    <a:pt x="3319893" y="1349013"/>
                    <a:pt x="3315257" y="1353651"/>
                  </a:cubicBezTo>
                  <a:cubicBezTo>
                    <a:pt x="3310619" y="1358288"/>
                    <a:pt x="3304330" y="1360893"/>
                    <a:pt x="3297772" y="1360893"/>
                  </a:cubicBezTo>
                  <a:lnTo>
                    <a:pt x="24727" y="1360893"/>
                  </a:lnTo>
                  <a:cubicBezTo>
                    <a:pt x="11070" y="1360893"/>
                    <a:pt x="0" y="1349822"/>
                    <a:pt x="0" y="1336166"/>
                  </a:cubicBezTo>
                  <a:lnTo>
                    <a:pt x="0" y="24727"/>
                  </a:lnTo>
                  <a:cubicBezTo>
                    <a:pt x="0" y="18169"/>
                    <a:pt x="2605" y="11879"/>
                    <a:pt x="7242" y="7242"/>
                  </a:cubicBezTo>
                  <a:cubicBezTo>
                    <a:pt x="11879" y="2605"/>
                    <a:pt x="18169" y="0"/>
                    <a:pt x="247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22499" cy="1398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32193" y="2334792"/>
            <a:ext cx="14823614" cy="6139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Imagine que você irá ganhar uma mesada de R$14,00 por semana, e por curiosidade, quer rodar um código para calcular o quanto de mesada irá juntar em 12 semanas.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Após executar esse código, qual vai ser o valor da variável "mesada", após 12 semanas?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a) 154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b) 176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c) 168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d) 182</a:t>
            </a:r>
          </a:p>
          <a:p>
            <a:pPr algn="just">
              <a:lnSpc>
                <a:spcPts val="4083"/>
              </a:lnSpc>
              <a:spcBef>
                <a:spcPct val="0"/>
              </a:spcBef>
            </a:pPr>
            <a:r>
              <a:rPr lang="en-US" sz="2916">
                <a:solidFill>
                  <a:srgbClr val="000000"/>
                </a:solidFill>
                <a:latin typeface="Space Mono Bold"/>
              </a:rPr>
              <a:t>e) Nenhuma das anteriores</a:t>
            </a:r>
          </a:p>
          <a:p>
            <a:pPr algn="ctr">
              <a:lnSpc>
                <a:spcPts val="4083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9065" y="5143500"/>
            <a:ext cx="6295191" cy="2694128"/>
          </a:xfrm>
          <a:custGeom>
            <a:avLst/>
            <a:gdLst/>
            <a:ahLst/>
            <a:cxnLst/>
            <a:rect r="r" b="b" t="t" l="l"/>
            <a:pathLst>
              <a:path h="2694128" w="6295191">
                <a:moveTo>
                  <a:pt x="0" y="0"/>
                </a:moveTo>
                <a:lnTo>
                  <a:pt x="6295191" y="0"/>
                </a:lnTo>
                <a:lnTo>
                  <a:pt x="6295191" y="2694128"/>
                </a:lnTo>
                <a:lnTo>
                  <a:pt x="0" y="269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REVISÃO - EXERCÍCIO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551156" y="3635130"/>
            <a:ext cx="13185687" cy="2417376"/>
          </a:xfrm>
          <a:custGeom>
            <a:avLst/>
            <a:gdLst/>
            <a:ahLst/>
            <a:cxnLst/>
            <a:rect r="r" b="b" t="t" l="l"/>
            <a:pathLst>
              <a:path h="2417376" w="13185687">
                <a:moveTo>
                  <a:pt x="0" y="0"/>
                </a:moveTo>
                <a:lnTo>
                  <a:pt x="13185688" y="0"/>
                </a:lnTo>
                <a:lnTo>
                  <a:pt x="13185688" y="2417376"/>
                </a:lnTo>
                <a:lnTo>
                  <a:pt x="0" y="24173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EXERCÍCIO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937262" y="2048002"/>
            <a:ext cx="12413477" cy="1225178"/>
            <a:chOff x="0" y="0"/>
            <a:chExt cx="16551303" cy="163357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6551303" cy="1633571"/>
              <a:chOff x="0" y="0"/>
              <a:chExt cx="2745516" cy="27097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745516" cy="270975"/>
              </a:xfrm>
              <a:custGeom>
                <a:avLst/>
                <a:gdLst/>
                <a:ahLst/>
                <a:cxnLst/>
                <a:rect r="r" b="b" t="t" l="l"/>
                <a:pathLst>
                  <a:path h="270975" w="2745516">
                    <a:moveTo>
                      <a:pt x="39915" y="0"/>
                    </a:moveTo>
                    <a:lnTo>
                      <a:pt x="2705601" y="0"/>
                    </a:lnTo>
                    <a:cubicBezTo>
                      <a:pt x="2727646" y="0"/>
                      <a:pt x="2745516" y="17871"/>
                      <a:pt x="2745516" y="39915"/>
                    </a:cubicBezTo>
                    <a:lnTo>
                      <a:pt x="2745516" y="231060"/>
                    </a:lnTo>
                    <a:cubicBezTo>
                      <a:pt x="2745516" y="253105"/>
                      <a:pt x="2727646" y="270975"/>
                      <a:pt x="2705601" y="270975"/>
                    </a:cubicBezTo>
                    <a:lnTo>
                      <a:pt x="39915" y="270975"/>
                    </a:lnTo>
                    <a:cubicBezTo>
                      <a:pt x="17871" y="270975"/>
                      <a:pt x="0" y="253105"/>
                      <a:pt x="0" y="231060"/>
                    </a:cubicBezTo>
                    <a:lnTo>
                      <a:pt x="0" y="39915"/>
                    </a:lnTo>
                    <a:cubicBezTo>
                      <a:pt x="0" y="17871"/>
                      <a:pt x="17871" y="0"/>
                      <a:pt x="39915" y="0"/>
                    </a:cubicBezTo>
                    <a:close/>
                  </a:path>
                </a:pathLst>
              </a:custGeom>
              <a:solidFill>
                <a:srgbClr val="F9B54C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2745516" cy="299550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536665" y="438727"/>
              <a:ext cx="15477972" cy="7561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465"/>
                </a:lnSpc>
                <a:spcBef>
                  <a:spcPct val="0"/>
                </a:spcBef>
              </a:pPr>
              <a:r>
                <a:rPr lang="en-US" sz="3721" spc="-223">
                  <a:solidFill>
                    <a:srgbClr val="160E0C"/>
                  </a:solidFill>
                  <a:latin typeface="Space Mono Bold"/>
                </a:rPr>
                <a:t>Dado o código abaixo, qual será a sua saída?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847578" y="6414456"/>
            <a:ext cx="6592844" cy="3565113"/>
            <a:chOff x="0" y="0"/>
            <a:chExt cx="8790458" cy="475348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8790458" cy="4753484"/>
              <a:chOff x="0" y="0"/>
              <a:chExt cx="1458154" cy="78850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458154" cy="788504"/>
              </a:xfrm>
              <a:custGeom>
                <a:avLst/>
                <a:gdLst/>
                <a:ahLst/>
                <a:cxnLst/>
                <a:rect r="r" b="b" t="t" l="l"/>
                <a:pathLst>
                  <a:path h="788504" w="1458154">
                    <a:moveTo>
                      <a:pt x="75155" y="0"/>
                    </a:moveTo>
                    <a:lnTo>
                      <a:pt x="1382999" y="0"/>
                    </a:lnTo>
                    <a:cubicBezTo>
                      <a:pt x="1424506" y="0"/>
                      <a:pt x="1458154" y="33648"/>
                      <a:pt x="1458154" y="75155"/>
                    </a:cubicBezTo>
                    <a:lnTo>
                      <a:pt x="1458154" y="713349"/>
                    </a:lnTo>
                    <a:cubicBezTo>
                      <a:pt x="1458154" y="733281"/>
                      <a:pt x="1450236" y="752397"/>
                      <a:pt x="1436141" y="766492"/>
                    </a:cubicBezTo>
                    <a:cubicBezTo>
                      <a:pt x="1422047" y="780586"/>
                      <a:pt x="1402931" y="788504"/>
                      <a:pt x="1382999" y="788504"/>
                    </a:cubicBezTo>
                    <a:lnTo>
                      <a:pt x="75155" y="788504"/>
                    </a:lnTo>
                    <a:cubicBezTo>
                      <a:pt x="55222" y="788504"/>
                      <a:pt x="36107" y="780586"/>
                      <a:pt x="22012" y="766492"/>
                    </a:cubicBezTo>
                    <a:cubicBezTo>
                      <a:pt x="7918" y="752397"/>
                      <a:pt x="0" y="733281"/>
                      <a:pt x="0" y="713349"/>
                    </a:cubicBezTo>
                    <a:lnTo>
                      <a:pt x="0" y="75155"/>
                    </a:lnTo>
                    <a:cubicBezTo>
                      <a:pt x="0" y="55222"/>
                      <a:pt x="7918" y="36107"/>
                      <a:pt x="22012" y="22012"/>
                    </a:cubicBezTo>
                    <a:cubicBezTo>
                      <a:pt x="36107" y="7918"/>
                      <a:pt x="55222" y="0"/>
                      <a:pt x="75155" y="0"/>
                    </a:cubicBezTo>
                    <a:close/>
                  </a:path>
                </a:pathLst>
              </a:custGeom>
              <a:solidFill>
                <a:srgbClr val="F9B54C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458154" cy="836129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34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715884" y="247545"/>
              <a:ext cx="7358689" cy="41155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6237"/>
                </a:lnSpc>
              </a:pPr>
              <a:r>
                <a:rPr lang="en-US" sz="3998" spc="-239">
                  <a:solidFill>
                    <a:srgbClr val="160E0C"/>
                  </a:solidFill>
                  <a:latin typeface="Space Mono Bold"/>
                </a:rPr>
                <a:t>a) 2, 4, 6, 8, 10</a:t>
              </a:r>
            </a:p>
            <a:p>
              <a:pPr algn="just">
                <a:lnSpc>
                  <a:spcPts val="6237"/>
                </a:lnSpc>
              </a:pPr>
              <a:r>
                <a:rPr lang="en-US" sz="3998" spc="-239">
                  <a:solidFill>
                    <a:srgbClr val="160E0C"/>
                  </a:solidFill>
                  <a:latin typeface="Space Mono Bold"/>
                </a:rPr>
                <a:t>b</a:t>
              </a:r>
              <a:r>
                <a:rPr lang="en-US" sz="3998" spc="-239">
                  <a:solidFill>
                    <a:srgbClr val="160E0C"/>
                  </a:solidFill>
                  <a:latin typeface="Space Mono Bold"/>
                </a:rPr>
                <a:t>) 1, 3, 5, 7, 9 </a:t>
              </a:r>
            </a:p>
            <a:p>
              <a:pPr algn="just">
                <a:lnSpc>
                  <a:spcPts val="6237"/>
                </a:lnSpc>
              </a:pPr>
              <a:r>
                <a:rPr lang="en-US" sz="3998" spc="-239">
                  <a:solidFill>
                    <a:srgbClr val="160E0C"/>
                  </a:solidFill>
                  <a:latin typeface="Space Mono Bold"/>
                </a:rPr>
                <a:t>c</a:t>
              </a:r>
              <a:r>
                <a:rPr lang="en-US" sz="3998" spc="-239">
                  <a:solidFill>
                    <a:srgbClr val="160E0C"/>
                  </a:solidFill>
                  <a:latin typeface="Space Mono Bold"/>
                </a:rPr>
                <a:t>) 2, 4, 6, 8</a:t>
              </a:r>
            </a:p>
            <a:p>
              <a:pPr algn="just">
                <a:lnSpc>
                  <a:spcPts val="6237"/>
                </a:lnSpc>
              </a:pPr>
              <a:r>
                <a:rPr lang="en-US" sz="3998" spc="-239">
                  <a:solidFill>
                    <a:srgbClr val="160E0C"/>
                  </a:solidFill>
                  <a:latin typeface="Space Mono Bold"/>
                </a:rPr>
                <a:t>d</a:t>
              </a:r>
              <a:r>
                <a:rPr lang="en-US" sz="3998" spc="-239">
                  <a:solidFill>
                    <a:srgbClr val="160E0C"/>
                  </a:solidFill>
                  <a:latin typeface="Space Mono Bold"/>
                </a:rPr>
                <a:t>) 0, 2, 4, 6, 8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2397794"/>
            <a:ext cx="7831674" cy="2849761"/>
            <a:chOff x="0" y="0"/>
            <a:chExt cx="2074328" cy="7547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74328" cy="754799"/>
            </a:xfrm>
            <a:custGeom>
              <a:avLst/>
              <a:gdLst/>
              <a:ahLst/>
              <a:cxnLst/>
              <a:rect r="r" b="b" t="t" l="l"/>
              <a:pathLst>
                <a:path h="754799" w="2074328">
                  <a:moveTo>
                    <a:pt x="63267" y="0"/>
                  </a:moveTo>
                  <a:lnTo>
                    <a:pt x="2011062" y="0"/>
                  </a:lnTo>
                  <a:cubicBezTo>
                    <a:pt x="2027841" y="0"/>
                    <a:pt x="2043933" y="6666"/>
                    <a:pt x="2055798" y="18530"/>
                  </a:cubicBezTo>
                  <a:cubicBezTo>
                    <a:pt x="2067663" y="30395"/>
                    <a:pt x="2074328" y="46487"/>
                    <a:pt x="2074328" y="63267"/>
                  </a:cubicBezTo>
                  <a:lnTo>
                    <a:pt x="2074328" y="691532"/>
                  </a:lnTo>
                  <a:cubicBezTo>
                    <a:pt x="2074328" y="708312"/>
                    <a:pt x="2067663" y="724404"/>
                    <a:pt x="2055798" y="736269"/>
                  </a:cubicBezTo>
                  <a:cubicBezTo>
                    <a:pt x="2043933" y="748133"/>
                    <a:pt x="2027841" y="754799"/>
                    <a:pt x="2011062" y="754799"/>
                  </a:cubicBezTo>
                  <a:lnTo>
                    <a:pt x="63267" y="754799"/>
                  </a:lnTo>
                  <a:cubicBezTo>
                    <a:pt x="46487" y="754799"/>
                    <a:pt x="30395" y="748133"/>
                    <a:pt x="18530" y="736269"/>
                  </a:cubicBezTo>
                  <a:cubicBezTo>
                    <a:pt x="6666" y="724404"/>
                    <a:pt x="0" y="708312"/>
                    <a:pt x="0" y="691532"/>
                  </a:cubicBezTo>
                  <a:lnTo>
                    <a:pt x="0" y="63267"/>
                  </a:lnTo>
                  <a:cubicBezTo>
                    <a:pt x="0" y="46487"/>
                    <a:pt x="6666" y="30395"/>
                    <a:pt x="18530" y="18530"/>
                  </a:cubicBezTo>
                  <a:cubicBezTo>
                    <a:pt x="30395" y="6666"/>
                    <a:pt x="46487" y="0"/>
                    <a:pt x="6326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074328" cy="78337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564380" y="2643074"/>
            <a:ext cx="7107141" cy="2384481"/>
          </a:xfrm>
          <a:custGeom>
            <a:avLst/>
            <a:gdLst/>
            <a:ahLst/>
            <a:cxnLst/>
            <a:rect r="r" b="b" t="t" l="l"/>
            <a:pathLst>
              <a:path h="2384481" w="7107141">
                <a:moveTo>
                  <a:pt x="0" y="0"/>
                </a:moveTo>
                <a:lnTo>
                  <a:pt x="7107141" y="0"/>
                </a:lnTo>
                <a:lnTo>
                  <a:pt x="7107141" y="2384481"/>
                </a:lnTo>
                <a:lnTo>
                  <a:pt x="0" y="23844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5621105"/>
            <a:ext cx="7831674" cy="2849761"/>
            <a:chOff x="0" y="0"/>
            <a:chExt cx="2074328" cy="75479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74328" cy="754799"/>
            </a:xfrm>
            <a:custGeom>
              <a:avLst/>
              <a:gdLst/>
              <a:ahLst/>
              <a:cxnLst/>
              <a:rect r="r" b="b" t="t" l="l"/>
              <a:pathLst>
                <a:path h="754799" w="2074328">
                  <a:moveTo>
                    <a:pt x="63267" y="0"/>
                  </a:moveTo>
                  <a:lnTo>
                    <a:pt x="2011062" y="0"/>
                  </a:lnTo>
                  <a:cubicBezTo>
                    <a:pt x="2027841" y="0"/>
                    <a:pt x="2043933" y="6666"/>
                    <a:pt x="2055798" y="18530"/>
                  </a:cubicBezTo>
                  <a:cubicBezTo>
                    <a:pt x="2067663" y="30395"/>
                    <a:pt x="2074328" y="46487"/>
                    <a:pt x="2074328" y="63267"/>
                  </a:cubicBezTo>
                  <a:lnTo>
                    <a:pt x="2074328" y="691532"/>
                  </a:lnTo>
                  <a:cubicBezTo>
                    <a:pt x="2074328" y="708312"/>
                    <a:pt x="2067663" y="724404"/>
                    <a:pt x="2055798" y="736269"/>
                  </a:cubicBezTo>
                  <a:cubicBezTo>
                    <a:pt x="2043933" y="748133"/>
                    <a:pt x="2027841" y="754799"/>
                    <a:pt x="2011062" y="754799"/>
                  </a:cubicBezTo>
                  <a:lnTo>
                    <a:pt x="63267" y="754799"/>
                  </a:lnTo>
                  <a:cubicBezTo>
                    <a:pt x="46487" y="754799"/>
                    <a:pt x="30395" y="748133"/>
                    <a:pt x="18530" y="736269"/>
                  </a:cubicBezTo>
                  <a:cubicBezTo>
                    <a:pt x="6666" y="724404"/>
                    <a:pt x="0" y="708312"/>
                    <a:pt x="0" y="691532"/>
                  </a:cubicBezTo>
                  <a:lnTo>
                    <a:pt x="0" y="63267"/>
                  </a:lnTo>
                  <a:cubicBezTo>
                    <a:pt x="0" y="46487"/>
                    <a:pt x="6666" y="30395"/>
                    <a:pt x="18530" y="18530"/>
                  </a:cubicBezTo>
                  <a:cubicBezTo>
                    <a:pt x="30395" y="6666"/>
                    <a:pt x="46487" y="0"/>
                    <a:pt x="6326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074328" cy="78337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002265" y="5846705"/>
            <a:ext cx="8723620" cy="2295690"/>
          </a:xfrm>
          <a:custGeom>
            <a:avLst/>
            <a:gdLst/>
            <a:ahLst/>
            <a:cxnLst/>
            <a:rect r="r" b="b" t="t" l="l"/>
            <a:pathLst>
              <a:path h="2295690" w="8723620">
                <a:moveTo>
                  <a:pt x="0" y="0"/>
                </a:moveTo>
                <a:lnTo>
                  <a:pt x="8723620" y="0"/>
                </a:lnTo>
                <a:lnTo>
                  <a:pt x="8723620" y="2295689"/>
                </a:lnTo>
                <a:lnTo>
                  <a:pt x="0" y="22956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PRINT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0386" y="2643074"/>
            <a:ext cx="7188301" cy="236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8"/>
              </a:lnSpc>
            </a:pPr>
            <a:r>
              <a:rPr lang="en-US" sz="3107" spc="-186">
                <a:solidFill>
                  <a:srgbClr val="160E0C"/>
                </a:solidFill>
                <a:latin typeface="Space Mono Bold"/>
              </a:rPr>
              <a:t>A principal saída que temos é o comando de imprimir na tela, print( ). </a:t>
            </a:r>
          </a:p>
          <a:p>
            <a:pPr algn="l">
              <a:lnSpc>
                <a:spcPts val="3728"/>
              </a:lnSpc>
              <a:spcBef>
                <a:spcPct val="0"/>
              </a:spcBef>
            </a:pPr>
            <a:r>
              <a:rPr lang="en-US" sz="3107" spc="-186">
                <a:solidFill>
                  <a:srgbClr val="160E0C"/>
                </a:solidFill>
                <a:latin typeface="Space Mono Bold"/>
              </a:rPr>
              <a:t>Para imprimir texto usamos aspas (““) dentro do print.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0386" y="5862131"/>
            <a:ext cx="7188301" cy="236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8"/>
              </a:lnSpc>
              <a:spcBef>
                <a:spcPct val="0"/>
              </a:spcBef>
            </a:pPr>
            <a:r>
              <a:rPr lang="en-US" sz="3107" spc="-186">
                <a:solidFill>
                  <a:srgbClr val="160E0C"/>
                </a:solidFill>
                <a:latin typeface="Space Mono Bold"/>
              </a:rPr>
              <a:t>Mas também podemos manipular a saída para colocarmos o valor de variáveis no meio do texto. A forma mais simples disso, é fazer: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33695" y="1715027"/>
            <a:ext cx="16020610" cy="1993381"/>
            <a:chOff x="0" y="0"/>
            <a:chExt cx="3459775" cy="4304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59775" cy="430486"/>
            </a:xfrm>
            <a:custGeom>
              <a:avLst/>
              <a:gdLst/>
              <a:ahLst/>
              <a:cxnLst/>
              <a:rect r="r" b="b" t="t" l="l"/>
              <a:pathLst>
                <a:path h="430486" w="3459775">
                  <a:moveTo>
                    <a:pt x="24646" y="0"/>
                  </a:moveTo>
                  <a:lnTo>
                    <a:pt x="3435129" y="0"/>
                  </a:lnTo>
                  <a:cubicBezTo>
                    <a:pt x="3448741" y="0"/>
                    <a:pt x="3459775" y="11034"/>
                    <a:pt x="3459775" y="24646"/>
                  </a:cubicBezTo>
                  <a:lnTo>
                    <a:pt x="3459775" y="405840"/>
                  </a:lnTo>
                  <a:cubicBezTo>
                    <a:pt x="3459775" y="412377"/>
                    <a:pt x="3457179" y="418646"/>
                    <a:pt x="3452557" y="423268"/>
                  </a:cubicBezTo>
                  <a:cubicBezTo>
                    <a:pt x="3447935" y="427889"/>
                    <a:pt x="3441666" y="430486"/>
                    <a:pt x="3435129" y="430486"/>
                  </a:cubicBezTo>
                  <a:lnTo>
                    <a:pt x="24646" y="430486"/>
                  </a:lnTo>
                  <a:cubicBezTo>
                    <a:pt x="11034" y="430486"/>
                    <a:pt x="0" y="419452"/>
                    <a:pt x="0" y="405840"/>
                  </a:cubicBezTo>
                  <a:lnTo>
                    <a:pt x="0" y="24646"/>
                  </a:lnTo>
                  <a:cubicBezTo>
                    <a:pt x="0" y="11034"/>
                    <a:pt x="11034" y="0"/>
                    <a:pt x="24646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459775" cy="468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32230" y="-3441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EXERCÍCIO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6532" y="1883388"/>
            <a:ext cx="15455591" cy="1589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8"/>
              </a:lnSpc>
            </a:pPr>
            <a:r>
              <a:rPr lang="en-US" sz="3027">
                <a:solidFill>
                  <a:srgbClr val="1C2130"/>
                </a:solidFill>
                <a:latin typeface="Space Mono Bold"/>
              </a:rPr>
              <a:t>A seguir, há diferentes alternativas. Diga qual alternativa que </a:t>
            </a:r>
            <a:r>
              <a:rPr lang="en-US" sz="3027" u="sng">
                <a:solidFill>
                  <a:srgbClr val="1C2130"/>
                </a:solidFill>
                <a:latin typeface="Space Mono Bold"/>
              </a:rPr>
              <a:t>NÃO</a:t>
            </a:r>
            <a:r>
              <a:rPr lang="en-US" sz="3027">
                <a:solidFill>
                  <a:srgbClr val="1C2130"/>
                </a:solidFill>
                <a:latin typeface="Space Mono Bold"/>
              </a:rPr>
              <a:t> irá resultar na seguinte saída: </a:t>
            </a:r>
          </a:p>
          <a:p>
            <a:pPr algn="ctr">
              <a:lnSpc>
                <a:spcPts val="4238"/>
              </a:lnSpc>
              <a:spcBef>
                <a:spcPct val="0"/>
              </a:spcBef>
            </a:pPr>
            <a:r>
              <a:rPr lang="en-US" sz="3027">
                <a:solidFill>
                  <a:srgbClr val="C03027"/>
                </a:solidFill>
                <a:latin typeface="Space Mono Bold"/>
              </a:rPr>
              <a:t>"Olá! Meu nome é Ana. Eu tenho 25 anos e moro em São Paulo."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03" y="4112144"/>
            <a:ext cx="6029850" cy="3834267"/>
            <a:chOff x="0" y="0"/>
            <a:chExt cx="1759737" cy="11189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59737" cy="1118983"/>
            </a:xfrm>
            <a:custGeom>
              <a:avLst/>
              <a:gdLst/>
              <a:ahLst/>
              <a:cxnLst/>
              <a:rect r="r" b="b" t="t" l="l"/>
              <a:pathLst>
                <a:path h="1118983" w="1759737">
                  <a:moveTo>
                    <a:pt x="65481" y="0"/>
                  </a:moveTo>
                  <a:lnTo>
                    <a:pt x="1694257" y="0"/>
                  </a:lnTo>
                  <a:cubicBezTo>
                    <a:pt x="1711623" y="0"/>
                    <a:pt x="1728279" y="6899"/>
                    <a:pt x="1740558" y="19179"/>
                  </a:cubicBezTo>
                  <a:cubicBezTo>
                    <a:pt x="1752839" y="31459"/>
                    <a:pt x="1759737" y="48114"/>
                    <a:pt x="1759737" y="65481"/>
                  </a:cubicBezTo>
                  <a:lnTo>
                    <a:pt x="1759737" y="1053503"/>
                  </a:lnTo>
                  <a:cubicBezTo>
                    <a:pt x="1759737" y="1070869"/>
                    <a:pt x="1752839" y="1087525"/>
                    <a:pt x="1740558" y="1099805"/>
                  </a:cubicBezTo>
                  <a:cubicBezTo>
                    <a:pt x="1728279" y="1112085"/>
                    <a:pt x="1711623" y="1118983"/>
                    <a:pt x="1694257" y="1118983"/>
                  </a:cubicBezTo>
                  <a:lnTo>
                    <a:pt x="65481" y="1118983"/>
                  </a:lnTo>
                  <a:cubicBezTo>
                    <a:pt x="29317" y="1118983"/>
                    <a:pt x="0" y="1089667"/>
                    <a:pt x="0" y="1053503"/>
                  </a:cubicBezTo>
                  <a:lnTo>
                    <a:pt x="0" y="65481"/>
                  </a:lnTo>
                  <a:cubicBezTo>
                    <a:pt x="0" y="48114"/>
                    <a:pt x="6899" y="31459"/>
                    <a:pt x="19179" y="19179"/>
                  </a:cubicBezTo>
                  <a:cubicBezTo>
                    <a:pt x="31459" y="6899"/>
                    <a:pt x="48114" y="0"/>
                    <a:pt x="6548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59737" cy="115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88125" y="4303827"/>
            <a:ext cx="5664725" cy="353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a)</a:t>
            </a:r>
            <a:r>
              <a:rPr lang="en-US" sz="2240">
                <a:solidFill>
                  <a:srgbClr val="1C2130"/>
                </a:solidFill>
                <a:latin typeface="Space Mono Bold"/>
              </a:rPr>
              <a:t> 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nome = 'Ana'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idade = 25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cidade = 'São Paulo'</a:t>
            </a:r>
          </a:p>
          <a:p>
            <a:pPr algn="just">
              <a:lnSpc>
                <a:spcPts val="3136"/>
              </a:lnSpc>
            </a:pP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apresentacao = f'Olá! Meu nome é {nome}. Eu tenho {idade} anos e moro em {cidade}.'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print(apresentacao)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129075" y="4172549"/>
            <a:ext cx="6029850" cy="3834267"/>
            <a:chOff x="0" y="0"/>
            <a:chExt cx="1759737" cy="111898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9737" cy="1118983"/>
            </a:xfrm>
            <a:custGeom>
              <a:avLst/>
              <a:gdLst/>
              <a:ahLst/>
              <a:cxnLst/>
              <a:rect r="r" b="b" t="t" l="l"/>
              <a:pathLst>
                <a:path h="1118983" w="1759737">
                  <a:moveTo>
                    <a:pt x="65481" y="0"/>
                  </a:moveTo>
                  <a:lnTo>
                    <a:pt x="1694257" y="0"/>
                  </a:lnTo>
                  <a:cubicBezTo>
                    <a:pt x="1711623" y="0"/>
                    <a:pt x="1728279" y="6899"/>
                    <a:pt x="1740558" y="19179"/>
                  </a:cubicBezTo>
                  <a:cubicBezTo>
                    <a:pt x="1752839" y="31459"/>
                    <a:pt x="1759737" y="48114"/>
                    <a:pt x="1759737" y="65481"/>
                  </a:cubicBezTo>
                  <a:lnTo>
                    <a:pt x="1759737" y="1053503"/>
                  </a:lnTo>
                  <a:cubicBezTo>
                    <a:pt x="1759737" y="1070869"/>
                    <a:pt x="1752839" y="1087525"/>
                    <a:pt x="1740558" y="1099805"/>
                  </a:cubicBezTo>
                  <a:cubicBezTo>
                    <a:pt x="1728279" y="1112085"/>
                    <a:pt x="1711623" y="1118983"/>
                    <a:pt x="1694257" y="1118983"/>
                  </a:cubicBezTo>
                  <a:lnTo>
                    <a:pt x="65481" y="1118983"/>
                  </a:lnTo>
                  <a:cubicBezTo>
                    <a:pt x="29317" y="1118983"/>
                    <a:pt x="0" y="1089667"/>
                    <a:pt x="0" y="1053503"/>
                  </a:cubicBezTo>
                  <a:lnTo>
                    <a:pt x="0" y="65481"/>
                  </a:lnTo>
                  <a:cubicBezTo>
                    <a:pt x="0" y="48114"/>
                    <a:pt x="6899" y="31459"/>
                    <a:pt x="19179" y="19179"/>
                  </a:cubicBezTo>
                  <a:cubicBezTo>
                    <a:pt x="31459" y="6899"/>
                    <a:pt x="48114" y="0"/>
                    <a:pt x="6548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59737" cy="115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311637" y="4303827"/>
            <a:ext cx="5664725" cy="353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b)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nome = "Ana"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idade = 25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cidade = "São Paulo"</a:t>
            </a:r>
          </a:p>
          <a:p>
            <a:pPr algn="just">
              <a:lnSpc>
                <a:spcPts val="3136"/>
              </a:lnSpc>
            </a:pP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apresentacao = f"Olá! Meu nome é (nome). Eu tenho (idade) anos e moro em (cidade)."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print{apresentacao}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254175" y="4172549"/>
            <a:ext cx="6029850" cy="3834267"/>
            <a:chOff x="0" y="0"/>
            <a:chExt cx="1759737" cy="111898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59737" cy="1118983"/>
            </a:xfrm>
            <a:custGeom>
              <a:avLst/>
              <a:gdLst/>
              <a:ahLst/>
              <a:cxnLst/>
              <a:rect r="r" b="b" t="t" l="l"/>
              <a:pathLst>
                <a:path h="1118983" w="1759737">
                  <a:moveTo>
                    <a:pt x="65481" y="0"/>
                  </a:moveTo>
                  <a:lnTo>
                    <a:pt x="1694257" y="0"/>
                  </a:lnTo>
                  <a:cubicBezTo>
                    <a:pt x="1711623" y="0"/>
                    <a:pt x="1728279" y="6899"/>
                    <a:pt x="1740558" y="19179"/>
                  </a:cubicBezTo>
                  <a:cubicBezTo>
                    <a:pt x="1752839" y="31459"/>
                    <a:pt x="1759737" y="48114"/>
                    <a:pt x="1759737" y="65481"/>
                  </a:cubicBezTo>
                  <a:lnTo>
                    <a:pt x="1759737" y="1053503"/>
                  </a:lnTo>
                  <a:cubicBezTo>
                    <a:pt x="1759737" y="1070869"/>
                    <a:pt x="1752839" y="1087525"/>
                    <a:pt x="1740558" y="1099805"/>
                  </a:cubicBezTo>
                  <a:cubicBezTo>
                    <a:pt x="1728279" y="1112085"/>
                    <a:pt x="1711623" y="1118983"/>
                    <a:pt x="1694257" y="1118983"/>
                  </a:cubicBezTo>
                  <a:lnTo>
                    <a:pt x="65481" y="1118983"/>
                  </a:lnTo>
                  <a:cubicBezTo>
                    <a:pt x="29317" y="1118983"/>
                    <a:pt x="0" y="1089667"/>
                    <a:pt x="0" y="1053503"/>
                  </a:cubicBezTo>
                  <a:lnTo>
                    <a:pt x="0" y="65481"/>
                  </a:lnTo>
                  <a:cubicBezTo>
                    <a:pt x="0" y="48114"/>
                    <a:pt x="6899" y="31459"/>
                    <a:pt x="19179" y="19179"/>
                  </a:cubicBezTo>
                  <a:cubicBezTo>
                    <a:pt x="31459" y="6899"/>
                    <a:pt x="48114" y="0"/>
                    <a:pt x="6548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759737" cy="115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463725" y="4303827"/>
            <a:ext cx="5664725" cy="3533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c)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nome = "Ana"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idade = 25</a:t>
            </a: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cidade = "São Paulo"</a:t>
            </a:r>
          </a:p>
          <a:p>
            <a:pPr algn="just">
              <a:lnSpc>
                <a:spcPts val="3136"/>
              </a:lnSpc>
            </a:pPr>
          </a:p>
          <a:p>
            <a:pPr algn="just">
              <a:lnSpc>
                <a:spcPts val="3136"/>
              </a:lnSpc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apresentacao = f"Olá! Meu nome é {nome}. Eu tenho {idade} anos e moro em {cidade}."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>
                <a:solidFill>
                  <a:srgbClr val="1C2130"/>
                </a:solidFill>
                <a:latin typeface="Space Mono Bold"/>
              </a:rPr>
              <a:t>print(apresentacao)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spc="-1149">
                <a:solidFill>
                  <a:srgbClr val="F2EFEB"/>
                </a:solidFill>
                <a:latin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54119" y="5806479"/>
            <a:ext cx="15516169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sz="4213" spc="-252">
                <a:solidFill>
                  <a:srgbClr val="160E0C"/>
                </a:solidFill>
                <a:latin typeface="Space Mono Bold"/>
              </a:rPr>
              <a:t>Hoje vamos revisar todo o conteúdo que foi visto até agora em Python: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sz="4213" spc="-252">
                <a:solidFill>
                  <a:srgbClr val="F2EFEB"/>
                </a:solidFill>
                <a:latin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VARIÁVEIS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40862" y="2392084"/>
            <a:ext cx="6912772" cy="6117201"/>
            <a:chOff x="0" y="0"/>
            <a:chExt cx="1896388" cy="167813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96388" cy="1678139"/>
            </a:xfrm>
            <a:custGeom>
              <a:avLst/>
              <a:gdLst/>
              <a:ahLst/>
              <a:cxnLst/>
              <a:rect r="r" b="b" t="t" l="l"/>
              <a:pathLst>
                <a:path h="1678139" w="1896388">
                  <a:moveTo>
                    <a:pt x="71676" y="0"/>
                  </a:moveTo>
                  <a:lnTo>
                    <a:pt x="1824712" y="0"/>
                  </a:lnTo>
                  <a:cubicBezTo>
                    <a:pt x="1864298" y="0"/>
                    <a:pt x="1896388" y="32091"/>
                    <a:pt x="1896388" y="71676"/>
                  </a:cubicBezTo>
                  <a:lnTo>
                    <a:pt x="1896388" y="1606462"/>
                  </a:lnTo>
                  <a:cubicBezTo>
                    <a:pt x="1896388" y="1646048"/>
                    <a:pt x="1864298" y="1678139"/>
                    <a:pt x="1824712" y="1678139"/>
                  </a:cubicBezTo>
                  <a:lnTo>
                    <a:pt x="71676" y="1678139"/>
                  </a:lnTo>
                  <a:cubicBezTo>
                    <a:pt x="32091" y="1678139"/>
                    <a:pt x="0" y="1646048"/>
                    <a:pt x="0" y="1606462"/>
                  </a:cubicBezTo>
                  <a:lnTo>
                    <a:pt x="0" y="71676"/>
                  </a:lnTo>
                  <a:cubicBezTo>
                    <a:pt x="0" y="32091"/>
                    <a:pt x="32091" y="0"/>
                    <a:pt x="7167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896388" cy="170671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00101" y="2681605"/>
            <a:ext cx="5994292" cy="5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</a:rPr>
              <a:t>Variáveis </a:t>
            </a:r>
            <a:r>
              <a:rPr lang="en-US" sz="3000" spc="-179">
                <a:solidFill>
                  <a:srgbClr val="C03027"/>
                </a:solidFill>
                <a:latin typeface="Space Mono Bold"/>
              </a:rPr>
              <a:t>guardam </a:t>
            </a:r>
            <a:r>
              <a:rPr lang="en-US" sz="3000" spc="-179">
                <a:solidFill>
                  <a:srgbClr val="160E0C"/>
                </a:solidFill>
                <a:latin typeface="Space Mono Bold"/>
              </a:rPr>
              <a:t>alguma informação para serem usadas nos códigos em sequência. 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</a:rPr>
              <a:t>1 - São definidas com o </a:t>
            </a:r>
            <a:r>
              <a:rPr lang="en-US" sz="3000" spc="-179">
                <a:solidFill>
                  <a:srgbClr val="C03027"/>
                </a:solidFill>
                <a:latin typeface="Space Mono Bold"/>
              </a:rPr>
              <a:t>nome e o valor</a:t>
            </a:r>
            <a:r>
              <a:rPr lang="en-US" sz="3000" spc="-179">
                <a:solidFill>
                  <a:srgbClr val="160E0C"/>
                </a:solidFill>
                <a:latin typeface="Space Mono Bold"/>
              </a:rPr>
              <a:t>, por exemplo, variável = 1;</a:t>
            </a:r>
          </a:p>
          <a:p>
            <a:pPr algn="l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</a:rPr>
              <a:t>2 - </a:t>
            </a:r>
            <a:r>
              <a:rPr lang="en-US" sz="3000" spc="-179">
                <a:solidFill>
                  <a:srgbClr val="C03027"/>
                </a:solidFill>
                <a:latin typeface="Space Mono Bold"/>
              </a:rPr>
              <a:t>Não </a:t>
            </a:r>
            <a:r>
              <a:rPr lang="en-US" sz="3000" spc="-179">
                <a:solidFill>
                  <a:srgbClr val="160E0C"/>
                </a:solidFill>
                <a:latin typeface="Space Mono Bold"/>
              </a:rPr>
              <a:t>podem </a:t>
            </a:r>
            <a:r>
              <a:rPr lang="en-US" sz="3000" spc="-179">
                <a:solidFill>
                  <a:srgbClr val="0A0A0A"/>
                </a:solidFill>
                <a:latin typeface="Space Mono Bold"/>
              </a:rPr>
              <a:t>iniciar </a:t>
            </a:r>
            <a:r>
              <a:rPr lang="en-US" sz="3000" spc="-179">
                <a:solidFill>
                  <a:srgbClr val="160E0C"/>
                </a:solidFill>
                <a:latin typeface="Space Mono Bold"/>
              </a:rPr>
              <a:t>com </a:t>
            </a:r>
            <a:r>
              <a:rPr lang="en-US" sz="3000" spc="-179">
                <a:solidFill>
                  <a:srgbClr val="0A0A0A"/>
                </a:solidFill>
                <a:latin typeface="Space Mono Bold"/>
              </a:rPr>
              <a:t>números;</a:t>
            </a:r>
          </a:p>
          <a:p>
            <a:pPr algn="l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</a:rPr>
              <a:t>3 - </a:t>
            </a:r>
            <a:r>
              <a:rPr lang="en-US" sz="3000" spc="-179">
                <a:solidFill>
                  <a:srgbClr val="C03027"/>
                </a:solidFill>
                <a:latin typeface="Space Mono Bold"/>
              </a:rPr>
              <a:t>Não </a:t>
            </a:r>
            <a:r>
              <a:rPr lang="en-US" sz="3000" spc="-179">
                <a:solidFill>
                  <a:srgbClr val="160E0C"/>
                </a:solidFill>
                <a:latin typeface="Space Mono Bold"/>
              </a:rPr>
              <a:t>podem ter </a:t>
            </a:r>
            <a:r>
              <a:rPr lang="en-US" sz="3000" spc="-179">
                <a:solidFill>
                  <a:srgbClr val="0A0A0A"/>
                </a:solidFill>
                <a:latin typeface="Space Mono Bold"/>
              </a:rPr>
              <a:t>caracteres especiais </a:t>
            </a:r>
            <a:r>
              <a:rPr lang="en-US" sz="3000" spc="-179">
                <a:solidFill>
                  <a:srgbClr val="160E0C"/>
                </a:solidFill>
                <a:latin typeface="Space Mono Bold"/>
                <a:ea typeface="Space Mono Bold"/>
              </a:rPr>
              <a:t>(ex: ´, @,#...);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3000" spc="-179">
                <a:solidFill>
                  <a:srgbClr val="160E0C"/>
                </a:solidFill>
                <a:latin typeface="Space Mono Bold"/>
              </a:rPr>
              <a:t>4 - </a:t>
            </a:r>
            <a:r>
              <a:rPr lang="en-US" sz="3000" spc="-179">
                <a:solidFill>
                  <a:srgbClr val="C03027"/>
                </a:solidFill>
                <a:latin typeface="Space Mono Bold"/>
              </a:rPr>
              <a:t>Não </a:t>
            </a:r>
            <a:r>
              <a:rPr lang="en-US" sz="3000" spc="-179">
                <a:solidFill>
                  <a:srgbClr val="160E0C"/>
                </a:solidFill>
                <a:latin typeface="Space Mono Bold"/>
              </a:rPr>
              <a:t>podem ter </a:t>
            </a:r>
            <a:r>
              <a:rPr lang="en-US" sz="3000" spc="-179">
                <a:solidFill>
                  <a:srgbClr val="0A0A0A"/>
                </a:solidFill>
                <a:latin typeface="Space Mono Bold"/>
              </a:rPr>
              <a:t>espaços.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916083" y="3313825"/>
            <a:ext cx="8839043" cy="4071094"/>
          </a:xfrm>
          <a:custGeom>
            <a:avLst/>
            <a:gdLst/>
            <a:ahLst/>
            <a:cxnLst/>
            <a:rect r="r" b="b" t="t" l="l"/>
            <a:pathLst>
              <a:path h="4071094" w="8839043">
                <a:moveTo>
                  <a:pt x="0" y="0"/>
                </a:moveTo>
                <a:lnTo>
                  <a:pt x="8839043" y="0"/>
                </a:lnTo>
                <a:lnTo>
                  <a:pt x="8839043" y="4071094"/>
                </a:lnTo>
                <a:lnTo>
                  <a:pt x="0" y="40710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08929" y="2563816"/>
            <a:ext cx="11786671" cy="1157026"/>
            <a:chOff x="0" y="0"/>
            <a:chExt cx="2934649" cy="2880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34649" cy="288077"/>
            </a:xfrm>
            <a:custGeom>
              <a:avLst/>
              <a:gdLst/>
              <a:ahLst/>
              <a:cxnLst/>
              <a:rect r="r" b="b" t="t" l="l"/>
              <a:pathLst>
                <a:path h="288077" w="2934649">
                  <a:moveTo>
                    <a:pt x="42038" y="0"/>
                  </a:moveTo>
                  <a:lnTo>
                    <a:pt x="2892611" y="0"/>
                  </a:lnTo>
                  <a:cubicBezTo>
                    <a:pt x="2903760" y="0"/>
                    <a:pt x="2914453" y="4429"/>
                    <a:pt x="2922336" y="12313"/>
                  </a:cubicBezTo>
                  <a:cubicBezTo>
                    <a:pt x="2930220" y="20196"/>
                    <a:pt x="2934649" y="30889"/>
                    <a:pt x="2934649" y="42038"/>
                  </a:cubicBezTo>
                  <a:lnTo>
                    <a:pt x="2934649" y="246039"/>
                  </a:lnTo>
                  <a:cubicBezTo>
                    <a:pt x="2934649" y="257188"/>
                    <a:pt x="2930220" y="267881"/>
                    <a:pt x="2922336" y="275764"/>
                  </a:cubicBezTo>
                  <a:cubicBezTo>
                    <a:pt x="2914453" y="283648"/>
                    <a:pt x="2903760" y="288077"/>
                    <a:pt x="2892611" y="288077"/>
                  </a:cubicBezTo>
                  <a:lnTo>
                    <a:pt x="42038" y="288077"/>
                  </a:lnTo>
                  <a:cubicBezTo>
                    <a:pt x="30889" y="288077"/>
                    <a:pt x="20196" y="283648"/>
                    <a:pt x="12313" y="275764"/>
                  </a:cubicBezTo>
                  <a:cubicBezTo>
                    <a:pt x="4429" y="267881"/>
                    <a:pt x="0" y="257188"/>
                    <a:pt x="0" y="246039"/>
                  </a:cubicBezTo>
                  <a:lnTo>
                    <a:pt x="0" y="42038"/>
                  </a:lnTo>
                  <a:cubicBezTo>
                    <a:pt x="0" y="30889"/>
                    <a:pt x="4429" y="20196"/>
                    <a:pt x="12313" y="12313"/>
                  </a:cubicBezTo>
                  <a:cubicBezTo>
                    <a:pt x="20196" y="4429"/>
                    <a:pt x="30889" y="0"/>
                    <a:pt x="4203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934649" cy="31665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48773" y="4526807"/>
            <a:ext cx="2008137" cy="1815046"/>
          </a:xfrm>
          <a:custGeom>
            <a:avLst/>
            <a:gdLst/>
            <a:ahLst/>
            <a:cxnLst/>
            <a:rect r="r" b="b" t="t" l="l"/>
            <a:pathLst>
              <a:path h="1815046" w="2008137">
                <a:moveTo>
                  <a:pt x="0" y="0"/>
                </a:moveTo>
                <a:lnTo>
                  <a:pt x="2008136" y="0"/>
                </a:lnTo>
                <a:lnTo>
                  <a:pt x="2008136" y="1815046"/>
                </a:lnTo>
                <a:lnTo>
                  <a:pt x="0" y="18150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130268" y="4526807"/>
            <a:ext cx="4583212" cy="1856012"/>
          </a:xfrm>
          <a:custGeom>
            <a:avLst/>
            <a:gdLst/>
            <a:ahLst/>
            <a:cxnLst/>
            <a:rect r="r" b="b" t="t" l="l"/>
            <a:pathLst>
              <a:path h="1856012" w="4583212">
                <a:moveTo>
                  <a:pt x="0" y="0"/>
                </a:moveTo>
                <a:lnTo>
                  <a:pt x="4583213" y="0"/>
                </a:lnTo>
                <a:lnTo>
                  <a:pt x="4583213" y="1856011"/>
                </a:lnTo>
                <a:lnTo>
                  <a:pt x="0" y="18560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546202" y="6887643"/>
            <a:ext cx="9200263" cy="869843"/>
          </a:xfrm>
          <a:custGeom>
            <a:avLst/>
            <a:gdLst/>
            <a:ahLst/>
            <a:cxnLst/>
            <a:rect r="r" b="b" t="t" l="l"/>
            <a:pathLst>
              <a:path h="869843" w="9200263">
                <a:moveTo>
                  <a:pt x="0" y="0"/>
                </a:moveTo>
                <a:lnTo>
                  <a:pt x="9200262" y="0"/>
                </a:lnTo>
                <a:lnTo>
                  <a:pt x="9200262" y="869843"/>
                </a:lnTo>
                <a:lnTo>
                  <a:pt x="0" y="8698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066449" y="4981980"/>
            <a:ext cx="5972825" cy="853261"/>
          </a:xfrm>
          <a:custGeom>
            <a:avLst/>
            <a:gdLst/>
            <a:ahLst/>
            <a:cxnLst/>
            <a:rect r="r" b="b" t="t" l="l"/>
            <a:pathLst>
              <a:path h="853261" w="5972825">
                <a:moveTo>
                  <a:pt x="0" y="0"/>
                </a:moveTo>
                <a:lnTo>
                  <a:pt x="5972825" y="0"/>
                </a:lnTo>
                <a:lnTo>
                  <a:pt x="5972825" y="853260"/>
                </a:lnTo>
                <a:lnTo>
                  <a:pt x="0" y="8532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VARIÁVEIS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62325" y="2890453"/>
            <a:ext cx="11221771" cy="50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6"/>
              </a:lnSpc>
              <a:spcBef>
                <a:spcPct val="0"/>
              </a:spcBef>
            </a:pPr>
            <a:r>
              <a:rPr lang="en-US" sz="3305" spc="-198">
                <a:solidFill>
                  <a:srgbClr val="160E0C"/>
                </a:solidFill>
                <a:latin typeface="Space Mono Bold"/>
              </a:rPr>
              <a:t>Por causa dessas regras, podemos dar nomes como: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ENTRADA E SAÍDA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821743" y="2396078"/>
            <a:ext cx="13234429" cy="2877465"/>
            <a:chOff x="0" y="0"/>
            <a:chExt cx="17645906" cy="383662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7645906" cy="3836620"/>
              <a:chOff x="0" y="0"/>
              <a:chExt cx="3429599" cy="745673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429599" cy="745673"/>
              </a:xfrm>
              <a:custGeom>
                <a:avLst/>
                <a:gdLst/>
                <a:ahLst/>
                <a:cxnLst/>
                <a:rect r="r" b="b" t="t" l="l"/>
                <a:pathLst>
                  <a:path h="745673" w="3429599">
                    <a:moveTo>
                      <a:pt x="39633" y="0"/>
                    </a:moveTo>
                    <a:lnTo>
                      <a:pt x="3389966" y="0"/>
                    </a:lnTo>
                    <a:cubicBezTo>
                      <a:pt x="3400477" y="0"/>
                      <a:pt x="3410558" y="4176"/>
                      <a:pt x="3417991" y="11608"/>
                    </a:cubicBezTo>
                    <a:cubicBezTo>
                      <a:pt x="3425423" y="19041"/>
                      <a:pt x="3429599" y="29122"/>
                      <a:pt x="3429599" y="39633"/>
                    </a:cubicBezTo>
                    <a:lnTo>
                      <a:pt x="3429599" y="706039"/>
                    </a:lnTo>
                    <a:cubicBezTo>
                      <a:pt x="3429599" y="727928"/>
                      <a:pt x="3411855" y="745673"/>
                      <a:pt x="3389966" y="745673"/>
                    </a:cubicBezTo>
                    <a:lnTo>
                      <a:pt x="39633" y="745673"/>
                    </a:lnTo>
                    <a:cubicBezTo>
                      <a:pt x="29122" y="745673"/>
                      <a:pt x="19041" y="741497"/>
                      <a:pt x="11608" y="734064"/>
                    </a:cubicBezTo>
                    <a:cubicBezTo>
                      <a:pt x="4176" y="726632"/>
                      <a:pt x="0" y="716551"/>
                      <a:pt x="0" y="706039"/>
                    </a:cubicBezTo>
                    <a:lnTo>
                      <a:pt x="0" y="39633"/>
                    </a:lnTo>
                    <a:cubicBezTo>
                      <a:pt x="0" y="29122"/>
                      <a:pt x="4176" y="19041"/>
                      <a:pt x="11608" y="11608"/>
                    </a:cubicBezTo>
                    <a:cubicBezTo>
                      <a:pt x="19041" y="4176"/>
                      <a:pt x="29122" y="0"/>
                      <a:pt x="3963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3429599" cy="774248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just" marL="0" indent="0" lvl="0">
                  <a:lnSpc>
                    <a:spcPts val="210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394306" y="581088"/>
              <a:ext cx="16659132" cy="2540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811"/>
                </a:lnSpc>
                <a:spcBef>
                  <a:spcPct val="0"/>
                </a:spcBef>
              </a:pPr>
              <a:r>
                <a:rPr lang="en-US" sz="3175" spc="-190">
                  <a:solidFill>
                    <a:srgbClr val="160E0C"/>
                  </a:solidFill>
                  <a:latin typeface="Space Mono Bold"/>
                </a:rPr>
                <a:t>Saídas são todas as informações que o programa mostra para o usuário. A principal forma de saída que utilizamos é o comando print( ), como revisamos anteriormente.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821743" y="6191335"/>
            <a:ext cx="13234429" cy="2336112"/>
            <a:chOff x="0" y="0"/>
            <a:chExt cx="3429599" cy="60538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29599" cy="605385"/>
            </a:xfrm>
            <a:custGeom>
              <a:avLst/>
              <a:gdLst/>
              <a:ahLst/>
              <a:cxnLst/>
              <a:rect r="r" b="b" t="t" l="l"/>
              <a:pathLst>
                <a:path h="605385" w="3429599">
                  <a:moveTo>
                    <a:pt x="37439" y="0"/>
                  </a:moveTo>
                  <a:lnTo>
                    <a:pt x="3392160" y="0"/>
                  </a:lnTo>
                  <a:cubicBezTo>
                    <a:pt x="3402089" y="0"/>
                    <a:pt x="3411612" y="3944"/>
                    <a:pt x="3418633" y="10966"/>
                  </a:cubicBezTo>
                  <a:cubicBezTo>
                    <a:pt x="3425654" y="17987"/>
                    <a:pt x="3429599" y="27510"/>
                    <a:pt x="3429599" y="37439"/>
                  </a:cubicBezTo>
                  <a:lnTo>
                    <a:pt x="3429599" y="567946"/>
                  </a:lnTo>
                  <a:cubicBezTo>
                    <a:pt x="3429599" y="577876"/>
                    <a:pt x="3425654" y="587398"/>
                    <a:pt x="3418633" y="594419"/>
                  </a:cubicBezTo>
                  <a:cubicBezTo>
                    <a:pt x="3411612" y="601441"/>
                    <a:pt x="3402089" y="605385"/>
                    <a:pt x="3392160" y="605385"/>
                  </a:cubicBezTo>
                  <a:lnTo>
                    <a:pt x="37439" y="605385"/>
                  </a:lnTo>
                  <a:cubicBezTo>
                    <a:pt x="27510" y="605385"/>
                    <a:pt x="17987" y="601441"/>
                    <a:pt x="10966" y="594419"/>
                  </a:cubicBezTo>
                  <a:cubicBezTo>
                    <a:pt x="3944" y="587398"/>
                    <a:pt x="0" y="577876"/>
                    <a:pt x="0" y="567946"/>
                  </a:cubicBezTo>
                  <a:lnTo>
                    <a:pt x="0" y="37439"/>
                  </a:lnTo>
                  <a:cubicBezTo>
                    <a:pt x="0" y="27510"/>
                    <a:pt x="3944" y="17987"/>
                    <a:pt x="10966" y="10966"/>
                  </a:cubicBezTo>
                  <a:cubicBezTo>
                    <a:pt x="17987" y="3944"/>
                    <a:pt x="27510" y="0"/>
                    <a:pt x="3743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3429599" cy="633960"/>
            </a:xfrm>
            <a:prstGeom prst="rect">
              <a:avLst/>
            </a:prstGeom>
          </p:spPr>
          <p:txBody>
            <a:bodyPr anchor="ctr" rtlCol="false" tIns="41374" lIns="41374" bIns="41374" rIns="4137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191783" y="6633395"/>
            <a:ext cx="12494349" cy="14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11"/>
              </a:lnSpc>
              <a:spcBef>
                <a:spcPct val="0"/>
              </a:spcBef>
            </a:pPr>
            <a:r>
              <a:rPr lang="en-US" sz="3175" spc="-190">
                <a:solidFill>
                  <a:srgbClr val="160E0C"/>
                </a:solidFill>
                <a:latin typeface="Space Mono Bold"/>
              </a:rPr>
              <a:t>Entradas são as informações que o programa recebe do usuário. Utilizamos a função input( ) para capturar essas entradas.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946635" y="2425871"/>
            <a:ext cx="12705003" cy="3676479"/>
            <a:chOff x="0" y="0"/>
            <a:chExt cx="3485378" cy="10085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85378" cy="1008572"/>
            </a:xfrm>
            <a:custGeom>
              <a:avLst/>
              <a:gdLst/>
              <a:ahLst/>
              <a:cxnLst/>
              <a:rect r="r" b="b" t="t" l="l"/>
              <a:pathLst>
                <a:path h="1008572" w="3485378">
                  <a:moveTo>
                    <a:pt x="38999" y="0"/>
                  </a:moveTo>
                  <a:lnTo>
                    <a:pt x="3446378" y="0"/>
                  </a:lnTo>
                  <a:cubicBezTo>
                    <a:pt x="3456722" y="0"/>
                    <a:pt x="3466641" y="4109"/>
                    <a:pt x="3473955" y="11423"/>
                  </a:cubicBezTo>
                  <a:cubicBezTo>
                    <a:pt x="3481269" y="18736"/>
                    <a:pt x="3485378" y="28656"/>
                    <a:pt x="3485378" y="38999"/>
                  </a:cubicBezTo>
                  <a:lnTo>
                    <a:pt x="3485378" y="969573"/>
                  </a:lnTo>
                  <a:cubicBezTo>
                    <a:pt x="3485378" y="979917"/>
                    <a:pt x="3481269" y="989836"/>
                    <a:pt x="3473955" y="997150"/>
                  </a:cubicBezTo>
                  <a:cubicBezTo>
                    <a:pt x="3466641" y="1004464"/>
                    <a:pt x="3456722" y="1008572"/>
                    <a:pt x="3446378" y="1008572"/>
                  </a:cubicBezTo>
                  <a:lnTo>
                    <a:pt x="38999" y="1008572"/>
                  </a:lnTo>
                  <a:cubicBezTo>
                    <a:pt x="28656" y="1008572"/>
                    <a:pt x="18736" y="1004464"/>
                    <a:pt x="11423" y="997150"/>
                  </a:cubicBezTo>
                  <a:cubicBezTo>
                    <a:pt x="4109" y="989836"/>
                    <a:pt x="0" y="979917"/>
                    <a:pt x="0" y="969573"/>
                  </a:cubicBezTo>
                  <a:lnTo>
                    <a:pt x="0" y="38999"/>
                  </a:lnTo>
                  <a:cubicBezTo>
                    <a:pt x="0" y="28656"/>
                    <a:pt x="4109" y="18736"/>
                    <a:pt x="11423" y="11423"/>
                  </a:cubicBezTo>
                  <a:cubicBezTo>
                    <a:pt x="18736" y="4109"/>
                    <a:pt x="28656" y="0"/>
                    <a:pt x="3899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485378" cy="1037147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ENTRADA E SAÍDA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25396" y="2654385"/>
            <a:ext cx="11947481" cy="320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</a:rPr>
              <a:t>Usamos a função input( ) para receber um valor e armazenamos isso em uma variável. Quando o Python encontra a função input( ), ele pausa a execução do programa e espera o usuário digitar. Assim que o usuário pressiona Enter, a função input( ) retorna o que foi digitado como uma string.</a:t>
            </a:r>
          </a:p>
          <a:p>
            <a:pPr algn="just">
              <a:lnSpc>
                <a:spcPts val="3600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898442" y="6578599"/>
            <a:ext cx="10491117" cy="2544966"/>
          </a:xfrm>
          <a:custGeom>
            <a:avLst/>
            <a:gdLst/>
            <a:ahLst/>
            <a:cxnLst/>
            <a:rect r="r" b="b" t="t" l="l"/>
            <a:pathLst>
              <a:path h="2544966" w="10491117">
                <a:moveTo>
                  <a:pt x="0" y="0"/>
                </a:moveTo>
                <a:lnTo>
                  <a:pt x="10491116" y="0"/>
                </a:lnTo>
                <a:lnTo>
                  <a:pt x="10491116" y="2544966"/>
                </a:lnTo>
                <a:lnTo>
                  <a:pt x="0" y="25449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32017" y="1757851"/>
            <a:ext cx="12705003" cy="3186460"/>
            <a:chOff x="0" y="0"/>
            <a:chExt cx="3485378" cy="87414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85378" cy="874145"/>
            </a:xfrm>
            <a:custGeom>
              <a:avLst/>
              <a:gdLst/>
              <a:ahLst/>
              <a:cxnLst/>
              <a:rect r="r" b="b" t="t" l="l"/>
              <a:pathLst>
                <a:path h="874145" w="3485378">
                  <a:moveTo>
                    <a:pt x="38999" y="0"/>
                  </a:moveTo>
                  <a:lnTo>
                    <a:pt x="3446378" y="0"/>
                  </a:lnTo>
                  <a:cubicBezTo>
                    <a:pt x="3456722" y="0"/>
                    <a:pt x="3466641" y="4109"/>
                    <a:pt x="3473955" y="11423"/>
                  </a:cubicBezTo>
                  <a:cubicBezTo>
                    <a:pt x="3481269" y="18736"/>
                    <a:pt x="3485378" y="28656"/>
                    <a:pt x="3485378" y="38999"/>
                  </a:cubicBezTo>
                  <a:lnTo>
                    <a:pt x="3485378" y="835146"/>
                  </a:lnTo>
                  <a:cubicBezTo>
                    <a:pt x="3485378" y="845489"/>
                    <a:pt x="3481269" y="855409"/>
                    <a:pt x="3473955" y="862723"/>
                  </a:cubicBezTo>
                  <a:cubicBezTo>
                    <a:pt x="3466641" y="870036"/>
                    <a:pt x="3456722" y="874145"/>
                    <a:pt x="3446378" y="874145"/>
                  </a:cubicBezTo>
                  <a:lnTo>
                    <a:pt x="38999" y="874145"/>
                  </a:lnTo>
                  <a:cubicBezTo>
                    <a:pt x="28656" y="874145"/>
                    <a:pt x="18736" y="870036"/>
                    <a:pt x="11423" y="862723"/>
                  </a:cubicBezTo>
                  <a:cubicBezTo>
                    <a:pt x="4109" y="855409"/>
                    <a:pt x="0" y="845489"/>
                    <a:pt x="0" y="835146"/>
                  </a:cubicBezTo>
                  <a:lnTo>
                    <a:pt x="0" y="38999"/>
                  </a:lnTo>
                  <a:cubicBezTo>
                    <a:pt x="0" y="28656"/>
                    <a:pt x="4109" y="18736"/>
                    <a:pt x="11423" y="11423"/>
                  </a:cubicBezTo>
                  <a:cubicBezTo>
                    <a:pt x="18736" y="4109"/>
                    <a:pt x="28656" y="0"/>
                    <a:pt x="3899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485378" cy="902720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89468" y="5363411"/>
            <a:ext cx="10441413" cy="1230084"/>
          </a:xfrm>
          <a:custGeom>
            <a:avLst/>
            <a:gdLst/>
            <a:ahLst/>
            <a:cxnLst/>
            <a:rect r="r" b="b" t="t" l="l"/>
            <a:pathLst>
              <a:path h="1230084" w="10441413">
                <a:moveTo>
                  <a:pt x="0" y="0"/>
                </a:moveTo>
                <a:lnTo>
                  <a:pt x="10441413" y="0"/>
                </a:lnTo>
                <a:lnTo>
                  <a:pt x="10441413" y="1230085"/>
                </a:lnTo>
                <a:lnTo>
                  <a:pt x="0" y="12300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89468" y="7498371"/>
            <a:ext cx="10680021" cy="2288576"/>
          </a:xfrm>
          <a:custGeom>
            <a:avLst/>
            <a:gdLst/>
            <a:ahLst/>
            <a:cxnLst/>
            <a:rect r="r" b="b" t="t" l="l"/>
            <a:pathLst>
              <a:path h="2288576" w="10680021">
                <a:moveTo>
                  <a:pt x="0" y="0"/>
                </a:moveTo>
                <a:lnTo>
                  <a:pt x="10680021" y="0"/>
                </a:lnTo>
                <a:lnTo>
                  <a:pt x="10680021" y="2288576"/>
                </a:lnTo>
                <a:lnTo>
                  <a:pt x="0" y="22885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ENTRADA E SAÍDA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10778" y="2167255"/>
            <a:ext cx="11947481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</a:rPr>
              <a:t>As variáveis recebidas pela função de entrada input( ) são por padrão do tipo string (String é um texto e pode ser qualquer coisa, como: letras, números e símbolos).</a:t>
            </a:r>
          </a:p>
          <a:p>
            <a:pPr algn="just">
              <a:lnSpc>
                <a:spcPts val="3600"/>
              </a:lnSpc>
              <a:spcBef>
                <a:spcPct val="0"/>
              </a:spcBef>
            </a:pPr>
            <a:r>
              <a:rPr lang="en-US" sz="3000" spc="-179">
                <a:solidFill>
                  <a:srgbClr val="160E0C"/>
                </a:solidFill>
                <a:latin typeface="Space Mono Bold"/>
              </a:rPr>
              <a:t>Para converter uma entrada para inteiro, podemos usar: int(input( )) ou int(variável)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917959" y="4176022"/>
            <a:ext cx="5838122" cy="6110978"/>
            <a:chOff x="0" y="0"/>
            <a:chExt cx="7784162" cy="814797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4896016"/>
              <a:ext cx="3251955" cy="3251955"/>
            </a:xfrm>
            <a:custGeom>
              <a:avLst/>
              <a:gdLst/>
              <a:ahLst/>
              <a:cxnLst/>
              <a:rect r="r" b="b" t="t" l="l"/>
              <a:pathLst>
                <a:path h="3251955" w="3251955">
                  <a:moveTo>
                    <a:pt x="0" y="0"/>
                  </a:moveTo>
                  <a:lnTo>
                    <a:pt x="3251955" y="0"/>
                  </a:lnTo>
                  <a:lnTo>
                    <a:pt x="3251955" y="3251955"/>
                  </a:lnTo>
                  <a:lnTo>
                    <a:pt x="0" y="3251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true" flipV="false" rot="506026">
              <a:off x="1086079" y="432979"/>
              <a:ext cx="6319386" cy="5629999"/>
            </a:xfrm>
            <a:custGeom>
              <a:avLst/>
              <a:gdLst/>
              <a:ahLst/>
              <a:cxnLst/>
              <a:rect r="r" b="b" t="t" l="l"/>
              <a:pathLst>
                <a:path h="5629999" w="6319386">
                  <a:moveTo>
                    <a:pt x="6319387" y="0"/>
                  </a:moveTo>
                  <a:lnTo>
                    <a:pt x="0" y="0"/>
                  </a:lnTo>
                  <a:lnTo>
                    <a:pt x="0" y="5629999"/>
                  </a:lnTo>
                  <a:lnTo>
                    <a:pt x="6319387" y="5629999"/>
                  </a:lnTo>
                  <a:lnTo>
                    <a:pt x="6319387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349173">
              <a:off x="1563067" y="1697658"/>
              <a:ext cx="5365411" cy="1883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69"/>
                </a:lnSpc>
                <a:spcBef>
                  <a:spcPct val="0"/>
                </a:spcBef>
              </a:pPr>
              <a:r>
                <a:rPr lang="en-US" sz="3140">
                  <a:solidFill>
                    <a:srgbClr val="000000"/>
                  </a:solidFill>
                  <a:latin typeface="Dosis Bold"/>
                </a:rPr>
                <a:t>Dessas duas maneiras a variável idade vai ser um inteiro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32017" y="1757851"/>
            <a:ext cx="12705003" cy="2275884"/>
            <a:chOff x="0" y="0"/>
            <a:chExt cx="3485378" cy="6243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85378" cy="624346"/>
            </a:xfrm>
            <a:custGeom>
              <a:avLst/>
              <a:gdLst/>
              <a:ahLst/>
              <a:cxnLst/>
              <a:rect r="r" b="b" t="t" l="l"/>
              <a:pathLst>
                <a:path h="624346" w="3485378">
                  <a:moveTo>
                    <a:pt x="38999" y="0"/>
                  </a:moveTo>
                  <a:lnTo>
                    <a:pt x="3446378" y="0"/>
                  </a:lnTo>
                  <a:cubicBezTo>
                    <a:pt x="3456722" y="0"/>
                    <a:pt x="3466641" y="4109"/>
                    <a:pt x="3473955" y="11423"/>
                  </a:cubicBezTo>
                  <a:cubicBezTo>
                    <a:pt x="3481269" y="18736"/>
                    <a:pt x="3485378" y="28656"/>
                    <a:pt x="3485378" y="38999"/>
                  </a:cubicBezTo>
                  <a:lnTo>
                    <a:pt x="3485378" y="585347"/>
                  </a:lnTo>
                  <a:cubicBezTo>
                    <a:pt x="3485378" y="595690"/>
                    <a:pt x="3481269" y="605609"/>
                    <a:pt x="3473955" y="612923"/>
                  </a:cubicBezTo>
                  <a:cubicBezTo>
                    <a:pt x="3466641" y="620237"/>
                    <a:pt x="3456722" y="624346"/>
                    <a:pt x="3446378" y="624346"/>
                  </a:cubicBezTo>
                  <a:lnTo>
                    <a:pt x="38999" y="624346"/>
                  </a:lnTo>
                  <a:cubicBezTo>
                    <a:pt x="28656" y="624346"/>
                    <a:pt x="18736" y="620237"/>
                    <a:pt x="11423" y="612923"/>
                  </a:cubicBezTo>
                  <a:cubicBezTo>
                    <a:pt x="4109" y="605609"/>
                    <a:pt x="0" y="595690"/>
                    <a:pt x="0" y="585347"/>
                  </a:cubicBezTo>
                  <a:lnTo>
                    <a:pt x="0" y="38999"/>
                  </a:lnTo>
                  <a:cubicBezTo>
                    <a:pt x="0" y="28656"/>
                    <a:pt x="4109" y="18736"/>
                    <a:pt x="11423" y="11423"/>
                  </a:cubicBezTo>
                  <a:cubicBezTo>
                    <a:pt x="18736" y="4109"/>
                    <a:pt x="28656" y="0"/>
                    <a:pt x="3899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485378" cy="652921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ENTRADA E SAÍDA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10778" y="2167255"/>
            <a:ext cx="11947481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3000" spc="-179">
                <a:solidFill>
                  <a:srgbClr val="160E0C"/>
                </a:solidFill>
                <a:latin typeface="Space Mono Bold"/>
              </a:rPr>
              <a:t>Importante: Lembre-se de que, se a variável é uma string, não podemos fazer contas aritméticas sem convertê-la para inteiro (ou outro tipo numérico) antes.</a:t>
            </a:r>
          </a:p>
          <a:p>
            <a:pPr algn="just">
              <a:lnSpc>
                <a:spcPts val="3600"/>
              </a:lnSpc>
            </a:pPr>
          </a:p>
          <a:p>
            <a:pPr algn="just">
              <a:lnSpc>
                <a:spcPts val="3600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40400" y="4462780"/>
            <a:ext cx="11927027" cy="4591692"/>
          </a:xfrm>
          <a:custGeom>
            <a:avLst/>
            <a:gdLst/>
            <a:ahLst/>
            <a:cxnLst/>
            <a:rect r="r" b="b" t="t" l="l"/>
            <a:pathLst>
              <a:path h="4591692" w="11927027">
                <a:moveTo>
                  <a:pt x="0" y="0"/>
                </a:moveTo>
                <a:lnTo>
                  <a:pt x="11927027" y="0"/>
                </a:lnTo>
                <a:lnTo>
                  <a:pt x="11927027" y="4591692"/>
                </a:lnTo>
                <a:lnTo>
                  <a:pt x="0" y="45916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367427" y="4640522"/>
            <a:ext cx="5215325" cy="424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No exemplo, tentamos somar a variável idade com 10 e tivemos erro, pois elas são de tipos diferentes, e só podemos fazer operações entre duas variáveis do mesmo tipo.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758339">
            <a:off x="11245856" y="4605190"/>
            <a:ext cx="1362819" cy="551942"/>
          </a:xfrm>
          <a:custGeom>
            <a:avLst/>
            <a:gdLst/>
            <a:ahLst/>
            <a:cxnLst/>
            <a:rect r="r" b="b" t="t" l="l"/>
            <a:pathLst>
              <a:path h="551942" w="1362819">
                <a:moveTo>
                  <a:pt x="0" y="0"/>
                </a:moveTo>
                <a:lnTo>
                  <a:pt x="1362819" y="0"/>
                </a:lnTo>
                <a:lnTo>
                  <a:pt x="1362819" y="551942"/>
                </a:lnTo>
                <a:lnTo>
                  <a:pt x="0" y="5519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611037" y="2440011"/>
            <a:ext cx="8069966" cy="1969226"/>
            <a:chOff x="0" y="0"/>
            <a:chExt cx="10759955" cy="262563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759955" cy="2625634"/>
              <a:chOff x="0" y="0"/>
              <a:chExt cx="2213843" cy="54022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213843" cy="540220"/>
              </a:xfrm>
              <a:custGeom>
                <a:avLst/>
                <a:gdLst/>
                <a:ahLst/>
                <a:cxnLst/>
                <a:rect r="r" b="b" t="t" l="l"/>
                <a:pathLst>
                  <a:path h="540220" w="2213843">
                    <a:moveTo>
                      <a:pt x="61398" y="0"/>
                    </a:moveTo>
                    <a:lnTo>
                      <a:pt x="2152445" y="0"/>
                    </a:lnTo>
                    <a:cubicBezTo>
                      <a:pt x="2168728" y="0"/>
                      <a:pt x="2184345" y="6469"/>
                      <a:pt x="2195860" y="17983"/>
                    </a:cubicBezTo>
                    <a:cubicBezTo>
                      <a:pt x="2207374" y="29498"/>
                      <a:pt x="2213843" y="45115"/>
                      <a:pt x="2213843" y="61398"/>
                    </a:cubicBezTo>
                    <a:lnTo>
                      <a:pt x="2213843" y="478822"/>
                    </a:lnTo>
                    <a:cubicBezTo>
                      <a:pt x="2213843" y="512731"/>
                      <a:pt x="2186354" y="540220"/>
                      <a:pt x="2152445" y="540220"/>
                    </a:cubicBezTo>
                    <a:lnTo>
                      <a:pt x="61398" y="540220"/>
                    </a:lnTo>
                    <a:cubicBezTo>
                      <a:pt x="27489" y="540220"/>
                      <a:pt x="0" y="512731"/>
                      <a:pt x="0" y="478822"/>
                    </a:cubicBezTo>
                    <a:lnTo>
                      <a:pt x="0" y="61398"/>
                    </a:lnTo>
                    <a:cubicBezTo>
                      <a:pt x="0" y="27489"/>
                      <a:pt x="27489" y="0"/>
                      <a:pt x="6139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213843" cy="568795"/>
              </a:xfrm>
              <a:prstGeom prst="rect">
                <a:avLst/>
              </a:prstGeom>
            </p:spPr>
            <p:txBody>
              <a:bodyPr anchor="ctr" rtlCol="false" tIns="39084" lIns="39084" bIns="39084" rIns="39084"/>
              <a:lstStyle/>
              <a:p>
                <a:pPr algn="ctr" marL="0" indent="0" lvl="0">
                  <a:lnSpc>
                    <a:spcPts val="2100"/>
                  </a:lnSpc>
                  <a:spcBef>
                    <a:spcPct val="0"/>
                  </a:spcBef>
                </a:pPr>
                <a:r>
                  <a:rPr lang="en-US" sz="1500">
                    <a:solidFill>
                      <a:srgbClr val="000000"/>
                    </a:solidFill>
                    <a:latin typeface="Open Sans Extra Bold"/>
                  </a:rPr>
                  <a:t> </a:t>
                </a: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426162" y="321844"/>
              <a:ext cx="9907631" cy="18801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701"/>
                </a:lnSpc>
                <a:spcBef>
                  <a:spcPct val="0"/>
                </a:spcBef>
              </a:pPr>
              <a:r>
                <a:rPr lang="en-US" sz="3084" spc="-185">
                  <a:solidFill>
                    <a:srgbClr val="160E0C"/>
                  </a:solidFill>
                  <a:latin typeface="Space Mono Bold"/>
                </a:rPr>
                <a:t>Então, para fazermos uma operação aritmética precisamos mudar nossa variável para um tipo numérico.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35970" y="5015053"/>
            <a:ext cx="8566295" cy="1759563"/>
          </a:xfrm>
          <a:custGeom>
            <a:avLst/>
            <a:gdLst/>
            <a:ahLst/>
            <a:cxnLst/>
            <a:rect r="r" b="b" t="t" l="l"/>
            <a:pathLst>
              <a:path h="1759563" w="8566295">
                <a:moveTo>
                  <a:pt x="0" y="0"/>
                </a:moveTo>
                <a:lnTo>
                  <a:pt x="8566295" y="0"/>
                </a:lnTo>
                <a:lnTo>
                  <a:pt x="8566295" y="1759564"/>
                </a:lnTo>
                <a:lnTo>
                  <a:pt x="0" y="17595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9393" y="6996717"/>
            <a:ext cx="7767467" cy="2360280"/>
          </a:xfrm>
          <a:custGeom>
            <a:avLst/>
            <a:gdLst/>
            <a:ahLst/>
            <a:cxnLst/>
            <a:rect r="r" b="b" t="t" l="l"/>
            <a:pathLst>
              <a:path h="2360280" w="7767467">
                <a:moveTo>
                  <a:pt x="0" y="0"/>
                </a:moveTo>
                <a:lnTo>
                  <a:pt x="7767468" y="0"/>
                </a:lnTo>
                <a:lnTo>
                  <a:pt x="7767468" y="2360280"/>
                </a:lnTo>
                <a:lnTo>
                  <a:pt x="0" y="23602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143658" y="5015053"/>
            <a:ext cx="8842768" cy="3161804"/>
          </a:xfrm>
          <a:custGeom>
            <a:avLst/>
            <a:gdLst/>
            <a:ahLst/>
            <a:cxnLst/>
            <a:rect r="r" b="b" t="t" l="l"/>
            <a:pathLst>
              <a:path h="3161804" w="8842768">
                <a:moveTo>
                  <a:pt x="0" y="0"/>
                </a:moveTo>
                <a:lnTo>
                  <a:pt x="8842769" y="0"/>
                </a:lnTo>
                <a:lnTo>
                  <a:pt x="8842769" y="3161804"/>
                </a:lnTo>
                <a:lnTo>
                  <a:pt x="0" y="31618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ENTRADA E SAÍDA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02265" y="8519757"/>
            <a:ext cx="790485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Dessas duas maneiras funcionam as operações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266361" y="416725"/>
            <a:ext cx="708729" cy="796611"/>
          </a:xfrm>
          <a:custGeom>
            <a:avLst/>
            <a:gdLst/>
            <a:ahLst/>
            <a:cxnLst/>
            <a:rect r="r" b="b" t="t" l="l"/>
            <a:pathLst>
              <a:path h="796611" w="708729">
                <a:moveTo>
                  <a:pt x="0" y="0"/>
                </a:moveTo>
                <a:lnTo>
                  <a:pt x="708729" y="0"/>
                </a:lnTo>
                <a:lnTo>
                  <a:pt x="708729" y="796611"/>
                </a:lnTo>
                <a:lnTo>
                  <a:pt x="0" y="7966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3132017" y="1970688"/>
            <a:ext cx="12705003" cy="1577692"/>
            <a:chOff x="0" y="0"/>
            <a:chExt cx="3485378" cy="4328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485378" cy="432810"/>
            </a:xfrm>
            <a:custGeom>
              <a:avLst/>
              <a:gdLst/>
              <a:ahLst/>
              <a:cxnLst/>
              <a:rect r="r" b="b" t="t" l="l"/>
              <a:pathLst>
                <a:path h="432810" w="3485378">
                  <a:moveTo>
                    <a:pt x="38999" y="0"/>
                  </a:moveTo>
                  <a:lnTo>
                    <a:pt x="3446378" y="0"/>
                  </a:lnTo>
                  <a:cubicBezTo>
                    <a:pt x="3456722" y="0"/>
                    <a:pt x="3466641" y="4109"/>
                    <a:pt x="3473955" y="11423"/>
                  </a:cubicBezTo>
                  <a:cubicBezTo>
                    <a:pt x="3481269" y="18736"/>
                    <a:pt x="3485378" y="28656"/>
                    <a:pt x="3485378" y="38999"/>
                  </a:cubicBezTo>
                  <a:lnTo>
                    <a:pt x="3485378" y="393811"/>
                  </a:lnTo>
                  <a:cubicBezTo>
                    <a:pt x="3485378" y="404154"/>
                    <a:pt x="3481269" y="414074"/>
                    <a:pt x="3473955" y="421387"/>
                  </a:cubicBezTo>
                  <a:cubicBezTo>
                    <a:pt x="3466641" y="428701"/>
                    <a:pt x="3456722" y="432810"/>
                    <a:pt x="3446378" y="432810"/>
                  </a:cubicBezTo>
                  <a:lnTo>
                    <a:pt x="38999" y="432810"/>
                  </a:lnTo>
                  <a:cubicBezTo>
                    <a:pt x="28656" y="432810"/>
                    <a:pt x="18736" y="428701"/>
                    <a:pt x="11423" y="421387"/>
                  </a:cubicBezTo>
                  <a:cubicBezTo>
                    <a:pt x="4109" y="414074"/>
                    <a:pt x="0" y="404154"/>
                    <a:pt x="0" y="393811"/>
                  </a:cubicBezTo>
                  <a:lnTo>
                    <a:pt x="0" y="38999"/>
                  </a:lnTo>
                  <a:cubicBezTo>
                    <a:pt x="0" y="28656"/>
                    <a:pt x="4109" y="18736"/>
                    <a:pt x="11423" y="11423"/>
                  </a:cubicBezTo>
                  <a:cubicBezTo>
                    <a:pt x="18736" y="4109"/>
                    <a:pt x="28656" y="0"/>
                    <a:pt x="3899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485378" cy="461385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ENTRADA E SAÍDA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10778" y="2239154"/>
            <a:ext cx="1194748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0"/>
              </a:lnSpc>
              <a:spcBef>
                <a:spcPct val="0"/>
              </a:spcBef>
            </a:pPr>
            <a:r>
              <a:rPr lang="en-US" sz="3000" spc="-179">
                <a:solidFill>
                  <a:srgbClr val="160E0C"/>
                </a:solidFill>
                <a:latin typeface="Space Mono Bold"/>
              </a:rPr>
              <a:t>Em variáveis do tipo texto (String), quando executada a operação com o operador '+', isso será concatenar textos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03961" y="3820304"/>
            <a:ext cx="10084360" cy="2646393"/>
          </a:xfrm>
          <a:custGeom>
            <a:avLst/>
            <a:gdLst/>
            <a:ahLst/>
            <a:cxnLst/>
            <a:rect r="r" b="b" t="t" l="l"/>
            <a:pathLst>
              <a:path h="2646393" w="10084360">
                <a:moveTo>
                  <a:pt x="0" y="0"/>
                </a:moveTo>
                <a:lnTo>
                  <a:pt x="10084359" y="0"/>
                </a:lnTo>
                <a:lnTo>
                  <a:pt x="10084359" y="2646392"/>
                </a:lnTo>
                <a:lnTo>
                  <a:pt x="0" y="26463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292078" y="7848034"/>
            <a:ext cx="2438966" cy="2438966"/>
          </a:xfrm>
          <a:custGeom>
            <a:avLst/>
            <a:gdLst/>
            <a:ahLst/>
            <a:cxnLst/>
            <a:rect r="r" b="b" t="t" l="l"/>
            <a:pathLst>
              <a:path h="2438966" w="2438966">
                <a:moveTo>
                  <a:pt x="0" y="0"/>
                </a:moveTo>
                <a:lnTo>
                  <a:pt x="2438966" y="0"/>
                </a:lnTo>
                <a:lnTo>
                  <a:pt x="2438966" y="2438966"/>
                </a:lnTo>
                <a:lnTo>
                  <a:pt x="0" y="24389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506026">
            <a:off x="12445360" y="5370692"/>
            <a:ext cx="3315903" cy="2954168"/>
          </a:xfrm>
          <a:custGeom>
            <a:avLst/>
            <a:gdLst/>
            <a:ahLst/>
            <a:cxnLst/>
            <a:rect r="r" b="b" t="t" l="l"/>
            <a:pathLst>
              <a:path h="2954168" w="3315903">
                <a:moveTo>
                  <a:pt x="3315903" y="0"/>
                </a:moveTo>
                <a:lnTo>
                  <a:pt x="0" y="0"/>
                </a:lnTo>
                <a:lnTo>
                  <a:pt x="0" y="2954168"/>
                </a:lnTo>
                <a:lnTo>
                  <a:pt x="3315903" y="2954168"/>
                </a:lnTo>
                <a:lnTo>
                  <a:pt x="331590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349173">
            <a:off x="12657475" y="5989564"/>
            <a:ext cx="2891674" cy="95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57"/>
              </a:lnSpc>
              <a:spcBef>
                <a:spcPct val="0"/>
              </a:spcBef>
            </a:pPr>
            <a:r>
              <a:rPr lang="en-US" sz="3131">
                <a:solidFill>
                  <a:srgbClr val="000000"/>
                </a:solidFill>
                <a:latin typeface="Dosis Bold"/>
              </a:rPr>
              <a:t>Concatenar significa juntar!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32253" y="6683211"/>
            <a:ext cx="9059825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ns Extra Bold"/>
              </a:rPr>
              <a:t>No exemplo, fazemos uma concatenação de duas Strings “texto_1” e “texto_2” e imprimimos, lembrando que podemos fazer isso porque elas são do mesmo tipo.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-7373523">
            <a:off x="949067" y="6190725"/>
            <a:ext cx="1362819" cy="551942"/>
          </a:xfrm>
          <a:custGeom>
            <a:avLst/>
            <a:gdLst/>
            <a:ahLst/>
            <a:cxnLst/>
            <a:rect r="r" b="b" t="t" l="l"/>
            <a:pathLst>
              <a:path h="551942" w="1362819">
                <a:moveTo>
                  <a:pt x="0" y="0"/>
                </a:moveTo>
                <a:lnTo>
                  <a:pt x="1362819" y="0"/>
                </a:lnTo>
                <a:lnTo>
                  <a:pt x="1362819" y="551942"/>
                </a:lnTo>
                <a:lnTo>
                  <a:pt x="0" y="5519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33695" y="1715027"/>
            <a:ext cx="16020610" cy="1993381"/>
            <a:chOff x="0" y="0"/>
            <a:chExt cx="3459775" cy="43048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59775" cy="430486"/>
            </a:xfrm>
            <a:custGeom>
              <a:avLst/>
              <a:gdLst/>
              <a:ahLst/>
              <a:cxnLst/>
              <a:rect r="r" b="b" t="t" l="l"/>
              <a:pathLst>
                <a:path h="430486" w="3459775">
                  <a:moveTo>
                    <a:pt x="24646" y="0"/>
                  </a:moveTo>
                  <a:lnTo>
                    <a:pt x="3435129" y="0"/>
                  </a:lnTo>
                  <a:cubicBezTo>
                    <a:pt x="3448741" y="0"/>
                    <a:pt x="3459775" y="11034"/>
                    <a:pt x="3459775" y="24646"/>
                  </a:cubicBezTo>
                  <a:lnTo>
                    <a:pt x="3459775" y="405840"/>
                  </a:lnTo>
                  <a:cubicBezTo>
                    <a:pt x="3459775" y="412377"/>
                    <a:pt x="3457179" y="418646"/>
                    <a:pt x="3452557" y="423268"/>
                  </a:cubicBezTo>
                  <a:cubicBezTo>
                    <a:pt x="3447935" y="427889"/>
                    <a:pt x="3441666" y="430486"/>
                    <a:pt x="3435129" y="430486"/>
                  </a:cubicBezTo>
                  <a:lnTo>
                    <a:pt x="24646" y="430486"/>
                  </a:lnTo>
                  <a:cubicBezTo>
                    <a:pt x="11034" y="430486"/>
                    <a:pt x="0" y="419452"/>
                    <a:pt x="0" y="405840"/>
                  </a:cubicBezTo>
                  <a:lnTo>
                    <a:pt x="0" y="24646"/>
                  </a:lnTo>
                  <a:cubicBezTo>
                    <a:pt x="0" y="11034"/>
                    <a:pt x="11034" y="0"/>
                    <a:pt x="24646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459775" cy="468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32230" y="-3441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EXERCÍCIO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46532" y="1883388"/>
            <a:ext cx="15455591" cy="1589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38"/>
              </a:lnSpc>
              <a:spcBef>
                <a:spcPct val="0"/>
              </a:spcBef>
            </a:pPr>
            <a:r>
              <a:rPr lang="en-US" sz="3027">
                <a:solidFill>
                  <a:srgbClr val="1C2130"/>
                </a:solidFill>
                <a:latin typeface="Space Mono Bold"/>
              </a:rPr>
              <a:t>A seguir, há três alternativas para um código que converte uma </a:t>
            </a:r>
            <a:r>
              <a:rPr lang="en-US" sz="3027" u="sng">
                <a:solidFill>
                  <a:srgbClr val="1C2130"/>
                </a:solidFill>
                <a:latin typeface="Space Mono Bold"/>
              </a:rPr>
              <a:t>string</a:t>
            </a:r>
            <a:r>
              <a:rPr lang="en-US" sz="3027">
                <a:solidFill>
                  <a:srgbClr val="1C2130"/>
                </a:solidFill>
                <a:latin typeface="Space Mono Bold"/>
              </a:rPr>
              <a:t> para </a:t>
            </a:r>
            <a:r>
              <a:rPr lang="en-US" sz="3027" u="sng">
                <a:solidFill>
                  <a:srgbClr val="1C2130"/>
                </a:solidFill>
                <a:latin typeface="Space Mono Bold"/>
              </a:rPr>
              <a:t>inteiro</a:t>
            </a:r>
            <a:r>
              <a:rPr lang="en-US" sz="3027">
                <a:solidFill>
                  <a:srgbClr val="1C2130"/>
                </a:solidFill>
                <a:latin typeface="Space Mono Bold"/>
              </a:rPr>
              <a:t> e realiza uma soma com ele. Diga qual está </a:t>
            </a:r>
            <a:r>
              <a:rPr lang="en-US" sz="3027" u="sng">
                <a:solidFill>
                  <a:srgbClr val="1C2130"/>
                </a:solidFill>
                <a:latin typeface="Space Mono Bold"/>
              </a:rPr>
              <a:t>INCORRETA</a:t>
            </a:r>
            <a:r>
              <a:rPr lang="en-US" sz="3027">
                <a:solidFill>
                  <a:srgbClr val="1C2130"/>
                </a:solidFill>
                <a:latin typeface="Space Mono Bold"/>
              </a:rPr>
              <a:t>: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975" y="4621747"/>
            <a:ext cx="6029850" cy="2793731"/>
            <a:chOff x="0" y="0"/>
            <a:chExt cx="1759737" cy="8153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59737" cy="815316"/>
            </a:xfrm>
            <a:custGeom>
              <a:avLst/>
              <a:gdLst/>
              <a:ahLst/>
              <a:cxnLst/>
              <a:rect r="r" b="b" t="t" l="l"/>
              <a:pathLst>
                <a:path h="815316" w="1759737">
                  <a:moveTo>
                    <a:pt x="65481" y="0"/>
                  </a:moveTo>
                  <a:lnTo>
                    <a:pt x="1694257" y="0"/>
                  </a:lnTo>
                  <a:cubicBezTo>
                    <a:pt x="1711623" y="0"/>
                    <a:pt x="1728279" y="6899"/>
                    <a:pt x="1740558" y="19179"/>
                  </a:cubicBezTo>
                  <a:cubicBezTo>
                    <a:pt x="1752839" y="31459"/>
                    <a:pt x="1759737" y="48114"/>
                    <a:pt x="1759737" y="65481"/>
                  </a:cubicBezTo>
                  <a:lnTo>
                    <a:pt x="1759737" y="749835"/>
                  </a:lnTo>
                  <a:cubicBezTo>
                    <a:pt x="1759737" y="767202"/>
                    <a:pt x="1752839" y="783857"/>
                    <a:pt x="1740558" y="796137"/>
                  </a:cubicBezTo>
                  <a:cubicBezTo>
                    <a:pt x="1728279" y="808417"/>
                    <a:pt x="1711623" y="815316"/>
                    <a:pt x="1694257" y="815316"/>
                  </a:cubicBezTo>
                  <a:lnTo>
                    <a:pt x="65481" y="815316"/>
                  </a:lnTo>
                  <a:cubicBezTo>
                    <a:pt x="29317" y="815316"/>
                    <a:pt x="0" y="785999"/>
                    <a:pt x="0" y="749835"/>
                  </a:cubicBezTo>
                  <a:lnTo>
                    <a:pt x="0" y="65481"/>
                  </a:lnTo>
                  <a:cubicBezTo>
                    <a:pt x="0" y="48114"/>
                    <a:pt x="6899" y="31459"/>
                    <a:pt x="19179" y="19179"/>
                  </a:cubicBezTo>
                  <a:cubicBezTo>
                    <a:pt x="31459" y="6899"/>
                    <a:pt x="48114" y="0"/>
                    <a:pt x="6548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59737" cy="853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1797" y="4813430"/>
            <a:ext cx="5664725" cy="234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a)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numero_str = "10"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numero_int = numero_str(int)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soma = numero_int + 5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print("O resultado da soma é:", soma)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129075" y="4580881"/>
            <a:ext cx="6029850" cy="2875464"/>
            <a:chOff x="0" y="0"/>
            <a:chExt cx="1759737" cy="83916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59737" cy="839169"/>
            </a:xfrm>
            <a:custGeom>
              <a:avLst/>
              <a:gdLst/>
              <a:ahLst/>
              <a:cxnLst/>
              <a:rect r="r" b="b" t="t" l="l"/>
              <a:pathLst>
                <a:path h="839169" w="1759737">
                  <a:moveTo>
                    <a:pt x="65481" y="0"/>
                  </a:moveTo>
                  <a:lnTo>
                    <a:pt x="1694257" y="0"/>
                  </a:lnTo>
                  <a:cubicBezTo>
                    <a:pt x="1711623" y="0"/>
                    <a:pt x="1728279" y="6899"/>
                    <a:pt x="1740558" y="19179"/>
                  </a:cubicBezTo>
                  <a:cubicBezTo>
                    <a:pt x="1752839" y="31459"/>
                    <a:pt x="1759737" y="48114"/>
                    <a:pt x="1759737" y="65481"/>
                  </a:cubicBezTo>
                  <a:lnTo>
                    <a:pt x="1759737" y="773688"/>
                  </a:lnTo>
                  <a:cubicBezTo>
                    <a:pt x="1759737" y="791055"/>
                    <a:pt x="1752839" y="807710"/>
                    <a:pt x="1740558" y="819990"/>
                  </a:cubicBezTo>
                  <a:cubicBezTo>
                    <a:pt x="1728279" y="832270"/>
                    <a:pt x="1711623" y="839169"/>
                    <a:pt x="1694257" y="839169"/>
                  </a:cubicBezTo>
                  <a:lnTo>
                    <a:pt x="65481" y="839169"/>
                  </a:lnTo>
                  <a:cubicBezTo>
                    <a:pt x="29317" y="839169"/>
                    <a:pt x="0" y="809852"/>
                    <a:pt x="0" y="773688"/>
                  </a:cubicBezTo>
                  <a:lnTo>
                    <a:pt x="0" y="65481"/>
                  </a:lnTo>
                  <a:cubicBezTo>
                    <a:pt x="0" y="48114"/>
                    <a:pt x="6899" y="31459"/>
                    <a:pt x="19179" y="19179"/>
                  </a:cubicBezTo>
                  <a:cubicBezTo>
                    <a:pt x="31459" y="6899"/>
                    <a:pt x="48114" y="0"/>
                    <a:pt x="6548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59737" cy="877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311637" y="4813430"/>
            <a:ext cx="5664725" cy="234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b)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numero_str = "10"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numero_int = int(numero_str)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soma = numero_int + 5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print("O resultado da soma é:", soma)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254175" y="4610352"/>
            <a:ext cx="6029850" cy="2793731"/>
            <a:chOff x="0" y="0"/>
            <a:chExt cx="1759737" cy="81531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59737" cy="815316"/>
            </a:xfrm>
            <a:custGeom>
              <a:avLst/>
              <a:gdLst/>
              <a:ahLst/>
              <a:cxnLst/>
              <a:rect r="r" b="b" t="t" l="l"/>
              <a:pathLst>
                <a:path h="815316" w="1759737">
                  <a:moveTo>
                    <a:pt x="65481" y="0"/>
                  </a:moveTo>
                  <a:lnTo>
                    <a:pt x="1694257" y="0"/>
                  </a:lnTo>
                  <a:cubicBezTo>
                    <a:pt x="1711623" y="0"/>
                    <a:pt x="1728279" y="6899"/>
                    <a:pt x="1740558" y="19179"/>
                  </a:cubicBezTo>
                  <a:cubicBezTo>
                    <a:pt x="1752839" y="31459"/>
                    <a:pt x="1759737" y="48114"/>
                    <a:pt x="1759737" y="65481"/>
                  </a:cubicBezTo>
                  <a:lnTo>
                    <a:pt x="1759737" y="749835"/>
                  </a:lnTo>
                  <a:cubicBezTo>
                    <a:pt x="1759737" y="767202"/>
                    <a:pt x="1752839" y="783857"/>
                    <a:pt x="1740558" y="796137"/>
                  </a:cubicBezTo>
                  <a:cubicBezTo>
                    <a:pt x="1728279" y="808417"/>
                    <a:pt x="1711623" y="815316"/>
                    <a:pt x="1694257" y="815316"/>
                  </a:cubicBezTo>
                  <a:lnTo>
                    <a:pt x="65481" y="815316"/>
                  </a:lnTo>
                  <a:cubicBezTo>
                    <a:pt x="29317" y="815316"/>
                    <a:pt x="0" y="785999"/>
                    <a:pt x="0" y="749835"/>
                  </a:cubicBezTo>
                  <a:lnTo>
                    <a:pt x="0" y="65481"/>
                  </a:lnTo>
                  <a:cubicBezTo>
                    <a:pt x="0" y="48114"/>
                    <a:pt x="6899" y="31459"/>
                    <a:pt x="19179" y="19179"/>
                  </a:cubicBezTo>
                  <a:cubicBezTo>
                    <a:pt x="31459" y="6899"/>
                    <a:pt x="48114" y="0"/>
                    <a:pt x="6548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759737" cy="853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436737" y="4813430"/>
            <a:ext cx="5664725" cy="234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c)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numero_str = '10'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numero_int = int(numero_str)</a:t>
            </a:r>
          </a:p>
          <a:p>
            <a:pPr algn="just">
              <a:lnSpc>
                <a:spcPts val="3136"/>
              </a:lnSpc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soma = numero_int + 5</a:t>
            </a:r>
          </a:p>
          <a:p>
            <a:pPr algn="just">
              <a:lnSpc>
                <a:spcPts val="3136"/>
              </a:lnSpc>
              <a:spcBef>
                <a:spcPct val="0"/>
              </a:spcBef>
            </a:pPr>
            <a:r>
              <a:rPr lang="en-US" sz="2240" spc="-134">
                <a:solidFill>
                  <a:srgbClr val="1C2130"/>
                </a:solidFill>
                <a:latin typeface="Space Mono Bold"/>
              </a:rPr>
              <a:t>print('O resultado da soma é:', soma)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spc="-722">
                <a:solidFill>
                  <a:srgbClr val="F7AC16"/>
                </a:solidFill>
                <a:latin typeface="Bugaki Italics"/>
              </a:rPr>
              <a:t>EXERCÍCIO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068227" y="1796275"/>
            <a:ext cx="14151546" cy="7462025"/>
            <a:chOff x="0" y="0"/>
            <a:chExt cx="2199977" cy="116003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99977" cy="1160034"/>
            </a:xfrm>
            <a:custGeom>
              <a:avLst/>
              <a:gdLst/>
              <a:ahLst/>
              <a:cxnLst/>
              <a:rect r="r" b="b" t="t" l="l"/>
              <a:pathLst>
                <a:path h="1160034" w="2199977">
                  <a:moveTo>
                    <a:pt x="35013" y="0"/>
                  </a:moveTo>
                  <a:lnTo>
                    <a:pt x="2164964" y="0"/>
                  </a:lnTo>
                  <a:cubicBezTo>
                    <a:pt x="2184301" y="0"/>
                    <a:pt x="2199977" y="15676"/>
                    <a:pt x="2199977" y="35013"/>
                  </a:cubicBezTo>
                  <a:lnTo>
                    <a:pt x="2199977" y="1125022"/>
                  </a:lnTo>
                  <a:cubicBezTo>
                    <a:pt x="2199977" y="1134308"/>
                    <a:pt x="2196288" y="1143213"/>
                    <a:pt x="2189722" y="1149779"/>
                  </a:cubicBezTo>
                  <a:cubicBezTo>
                    <a:pt x="2183156" y="1156346"/>
                    <a:pt x="2174250" y="1160034"/>
                    <a:pt x="2164964" y="1160034"/>
                  </a:cubicBezTo>
                  <a:lnTo>
                    <a:pt x="35013" y="1160034"/>
                  </a:lnTo>
                  <a:cubicBezTo>
                    <a:pt x="25727" y="1160034"/>
                    <a:pt x="16821" y="1156346"/>
                    <a:pt x="10255" y="1149779"/>
                  </a:cubicBezTo>
                  <a:cubicBezTo>
                    <a:pt x="3689" y="1143213"/>
                    <a:pt x="0" y="1134308"/>
                    <a:pt x="0" y="1125022"/>
                  </a:cubicBezTo>
                  <a:lnTo>
                    <a:pt x="0" y="35013"/>
                  </a:lnTo>
                  <a:cubicBezTo>
                    <a:pt x="0" y="25727"/>
                    <a:pt x="3689" y="16821"/>
                    <a:pt x="10255" y="10255"/>
                  </a:cubicBezTo>
                  <a:cubicBezTo>
                    <a:pt x="16821" y="3689"/>
                    <a:pt x="25727" y="0"/>
                    <a:pt x="35013" y="0"/>
                  </a:cubicBezTo>
                  <a:close/>
                </a:path>
              </a:pathLst>
            </a:custGeom>
            <a:solidFill>
              <a:srgbClr val="F9B54C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199977" cy="1188609"/>
            </a:xfrm>
            <a:prstGeom prst="rect">
              <a:avLst/>
            </a:prstGeom>
          </p:spPr>
          <p:txBody>
            <a:bodyPr anchor="ctr" rtlCol="false" tIns="55605" lIns="55605" bIns="55605" rIns="55605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68188" y="1930005"/>
            <a:ext cx="13110809" cy="706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9"/>
              </a:lnSpc>
            </a:pPr>
            <a:r>
              <a:rPr lang="en-US" sz="3599" spc="-215">
                <a:solidFill>
                  <a:srgbClr val="160E0C"/>
                </a:solidFill>
                <a:latin typeface="Space Mono Bold"/>
              </a:rPr>
              <a:t>Crie um programa em Python que:</a:t>
            </a:r>
          </a:p>
          <a:p>
            <a:pPr algn="just">
              <a:lnSpc>
                <a:spcPts val="4319"/>
              </a:lnSpc>
            </a:pPr>
          </a:p>
          <a:p>
            <a:pPr algn="just" marL="777237" indent="-388618" lvl="1">
              <a:lnSpc>
                <a:spcPts val="4319"/>
              </a:lnSpc>
              <a:buFont typeface="Arial"/>
              <a:buChar char="•"/>
            </a:pPr>
            <a:r>
              <a:rPr lang="en-US" sz="3599" spc="-215">
                <a:solidFill>
                  <a:srgbClr val="160E0C"/>
                </a:solidFill>
                <a:latin typeface="Space Mono Bold"/>
              </a:rPr>
              <a:t>Peça ao usuário para digitar seu nome.</a:t>
            </a:r>
          </a:p>
          <a:p>
            <a:pPr algn="just" marL="777237" indent="-388618" lvl="1">
              <a:lnSpc>
                <a:spcPts val="4319"/>
              </a:lnSpc>
              <a:buFont typeface="Arial"/>
              <a:buChar char="•"/>
            </a:pPr>
            <a:r>
              <a:rPr lang="en-US" sz="3599" spc="-215">
                <a:solidFill>
                  <a:srgbClr val="160E0C"/>
                </a:solidFill>
                <a:latin typeface="Space Mono Bold"/>
              </a:rPr>
              <a:t>Peça ao usuário para digitar sua idade.</a:t>
            </a:r>
          </a:p>
          <a:p>
            <a:pPr algn="just" marL="777237" indent="-388618" lvl="1">
              <a:lnSpc>
                <a:spcPts val="4319"/>
              </a:lnSpc>
              <a:buFont typeface="Arial"/>
              <a:buChar char="•"/>
            </a:pPr>
            <a:r>
              <a:rPr lang="en-US" sz="3599" spc="-215">
                <a:solidFill>
                  <a:srgbClr val="160E0C"/>
                </a:solidFill>
                <a:latin typeface="Space Mono Bold"/>
              </a:rPr>
              <a:t>Peça ao usuário para digitar a cidade em que nasceu.</a:t>
            </a:r>
          </a:p>
          <a:p>
            <a:pPr algn="just">
              <a:lnSpc>
                <a:spcPts val="4319"/>
              </a:lnSpc>
            </a:pPr>
          </a:p>
          <a:p>
            <a:pPr algn="just">
              <a:lnSpc>
                <a:spcPts val="4319"/>
              </a:lnSpc>
            </a:pPr>
            <a:r>
              <a:rPr lang="en-US" sz="3599" spc="-215">
                <a:solidFill>
                  <a:srgbClr val="160E0C"/>
                </a:solidFill>
                <a:latin typeface="Space Mono Bold"/>
              </a:rPr>
              <a:t>Exiba uma mensagem na tela usando essas informações.</a:t>
            </a:r>
          </a:p>
          <a:p>
            <a:pPr algn="just">
              <a:lnSpc>
                <a:spcPts val="4319"/>
              </a:lnSpc>
            </a:pPr>
            <a:r>
              <a:rPr lang="en-US" sz="3599" spc="-215">
                <a:solidFill>
                  <a:srgbClr val="160E0C"/>
                </a:solidFill>
                <a:latin typeface="Space Mono Bold"/>
              </a:rPr>
              <a:t>A mensagem deve ser exatamente assim, substituindo (x) pelos dados de entrada:</a:t>
            </a:r>
          </a:p>
          <a:p>
            <a:pPr algn="just">
              <a:lnSpc>
                <a:spcPts val="4319"/>
              </a:lnSpc>
            </a:pPr>
          </a:p>
          <a:p>
            <a:pPr algn="just">
              <a:lnSpc>
                <a:spcPts val="4319"/>
              </a:lnSpc>
              <a:spcBef>
                <a:spcPct val="0"/>
              </a:spcBef>
            </a:pPr>
            <a:r>
              <a:rPr lang="en-US" sz="3599" spc="-215">
                <a:solidFill>
                  <a:srgbClr val="C03027"/>
                </a:solidFill>
                <a:latin typeface="Space Mono Bold"/>
              </a:rPr>
              <a:t>"Olá, me chamo (x), tenho (x) anos e nasci em (x)."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835632" y="2675905"/>
            <a:ext cx="14572215" cy="1739640"/>
            <a:chOff x="0" y="0"/>
            <a:chExt cx="3997612" cy="4772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97612" cy="477237"/>
            </a:xfrm>
            <a:custGeom>
              <a:avLst/>
              <a:gdLst/>
              <a:ahLst/>
              <a:cxnLst/>
              <a:rect r="r" b="b" t="t" l="l"/>
              <a:pathLst>
                <a:path h="477237" w="3997612">
                  <a:moveTo>
                    <a:pt x="34002" y="0"/>
                  </a:moveTo>
                  <a:lnTo>
                    <a:pt x="3963610" y="0"/>
                  </a:lnTo>
                  <a:cubicBezTo>
                    <a:pt x="3972628" y="0"/>
                    <a:pt x="3981277" y="3582"/>
                    <a:pt x="3987653" y="9959"/>
                  </a:cubicBezTo>
                  <a:cubicBezTo>
                    <a:pt x="3994030" y="16336"/>
                    <a:pt x="3997612" y="24984"/>
                    <a:pt x="3997612" y="34002"/>
                  </a:cubicBezTo>
                  <a:lnTo>
                    <a:pt x="3997612" y="443235"/>
                  </a:lnTo>
                  <a:cubicBezTo>
                    <a:pt x="3997612" y="462014"/>
                    <a:pt x="3982389" y="477237"/>
                    <a:pt x="3963610" y="477237"/>
                  </a:cubicBezTo>
                  <a:lnTo>
                    <a:pt x="34002" y="477237"/>
                  </a:lnTo>
                  <a:cubicBezTo>
                    <a:pt x="15223" y="477237"/>
                    <a:pt x="0" y="462014"/>
                    <a:pt x="0" y="443235"/>
                  </a:cubicBezTo>
                  <a:lnTo>
                    <a:pt x="0" y="34002"/>
                  </a:lnTo>
                  <a:cubicBezTo>
                    <a:pt x="0" y="15223"/>
                    <a:pt x="15223" y="0"/>
                    <a:pt x="3400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3997612" cy="50581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35632" y="2895171"/>
            <a:ext cx="14359145" cy="115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O While repete os comandos enquanto uma condição ainda não foi cumprida: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415622" y="5143500"/>
            <a:ext cx="4176932" cy="1198219"/>
            <a:chOff x="0" y="0"/>
            <a:chExt cx="1145862" cy="3287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45862" cy="328709"/>
            </a:xfrm>
            <a:custGeom>
              <a:avLst/>
              <a:gdLst/>
              <a:ahLst/>
              <a:cxnLst/>
              <a:rect r="r" b="b" t="t" l="l"/>
              <a:pathLst>
                <a:path h="328709" w="1145862">
                  <a:moveTo>
                    <a:pt x="118624" y="0"/>
                  </a:moveTo>
                  <a:lnTo>
                    <a:pt x="1027239" y="0"/>
                  </a:lnTo>
                  <a:cubicBezTo>
                    <a:pt x="1092753" y="0"/>
                    <a:pt x="1145862" y="53110"/>
                    <a:pt x="1145862" y="118624"/>
                  </a:cubicBezTo>
                  <a:lnTo>
                    <a:pt x="1145862" y="210085"/>
                  </a:lnTo>
                  <a:cubicBezTo>
                    <a:pt x="1145862" y="241546"/>
                    <a:pt x="1133365" y="271718"/>
                    <a:pt x="1111118" y="293965"/>
                  </a:cubicBezTo>
                  <a:cubicBezTo>
                    <a:pt x="1088872" y="316211"/>
                    <a:pt x="1058700" y="328709"/>
                    <a:pt x="1027239" y="328709"/>
                  </a:cubicBezTo>
                  <a:lnTo>
                    <a:pt x="118624" y="328709"/>
                  </a:lnTo>
                  <a:cubicBezTo>
                    <a:pt x="87163" y="328709"/>
                    <a:pt x="56990" y="316211"/>
                    <a:pt x="34744" y="293965"/>
                  </a:cubicBezTo>
                  <a:cubicBezTo>
                    <a:pt x="12498" y="271718"/>
                    <a:pt x="0" y="241546"/>
                    <a:pt x="0" y="210085"/>
                  </a:cubicBezTo>
                  <a:lnTo>
                    <a:pt x="0" y="118624"/>
                  </a:lnTo>
                  <a:cubicBezTo>
                    <a:pt x="0" y="87163"/>
                    <a:pt x="12498" y="56990"/>
                    <a:pt x="34744" y="34744"/>
                  </a:cubicBezTo>
                  <a:cubicBezTo>
                    <a:pt x="56990" y="12498"/>
                    <a:pt x="87163" y="0"/>
                    <a:pt x="118624" y="0"/>
                  </a:cubicBezTo>
                  <a:close/>
                </a:path>
              </a:pathLst>
            </a:custGeom>
            <a:solidFill>
              <a:srgbClr val="3777FF"/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145862" cy="35728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572029" y="5453310"/>
            <a:ext cx="3864118" cy="57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while x &lt; 10: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6899390" y="5143500"/>
            <a:ext cx="4176932" cy="1198219"/>
            <a:chOff x="0" y="0"/>
            <a:chExt cx="1145862" cy="32870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45862" cy="328709"/>
            </a:xfrm>
            <a:custGeom>
              <a:avLst/>
              <a:gdLst/>
              <a:ahLst/>
              <a:cxnLst/>
              <a:rect r="r" b="b" t="t" l="l"/>
              <a:pathLst>
                <a:path h="328709" w="1145862">
                  <a:moveTo>
                    <a:pt x="118624" y="0"/>
                  </a:moveTo>
                  <a:lnTo>
                    <a:pt x="1027239" y="0"/>
                  </a:lnTo>
                  <a:cubicBezTo>
                    <a:pt x="1092753" y="0"/>
                    <a:pt x="1145862" y="53110"/>
                    <a:pt x="1145862" y="118624"/>
                  </a:cubicBezTo>
                  <a:lnTo>
                    <a:pt x="1145862" y="210085"/>
                  </a:lnTo>
                  <a:cubicBezTo>
                    <a:pt x="1145862" y="241546"/>
                    <a:pt x="1133365" y="271718"/>
                    <a:pt x="1111118" y="293965"/>
                  </a:cubicBezTo>
                  <a:cubicBezTo>
                    <a:pt x="1088872" y="316211"/>
                    <a:pt x="1058700" y="328709"/>
                    <a:pt x="1027239" y="328709"/>
                  </a:cubicBezTo>
                  <a:lnTo>
                    <a:pt x="118624" y="328709"/>
                  </a:lnTo>
                  <a:cubicBezTo>
                    <a:pt x="87163" y="328709"/>
                    <a:pt x="56990" y="316211"/>
                    <a:pt x="34744" y="293965"/>
                  </a:cubicBezTo>
                  <a:cubicBezTo>
                    <a:pt x="12498" y="271718"/>
                    <a:pt x="0" y="241546"/>
                    <a:pt x="0" y="210085"/>
                  </a:cubicBezTo>
                  <a:lnTo>
                    <a:pt x="0" y="118624"/>
                  </a:lnTo>
                  <a:cubicBezTo>
                    <a:pt x="0" y="87163"/>
                    <a:pt x="12498" y="56990"/>
                    <a:pt x="34744" y="34744"/>
                  </a:cubicBezTo>
                  <a:cubicBezTo>
                    <a:pt x="56990" y="12498"/>
                    <a:pt x="87163" y="0"/>
                    <a:pt x="118624" y="0"/>
                  </a:cubicBezTo>
                  <a:close/>
                </a:path>
              </a:pathLst>
            </a:custGeom>
            <a:solidFill>
              <a:srgbClr val="3777FF"/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145862" cy="35728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055797" y="5453310"/>
            <a:ext cx="3864118" cy="57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while x &gt; 10: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1695447" y="5143500"/>
            <a:ext cx="4176932" cy="1198219"/>
            <a:chOff x="0" y="0"/>
            <a:chExt cx="1145862" cy="32870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45862" cy="328709"/>
            </a:xfrm>
            <a:custGeom>
              <a:avLst/>
              <a:gdLst/>
              <a:ahLst/>
              <a:cxnLst/>
              <a:rect r="r" b="b" t="t" l="l"/>
              <a:pathLst>
                <a:path h="328709" w="1145862">
                  <a:moveTo>
                    <a:pt x="118624" y="0"/>
                  </a:moveTo>
                  <a:lnTo>
                    <a:pt x="1027239" y="0"/>
                  </a:lnTo>
                  <a:cubicBezTo>
                    <a:pt x="1092753" y="0"/>
                    <a:pt x="1145862" y="53110"/>
                    <a:pt x="1145862" y="118624"/>
                  </a:cubicBezTo>
                  <a:lnTo>
                    <a:pt x="1145862" y="210085"/>
                  </a:lnTo>
                  <a:cubicBezTo>
                    <a:pt x="1145862" y="241546"/>
                    <a:pt x="1133365" y="271718"/>
                    <a:pt x="1111118" y="293965"/>
                  </a:cubicBezTo>
                  <a:cubicBezTo>
                    <a:pt x="1088872" y="316211"/>
                    <a:pt x="1058700" y="328709"/>
                    <a:pt x="1027239" y="328709"/>
                  </a:cubicBezTo>
                  <a:lnTo>
                    <a:pt x="118624" y="328709"/>
                  </a:lnTo>
                  <a:cubicBezTo>
                    <a:pt x="87163" y="328709"/>
                    <a:pt x="56990" y="316211"/>
                    <a:pt x="34744" y="293965"/>
                  </a:cubicBezTo>
                  <a:cubicBezTo>
                    <a:pt x="12498" y="271718"/>
                    <a:pt x="0" y="241546"/>
                    <a:pt x="0" y="210085"/>
                  </a:cubicBezTo>
                  <a:lnTo>
                    <a:pt x="0" y="118624"/>
                  </a:lnTo>
                  <a:cubicBezTo>
                    <a:pt x="0" y="87163"/>
                    <a:pt x="12498" y="56990"/>
                    <a:pt x="34744" y="34744"/>
                  </a:cubicBezTo>
                  <a:cubicBezTo>
                    <a:pt x="56990" y="12498"/>
                    <a:pt x="87163" y="0"/>
                    <a:pt x="118624" y="0"/>
                  </a:cubicBezTo>
                  <a:close/>
                </a:path>
              </a:pathLst>
            </a:custGeom>
            <a:solidFill>
              <a:srgbClr val="3777FF"/>
            </a:solidFill>
            <a:ln w="666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1145862" cy="357284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851854" y="5453310"/>
            <a:ext cx="3864118" cy="57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while != &lt; 10: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857892" y="6884644"/>
            <a:ext cx="14572215" cy="1739640"/>
            <a:chOff x="0" y="0"/>
            <a:chExt cx="3997612" cy="47723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997612" cy="477237"/>
            </a:xfrm>
            <a:custGeom>
              <a:avLst/>
              <a:gdLst/>
              <a:ahLst/>
              <a:cxnLst/>
              <a:rect r="r" b="b" t="t" l="l"/>
              <a:pathLst>
                <a:path h="477237" w="3997612">
                  <a:moveTo>
                    <a:pt x="34002" y="0"/>
                  </a:moveTo>
                  <a:lnTo>
                    <a:pt x="3963610" y="0"/>
                  </a:lnTo>
                  <a:cubicBezTo>
                    <a:pt x="3972628" y="0"/>
                    <a:pt x="3981277" y="3582"/>
                    <a:pt x="3987653" y="9959"/>
                  </a:cubicBezTo>
                  <a:cubicBezTo>
                    <a:pt x="3994030" y="16336"/>
                    <a:pt x="3997612" y="24984"/>
                    <a:pt x="3997612" y="34002"/>
                  </a:cubicBezTo>
                  <a:lnTo>
                    <a:pt x="3997612" y="443235"/>
                  </a:lnTo>
                  <a:cubicBezTo>
                    <a:pt x="3997612" y="462014"/>
                    <a:pt x="3982389" y="477237"/>
                    <a:pt x="3963610" y="477237"/>
                  </a:cubicBezTo>
                  <a:lnTo>
                    <a:pt x="34002" y="477237"/>
                  </a:lnTo>
                  <a:cubicBezTo>
                    <a:pt x="15223" y="477237"/>
                    <a:pt x="0" y="462014"/>
                    <a:pt x="0" y="443235"/>
                  </a:cubicBezTo>
                  <a:lnTo>
                    <a:pt x="0" y="34002"/>
                  </a:lnTo>
                  <a:cubicBezTo>
                    <a:pt x="0" y="15223"/>
                    <a:pt x="15223" y="0"/>
                    <a:pt x="3400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3997612" cy="505812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857892" y="7103910"/>
            <a:ext cx="14359145" cy="115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De uma outra forma, podemos decidir quantas vezes queremos que algo ocorra utilizando o For.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>
                <a:solidFill>
                  <a:srgbClr val="F2EFEB"/>
                </a:solidFill>
                <a:latin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spc="-1315">
                <a:solidFill>
                  <a:srgbClr val="F2EFEB"/>
                </a:solidFill>
                <a:latin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20794" y="8343483"/>
            <a:ext cx="84464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</a:rPr>
              <a:t>https://forms.gle/ioN7sEGsRvfFMzu77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spc="-198">
                <a:solidFill>
                  <a:srgbClr val="000000"/>
                </a:solidFill>
                <a:latin typeface="Space Mono Bold"/>
              </a:rPr>
              <a:t>Contem para gente o que você achou da aula de hoje: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086600" y="4002990"/>
            <a:ext cx="4114800" cy="4114800"/>
            <a:chOff x="0" y="0"/>
            <a:chExt cx="5486400" cy="548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760056" y="2473146"/>
            <a:ext cx="6484418" cy="1955060"/>
            <a:chOff x="0" y="0"/>
            <a:chExt cx="1778878" cy="5363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78878" cy="536334"/>
            </a:xfrm>
            <a:custGeom>
              <a:avLst/>
              <a:gdLst/>
              <a:ahLst/>
              <a:cxnLst/>
              <a:rect r="r" b="b" t="t" l="l"/>
              <a:pathLst>
                <a:path h="536334" w="1778878">
                  <a:moveTo>
                    <a:pt x="76411" y="0"/>
                  </a:moveTo>
                  <a:lnTo>
                    <a:pt x="1702466" y="0"/>
                  </a:lnTo>
                  <a:cubicBezTo>
                    <a:pt x="1722732" y="0"/>
                    <a:pt x="1742167" y="8050"/>
                    <a:pt x="1756497" y="22380"/>
                  </a:cubicBezTo>
                  <a:cubicBezTo>
                    <a:pt x="1770827" y="36710"/>
                    <a:pt x="1778878" y="56146"/>
                    <a:pt x="1778878" y="76411"/>
                  </a:cubicBezTo>
                  <a:lnTo>
                    <a:pt x="1778878" y="459922"/>
                  </a:lnTo>
                  <a:cubicBezTo>
                    <a:pt x="1778878" y="480188"/>
                    <a:pt x="1770827" y="499624"/>
                    <a:pt x="1756497" y="513953"/>
                  </a:cubicBezTo>
                  <a:cubicBezTo>
                    <a:pt x="1742167" y="528283"/>
                    <a:pt x="1722732" y="536334"/>
                    <a:pt x="1702466" y="536334"/>
                  </a:cubicBezTo>
                  <a:lnTo>
                    <a:pt x="76411" y="536334"/>
                  </a:lnTo>
                  <a:cubicBezTo>
                    <a:pt x="56146" y="536334"/>
                    <a:pt x="36710" y="528283"/>
                    <a:pt x="22380" y="513953"/>
                  </a:cubicBezTo>
                  <a:cubicBezTo>
                    <a:pt x="8050" y="499624"/>
                    <a:pt x="0" y="480188"/>
                    <a:pt x="0" y="459922"/>
                  </a:cubicBezTo>
                  <a:lnTo>
                    <a:pt x="0" y="76411"/>
                  </a:lnTo>
                  <a:cubicBezTo>
                    <a:pt x="0" y="56146"/>
                    <a:pt x="8050" y="36710"/>
                    <a:pt x="22380" y="22380"/>
                  </a:cubicBezTo>
                  <a:cubicBezTo>
                    <a:pt x="36710" y="8050"/>
                    <a:pt x="56146" y="0"/>
                    <a:pt x="7641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778878" cy="56490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4951943" y="6099940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0"/>
                </a:moveTo>
                <a:lnTo>
                  <a:pt x="1935041" y="0"/>
                </a:lnTo>
                <a:lnTo>
                  <a:pt x="1935041" y="1347492"/>
                </a:lnTo>
                <a:lnTo>
                  <a:pt x="0" y="1347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01051" y="2582779"/>
            <a:ext cx="6602427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A forma de escrita do For é mais simples do que parece.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24085" y="5921121"/>
            <a:ext cx="3756211" cy="274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</a:rPr>
              <a:t>ESSA É A VARIÁVEL QUE VAI SER ATUALIZADA CADA VEZ QUE O </a:t>
            </a:r>
            <a:r>
              <a:rPr lang="en-US" sz="3113">
                <a:solidFill>
                  <a:srgbClr val="D10719"/>
                </a:solidFill>
                <a:latin typeface="Open Sans Extra Bold"/>
              </a:rPr>
              <a:t>FOR </a:t>
            </a:r>
            <a:r>
              <a:rPr lang="en-US" sz="3113">
                <a:solidFill>
                  <a:srgbClr val="FFFFFF"/>
                </a:solidFill>
                <a:latin typeface="Open Sans Extra Bold"/>
              </a:rPr>
              <a:t>SE REPETE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652016" y="4881976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89" y="0"/>
                </a:lnTo>
                <a:lnTo>
                  <a:pt x="9009689" y="794973"/>
                </a:lnTo>
                <a:lnTo>
                  <a:pt x="0" y="7949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4731378" y="4777487"/>
            <a:ext cx="1028678" cy="102867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760056" y="2473146"/>
            <a:ext cx="6484418" cy="1955060"/>
            <a:chOff x="0" y="0"/>
            <a:chExt cx="1778878" cy="5363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78878" cy="536334"/>
            </a:xfrm>
            <a:custGeom>
              <a:avLst/>
              <a:gdLst/>
              <a:ahLst/>
              <a:cxnLst/>
              <a:rect r="r" b="b" t="t" l="l"/>
              <a:pathLst>
                <a:path h="536334" w="1778878">
                  <a:moveTo>
                    <a:pt x="76411" y="0"/>
                  </a:moveTo>
                  <a:lnTo>
                    <a:pt x="1702466" y="0"/>
                  </a:lnTo>
                  <a:cubicBezTo>
                    <a:pt x="1722732" y="0"/>
                    <a:pt x="1742167" y="8050"/>
                    <a:pt x="1756497" y="22380"/>
                  </a:cubicBezTo>
                  <a:cubicBezTo>
                    <a:pt x="1770827" y="36710"/>
                    <a:pt x="1778878" y="56146"/>
                    <a:pt x="1778878" y="76411"/>
                  </a:cubicBezTo>
                  <a:lnTo>
                    <a:pt x="1778878" y="459922"/>
                  </a:lnTo>
                  <a:cubicBezTo>
                    <a:pt x="1778878" y="480188"/>
                    <a:pt x="1770827" y="499624"/>
                    <a:pt x="1756497" y="513953"/>
                  </a:cubicBezTo>
                  <a:cubicBezTo>
                    <a:pt x="1742167" y="528283"/>
                    <a:pt x="1722732" y="536334"/>
                    <a:pt x="1702466" y="536334"/>
                  </a:cubicBezTo>
                  <a:lnTo>
                    <a:pt x="76411" y="536334"/>
                  </a:lnTo>
                  <a:cubicBezTo>
                    <a:pt x="56146" y="536334"/>
                    <a:pt x="36710" y="528283"/>
                    <a:pt x="22380" y="513953"/>
                  </a:cubicBezTo>
                  <a:cubicBezTo>
                    <a:pt x="8050" y="499624"/>
                    <a:pt x="0" y="480188"/>
                    <a:pt x="0" y="459922"/>
                  </a:cubicBezTo>
                  <a:lnTo>
                    <a:pt x="0" y="76411"/>
                  </a:lnTo>
                  <a:cubicBezTo>
                    <a:pt x="0" y="56146"/>
                    <a:pt x="8050" y="36710"/>
                    <a:pt x="22380" y="22380"/>
                  </a:cubicBezTo>
                  <a:cubicBezTo>
                    <a:pt x="36710" y="8050"/>
                    <a:pt x="56146" y="0"/>
                    <a:pt x="7641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778878" cy="56490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560390" y="5810221"/>
            <a:ext cx="5624445" cy="163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</a:rPr>
              <a:t>ESSE É O MÉTODO QUE DEFINE QUAIS NÚMEROS VAMOS USAR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5400000">
            <a:off x="5685321" y="5806357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0"/>
                </a:moveTo>
                <a:lnTo>
                  <a:pt x="1935042" y="0"/>
                </a:lnTo>
                <a:lnTo>
                  <a:pt x="1935042" y="1347492"/>
                </a:lnTo>
                <a:lnTo>
                  <a:pt x="0" y="13474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821743" y="4717610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90" y="0"/>
                </a:lnTo>
                <a:lnTo>
                  <a:pt x="9009690" y="794972"/>
                </a:lnTo>
                <a:lnTo>
                  <a:pt x="0" y="794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865944" y="4648571"/>
            <a:ext cx="2207413" cy="933050"/>
            <a:chOff x="0" y="0"/>
            <a:chExt cx="581376" cy="2457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81376" cy="245742"/>
            </a:xfrm>
            <a:custGeom>
              <a:avLst/>
              <a:gdLst/>
              <a:ahLst/>
              <a:cxnLst/>
              <a:rect r="r" b="b" t="t" l="l"/>
              <a:pathLst>
                <a:path h="245742" w="581376">
                  <a:moveTo>
                    <a:pt x="0" y="0"/>
                  </a:moveTo>
                  <a:lnTo>
                    <a:pt x="581376" y="0"/>
                  </a:lnTo>
                  <a:lnTo>
                    <a:pt x="581376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D10719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81376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701051" y="2582779"/>
            <a:ext cx="6602427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A forma de escrita do For é mais simples do que parece.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760056" y="2473146"/>
            <a:ext cx="6484418" cy="1955060"/>
            <a:chOff x="0" y="0"/>
            <a:chExt cx="1778878" cy="5363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78878" cy="536334"/>
            </a:xfrm>
            <a:custGeom>
              <a:avLst/>
              <a:gdLst/>
              <a:ahLst/>
              <a:cxnLst/>
              <a:rect r="r" b="b" t="t" l="l"/>
              <a:pathLst>
                <a:path h="536334" w="1778878">
                  <a:moveTo>
                    <a:pt x="76411" y="0"/>
                  </a:moveTo>
                  <a:lnTo>
                    <a:pt x="1702466" y="0"/>
                  </a:lnTo>
                  <a:cubicBezTo>
                    <a:pt x="1722732" y="0"/>
                    <a:pt x="1742167" y="8050"/>
                    <a:pt x="1756497" y="22380"/>
                  </a:cubicBezTo>
                  <a:cubicBezTo>
                    <a:pt x="1770827" y="36710"/>
                    <a:pt x="1778878" y="56146"/>
                    <a:pt x="1778878" y="76411"/>
                  </a:cubicBezTo>
                  <a:lnTo>
                    <a:pt x="1778878" y="459922"/>
                  </a:lnTo>
                  <a:cubicBezTo>
                    <a:pt x="1778878" y="480188"/>
                    <a:pt x="1770827" y="499624"/>
                    <a:pt x="1756497" y="513953"/>
                  </a:cubicBezTo>
                  <a:cubicBezTo>
                    <a:pt x="1742167" y="528283"/>
                    <a:pt x="1722732" y="536334"/>
                    <a:pt x="1702466" y="536334"/>
                  </a:cubicBezTo>
                  <a:lnTo>
                    <a:pt x="76411" y="536334"/>
                  </a:lnTo>
                  <a:cubicBezTo>
                    <a:pt x="56146" y="536334"/>
                    <a:pt x="36710" y="528283"/>
                    <a:pt x="22380" y="513953"/>
                  </a:cubicBezTo>
                  <a:cubicBezTo>
                    <a:pt x="8050" y="499624"/>
                    <a:pt x="0" y="480188"/>
                    <a:pt x="0" y="459922"/>
                  </a:cubicBezTo>
                  <a:lnTo>
                    <a:pt x="0" y="76411"/>
                  </a:lnTo>
                  <a:cubicBezTo>
                    <a:pt x="0" y="56146"/>
                    <a:pt x="8050" y="36710"/>
                    <a:pt x="22380" y="22380"/>
                  </a:cubicBezTo>
                  <a:cubicBezTo>
                    <a:pt x="36710" y="8050"/>
                    <a:pt x="56146" y="0"/>
                    <a:pt x="7641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778878" cy="56490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true" rot="-5400000">
            <a:off x="9736983" y="5834761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1347492"/>
                </a:moveTo>
                <a:lnTo>
                  <a:pt x="1935042" y="1347492"/>
                </a:lnTo>
                <a:lnTo>
                  <a:pt x="1935042" y="0"/>
                </a:lnTo>
                <a:lnTo>
                  <a:pt x="0" y="0"/>
                </a:lnTo>
                <a:lnTo>
                  <a:pt x="0" y="13474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50781" y="4746014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90" y="0"/>
                </a:lnTo>
                <a:lnTo>
                  <a:pt x="9009690" y="794972"/>
                </a:lnTo>
                <a:lnTo>
                  <a:pt x="0" y="794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701051" y="2582779"/>
            <a:ext cx="6602427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A forma de escrita do For é mais simples do que parece.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22396" y="6198211"/>
            <a:ext cx="6208362" cy="1082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</a:rPr>
              <a:t>AQUI ESTÁ OS NÚMEROS QUE DEFINEM A NOSSA REPETIÇÃO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812366" y="4607936"/>
            <a:ext cx="3648105" cy="933050"/>
            <a:chOff x="0" y="0"/>
            <a:chExt cx="960818" cy="2457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60818" cy="245742"/>
            </a:xfrm>
            <a:custGeom>
              <a:avLst/>
              <a:gdLst/>
              <a:ahLst/>
              <a:cxnLst/>
              <a:rect r="r" b="b" t="t" l="l"/>
              <a:pathLst>
                <a:path h="245742" w="960818">
                  <a:moveTo>
                    <a:pt x="0" y="0"/>
                  </a:moveTo>
                  <a:lnTo>
                    <a:pt x="960818" y="0"/>
                  </a:lnTo>
                  <a:lnTo>
                    <a:pt x="960818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960818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760056" y="2473146"/>
            <a:ext cx="6484418" cy="1955060"/>
            <a:chOff x="0" y="0"/>
            <a:chExt cx="1778878" cy="5363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78878" cy="536334"/>
            </a:xfrm>
            <a:custGeom>
              <a:avLst/>
              <a:gdLst/>
              <a:ahLst/>
              <a:cxnLst/>
              <a:rect r="r" b="b" t="t" l="l"/>
              <a:pathLst>
                <a:path h="536334" w="1778878">
                  <a:moveTo>
                    <a:pt x="76411" y="0"/>
                  </a:moveTo>
                  <a:lnTo>
                    <a:pt x="1702466" y="0"/>
                  </a:lnTo>
                  <a:cubicBezTo>
                    <a:pt x="1722732" y="0"/>
                    <a:pt x="1742167" y="8050"/>
                    <a:pt x="1756497" y="22380"/>
                  </a:cubicBezTo>
                  <a:cubicBezTo>
                    <a:pt x="1770827" y="36710"/>
                    <a:pt x="1778878" y="56146"/>
                    <a:pt x="1778878" y="76411"/>
                  </a:cubicBezTo>
                  <a:lnTo>
                    <a:pt x="1778878" y="459922"/>
                  </a:lnTo>
                  <a:cubicBezTo>
                    <a:pt x="1778878" y="480188"/>
                    <a:pt x="1770827" y="499624"/>
                    <a:pt x="1756497" y="513953"/>
                  </a:cubicBezTo>
                  <a:cubicBezTo>
                    <a:pt x="1742167" y="528283"/>
                    <a:pt x="1722732" y="536334"/>
                    <a:pt x="1702466" y="536334"/>
                  </a:cubicBezTo>
                  <a:lnTo>
                    <a:pt x="76411" y="536334"/>
                  </a:lnTo>
                  <a:cubicBezTo>
                    <a:pt x="56146" y="536334"/>
                    <a:pt x="36710" y="528283"/>
                    <a:pt x="22380" y="513953"/>
                  </a:cubicBezTo>
                  <a:cubicBezTo>
                    <a:pt x="8050" y="499624"/>
                    <a:pt x="0" y="480188"/>
                    <a:pt x="0" y="459922"/>
                  </a:cubicBezTo>
                  <a:lnTo>
                    <a:pt x="0" y="76411"/>
                  </a:lnTo>
                  <a:cubicBezTo>
                    <a:pt x="0" y="56146"/>
                    <a:pt x="8050" y="36710"/>
                    <a:pt x="22380" y="22380"/>
                  </a:cubicBezTo>
                  <a:cubicBezTo>
                    <a:pt x="36710" y="8050"/>
                    <a:pt x="56146" y="0"/>
                    <a:pt x="7641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778878" cy="56490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true" rot="-5400000">
            <a:off x="8402731" y="5675857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1347492"/>
                </a:moveTo>
                <a:lnTo>
                  <a:pt x="1935041" y="1347492"/>
                </a:lnTo>
                <a:lnTo>
                  <a:pt x="1935041" y="0"/>
                </a:lnTo>
                <a:lnTo>
                  <a:pt x="0" y="0"/>
                </a:lnTo>
                <a:lnTo>
                  <a:pt x="0" y="13474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67668" y="4587110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90" y="0"/>
                </a:lnTo>
                <a:lnTo>
                  <a:pt x="9009690" y="794972"/>
                </a:lnTo>
                <a:lnTo>
                  <a:pt x="0" y="794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701051" y="2582779"/>
            <a:ext cx="6602427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A forma de escrita do For é mais simples do que parece.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04672" y="5591632"/>
            <a:ext cx="5025935" cy="218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</a:rPr>
              <a:t>O PRIMEIRO NÚMERO SIGNIFICA QUAL O VALOR INICIAL DA VARIÁVEL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830607" y="4501280"/>
            <a:ext cx="1213391" cy="933050"/>
            <a:chOff x="0" y="0"/>
            <a:chExt cx="319576" cy="2457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9576" cy="245742"/>
            </a:xfrm>
            <a:custGeom>
              <a:avLst/>
              <a:gdLst/>
              <a:ahLst/>
              <a:cxnLst/>
              <a:rect r="r" b="b" t="t" l="l"/>
              <a:pathLst>
                <a:path h="245742" w="319576">
                  <a:moveTo>
                    <a:pt x="0" y="0"/>
                  </a:moveTo>
                  <a:lnTo>
                    <a:pt x="319576" y="0"/>
                  </a:lnTo>
                  <a:lnTo>
                    <a:pt x="319576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19576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760056" y="2473146"/>
            <a:ext cx="6484418" cy="1955060"/>
            <a:chOff x="0" y="0"/>
            <a:chExt cx="1778878" cy="5363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78878" cy="536334"/>
            </a:xfrm>
            <a:custGeom>
              <a:avLst/>
              <a:gdLst/>
              <a:ahLst/>
              <a:cxnLst/>
              <a:rect r="r" b="b" t="t" l="l"/>
              <a:pathLst>
                <a:path h="536334" w="1778878">
                  <a:moveTo>
                    <a:pt x="76411" y="0"/>
                  </a:moveTo>
                  <a:lnTo>
                    <a:pt x="1702466" y="0"/>
                  </a:lnTo>
                  <a:cubicBezTo>
                    <a:pt x="1722732" y="0"/>
                    <a:pt x="1742167" y="8050"/>
                    <a:pt x="1756497" y="22380"/>
                  </a:cubicBezTo>
                  <a:cubicBezTo>
                    <a:pt x="1770827" y="36710"/>
                    <a:pt x="1778878" y="56146"/>
                    <a:pt x="1778878" y="76411"/>
                  </a:cubicBezTo>
                  <a:lnTo>
                    <a:pt x="1778878" y="459922"/>
                  </a:lnTo>
                  <a:cubicBezTo>
                    <a:pt x="1778878" y="480188"/>
                    <a:pt x="1770827" y="499624"/>
                    <a:pt x="1756497" y="513953"/>
                  </a:cubicBezTo>
                  <a:cubicBezTo>
                    <a:pt x="1742167" y="528283"/>
                    <a:pt x="1722732" y="536334"/>
                    <a:pt x="1702466" y="536334"/>
                  </a:cubicBezTo>
                  <a:lnTo>
                    <a:pt x="76411" y="536334"/>
                  </a:lnTo>
                  <a:cubicBezTo>
                    <a:pt x="56146" y="536334"/>
                    <a:pt x="36710" y="528283"/>
                    <a:pt x="22380" y="513953"/>
                  </a:cubicBezTo>
                  <a:cubicBezTo>
                    <a:pt x="8050" y="499624"/>
                    <a:pt x="0" y="480188"/>
                    <a:pt x="0" y="459922"/>
                  </a:cubicBezTo>
                  <a:lnTo>
                    <a:pt x="0" y="76411"/>
                  </a:lnTo>
                  <a:cubicBezTo>
                    <a:pt x="0" y="56146"/>
                    <a:pt x="8050" y="36710"/>
                    <a:pt x="22380" y="22380"/>
                  </a:cubicBezTo>
                  <a:cubicBezTo>
                    <a:pt x="36710" y="8050"/>
                    <a:pt x="56146" y="0"/>
                    <a:pt x="7641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778878" cy="56490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true" rot="-5400000">
            <a:off x="9632455" y="5675857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1347492"/>
                </a:moveTo>
                <a:lnTo>
                  <a:pt x="1935041" y="1347492"/>
                </a:lnTo>
                <a:lnTo>
                  <a:pt x="1935041" y="0"/>
                </a:lnTo>
                <a:lnTo>
                  <a:pt x="0" y="0"/>
                </a:lnTo>
                <a:lnTo>
                  <a:pt x="0" y="13474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67668" y="4587110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90" y="0"/>
                </a:lnTo>
                <a:lnTo>
                  <a:pt x="9009690" y="794972"/>
                </a:lnTo>
                <a:lnTo>
                  <a:pt x="0" y="794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701051" y="2582779"/>
            <a:ext cx="6602427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A forma de escrita do For é mais simples do que parece.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04672" y="5591632"/>
            <a:ext cx="5025935" cy="218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</a:rPr>
              <a:t>O SEGUNDO NÚMERO É O VALOR QUE A VARIÁVEL NUNCA VAI PASSAR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02222" y="4518071"/>
            <a:ext cx="1213391" cy="933050"/>
            <a:chOff x="0" y="0"/>
            <a:chExt cx="319576" cy="2457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9576" cy="245742"/>
            </a:xfrm>
            <a:custGeom>
              <a:avLst/>
              <a:gdLst/>
              <a:ahLst/>
              <a:cxnLst/>
              <a:rect r="r" b="b" t="t" l="l"/>
              <a:pathLst>
                <a:path h="245742" w="319576">
                  <a:moveTo>
                    <a:pt x="0" y="0"/>
                  </a:moveTo>
                  <a:lnTo>
                    <a:pt x="319576" y="0"/>
                  </a:lnTo>
                  <a:lnTo>
                    <a:pt x="319576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19576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9630" y="9329725"/>
            <a:ext cx="2211152" cy="836474"/>
            <a:chOff x="0" y="0"/>
            <a:chExt cx="812800" cy="3074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9980" y="9206541"/>
            <a:ext cx="2570451" cy="1082842"/>
          </a:xfrm>
          <a:custGeom>
            <a:avLst/>
            <a:gdLst/>
            <a:ahLst/>
            <a:cxnLst/>
            <a:rect r="r" b="b" t="t" l="l"/>
            <a:pathLst>
              <a:path h="1082842" w="2570451">
                <a:moveTo>
                  <a:pt x="0" y="0"/>
                </a:moveTo>
                <a:lnTo>
                  <a:pt x="2570451" y="0"/>
                </a:lnTo>
                <a:lnTo>
                  <a:pt x="2570451" y="1082842"/>
                </a:lnTo>
                <a:lnTo>
                  <a:pt x="0" y="1082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760056" y="2473146"/>
            <a:ext cx="6484418" cy="1955060"/>
            <a:chOff x="0" y="0"/>
            <a:chExt cx="1778878" cy="5363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78878" cy="536334"/>
            </a:xfrm>
            <a:custGeom>
              <a:avLst/>
              <a:gdLst/>
              <a:ahLst/>
              <a:cxnLst/>
              <a:rect r="r" b="b" t="t" l="l"/>
              <a:pathLst>
                <a:path h="536334" w="1778878">
                  <a:moveTo>
                    <a:pt x="76411" y="0"/>
                  </a:moveTo>
                  <a:lnTo>
                    <a:pt x="1702466" y="0"/>
                  </a:lnTo>
                  <a:cubicBezTo>
                    <a:pt x="1722732" y="0"/>
                    <a:pt x="1742167" y="8050"/>
                    <a:pt x="1756497" y="22380"/>
                  </a:cubicBezTo>
                  <a:cubicBezTo>
                    <a:pt x="1770827" y="36710"/>
                    <a:pt x="1778878" y="56146"/>
                    <a:pt x="1778878" y="76411"/>
                  </a:cubicBezTo>
                  <a:lnTo>
                    <a:pt x="1778878" y="459922"/>
                  </a:lnTo>
                  <a:cubicBezTo>
                    <a:pt x="1778878" y="480188"/>
                    <a:pt x="1770827" y="499624"/>
                    <a:pt x="1756497" y="513953"/>
                  </a:cubicBezTo>
                  <a:cubicBezTo>
                    <a:pt x="1742167" y="528283"/>
                    <a:pt x="1722732" y="536334"/>
                    <a:pt x="1702466" y="536334"/>
                  </a:cubicBezTo>
                  <a:lnTo>
                    <a:pt x="76411" y="536334"/>
                  </a:lnTo>
                  <a:cubicBezTo>
                    <a:pt x="56146" y="536334"/>
                    <a:pt x="36710" y="528283"/>
                    <a:pt x="22380" y="513953"/>
                  </a:cubicBezTo>
                  <a:cubicBezTo>
                    <a:pt x="8050" y="499624"/>
                    <a:pt x="0" y="480188"/>
                    <a:pt x="0" y="459922"/>
                  </a:cubicBezTo>
                  <a:lnTo>
                    <a:pt x="0" y="76411"/>
                  </a:lnTo>
                  <a:cubicBezTo>
                    <a:pt x="0" y="56146"/>
                    <a:pt x="8050" y="36710"/>
                    <a:pt x="22380" y="22380"/>
                  </a:cubicBezTo>
                  <a:cubicBezTo>
                    <a:pt x="36710" y="8050"/>
                    <a:pt x="56146" y="0"/>
                    <a:pt x="7641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778878" cy="564909"/>
            </a:xfrm>
            <a:prstGeom prst="rect">
              <a:avLst/>
            </a:prstGeom>
          </p:spPr>
          <p:txBody>
            <a:bodyPr anchor="ctr" rtlCol="false" tIns="39084" lIns="39084" bIns="39084" rIns="39084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true" rot="-5400000">
            <a:off x="10381041" y="5675857"/>
            <a:ext cx="1935041" cy="1347492"/>
          </a:xfrm>
          <a:custGeom>
            <a:avLst/>
            <a:gdLst/>
            <a:ahLst/>
            <a:cxnLst/>
            <a:rect r="r" b="b" t="t" l="l"/>
            <a:pathLst>
              <a:path h="1347492" w="1935041">
                <a:moveTo>
                  <a:pt x="0" y="1347492"/>
                </a:moveTo>
                <a:lnTo>
                  <a:pt x="1935042" y="1347492"/>
                </a:lnTo>
                <a:lnTo>
                  <a:pt x="1935042" y="0"/>
                </a:lnTo>
                <a:lnTo>
                  <a:pt x="0" y="0"/>
                </a:lnTo>
                <a:lnTo>
                  <a:pt x="0" y="13474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67668" y="4587110"/>
            <a:ext cx="9009690" cy="794973"/>
          </a:xfrm>
          <a:custGeom>
            <a:avLst/>
            <a:gdLst/>
            <a:ahLst/>
            <a:cxnLst/>
            <a:rect r="r" b="b" t="t" l="l"/>
            <a:pathLst>
              <a:path h="794973" w="9009690">
                <a:moveTo>
                  <a:pt x="0" y="0"/>
                </a:moveTo>
                <a:lnTo>
                  <a:pt x="9009690" y="0"/>
                </a:lnTo>
                <a:lnTo>
                  <a:pt x="9009690" y="794972"/>
                </a:lnTo>
                <a:lnTo>
                  <a:pt x="0" y="794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701051" y="2582779"/>
            <a:ext cx="6602427" cy="1735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5"/>
              </a:lnSpc>
              <a:spcBef>
                <a:spcPct val="0"/>
              </a:spcBef>
            </a:pPr>
            <a:r>
              <a:rPr lang="en-US" sz="3854" spc="-231">
                <a:solidFill>
                  <a:srgbClr val="000000"/>
                </a:solidFill>
                <a:latin typeface="Space Mono Bold"/>
              </a:rPr>
              <a:t>A forma de escrita do For é mais simples do que parece.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1743" y="633807"/>
            <a:ext cx="12361043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 Italics"/>
              </a:rPr>
              <a:t>REVISÃO - FOR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59545" y="5486857"/>
            <a:ext cx="5025935" cy="163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8"/>
              </a:lnSpc>
              <a:spcBef>
                <a:spcPct val="0"/>
              </a:spcBef>
            </a:pPr>
            <a:r>
              <a:rPr lang="en-US" sz="3113">
                <a:solidFill>
                  <a:srgbClr val="FFFFFF"/>
                </a:solidFill>
                <a:latin typeface="Open Sans Extra Bold"/>
              </a:rPr>
              <a:t>O TERCEIRO NÚMERO É O QUANTO A VARIÁVEL VAI SER ATUALIZADA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557504" y="4518071"/>
            <a:ext cx="929609" cy="933050"/>
            <a:chOff x="0" y="0"/>
            <a:chExt cx="244835" cy="2457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4835" cy="245742"/>
            </a:xfrm>
            <a:custGeom>
              <a:avLst/>
              <a:gdLst/>
              <a:ahLst/>
              <a:cxnLst/>
              <a:rect r="r" b="b" t="t" l="l"/>
              <a:pathLst>
                <a:path h="245742" w="244835">
                  <a:moveTo>
                    <a:pt x="0" y="0"/>
                  </a:moveTo>
                  <a:lnTo>
                    <a:pt x="244835" y="0"/>
                  </a:lnTo>
                  <a:lnTo>
                    <a:pt x="244835" y="245742"/>
                  </a:lnTo>
                  <a:lnTo>
                    <a:pt x="0" y="245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169D53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44835" cy="283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DAGIzKali28</dc:identifier>
  <dcterms:modified xsi:type="dcterms:W3CDTF">2011-08-01T06:04:30Z</dcterms:modified>
  <cp:revision>1</cp:revision>
  <dc:title>Python - Aula 11</dc:title>
</cp:coreProperties>
</file>