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Space Mono" charset="1" panose="02000509040000020004"/>
      <p:regular r:id="rId12"/>
    </p:embeddedFont>
    <p:embeddedFont>
      <p:font typeface="Space Mono Bold" charset="1" panose="02000809030000020004"/>
      <p:regular r:id="rId13"/>
    </p:embeddedFont>
    <p:embeddedFont>
      <p:font typeface="Space Mono Italics" charset="1" panose="02000509090000090004"/>
      <p:regular r:id="rId14"/>
    </p:embeddedFont>
    <p:embeddedFont>
      <p:font typeface="Space Mono Bold Italics" charset="1" panose="02000809040000090004"/>
      <p:regular r:id="rId15"/>
    </p:embeddedFont>
    <p:embeddedFont>
      <p:font typeface="Bugaki" charset="1" panose="00000000000000000000"/>
      <p:regular r:id="rId16"/>
    </p:embeddedFont>
    <p:embeddedFont>
      <p:font typeface="Bugaki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7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7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7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-582495">
            <a:off x="2274475" y="3481730"/>
            <a:ext cx="14872554" cy="2465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6593" spc="-1709">
                <a:solidFill>
                  <a:srgbClr val="F2EFEB"/>
                </a:solidFill>
                <a:latin typeface="Bugaki Italics"/>
              </a:rPr>
              <a:t>CODE.ORG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929342">
            <a:off x="13383395" y="7378249"/>
            <a:ext cx="1688576" cy="1713499"/>
          </a:xfrm>
          <a:custGeom>
            <a:avLst/>
            <a:gdLst/>
            <a:ahLst/>
            <a:cxnLst/>
            <a:rect r="r" b="b" t="t" l="l"/>
            <a:pathLst>
              <a:path h="1713499" w="1688576">
                <a:moveTo>
                  <a:pt x="0" y="0"/>
                </a:moveTo>
                <a:lnTo>
                  <a:pt x="1688576" y="0"/>
                </a:lnTo>
                <a:lnTo>
                  <a:pt x="1688576" y="1713499"/>
                </a:lnTo>
                <a:lnTo>
                  <a:pt x="0" y="17134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3511" t="-123567" r="-70535" b="-427893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spc="-1149">
                <a:solidFill>
                  <a:srgbClr val="F2EFEB"/>
                </a:solidFill>
                <a:latin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05638" y="4515262"/>
            <a:ext cx="15516169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sz="4213" spc="-252">
                <a:solidFill>
                  <a:srgbClr val="160E0C"/>
                </a:solidFill>
                <a:latin typeface="Space Mono Bold"/>
              </a:rPr>
              <a:t>Daremos sequência a nossa aula de blocos introduzindo o que é o Code.org 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sz="4213" spc="-252">
                <a:solidFill>
                  <a:srgbClr val="F2EFEB"/>
                </a:solidFill>
                <a:latin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4800" y="-514350"/>
            <a:ext cx="18802350" cy="3181350"/>
            <a:chOff x="0" y="0"/>
            <a:chExt cx="4952059" cy="837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52059" cy="837886"/>
            </a:xfrm>
            <a:custGeom>
              <a:avLst/>
              <a:gdLst/>
              <a:ahLst/>
              <a:cxnLst/>
              <a:rect r="r" b="b" t="t" l="l"/>
              <a:pathLst>
                <a:path h="837886" w="4952059">
                  <a:moveTo>
                    <a:pt x="0" y="0"/>
                  </a:moveTo>
                  <a:lnTo>
                    <a:pt x="4952059" y="0"/>
                  </a:lnTo>
                  <a:lnTo>
                    <a:pt x="4952059" y="837886"/>
                  </a:lnTo>
                  <a:lnTo>
                    <a:pt x="0" y="837886"/>
                  </a:ln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52059" cy="875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89840" y="390525"/>
            <a:ext cx="6515931" cy="1023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5"/>
              </a:lnSpc>
            </a:pPr>
            <a:r>
              <a:rPr lang="en-US" sz="5409" spc="-557">
                <a:solidFill>
                  <a:srgbClr val="F2EFEB"/>
                </a:solidFill>
                <a:latin typeface="Bugaki Italics"/>
              </a:rPr>
              <a:t>CODE.ORG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4286400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305772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220470" y="5143500"/>
            <a:ext cx="13847060" cy="4690224"/>
            <a:chOff x="0" y="0"/>
            <a:chExt cx="18462747" cy="6253633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8462747" cy="6253633"/>
              <a:chOff x="0" y="0"/>
              <a:chExt cx="4653142" cy="1576095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4653142" cy="1576095"/>
              </a:xfrm>
              <a:custGeom>
                <a:avLst/>
                <a:gdLst/>
                <a:ahLst/>
                <a:cxnLst/>
                <a:rect r="r" b="b" t="t" l="l"/>
                <a:pathLst>
                  <a:path h="1576095" w="4653142">
                    <a:moveTo>
                      <a:pt x="6709" y="0"/>
                    </a:moveTo>
                    <a:lnTo>
                      <a:pt x="4646432" y="0"/>
                    </a:lnTo>
                    <a:cubicBezTo>
                      <a:pt x="4650138" y="0"/>
                      <a:pt x="4653142" y="3004"/>
                      <a:pt x="4653142" y="6709"/>
                    </a:cubicBezTo>
                    <a:lnTo>
                      <a:pt x="4653142" y="1569386"/>
                    </a:lnTo>
                    <a:cubicBezTo>
                      <a:pt x="4653142" y="1573091"/>
                      <a:pt x="4650138" y="1576095"/>
                      <a:pt x="4646432" y="1576095"/>
                    </a:cubicBezTo>
                    <a:lnTo>
                      <a:pt x="6709" y="1576095"/>
                    </a:lnTo>
                    <a:cubicBezTo>
                      <a:pt x="3004" y="1576095"/>
                      <a:pt x="0" y="1573091"/>
                      <a:pt x="0" y="1569386"/>
                    </a:cubicBezTo>
                    <a:lnTo>
                      <a:pt x="0" y="6709"/>
                    </a:lnTo>
                    <a:cubicBezTo>
                      <a:pt x="0" y="3004"/>
                      <a:pt x="3004" y="0"/>
                      <a:pt x="67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4653142" cy="1614195"/>
              </a:xfrm>
              <a:prstGeom prst="rect">
                <a:avLst/>
              </a:prstGeom>
            </p:spPr>
            <p:txBody>
              <a:bodyPr anchor="ctr" rtlCol="false" tIns="39815" lIns="39815" bIns="39815" rIns="39815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258935" y="274746"/>
              <a:ext cx="17802022" cy="5704895"/>
            </a:xfrm>
            <a:custGeom>
              <a:avLst/>
              <a:gdLst/>
              <a:ahLst/>
              <a:cxnLst/>
              <a:rect r="r" b="b" t="t" l="l"/>
              <a:pathLst>
                <a:path h="5704895" w="17802022">
                  <a:moveTo>
                    <a:pt x="0" y="0"/>
                  </a:moveTo>
                  <a:lnTo>
                    <a:pt x="17802023" y="0"/>
                  </a:lnTo>
                  <a:lnTo>
                    <a:pt x="17802023" y="5704896"/>
                  </a:lnTo>
                  <a:lnTo>
                    <a:pt x="0" y="5704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2193984" y="3000375"/>
            <a:ext cx="13777353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62"/>
              </a:lnSpc>
              <a:spcBef>
                <a:spcPct val="0"/>
              </a:spcBef>
            </a:pPr>
            <a:r>
              <a:rPr lang="en-US" sz="3052" spc="-183">
                <a:solidFill>
                  <a:srgbClr val="160E0C"/>
                </a:solidFill>
                <a:latin typeface="Space Mono Bold"/>
              </a:rPr>
              <a:t>Code.org é um </a:t>
            </a:r>
            <a:r>
              <a:rPr lang="en-US" sz="3052" spc="-183">
                <a:solidFill>
                  <a:srgbClr val="D10719"/>
                </a:solidFill>
                <a:latin typeface="Space Mono Bold"/>
              </a:rPr>
              <a:t>website</a:t>
            </a:r>
            <a:r>
              <a:rPr lang="en-US" sz="3052" spc="-183">
                <a:solidFill>
                  <a:srgbClr val="160E0C"/>
                </a:solidFill>
                <a:latin typeface="Space Mono Bold"/>
              </a:rPr>
              <a:t> onde podemos fazer projetos e  atividades interativas com </a:t>
            </a:r>
            <a:r>
              <a:rPr lang="en-US" sz="3052" spc="-183">
                <a:solidFill>
                  <a:srgbClr val="D10719"/>
                </a:solidFill>
                <a:latin typeface="Space Mono Bold"/>
              </a:rPr>
              <a:t>programação em blocos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93984" y="4229100"/>
            <a:ext cx="1377735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42"/>
              </a:lnSpc>
              <a:spcBef>
                <a:spcPct val="0"/>
              </a:spcBef>
            </a:pPr>
            <a:r>
              <a:rPr lang="en-US" sz="3452" spc="-207">
                <a:solidFill>
                  <a:srgbClr val="160E0C"/>
                </a:solidFill>
                <a:latin typeface="Space Mono Bold"/>
              </a:rPr>
              <a:t>Vamos </a:t>
            </a:r>
            <a:r>
              <a:rPr lang="en-US" sz="3452" spc="-207">
                <a:solidFill>
                  <a:srgbClr val="D10719"/>
                </a:solidFill>
                <a:latin typeface="Space Mono Bold"/>
              </a:rPr>
              <a:t>criar </a:t>
            </a:r>
            <a:r>
              <a:rPr lang="en-US" sz="3452" spc="-207">
                <a:solidFill>
                  <a:srgbClr val="160E0C"/>
                </a:solidFill>
                <a:latin typeface="Space Mono Bold"/>
              </a:rPr>
              <a:t>uma conta para fazer nosso primeiro projeto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4800" y="-514350"/>
            <a:ext cx="18802350" cy="3181350"/>
            <a:chOff x="0" y="0"/>
            <a:chExt cx="4952059" cy="837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52059" cy="837886"/>
            </a:xfrm>
            <a:custGeom>
              <a:avLst/>
              <a:gdLst/>
              <a:ahLst/>
              <a:cxnLst/>
              <a:rect r="r" b="b" t="t" l="l"/>
              <a:pathLst>
                <a:path h="837886" w="4952059">
                  <a:moveTo>
                    <a:pt x="0" y="0"/>
                  </a:moveTo>
                  <a:lnTo>
                    <a:pt x="4952059" y="0"/>
                  </a:lnTo>
                  <a:lnTo>
                    <a:pt x="4952059" y="837886"/>
                  </a:lnTo>
                  <a:lnTo>
                    <a:pt x="0" y="837886"/>
                  </a:ln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52059" cy="875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89840" y="390525"/>
            <a:ext cx="6515931" cy="1023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5"/>
              </a:lnSpc>
            </a:pPr>
            <a:r>
              <a:rPr lang="en-US" sz="5409" spc="-557">
                <a:solidFill>
                  <a:srgbClr val="F2EFEB"/>
                </a:solidFill>
                <a:latin typeface="Bugaki Italics"/>
              </a:rPr>
              <a:t>CODE.ORG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4286400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305772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516408" y="3242534"/>
            <a:ext cx="11218564" cy="6825878"/>
            <a:chOff x="0" y="0"/>
            <a:chExt cx="3769866" cy="229375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769866" cy="2293756"/>
            </a:xfrm>
            <a:custGeom>
              <a:avLst/>
              <a:gdLst/>
              <a:ahLst/>
              <a:cxnLst/>
              <a:rect r="r" b="b" t="t" l="l"/>
              <a:pathLst>
                <a:path h="2293756" w="3769866">
                  <a:moveTo>
                    <a:pt x="8281" y="0"/>
                  </a:moveTo>
                  <a:lnTo>
                    <a:pt x="3761585" y="0"/>
                  </a:lnTo>
                  <a:cubicBezTo>
                    <a:pt x="3763782" y="0"/>
                    <a:pt x="3765888" y="872"/>
                    <a:pt x="3767441" y="2426"/>
                  </a:cubicBezTo>
                  <a:cubicBezTo>
                    <a:pt x="3768994" y="3979"/>
                    <a:pt x="3769866" y="6085"/>
                    <a:pt x="3769866" y="8281"/>
                  </a:cubicBezTo>
                  <a:lnTo>
                    <a:pt x="3769866" y="2285475"/>
                  </a:lnTo>
                  <a:cubicBezTo>
                    <a:pt x="3769866" y="2287671"/>
                    <a:pt x="3768994" y="2289777"/>
                    <a:pt x="3767441" y="2291330"/>
                  </a:cubicBezTo>
                  <a:cubicBezTo>
                    <a:pt x="3765888" y="2292883"/>
                    <a:pt x="3763782" y="2293756"/>
                    <a:pt x="3761585" y="2293756"/>
                  </a:cubicBezTo>
                  <a:lnTo>
                    <a:pt x="8281" y="2293756"/>
                  </a:lnTo>
                  <a:cubicBezTo>
                    <a:pt x="6085" y="2293756"/>
                    <a:pt x="3979" y="2292883"/>
                    <a:pt x="2426" y="2291330"/>
                  </a:cubicBezTo>
                  <a:cubicBezTo>
                    <a:pt x="872" y="2289777"/>
                    <a:pt x="0" y="2287671"/>
                    <a:pt x="0" y="2285475"/>
                  </a:cubicBezTo>
                  <a:lnTo>
                    <a:pt x="0" y="8281"/>
                  </a:lnTo>
                  <a:cubicBezTo>
                    <a:pt x="0" y="6085"/>
                    <a:pt x="872" y="3979"/>
                    <a:pt x="2426" y="2426"/>
                  </a:cubicBezTo>
                  <a:cubicBezTo>
                    <a:pt x="3979" y="872"/>
                    <a:pt x="6085" y="0"/>
                    <a:pt x="8281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769866" cy="2331856"/>
            </a:xfrm>
            <a:prstGeom prst="rect">
              <a:avLst/>
            </a:prstGeom>
          </p:spPr>
          <p:txBody>
            <a:bodyPr anchor="ctr" rtlCol="false" tIns="39815" lIns="39815" bIns="39815" rIns="39815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701738" y="3394723"/>
            <a:ext cx="10847905" cy="6521499"/>
          </a:xfrm>
          <a:custGeom>
            <a:avLst/>
            <a:gdLst/>
            <a:ahLst/>
            <a:cxnLst/>
            <a:rect r="r" b="b" t="t" l="l"/>
            <a:pathLst>
              <a:path h="6521499" w="10847905">
                <a:moveTo>
                  <a:pt x="0" y="0"/>
                </a:moveTo>
                <a:lnTo>
                  <a:pt x="10847905" y="0"/>
                </a:lnTo>
                <a:lnTo>
                  <a:pt x="10847905" y="6521499"/>
                </a:lnTo>
                <a:lnTo>
                  <a:pt x="0" y="65214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982" r="0" b="-3982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055590" y="4588548"/>
            <a:ext cx="4941293" cy="412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8"/>
              </a:lnSpc>
              <a:spcBef>
                <a:spcPct val="0"/>
              </a:spcBef>
            </a:pPr>
            <a:r>
              <a:rPr lang="en-US" sz="3007" spc="-180">
                <a:solidFill>
                  <a:srgbClr val="160E0C"/>
                </a:solidFill>
                <a:latin typeface="Space Mono Bold"/>
              </a:rPr>
              <a:t>Assim como no </a:t>
            </a:r>
            <a:r>
              <a:rPr lang="en-US" sz="3007" spc="-180">
                <a:solidFill>
                  <a:srgbClr val="D10719"/>
                </a:solidFill>
                <a:latin typeface="Space Mono Bold"/>
              </a:rPr>
              <a:t>MIT</a:t>
            </a:r>
            <a:r>
              <a:rPr lang="en-US" sz="3007" spc="-180">
                <a:solidFill>
                  <a:srgbClr val="160E0C"/>
                </a:solidFill>
                <a:latin typeface="Space Mono Bold"/>
              </a:rPr>
              <a:t>, no </a:t>
            </a:r>
            <a:r>
              <a:rPr lang="en-US" sz="3007" spc="-180">
                <a:solidFill>
                  <a:srgbClr val="D10719"/>
                </a:solidFill>
                <a:latin typeface="Space Mono Bold"/>
              </a:rPr>
              <a:t>Code.org</a:t>
            </a:r>
            <a:r>
              <a:rPr lang="en-US" sz="3007" spc="-180">
                <a:solidFill>
                  <a:srgbClr val="160E0C"/>
                </a:solidFill>
                <a:latin typeface="Space Mono Bold"/>
              </a:rPr>
              <a:t> também podemos criar nossos “</a:t>
            </a:r>
            <a:r>
              <a:rPr lang="en-US" sz="3007" spc="-180">
                <a:solidFill>
                  <a:srgbClr val="D10719"/>
                </a:solidFill>
                <a:latin typeface="Space Mono Bold"/>
              </a:rPr>
              <a:t>Apps</a:t>
            </a:r>
            <a:r>
              <a:rPr lang="en-US" sz="3007" spc="-180">
                <a:solidFill>
                  <a:srgbClr val="160E0C"/>
                </a:solidFill>
                <a:latin typeface="Space Mono Bold"/>
              </a:rPr>
              <a:t>”, porém existem alguns comandos e blocos um pouco </a:t>
            </a:r>
            <a:r>
              <a:rPr lang="en-US" sz="3007" spc="-180">
                <a:solidFill>
                  <a:srgbClr val="D10719"/>
                </a:solidFill>
                <a:latin typeface="Space Mono Bold"/>
              </a:rPr>
              <a:t>diferentes </a:t>
            </a:r>
            <a:r>
              <a:rPr lang="en-US" sz="3007" spc="-180">
                <a:solidFill>
                  <a:srgbClr val="160E0C"/>
                </a:solidFill>
                <a:latin typeface="Space Mono Bold"/>
              </a:rPr>
              <a:t>e mais próximo de uma linguagem de programação como </a:t>
            </a:r>
            <a:r>
              <a:rPr lang="en-US" sz="3007" spc="-180">
                <a:solidFill>
                  <a:srgbClr val="D10719"/>
                </a:solidFill>
                <a:latin typeface="Space Mono Bold"/>
              </a:rPr>
              <a:t>Python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4800" y="-514350"/>
            <a:ext cx="18802350" cy="3181350"/>
            <a:chOff x="0" y="0"/>
            <a:chExt cx="4952059" cy="837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52059" cy="837886"/>
            </a:xfrm>
            <a:custGeom>
              <a:avLst/>
              <a:gdLst/>
              <a:ahLst/>
              <a:cxnLst/>
              <a:rect r="r" b="b" t="t" l="l"/>
              <a:pathLst>
                <a:path h="837886" w="4952059">
                  <a:moveTo>
                    <a:pt x="0" y="0"/>
                  </a:moveTo>
                  <a:lnTo>
                    <a:pt x="4952059" y="0"/>
                  </a:lnTo>
                  <a:lnTo>
                    <a:pt x="4952059" y="837886"/>
                  </a:lnTo>
                  <a:lnTo>
                    <a:pt x="0" y="837886"/>
                  </a:ln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52059" cy="875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89840" y="390525"/>
            <a:ext cx="6515931" cy="196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5"/>
              </a:lnSpc>
            </a:pPr>
            <a:r>
              <a:rPr lang="en-US" sz="5409" spc="-557">
                <a:solidFill>
                  <a:srgbClr val="F2EFEB"/>
                </a:solidFill>
                <a:latin typeface="Bugaki Italics"/>
              </a:rPr>
              <a:t>PROJETO DE HOJE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4286400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305772" y="590550"/>
            <a:ext cx="1600578" cy="1624202"/>
          </a:xfrm>
          <a:custGeom>
            <a:avLst/>
            <a:gdLst/>
            <a:ahLst/>
            <a:cxnLst/>
            <a:rect r="r" b="b" t="t" l="l"/>
            <a:pathLst>
              <a:path h="1624202" w="1600578">
                <a:moveTo>
                  <a:pt x="1600578" y="0"/>
                </a:moveTo>
                <a:lnTo>
                  <a:pt x="0" y="0"/>
                </a:lnTo>
                <a:lnTo>
                  <a:pt x="0" y="1624202"/>
                </a:lnTo>
                <a:lnTo>
                  <a:pt x="1600578" y="1624202"/>
                </a:lnTo>
                <a:lnTo>
                  <a:pt x="1600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28700" y="3620899"/>
            <a:ext cx="5437115" cy="5805351"/>
            <a:chOff x="0" y="0"/>
            <a:chExt cx="7249487" cy="774046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7249487" cy="7740468"/>
              <a:chOff x="0" y="0"/>
              <a:chExt cx="1827079" cy="195082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27079" cy="1950820"/>
              </a:xfrm>
              <a:custGeom>
                <a:avLst/>
                <a:gdLst/>
                <a:ahLst/>
                <a:cxnLst/>
                <a:rect r="r" b="b" t="t" l="l"/>
                <a:pathLst>
                  <a:path h="1950820" w="1827079">
                    <a:moveTo>
                      <a:pt x="17087" y="0"/>
                    </a:moveTo>
                    <a:lnTo>
                      <a:pt x="1809992" y="0"/>
                    </a:lnTo>
                    <a:cubicBezTo>
                      <a:pt x="1814524" y="0"/>
                      <a:pt x="1818870" y="1800"/>
                      <a:pt x="1822074" y="5005"/>
                    </a:cubicBezTo>
                    <a:cubicBezTo>
                      <a:pt x="1825278" y="8209"/>
                      <a:pt x="1827079" y="12555"/>
                      <a:pt x="1827079" y="17087"/>
                    </a:cubicBezTo>
                    <a:lnTo>
                      <a:pt x="1827079" y="1933733"/>
                    </a:lnTo>
                    <a:cubicBezTo>
                      <a:pt x="1827079" y="1938265"/>
                      <a:pt x="1825278" y="1942611"/>
                      <a:pt x="1822074" y="1945815"/>
                    </a:cubicBezTo>
                    <a:cubicBezTo>
                      <a:pt x="1818870" y="1949020"/>
                      <a:pt x="1814524" y="1950820"/>
                      <a:pt x="1809992" y="1950820"/>
                    </a:cubicBezTo>
                    <a:lnTo>
                      <a:pt x="17087" y="1950820"/>
                    </a:lnTo>
                    <a:cubicBezTo>
                      <a:pt x="12555" y="1950820"/>
                      <a:pt x="8209" y="1949020"/>
                      <a:pt x="5005" y="1945815"/>
                    </a:cubicBezTo>
                    <a:cubicBezTo>
                      <a:pt x="1800" y="1942611"/>
                      <a:pt x="0" y="1938265"/>
                      <a:pt x="0" y="1933733"/>
                    </a:cubicBezTo>
                    <a:lnTo>
                      <a:pt x="0" y="17087"/>
                    </a:lnTo>
                    <a:cubicBezTo>
                      <a:pt x="0" y="12555"/>
                      <a:pt x="1800" y="8209"/>
                      <a:pt x="5005" y="5005"/>
                    </a:cubicBezTo>
                    <a:cubicBezTo>
                      <a:pt x="8209" y="1800"/>
                      <a:pt x="12555" y="0"/>
                      <a:pt x="170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827079" cy="1988920"/>
              </a:xfrm>
              <a:prstGeom prst="rect">
                <a:avLst/>
              </a:prstGeom>
            </p:spPr>
            <p:txBody>
              <a:bodyPr anchor="ctr" rtlCol="false" tIns="39815" lIns="39815" bIns="39815" rIns="39815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176833" y="193682"/>
              <a:ext cx="6895821" cy="7353103"/>
            </a:xfrm>
            <a:custGeom>
              <a:avLst/>
              <a:gdLst/>
              <a:ahLst/>
              <a:cxnLst/>
              <a:rect r="r" b="b" t="t" l="l"/>
              <a:pathLst>
                <a:path h="7353103" w="6895821">
                  <a:moveTo>
                    <a:pt x="0" y="0"/>
                  </a:moveTo>
                  <a:lnTo>
                    <a:pt x="6895821" y="0"/>
                  </a:lnTo>
                  <a:lnTo>
                    <a:pt x="6895821" y="7353104"/>
                  </a:lnTo>
                  <a:lnTo>
                    <a:pt x="0" y="73531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7491058" y="5130615"/>
            <a:ext cx="9793055" cy="4259486"/>
            <a:chOff x="0" y="0"/>
            <a:chExt cx="13057406" cy="5679315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3057406" cy="5679315"/>
              <a:chOff x="0" y="0"/>
              <a:chExt cx="3290841" cy="143135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290841" cy="1431350"/>
              </a:xfrm>
              <a:custGeom>
                <a:avLst/>
                <a:gdLst/>
                <a:ahLst/>
                <a:cxnLst/>
                <a:rect r="r" b="b" t="t" l="l"/>
                <a:pathLst>
                  <a:path h="1431350" w="3290841">
                    <a:moveTo>
                      <a:pt x="9487" y="0"/>
                    </a:moveTo>
                    <a:lnTo>
                      <a:pt x="3281354" y="0"/>
                    </a:lnTo>
                    <a:cubicBezTo>
                      <a:pt x="3286593" y="0"/>
                      <a:pt x="3290841" y="4247"/>
                      <a:pt x="3290841" y="9487"/>
                    </a:cubicBezTo>
                    <a:lnTo>
                      <a:pt x="3290841" y="1421864"/>
                    </a:lnTo>
                    <a:cubicBezTo>
                      <a:pt x="3290841" y="1427103"/>
                      <a:pt x="3286593" y="1431350"/>
                      <a:pt x="3281354" y="1431350"/>
                    </a:cubicBezTo>
                    <a:lnTo>
                      <a:pt x="9487" y="1431350"/>
                    </a:lnTo>
                    <a:cubicBezTo>
                      <a:pt x="4247" y="1431350"/>
                      <a:pt x="0" y="1427103"/>
                      <a:pt x="0" y="1421864"/>
                    </a:cubicBezTo>
                    <a:lnTo>
                      <a:pt x="0" y="9487"/>
                    </a:lnTo>
                    <a:cubicBezTo>
                      <a:pt x="0" y="4247"/>
                      <a:pt x="4247" y="0"/>
                      <a:pt x="94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3290841" cy="1469450"/>
              </a:xfrm>
              <a:prstGeom prst="rect">
                <a:avLst/>
              </a:prstGeom>
            </p:spPr>
            <p:txBody>
              <a:bodyPr anchor="ctr" rtlCol="false" tIns="39815" lIns="39815" bIns="39815" rIns="39815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208264" y="151709"/>
              <a:ext cx="12640878" cy="5375898"/>
            </a:xfrm>
            <a:custGeom>
              <a:avLst/>
              <a:gdLst/>
              <a:ahLst/>
              <a:cxnLst/>
              <a:rect r="r" b="b" t="t" l="l"/>
              <a:pathLst>
                <a:path h="5375898" w="12640878">
                  <a:moveTo>
                    <a:pt x="0" y="0"/>
                  </a:moveTo>
                  <a:lnTo>
                    <a:pt x="12640878" y="0"/>
                  </a:lnTo>
                  <a:lnTo>
                    <a:pt x="12640878" y="5375897"/>
                  </a:lnTo>
                  <a:lnTo>
                    <a:pt x="0" y="53758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7491058" y="3611374"/>
            <a:ext cx="9946109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2"/>
              </a:lnSpc>
              <a:spcBef>
                <a:spcPct val="0"/>
              </a:spcBef>
            </a:pPr>
            <a:r>
              <a:rPr lang="en-US" sz="2852" spc="-171">
                <a:solidFill>
                  <a:srgbClr val="160E0C"/>
                </a:solidFill>
                <a:latin typeface="Space Mono Bold"/>
              </a:rPr>
              <a:t>Hoje não criaremos um APP, mas iremos ajudar o Alex ou o Steve a se moverem pelo mundo de Minecraft usando programação em Blocos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26979" y="6557917"/>
            <a:ext cx="6805408" cy="1735076"/>
            <a:chOff x="0" y="0"/>
            <a:chExt cx="1151308" cy="2935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1308" cy="293532"/>
            </a:xfrm>
            <a:custGeom>
              <a:avLst/>
              <a:gdLst/>
              <a:ahLst/>
              <a:cxnLst/>
              <a:rect r="r" b="b" t="t" l="l"/>
              <a:pathLst>
                <a:path h="293532" w="1151308">
                  <a:moveTo>
                    <a:pt x="575654" y="0"/>
                  </a:moveTo>
                  <a:cubicBezTo>
                    <a:pt x="257729" y="0"/>
                    <a:pt x="0" y="65709"/>
                    <a:pt x="0" y="146766"/>
                  </a:cubicBezTo>
                  <a:cubicBezTo>
                    <a:pt x="0" y="227823"/>
                    <a:pt x="257729" y="293532"/>
                    <a:pt x="575654" y="293532"/>
                  </a:cubicBezTo>
                  <a:cubicBezTo>
                    <a:pt x="893579" y="293532"/>
                    <a:pt x="1151308" y="227823"/>
                    <a:pt x="1151308" y="146766"/>
                  </a:cubicBezTo>
                  <a:cubicBezTo>
                    <a:pt x="1151308" y="65709"/>
                    <a:pt x="893579" y="0"/>
                    <a:pt x="575654" y="0"/>
                  </a:cubicBezTo>
                  <a:close/>
                </a:path>
              </a:pathLst>
            </a:custGeom>
            <a:solidFill>
              <a:srgbClr val="650EE4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07935" y="-10581"/>
              <a:ext cx="935438" cy="2765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99603" y="1994007"/>
            <a:ext cx="3972652" cy="4114800"/>
          </a:xfrm>
          <a:custGeom>
            <a:avLst/>
            <a:gdLst/>
            <a:ahLst/>
            <a:cxnLst/>
            <a:rect r="r" b="b" t="t" l="l"/>
            <a:pathLst>
              <a:path h="4114800" w="3972652">
                <a:moveTo>
                  <a:pt x="0" y="0"/>
                </a:moveTo>
                <a:lnTo>
                  <a:pt x="3972653" y="0"/>
                </a:lnTo>
                <a:lnTo>
                  <a:pt x="39726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47933" y="1841607"/>
            <a:ext cx="11282687" cy="455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22"/>
              </a:lnSpc>
            </a:pPr>
            <a:r>
              <a:rPr lang="en-US" sz="9932" spc="-1023">
                <a:solidFill>
                  <a:srgbClr val="F2EFEB"/>
                </a:solidFill>
                <a:latin typeface="Bugaki Italics"/>
              </a:rPr>
              <a:t>VOCÊ TEM</a:t>
            </a:r>
          </a:p>
          <a:p>
            <a:pPr algn="ctr">
              <a:lnSpc>
                <a:spcPts val="11422"/>
              </a:lnSpc>
            </a:pPr>
            <a:r>
              <a:rPr lang="en-US" sz="9932" spc="-1023">
                <a:solidFill>
                  <a:srgbClr val="F2EFEB"/>
                </a:solidFill>
                <a:latin typeface="Bugaki Italics"/>
              </a:rPr>
              <a:t>ALGUMA</a:t>
            </a:r>
          </a:p>
          <a:p>
            <a:pPr algn="ctr">
              <a:lnSpc>
                <a:spcPts val="11422"/>
              </a:lnSpc>
            </a:pPr>
            <a:r>
              <a:rPr lang="en-US" sz="9932" spc="-1023">
                <a:solidFill>
                  <a:srgbClr val="F2EFEB"/>
                </a:solidFill>
                <a:latin typeface="Bugaki Italics"/>
              </a:rPr>
              <a:t>DÚVIDA?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26979" y="7032181"/>
            <a:ext cx="7034043" cy="77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4"/>
              </a:lnSpc>
            </a:pPr>
            <a:r>
              <a:rPr lang="en-US" sz="5087" spc="-305">
                <a:solidFill>
                  <a:srgbClr val="F2EFEB"/>
                </a:solidFill>
                <a:latin typeface="Space Mono Bold"/>
              </a:rPr>
              <a:t>PODE PERGUNTAR!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815744" y="1994007"/>
            <a:ext cx="3972652" cy="4114800"/>
          </a:xfrm>
          <a:custGeom>
            <a:avLst/>
            <a:gdLst/>
            <a:ahLst/>
            <a:cxnLst/>
            <a:rect r="r" b="b" t="t" l="l"/>
            <a:pathLst>
              <a:path h="4114800" w="3972652">
                <a:moveTo>
                  <a:pt x="0" y="0"/>
                </a:moveTo>
                <a:lnTo>
                  <a:pt x="3972653" y="0"/>
                </a:lnTo>
                <a:lnTo>
                  <a:pt x="39726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03845" y="461286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spc="-1315">
                <a:solidFill>
                  <a:srgbClr val="F2EFEB"/>
                </a:solidFill>
                <a:latin typeface="Bugaki Italics"/>
              </a:rPr>
              <a:t>OBRIGADO!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366680" y="7861460"/>
            <a:ext cx="7554641" cy="800476"/>
            <a:chOff x="0" y="0"/>
            <a:chExt cx="1989700" cy="2108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89699" cy="210825"/>
            </a:xfrm>
            <a:custGeom>
              <a:avLst/>
              <a:gdLst/>
              <a:ahLst/>
              <a:cxnLst/>
              <a:rect r="r" b="b" t="t" l="l"/>
              <a:pathLst>
                <a:path h="210825" w="1989699">
                  <a:moveTo>
                    <a:pt x="52264" y="0"/>
                  </a:moveTo>
                  <a:lnTo>
                    <a:pt x="1937435" y="0"/>
                  </a:lnTo>
                  <a:cubicBezTo>
                    <a:pt x="1966300" y="0"/>
                    <a:pt x="1989699" y="23400"/>
                    <a:pt x="1989699" y="52264"/>
                  </a:cubicBezTo>
                  <a:lnTo>
                    <a:pt x="1989699" y="158561"/>
                  </a:lnTo>
                  <a:cubicBezTo>
                    <a:pt x="1989699" y="187425"/>
                    <a:pt x="1966300" y="210825"/>
                    <a:pt x="1937435" y="210825"/>
                  </a:cubicBezTo>
                  <a:lnTo>
                    <a:pt x="52264" y="210825"/>
                  </a:lnTo>
                  <a:cubicBezTo>
                    <a:pt x="23400" y="210825"/>
                    <a:pt x="0" y="187425"/>
                    <a:pt x="0" y="158561"/>
                  </a:cubicBezTo>
                  <a:lnTo>
                    <a:pt x="0" y="52264"/>
                  </a:lnTo>
                  <a:cubicBezTo>
                    <a:pt x="0" y="23400"/>
                    <a:pt x="23400" y="0"/>
                    <a:pt x="52264" y="0"/>
                  </a:cubicBezTo>
                  <a:close/>
                </a:path>
              </a:pathLst>
            </a:custGeom>
            <a:solidFill>
              <a:srgbClr val="61418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989700" cy="258450"/>
            </a:xfrm>
            <a:prstGeom prst="rect">
              <a:avLst/>
            </a:prstGeom>
          </p:spPr>
          <p:txBody>
            <a:bodyPr anchor="t" rtlCol="false" tIns="165100" lIns="165100" bIns="165100" rIns="165100"/>
            <a:lstStyle/>
            <a:p>
              <a:pPr algn="ctr">
                <a:lnSpc>
                  <a:spcPts val="3430"/>
                </a:lnSpc>
              </a:pPr>
              <a:r>
                <a:rPr lang="en-US" sz="2450">
                  <a:solidFill>
                    <a:srgbClr val="F2EFEB"/>
                  </a:solidFill>
                  <a:latin typeface="Space Mono Bold"/>
                </a:rPr>
                <a:t>https://forms.gle/yDd1UqxeMVxZPqqs6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908514" y="8947432"/>
            <a:ext cx="2375722" cy="898730"/>
            <a:chOff x="0" y="0"/>
            <a:chExt cx="812800" cy="3074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763118" y="8854177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4" y="0"/>
                </a:lnTo>
                <a:lnTo>
                  <a:pt x="2761764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086600" y="3086100"/>
            <a:ext cx="4114800" cy="4114800"/>
            <a:chOff x="0" y="0"/>
            <a:chExt cx="5486400" cy="548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DAF__stRuf0</dc:identifier>
  <dcterms:modified xsi:type="dcterms:W3CDTF">2011-08-01T06:04:30Z</dcterms:modified>
  <cp:revision>1</cp:revision>
  <dc:title>Code.org - Aula Teórica</dc:title>
</cp:coreProperties>
</file>