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Space Mono" charset="1" panose="02000509040000020004"/>
      <p:regular r:id="rId12"/>
    </p:embeddedFont>
    <p:embeddedFont>
      <p:font typeface="Space Mono Bold" charset="1" panose="02000809030000020004"/>
      <p:regular r:id="rId13"/>
    </p:embeddedFont>
    <p:embeddedFont>
      <p:font typeface="Space Mono Italics" charset="1" panose="02000509090000090004"/>
      <p:regular r:id="rId14"/>
    </p:embeddedFont>
    <p:embeddedFont>
      <p:font typeface="Space Mono Bold Italics" charset="1" panose="02000809040000090004"/>
      <p:regular r:id="rId15"/>
    </p:embeddedFont>
    <p:embeddedFont>
      <p:font typeface="Bugaki" charset="1" panose="00000000000000000000"/>
      <p:regular r:id="rId16"/>
    </p:embeddedFont>
    <p:embeddedFont>
      <p:font typeface="Bugaki Italics" charset="1" panose="00000000000000000000"/>
      <p:regular r:id="rId17"/>
    </p:embeddedFont>
    <p:embeddedFont>
      <p:font typeface="Dosis" charset="1" panose="02010503020202060003"/>
      <p:regular r:id="rId18"/>
    </p:embeddedFont>
    <p:embeddedFont>
      <p:font typeface="Dosis Bold" charset="1" panose="02010803020202060003"/>
      <p:regular r:id="rId19"/>
    </p:embeddedFont>
    <p:embeddedFont>
      <p:font typeface="Dosis Extra-Light" charset="1" panose="02010203020202060003"/>
      <p:regular r:id="rId20"/>
    </p:embeddedFont>
    <p:embeddedFont>
      <p:font typeface="Dosis Light" charset="1" panose="02010803020202060003"/>
      <p:regular r:id="rId21"/>
    </p:embeddedFont>
    <p:embeddedFont>
      <p:font typeface="Dosis Medium" charset="1" panose="02010603020202060003"/>
      <p:regular r:id="rId22"/>
    </p:embeddedFont>
    <p:embeddedFont>
      <p:font typeface="Dosis Semi-Bold" charset="1" panose="02010703020202060003"/>
      <p:regular r:id="rId23"/>
    </p:embeddedFont>
    <p:embeddedFont>
      <p:font typeface="Dosis Ultra-Bold" charset="1" panose="020109030202020600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32" Target="slides/slide8.xml" Type="http://schemas.openxmlformats.org/officeDocument/2006/relationships/slide"/><Relationship Id="rId33" Target="slides/slide9.xml" Type="http://schemas.openxmlformats.org/officeDocument/2006/relationships/slide"/><Relationship Id="rId34" Target="slides/slide10.xml" Type="http://schemas.openxmlformats.org/officeDocument/2006/relationships/slide"/><Relationship Id="rId35" Target="slides/slide11.xml" Type="http://schemas.openxmlformats.org/officeDocument/2006/relationships/slide"/><Relationship Id="rId36" Target="slides/slide12.xml" Type="http://schemas.openxmlformats.org/officeDocument/2006/relationships/slide"/><Relationship Id="rId37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8.png" Type="http://schemas.openxmlformats.org/officeDocument/2006/relationships/image"/><Relationship Id="rId4" Target="../media/image5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12" Target="https://colab.research.google.com" TargetMode="External" Type="http://schemas.openxmlformats.org/officeDocument/2006/relationships/hyperlink"/><Relationship Id="rId2" Target="../media/image5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8.pn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0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1.png" Type="http://schemas.openxmlformats.org/officeDocument/2006/relationships/image"/><Relationship Id="rId5" Target="../media/image8.pn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4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5.png" Type="http://schemas.openxmlformats.org/officeDocument/2006/relationships/image"/><Relationship Id="rId5" Target="../media/image8.pn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991428" y="3336205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spc="-1709">
                <a:solidFill>
                  <a:srgbClr val="F2EFEB"/>
                </a:solidFill>
                <a:latin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spc="-1236">
                <a:solidFill>
                  <a:srgbClr val="F2EFEB"/>
                </a:solidFill>
                <a:latin typeface="Bugaki Italics"/>
              </a:rPr>
              <a:t>AULA 2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5440" y="734923"/>
            <a:ext cx="16037120" cy="7952291"/>
          </a:xfrm>
          <a:custGeom>
            <a:avLst/>
            <a:gdLst/>
            <a:ahLst/>
            <a:cxnLst/>
            <a:rect r="r" b="b" t="t" l="l"/>
            <a:pathLst>
              <a:path h="7952291" w="16037120">
                <a:moveTo>
                  <a:pt x="0" y="0"/>
                </a:moveTo>
                <a:lnTo>
                  <a:pt x="16037120" y="0"/>
                </a:lnTo>
                <a:lnTo>
                  <a:pt x="16037120" y="7952291"/>
                </a:lnTo>
                <a:lnTo>
                  <a:pt x="0" y="79522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511" t="-123567" r="-70535" b="-427893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911226" y="7422384"/>
            <a:ext cx="2529661" cy="2529661"/>
          </a:xfrm>
          <a:custGeom>
            <a:avLst/>
            <a:gdLst/>
            <a:ahLst/>
            <a:cxnLst/>
            <a:rect r="r" b="b" t="t" l="l"/>
            <a:pathLst>
              <a:path h="2529661" w="2529661">
                <a:moveTo>
                  <a:pt x="0" y="0"/>
                </a:moveTo>
                <a:lnTo>
                  <a:pt x="2529661" y="0"/>
                </a:lnTo>
                <a:lnTo>
                  <a:pt x="2529661" y="2529661"/>
                </a:lnTo>
                <a:lnTo>
                  <a:pt x="0" y="25296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6303374">
            <a:off x="6445060" y="7601196"/>
            <a:ext cx="499036" cy="937786"/>
            <a:chOff x="0" y="0"/>
            <a:chExt cx="573017" cy="10768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3017" cy="1076810"/>
            </a:xfrm>
            <a:custGeom>
              <a:avLst/>
              <a:gdLst/>
              <a:ahLst/>
              <a:cxnLst/>
              <a:rect r="r" b="b" t="t" l="l"/>
              <a:pathLst>
                <a:path h="1076810" w="573017">
                  <a:moveTo>
                    <a:pt x="286508" y="0"/>
                  </a:moveTo>
                  <a:lnTo>
                    <a:pt x="573017" y="1076810"/>
                  </a:lnTo>
                  <a:lnTo>
                    <a:pt x="0" y="1076810"/>
                  </a:lnTo>
                  <a:lnTo>
                    <a:pt x="286508" y="0"/>
                  </a:lnTo>
                  <a:close/>
                </a:path>
              </a:pathLst>
            </a:custGeom>
            <a:solidFill>
              <a:srgbClr val="F7AC16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89534" y="461848"/>
              <a:ext cx="393949" cy="538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823855" y="7116497"/>
            <a:ext cx="6949713" cy="1764636"/>
            <a:chOff x="0" y="0"/>
            <a:chExt cx="3332751" cy="8462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32751" cy="846235"/>
            </a:xfrm>
            <a:custGeom>
              <a:avLst/>
              <a:gdLst/>
              <a:ahLst/>
              <a:cxnLst/>
              <a:rect r="r" b="b" t="t" l="l"/>
              <a:pathLst>
                <a:path h="846235" w="3332751">
                  <a:moveTo>
                    <a:pt x="101373" y="0"/>
                  </a:moveTo>
                  <a:lnTo>
                    <a:pt x="3231378" y="0"/>
                  </a:lnTo>
                  <a:cubicBezTo>
                    <a:pt x="3258264" y="0"/>
                    <a:pt x="3284048" y="10680"/>
                    <a:pt x="3303060" y="29692"/>
                  </a:cubicBezTo>
                  <a:cubicBezTo>
                    <a:pt x="3322071" y="48703"/>
                    <a:pt x="3332751" y="74487"/>
                    <a:pt x="3332751" y="101373"/>
                  </a:cubicBezTo>
                  <a:lnTo>
                    <a:pt x="3332751" y="744862"/>
                  </a:lnTo>
                  <a:cubicBezTo>
                    <a:pt x="3332751" y="771748"/>
                    <a:pt x="3322071" y="797533"/>
                    <a:pt x="3303060" y="816544"/>
                  </a:cubicBezTo>
                  <a:cubicBezTo>
                    <a:pt x="3284048" y="835555"/>
                    <a:pt x="3258264" y="846235"/>
                    <a:pt x="3231378" y="846235"/>
                  </a:cubicBezTo>
                  <a:lnTo>
                    <a:pt x="101373" y="846235"/>
                  </a:lnTo>
                  <a:cubicBezTo>
                    <a:pt x="74487" y="846235"/>
                    <a:pt x="48703" y="835555"/>
                    <a:pt x="29692" y="816544"/>
                  </a:cubicBezTo>
                  <a:cubicBezTo>
                    <a:pt x="10680" y="797533"/>
                    <a:pt x="0" y="771748"/>
                    <a:pt x="0" y="744862"/>
                  </a:cubicBezTo>
                  <a:lnTo>
                    <a:pt x="0" y="101373"/>
                  </a:lnTo>
                  <a:cubicBezTo>
                    <a:pt x="0" y="74487"/>
                    <a:pt x="10680" y="48703"/>
                    <a:pt x="29692" y="29692"/>
                  </a:cubicBezTo>
                  <a:cubicBezTo>
                    <a:pt x="48703" y="10680"/>
                    <a:pt x="74487" y="0"/>
                    <a:pt x="10137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3332751" cy="931960"/>
            </a:xfrm>
            <a:prstGeom prst="rect">
              <a:avLst/>
            </a:prstGeom>
          </p:spPr>
          <p:txBody>
            <a:bodyPr anchor="ctr" rtlCol="false" tIns="36285" lIns="36285" bIns="36285" rIns="36285"/>
            <a:lstStyle/>
            <a:p>
              <a:pPr algn="just">
                <a:lnSpc>
                  <a:spcPts val="602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212191" y="7439439"/>
            <a:ext cx="6227249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6"/>
              </a:lnSpc>
              <a:spcBef>
                <a:spcPct val="0"/>
              </a:spcBef>
            </a:pPr>
            <a:r>
              <a:rPr lang="en-US" sz="2771" spc="-166">
                <a:solidFill>
                  <a:srgbClr val="0A0A0A"/>
                </a:solidFill>
                <a:latin typeface="Space Mono Bold"/>
              </a:rPr>
              <a:t>Agora que sabemos usar o colab, vamos fazer alguns exercícios do assunto da ultima aula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942533" y="4711069"/>
            <a:ext cx="5269658" cy="1622624"/>
            <a:chOff x="0" y="0"/>
            <a:chExt cx="2527077" cy="77813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27077" cy="778133"/>
            </a:xfrm>
            <a:custGeom>
              <a:avLst/>
              <a:gdLst/>
              <a:ahLst/>
              <a:cxnLst/>
              <a:rect r="r" b="b" t="t" l="l"/>
              <a:pathLst>
                <a:path h="778133" w="2527077">
                  <a:moveTo>
                    <a:pt x="133693" y="0"/>
                  </a:moveTo>
                  <a:lnTo>
                    <a:pt x="2393384" y="0"/>
                  </a:lnTo>
                  <a:cubicBezTo>
                    <a:pt x="2428842" y="0"/>
                    <a:pt x="2462847" y="14085"/>
                    <a:pt x="2487919" y="39158"/>
                  </a:cubicBezTo>
                  <a:cubicBezTo>
                    <a:pt x="2512991" y="64230"/>
                    <a:pt x="2527077" y="98235"/>
                    <a:pt x="2527077" y="133693"/>
                  </a:cubicBezTo>
                  <a:lnTo>
                    <a:pt x="2527077" y="644440"/>
                  </a:lnTo>
                  <a:cubicBezTo>
                    <a:pt x="2527077" y="718277"/>
                    <a:pt x="2467221" y="778133"/>
                    <a:pt x="2393384" y="778133"/>
                  </a:cubicBezTo>
                  <a:lnTo>
                    <a:pt x="133693" y="778133"/>
                  </a:lnTo>
                  <a:cubicBezTo>
                    <a:pt x="59856" y="778133"/>
                    <a:pt x="0" y="718277"/>
                    <a:pt x="0" y="644440"/>
                  </a:cubicBezTo>
                  <a:lnTo>
                    <a:pt x="0" y="133693"/>
                  </a:lnTo>
                  <a:cubicBezTo>
                    <a:pt x="0" y="59856"/>
                    <a:pt x="59856" y="0"/>
                    <a:pt x="1336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85725"/>
              <a:ext cx="2527077" cy="863858"/>
            </a:xfrm>
            <a:prstGeom prst="rect">
              <a:avLst/>
            </a:prstGeom>
          </p:spPr>
          <p:txBody>
            <a:bodyPr anchor="ctr" rtlCol="false" tIns="36285" lIns="36285" bIns="36285" rIns="36285"/>
            <a:lstStyle/>
            <a:p>
              <a:pPr algn="just">
                <a:lnSpc>
                  <a:spcPts val="602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330869" y="4959667"/>
            <a:ext cx="4325923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6"/>
              </a:lnSpc>
              <a:spcBef>
                <a:spcPct val="0"/>
              </a:spcBef>
            </a:pPr>
            <a:r>
              <a:rPr lang="en-US" sz="2771" spc="-166">
                <a:solidFill>
                  <a:srgbClr val="0A0A0A"/>
                </a:solidFill>
                <a:latin typeface="Space Mono Bold"/>
              </a:rPr>
              <a:t>Podemos escrever aqui, alguma observação do código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679017" y="4767481"/>
            <a:ext cx="4731068" cy="1439962"/>
            <a:chOff x="0" y="0"/>
            <a:chExt cx="2268795" cy="6905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68794" cy="690537"/>
            </a:xfrm>
            <a:custGeom>
              <a:avLst/>
              <a:gdLst/>
              <a:ahLst/>
              <a:cxnLst/>
              <a:rect r="r" b="b" t="t" l="l"/>
              <a:pathLst>
                <a:path h="690537" w="2268794">
                  <a:moveTo>
                    <a:pt x="148912" y="0"/>
                  </a:moveTo>
                  <a:lnTo>
                    <a:pt x="2119882" y="0"/>
                  </a:lnTo>
                  <a:cubicBezTo>
                    <a:pt x="2202124" y="0"/>
                    <a:pt x="2268794" y="66670"/>
                    <a:pt x="2268794" y="148912"/>
                  </a:cubicBezTo>
                  <a:lnTo>
                    <a:pt x="2268794" y="541625"/>
                  </a:lnTo>
                  <a:cubicBezTo>
                    <a:pt x="2268794" y="623867"/>
                    <a:pt x="2202124" y="690537"/>
                    <a:pt x="2119882" y="690537"/>
                  </a:cubicBezTo>
                  <a:lnTo>
                    <a:pt x="148912" y="690537"/>
                  </a:lnTo>
                  <a:cubicBezTo>
                    <a:pt x="66670" y="690537"/>
                    <a:pt x="0" y="623867"/>
                    <a:pt x="0" y="541625"/>
                  </a:cubicBezTo>
                  <a:lnTo>
                    <a:pt x="0" y="148912"/>
                  </a:lnTo>
                  <a:cubicBezTo>
                    <a:pt x="0" y="66670"/>
                    <a:pt x="66670" y="0"/>
                    <a:pt x="148912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85725"/>
              <a:ext cx="2268795" cy="776262"/>
            </a:xfrm>
            <a:prstGeom prst="rect">
              <a:avLst/>
            </a:prstGeom>
          </p:spPr>
          <p:txBody>
            <a:bodyPr anchor="ctr" rtlCol="false" tIns="36285" lIns="36285" bIns="36285" rIns="36285"/>
            <a:lstStyle/>
            <a:p>
              <a:pPr algn="just">
                <a:lnSpc>
                  <a:spcPts val="602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9847020" y="5016079"/>
            <a:ext cx="4325923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6"/>
              </a:lnSpc>
              <a:spcBef>
                <a:spcPct val="0"/>
              </a:spcBef>
            </a:pPr>
            <a:r>
              <a:rPr lang="en-US" sz="2771" spc="-166">
                <a:solidFill>
                  <a:srgbClr val="0A0A0A"/>
                </a:solidFill>
                <a:latin typeface="Space Mono Bold"/>
              </a:rPr>
              <a:t>Aqui mostrara como o texto está ficando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3198228" y="1028700"/>
            <a:ext cx="12216634" cy="1296101"/>
            <a:chOff x="0" y="0"/>
            <a:chExt cx="16288845" cy="172813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6288845" cy="1728134"/>
              <a:chOff x="0" y="0"/>
              <a:chExt cx="2852377" cy="30261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52377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2852377">
                    <a:moveTo>
                      <a:pt x="32320" y="0"/>
                    </a:moveTo>
                    <a:lnTo>
                      <a:pt x="2820057" y="0"/>
                    </a:lnTo>
                    <a:cubicBezTo>
                      <a:pt x="2837907" y="0"/>
                      <a:pt x="2852377" y="14470"/>
                      <a:pt x="2852377" y="32320"/>
                    </a:cubicBezTo>
                    <a:lnTo>
                      <a:pt x="2852377" y="270298"/>
                    </a:lnTo>
                    <a:cubicBezTo>
                      <a:pt x="2852377" y="278870"/>
                      <a:pt x="2848972" y="287090"/>
                      <a:pt x="2842910" y="293151"/>
                    </a:cubicBezTo>
                    <a:cubicBezTo>
                      <a:pt x="2836849" y="299212"/>
                      <a:pt x="2828629" y="302618"/>
                      <a:pt x="2820057" y="302618"/>
                    </a:cubicBezTo>
                    <a:lnTo>
                      <a:pt x="32320" y="302618"/>
                    </a:lnTo>
                    <a:cubicBezTo>
                      <a:pt x="23748" y="302618"/>
                      <a:pt x="15527" y="299212"/>
                      <a:pt x="9466" y="293151"/>
                    </a:cubicBezTo>
                    <a:cubicBezTo>
                      <a:pt x="3405" y="287090"/>
                      <a:pt x="0" y="278870"/>
                      <a:pt x="0" y="270298"/>
                    </a:cubicBezTo>
                    <a:lnTo>
                      <a:pt x="0" y="32320"/>
                    </a:lnTo>
                    <a:cubicBezTo>
                      <a:pt x="0" y="23748"/>
                      <a:pt x="3405" y="15527"/>
                      <a:pt x="9466" y="9466"/>
                    </a:cubicBezTo>
                    <a:cubicBezTo>
                      <a:pt x="15527" y="3405"/>
                      <a:pt x="23748" y="0"/>
                      <a:pt x="32320" y="0"/>
                    </a:cubicBezTo>
                    <a:close/>
                  </a:path>
                </a:pathLst>
              </a:custGeom>
              <a:solidFill>
                <a:srgbClr val="F7AC1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852377" cy="340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37147" y="119113"/>
              <a:ext cx="15814552" cy="137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759"/>
                </a:lnSpc>
              </a:pPr>
              <a:r>
                <a:rPr lang="en-US" sz="6256" spc="-375">
                  <a:solidFill>
                    <a:srgbClr val="160E0C"/>
                  </a:solidFill>
                  <a:latin typeface="Space Mono Bold"/>
                </a:rPr>
                <a:t>Exercícios para praticar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19405" y="3145246"/>
            <a:ext cx="7981695" cy="1868274"/>
            <a:chOff x="0" y="0"/>
            <a:chExt cx="3340062" cy="78180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40062" cy="781808"/>
            </a:xfrm>
            <a:custGeom>
              <a:avLst/>
              <a:gdLst/>
              <a:ahLst/>
              <a:cxnLst/>
              <a:rect r="r" b="b" t="t" l="l"/>
              <a:pathLst>
                <a:path h="781808" w="3340062">
                  <a:moveTo>
                    <a:pt x="49468" y="0"/>
                  </a:moveTo>
                  <a:lnTo>
                    <a:pt x="3290594" y="0"/>
                  </a:lnTo>
                  <a:cubicBezTo>
                    <a:pt x="3303714" y="0"/>
                    <a:pt x="3316296" y="5212"/>
                    <a:pt x="3325573" y="14489"/>
                  </a:cubicBezTo>
                  <a:cubicBezTo>
                    <a:pt x="3334850" y="23766"/>
                    <a:pt x="3340062" y="36348"/>
                    <a:pt x="3340062" y="49468"/>
                  </a:cubicBezTo>
                  <a:lnTo>
                    <a:pt x="3340062" y="732340"/>
                  </a:lnTo>
                  <a:cubicBezTo>
                    <a:pt x="3340062" y="759660"/>
                    <a:pt x="3317915" y="781808"/>
                    <a:pt x="3290594" y="781808"/>
                  </a:cubicBezTo>
                  <a:lnTo>
                    <a:pt x="49468" y="781808"/>
                  </a:lnTo>
                  <a:cubicBezTo>
                    <a:pt x="22148" y="781808"/>
                    <a:pt x="0" y="759660"/>
                    <a:pt x="0" y="732340"/>
                  </a:cubicBezTo>
                  <a:lnTo>
                    <a:pt x="0" y="49468"/>
                  </a:lnTo>
                  <a:cubicBezTo>
                    <a:pt x="0" y="36348"/>
                    <a:pt x="5212" y="23766"/>
                    <a:pt x="14489" y="14489"/>
                  </a:cubicBezTo>
                  <a:cubicBezTo>
                    <a:pt x="23766" y="5212"/>
                    <a:pt x="36348" y="0"/>
                    <a:pt x="494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340062" cy="819908"/>
            </a:xfrm>
            <a:prstGeom prst="rect">
              <a:avLst/>
            </a:prstGeom>
          </p:spPr>
          <p:txBody>
            <a:bodyPr anchor="ctr" rtlCol="false" tIns="41582" lIns="41582" bIns="41582" rIns="4158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37060" y="3135721"/>
            <a:ext cx="7307986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6"/>
              </a:lnSpc>
            </a:pPr>
          </a:p>
          <a:p>
            <a:pPr algn="just">
              <a:lnSpc>
                <a:spcPts val="3585"/>
              </a:lnSpc>
            </a:pPr>
            <a:r>
              <a:rPr lang="en-US" sz="2987" spc="-179">
                <a:solidFill>
                  <a:srgbClr val="0A0A0A"/>
                </a:solidFill>
                <a:latin typeface="Space Mono Bold"/>
              </a:rPr>
              <a:t>Faça o input de três números e imprima o maior e o menor entre eles</a:t>
            </a:r>
          </a:p>
          <a:p>
            <a:pPr algn="just">
              <a:lnSpc>
                <a:spcPts val="2865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9525349" y="3145246"/>
            <a:ext cx="7981695" cy="3238761"/>
            <a:chOff x="0" y="0"/>
            <a:chExt cx="3340062" cy="135530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40062" cy="1355309"/>
            </a:xfrm>
            <a:custGeom>
              <a:avLst/>
              <a:gdLst/>
              <a:ahLst/>
              <a:cxnLst/>
              <a:rect r="r" b="b" t="t" l="l"/>
              <a:pathLst>
                <a:path h="1355309" w="3340062">
                  <a:moveTo>
                    <a:pt x="49468" y="0"/>
                  </a:moveTo>
                  <a:lnTo>
                    <a:pt x="3290594" y="0"/>
                  </a:lnTo>
                  <a:cubicBezTo>
                    <a:pt x="3303714" y="0"/>
                    <a:pt x="3316296" y="5212"/>
                    <a:pt x="3325573" y="14489"/>
                  </a:cubicBezTo>
                  <a:cubicBezTo>
                    <a:pt x="3334850" y="23766"/>
                    <a:pt x="3340062" y="36348"/>
                    <a:pt x="3340062" y="49468"/>
                  </a:cubicBezTo>
                  <a:lnTo>
                    <a:pt x="3340062" y="1305841"/>
                  </a:lnTo>
                  <a:cubicBezTo>
                    <a:pt x="3340062" y="1333161"/>
                    <a:pt x="3317915" y="1355309"/>
                    <a:pt x="3290594" y="1355309"/>
                  </a:cubicBezTo>
                  <a:lnTo>
                    <a:pt x="49468" y="1355309"/>
                  </a:lnTo>
                  <a:cubicBezTo>
                    <a:pt x="36348" y="1355309"/>
                    <a:pt x="23766" y="1350097"/>
                    <a:pt x="14489" y="1340820"/>
                  </a:cubicBezTo>
                  <a:cubicBezTo>
                    <a:pt x="5212" y="1331543"/>
                    <a:pt x="0" y="1318961"/>
                    <a:pt x="0" y="1305841"/>
                  </a:cubicBezTo>
                  <a:lnTo>
                    <a:pt x="0" y="49468"/>
                  </a:lnTo>
                  <a:cubicBezTo>
                    <a:pt x="0" y="36348"/>
                    <a:pt x="5212" y="23766"/>
                    <a:pt x="14489" y="14489"/>
                  </a:cubicBezTo>
                  <a:cubicBezTo>
                    <a:pt x="23766" y="5212"/>
                    <a:pt x="36348" y="0"/>
                    <a:pt x="494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340062" cy="1393409"/>
            </a:xfrm>
            <a:prstGeom prst="rect">
              <a:avLst/>
            </a:prstGeom>
          </p:spPr>
          <p:txBody>
            <a:bodyPr anchor="ctr" rtlCol="false" tIns="41582" lIns="41582" bIns="41582" rIns="4158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780909" y="3450734"/>
            <a:ext cx="7478391" cy="268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585"/>
              </a:lnSpc>
              <a:spcBef>
                <a:spcPct val="0"/>
              </a:spcBef>
            </a:pPr>
            <a:r>
              <a:rPr lang="en-US" sz="2987" spc="-179">
                <a:solidFill>
                  <a:srgbClr val="0A0A0A"/>
                </a:solidFill>
                <a:latin typeface="Space Mono Bold"/>
              </a:rPr>
              <a:t>Faça um programa que recebe a idade de uma pessoa. Se a idade for maior ou igual a 18, diga que a pessoa pode começar a dirigir, se for menor ou igual a 17 anos, diga que ainda precisa esperar para dirigir.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819327" y="6148638"/>
            <a:ext cx="6143454" cy="2977310"/>
            <a:chOff x="0" y="0"/>
            <a:chExt cx="1434392" cy="69515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34392" cy="695151"/>
            </a:xfrm>
            <a:custGeom>
              <a:avLst/>
              <a:gdLst/>
              <a:ahLst/>
              <a:cxnLst/>
              <a:rect r="r" b="b" t="t" l="l"/>
              <a:pathLst>
                <a:path h="695151" w="1434392">
                  <a:moveTo>
                    <a:pt x="64270" y="0"/>
                  </a:moveTo>
                  <a:lnTo>
                    <a:pt x="1370122" y="0"/>
                  </a:lnTo>
                  <a:cubicBezTo>
                    <a:pt x="1405618" y="0"/>
                    <a:pt x="1434392" y="28775"/>
                    <a:pt x="1434392" y="64270"/>
                  </a:cubicBezTo>
                  <a:lnTo>
                    <a:pt x="1434392" y="630882"/>
                  </a:lnTo>
                  <a:cubicBezTo>
                    <a:pt x="1434392" y="666377"/>
                    <a:pt x="1405618" y="695151"/>
                    <a:pt x="1370122" y="695151"/>
                  </a:cubicBezTo>
                  <a:lnTo>
                    <a:pt x="64270" y="695151"/>
                  </a:lnTo>
                  <a:cubicBezTo>
                    <a:pt x="28775" y="695151"/>
                    <a:pt x="0" y="666377"/>
                    <a:pt x="0" y="630882"/>
                  </a:cubicBezTo>
                  <a:lnTo>
                    <a:pt x="0" y="64270"/>
                  </a:lnTo>
                  <a:cubicBezTo>
                    <a:pt x="0" y="28775"/>
                    <a:pt x="28775" y="0"/>
                    <a:pt x="6427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434392" cy="733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845596" y="2777854"/>
            <a:ext cx="1929313" cy="734786"/>
            <a:chOff x="0" y="0"/>
            <a:chExt cx="794577" cy="30261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94577" cy="302618"/>
            </a:xfrm>
            <a:custGeom>
              <a:avLst/>
              <a:gdLst/>
              <a:ahLst/>
              <a:cxnLst/>
              <a:rect r="r" b="b" t="t" l="l"/>
              <a:pathLst>
                <a:path h="302618" w="794577">
                  <a:moveTo>
                    <a:pt x="151309" y="0"/>
                  </a:moveTo>
                  <a:lnTo>
                    <a:pt x="643269" y="0"/>
                  </a:lnTo>
                  <a:cubicBezTo>
                    <a:pt x="683398" y="0"/>
                    <a:pt x="721884" y="15941"/>
                    <a:pt x="750260" y="44317"/>
                  </a:cubicBezTo>
                  <a:cubicBezTo>
                    <a:pt x="778636" y="72693"/>
                    <a:pt x="794577" y="111179"/>
                    <a:pt x="794577" y="151309"/>
                  </a:cubicBezTo>
                  <a:lnTo>
                    <a:pt x="794577" y="151309"/>
                  </a:lnTo>
                  <a:cubicBezTo>
                    <a:pt x="794577" y="191438"/>
                    <a:pt x="778636" y="229924"/>
                    <a:pt x="750260" y="258300"/>
                  </a:cubicBezTo>
                  <a:cubicBezTo>
                    <a:pt x="721884" y="286676"/>
                    <a:pt x="683398" y="302618"/>
                    <a:pt x="643269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794577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3873684" y="2810423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 01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2555448" y="2777854"/>
            <a:ext cx="1929313" cy="734786"/>
            <a:chOff x="0" y="0"/>
            <a:chExt cx="794577" cy="30261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94577" cy="302618"/>
            </a:xfrm>
            <a:custGeom>
              <a:avLst/>
              <a:gdLst/>
              <a:ahLst/>
              <a:cxnLst/>
              <a:rect r="r" b="b" t="t" l="l"/>
              <a:pathLst>
                <a:path h="302618" w="794577">
                  <a:moveTo>
                    <a:pt x="151309" y="0"/>
                  </a:moveTo>
                  <a:lnTo>
                    <a:pt x="643269" y="0"/>
                  </a:lnTo>
                  <a:cubicBezTo>
                    <a:pt x="683398" y="0"/>
                    <a:pt x="721884" y="15941"/>
                    <a:pt x="750260" y="44317"/>
                  </a:cubicBezTo>
                  <a:cubicBezTo>
                    <a:pt x="778636" y="72693"/>
                    <a:pt x="794577" y="111179"/>
                    <a:pt x="794577" y="151309"/>
                  </a:cubicBezTo>
                  <a:lnTo>
                    <a:pt x="794577" y="151309"/>
                  </a:lnTo>
                  <a:cubicBezTo>
                    <a:pt x="794577" y="191438"/>
                    <a:pt x="778636" y="229924"/>
                    <a:pt x="750260" y="258300"/>
                  </a:cubicBezTo>
                  <a:cubicBezTo>
                    <a:pt x="721884" y="286676"/>
                    <a:pt x="683398" y="302618"/>
                    <a:pt x="643269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794577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2583536" y="2810423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 02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3752730" y="5781245"/>
            <a:ext cx="2276648" cy="734786"/>
            <a:chOff x="0" y="0"/>
            <a:chExt cx="937625" cy="30261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37625" cy="302618"/>
            </a:xfrm>
            <a:custGeom>
              <a:avLst/>
              <a:gdLst/>
              <a:ahLst/>
              <a:cxnLst/>
              <a:rect r="r" b="b" t="t" l="l"/>
              <a:pathLst>
                <a:path h="302618" w="937625">
                  <a:moveTo>
                    <a:pt x="151309" y="0"/>
                  </a:moveTo>
                  <a:lnTo>
                    <a:pt x="786316" y="0"/>
                  </a:lnTo>
                  <a:cubicBezTo>
                    <a:pt x="826446" y="0"/>
                    <a:pt x="864932" y="15941"/>
                    <a:pt x="893308" y="44317"/>
                  </a:cubicBezTo>
                  <a:cubicBezTo>
                    <a:pt x="921684" y="72693"/>
                    <a:pt x="937625" y="111179"/>
                    <a:pt x="937625" y="151309"/>
                  </a:cubicBezTo>
                  <a:lnTo>
                    <a:pt x="937625" y="151309"/>
                  </a:lnTo>
                  <a:cubicBezTo>
                    <a:pt x="937625" y="234874"/>
                    <a:pt x="869882" y="302618"/>
                    <a:pt x="786316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937625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3954485" y="5813815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Exemplo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449061" y="6887506"/>
            <a:ext cx="2228819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6"/>
              </a:lnSpc>
            </a:pPr>
            <a:r>
              <a:rPr lang="en-US" sz="3514" spc="-210">
                <a:solidFill>
                  <a:srgbClr val="0A0A0A"/>
                </a:solidFill>
                <a:latin typeface="Space Mono Bold"/>
              </a:rPr>
              <a:t>Entrada:</a:t>
            </a:r>
          </a:p>
          <a:p>
            <a:pPr algn="just">
              <a:lnSpc>
                <a:spcPts val="3856"/>
              </a:lnSpc>
            </a:pPr>
            <a:r>
              <a:rPr lang="en-US" sz="3214" spc="-192">
                <a:solidFill>
                  <a:srgbClr val="0A0A0A"/>
                </a:solidFill>
                <a:latin typeface="Space Mono Bold"/>
              </a:rPr>
              <a:t>4</a:t>
            </a:r>
          </a:p>
          <a:p>
            <a:pPr algn="just">
              <a:lnSpc>
                <a:spcPts val="3976"/>
              </a:lnSpc>
            </a:pPr>
            <a:r>
              <a:rPr lang="en-US" sz="3314" spc="-198">
                <a:solidFill>
                  <a:srgbClr val="0A0A0A"/>
                </a:solidFill>
                <a:latin typeface="Space Mono Bold"/>
              </a:rPr>
              <a:t>6</a:t>
            </a:r>
          </a:p>
          <a:p>
            <a:pPr algn="just">
              <a:lnSpc>
                <a:spcPts val="3976"/>
              </a:lnSpc>
              <a:spcBef>
                <a:spcPct val="0"/>
              </a:spcBef>
            </a:pPr>
            <a:r>
              <a:rPr lang="en-US" sz="3314" spc="-198">
                <a:solidFill>
                  <a:srgbClr val="0A0A0A"/>
                </a:solidFill>
                <a:latin typeface="Space Mono Bold"/>
              </a:rPr>
              <a:t>5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368529" y="6973231"/>
            <a:ext cx="2432327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6"/>
              </a:lnSpc>
            </a:pPr>
            <a:r>
              <a:rPr lang="en-US" sz="3514" spc="-210">
                <a:solidFill>
                  <a:srgbClr val="0A0A0A"/>
                </a:solidFill>
                <a:latin typeface="Space Mono Bold"/>
              </a:rPr>
              <a:t>Saída</a:t>
            </a:r>
            <a:r>
              <a:rPr lang="en-US" sz="3514" spc="-210">
                <a:solidFill>
                  <a:srgbClr val="0A0A0A"/>
                </a:solidFill>
                <a:latin typeface="Space Mono Bold"/>
              </a:rPr>
              <a:t>:</a:t>
            </a:r>
          </a:p>
          <a:p>
            <a:pPr algn="just">
              <a:lnSpc>
                <a:spcPts val="3976"/>
              </a:lnSpc>
            </a:pPr>
            <a:r>
              <a:rPr lang="en-US" sz="3314" spc="-198">
                <a:solidFill>
                  <a:srgbClr val="0A0A0A"/>
                </a:solidFill>
                <a:latin typeface="Space Mono Bold"/>
              </a:rPr>
              <a:t>maior: </a:t>
            </a:r>
            <a:r>
              <a:rPr lang="en-US" sz="3314" spc="-198">
                <a:solidFill>
                  <a:srgbClr val="0A0A0A"/>
                </a:solidFill>
                <a:latin typeface="Space Mono Bold"/>
              </a:rPr>
              <a:t>6</a:t>
            </a:r>
          </a:p>
          <a:p>
            <a:pPr algn="just">
              <a:lnSpc>
                <a:spcPts val="3976"/>
              </a:lnSpc>
              <a:spcBef>
                <a:spcPct val="0"/>
              </a:spcBef>
            </a:pPr>
            <a:r>
              <a:rPr lang="en-US" sz="3314" spc="-198">
                <a:solidFill>
                  <a:srgbClr val="0A0A0A"/>
                </a:solidFill>
                <a:latin typeface="Space Mono Bold"/>
              </a:rPr>
              <a:t>menor: 4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0444470" y="6789500"/>
            <a:ext cx="6143454" cy="2977310"/>
            <a:chOff x="0" y="0"/>
            <a:chExt cx="1434392" cy="69515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434392" cy="695151"/>
            </a:xfrm>
            <a:custGeom>
              <a:avLst/>
              <a:gdLst/>
              <a:ahLst/>
              <a:cxnLst/>
              <a:rect r="r" b="b" t="t" l="l"/>
              <a:pathLst>
                <a:path h="695151" w="1434392">
                  <a:moveTo>
                    <a:pt x="64270" y="0"/>
                  </a:moveTo>
                  <a:lnTo>
                    <a:pt x="1370122" y="0"/>
                  </a:lnTo>
                  <a:cubicBezTo>
                    <a:pt x="1405618" y="0"/>
                    <a:pt x="1434392" y="28775"/>
                    <a:pt x="1434392" y="64270"/>
                  </a:cubicBezTo>
                  <a:lnTo>
                    <a:pt x="1434392" y="630882"/>
                  </a:lnTo>
                  <a:cubicBezTo>
                    <a:pt x="1434392" y="666377"/>
                    <a:pt x="1405618" y="695151"/>
                    <a:pt x="1370122" y="695151"/>
                  </a:cubicBezTo>
                  <a:lnTo>
                    <a:pt x="64270" y="695151"/>
                  </a:lnTo>
                  <a:cubicBezTo>
                    <a:pt x="28775" y="695151"/>
                    <a:pt x="0" y="666377"/>
                    <a:pt x="0" y="630882"/>
                  </a:cubicBezTo>
                  <a:lnTo>
                    <a:pt x="0" y="64270"/>
                  </a:lnTo>
                  <a:cubicBezTo>
                    <a:pt x="0" y="28775"/>
                    <a:pt x="28775" y="0"/>
                    <a:pt x="6427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434392" cy="733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2377873" y="6422107"/>
            <a:ext cx="2276648" cy="734786"/>
            <a:chOff x="0" y="0"/>
            <a:chExt cx="937625" cy="30261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937625" cy="302618"/>
            </a:xfrm>
            <a:custGeom>
              <a:avLst/>
              <a:gdLst/>
              <a:ahLst/>
              <a:cxnLst/>
              <a:rect r="r" b="b" t="t" l="l"/>
              <a:pathLst>
                <a:path h="302618" w="937625">
                  <a:moveTo>
                    <a:pt x="151309" y="0"/>
                  </a:moveTo>
                  <a:lnTo>
                    <a:pt x="786316" y="0"/>
                  </a:lnTo>
                  <a:cubicBezTo>
                    <a:pt x="826446" y="0"/>
                    <a:pt x="864932" y="15941"/>
                    <a:pt x="893308" y="44317"/>
                  </a:cubicBezTo>
                  <a:cubicBezTo>
                    <a:pt x="921684" y="72693"/>
                    <a:pt x="937625" y="111179"/>
                    <a:pt x="937625" y="151309"/>
                  </a:cubicBezTo>
                  <a:lnTo>
                    <a:pt x="937625" y="151309"/>
                  </a:lnTo>
                  <a:cubicBezTo>
                    <a:pt x="937625" y="234874"/>
                    <a:pt x="869882" y="302618"/>
                    <a:pt x="786316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937625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2630831" y="6454677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Exemplo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4177120" y="7347393"/>
            <a:ext cx="1640991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6"/>
              </a:lnSpc>
            </a:pPr>
            <a:r>
              <a:rPr lang="en-US" sz="3514" spc="-210">
                <a:solidFill>
                  <a:srgbClr val="0A0A0A"/>
                </a:solidFill>
                <a:latin typeface="Space Mono Bold"/>
              </a:rPr>
              <a:t>Saída</a:t>
            </a:r>
            <a:r>
              <a:rPr lang="en-US" sz="3514" spc="-210">
                <a:solidFill>
                  <a:srgbClr val="0A0A0A"/>
                </a:solidFill>
                <a:latin typeface="Space Mono Bold"/>
              </a:rPr>
              <a:t>:</a:t>
            </a:r>
          </a:p>
          <a:p>
            <a:pPr algn="just">
              <a:lnSpc>
                <a:spcPts val="3976"/>
              </a:lnSpc>
              <a:spcBef>
                <a:spcPct val="0"/>
              </a:spcBef>
            </a:pPr>
            <a:r>
              <a:rPr lang="en-US" sz="3314" spc="-198">
                <a:solidFill>
                  <a:srgbClr val="0A0A0A"/>
                </a:solidFill>
                <a:latin typeface="Space Mono Bold"/>
              </a:rPr>
              <a:t>Pode dirigir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252976" y="7332458"/>
            <a:ext cx="2228819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6"/>
              </a:lnSpc>
            </a:pPr>
            <a:r>
              <a:rPr lang="en-US" sz="3514" spc="-210">
                <a:solidFill>
                  <a:srgbClr val="0A0A0A"/>
                </a:solidFill>
                <a:latin typeface="Space Mono Bold"/>
              </a:rPr>
              <a:t>Entrada:</a:t>
            </a:r>
          </a:p>
          <a:p>
            <a:pPr algn="just">
              <a:lnSpc>
                <a:spcPts val="3856"/>
              </a:lnSpc>
            </a:pPr>
            <a:r>
              <a:rPr lang="en-US" sz="3214" spc="-192">
                <a:solidFill>
                  <a:srgbClr val="0A0A0A"/>
                </a:solidFill>
                <a:latin typeface="Space Mono Bold"/>
              </a:rPr>
              <a:t>18</a:t>
            </a:r>
          </a:p>
          <a:p>
            <a:pPr algn="just">
              <a:lnSpc>
                <a:spcPts val="39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3198228" y="1028700"/>
            <a:ext cx="12216634" cy="1296101"/>
            <a:chOff x="0" y="0"/>
            <a:chExt cx="16288845" cy="172813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6288845" cy="1728134"/>
              <a:chOff x="0" y="0"/>
              <a:chExt cx="2852377" cy="30261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52377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2852377">
                    <a:moveTo>
                      <a:pt x="32320" y="0"/>
                    </a:moveTo>
                    <a:lnTo>
                      <a:pt x="2820057" y="0"/>
                    </a:lnTo>
                    <a:cubicBezTo>
                      <a:pt x="2837907" y="0"/>
                      <a:pt x="2852377" y="14470"/>
                      <a:pt x="2852377" y="32320"/>
                    </a:cubicBezTo>
                    <a:lnTo>
                      <a:pt x="2852377" y="270298"/>
                    </a:lnTo>
                    <a:cubicBezTo>
                      <a:pt x="2852377" y="278870"/>
                      <a:pt x="2848972" y="287090"/>
                      <a:pt x="2842910" y="293151"/>
                    </a:cubicBezTo>
                    <a:cubicBezTo>
                      <a:pt x="2836849" y="299212"/>
                      <a:pt x="2828629" y="302618"/>
                      <a:pt x="2820057" y="302618"/>
                    </a:cubicBezTo>
                    <a:lnTo>
                      <a:pt x="32320" y="302618"/>
                    </a:lnTo>
                    <a:cubicBezTo>
                      <a:pt x="23748" y="302618"/>
                      <a:pt x="15527" y="299212"/>
                      <a:pt x="9466" y="293151"/>
                    </a:cubicBezTo>
                    <a:cubicBezTo>
                      <a:pt x="3405" y="287090"/>
                      <a:pt x="0" y="278870"/>
                      <a:pt x="0" y="270298"/>
                    </a:cubicBezTo>
                    <a:lnTo>
                      <a:pt x="0" y="32320"/>
                    </a:lnTo>
                    <a:cubicBezTo>
                      <a:pt x="0" y="23748"/>
                      <a:pt x="3405" y="15527"/>
                      <a:pt x="9466" y="9466"/>
                    </a:cubicBezTo>
                    <a:cubicBezTo>
                      <a:pt x="15527" y="3405"/>
                      <a:pt x="23748" y="0"/>
                      <a:pt x="32320" y="0"/>
                    </a:cubicBezTo>
                    <a:close/>
                  </a:path>
                </a:pathLst>
              </a:custGeom>
              <a:solidFill>
                <a:srgbClr val="F7AC1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852377" cy="340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37147" y="119113"/>
              <a:ext cx="15814552" cy="137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759"/>
                </a:lnSpc>
              </a:pPr>
              <a:r>
                <a:rPr lang="en-US" sz="6256" spc="-375">
                  <a:solidFill>
                    <a:srgbClr val="160E0C"/>
                  </a:solidFill>
                  <a:latin typeface="Space Mono Bold"/>
                </a:rPr>
                <a:t>Exercícios para praticar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19405" y="3145246"/>
            <a:ext cx="7981695" cy="1868274"/>
            <a:chOff x="0" y="0"/>
            <a:chExt cx="3340062" cy="78180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40062" cy="781808"/>
            </a:xfrm>
            <a:custGeom>
              <a:avLst/>
              <a:gdLst/>
              <a:ahLst/>
              <a:cxnLst/>
              <a:rect r="r" b="b" t="t" l="l"/>
              <a:pathLst>
                <a:path h="781808" w="3340062">
                  <a:moveTo>
                    <a:pt x="49468" y="0"/>
                  </a:moveTo>
                  <a:lnTo>
                    <a:pt x="3290594" y="0"/>
                  </a:lnTo>
                  <a:cubicBezTo>
                    <a:pt x="3303714" y="0"/>
                    <a:pt x="3316296" y="5212"/>
                    <a:pt x="3325573" y="14489"/>
                  </a:cubicBezTo>
                  <a:cubicBezTo>
                    <a:pt x="3334850" y="23766"/>
                    <a:pt x="3340062" y="36348"/>
                    <a:pt x="3340062" y="49468"/>
                  </a:cubicBezTo>
                  <a:lnTo>
                    <a:pt x="3340062" y="732340"/>
                  </a:lnTo>
                  <a:cubicBezTo>
                    <a:pt x="3340062" y="759660"/>
                    <a:pt x="3317915" y="781808"/>
                    <a:pt x="3290594" y="781808"/>
                  </a:cubicBezTo>
                  <a:lnTo>
                    <a:pt x="49468" y="781808"/>
                  </a:lnTo>
                  <a:cubicBezTo>
                    <a:pt x="22148" y="781808"/>
                    <a:pt x="0" y="759660"/>
                    <a:pt x="0" y="732340"/>
                  </a:cubicBezTo>
                  <a:lnTo>
                    <a:pt x="0" y="49468"/>
                  </a:lnTo>
                  <a:cubicBezTo>
                    <a:pt x="0" y="36348"/>
                    <a:pt x="5212" y="23766"/>
                    <a:pt x="14489" y="14489"/>
                  </a:cubicBezTo>
                  <a:cubicBezTo>
                    <a:pt x="23766" y="5212"/>
                    <a:pt x="36348" y="0"/>
                    <a:pt x="494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340062" cy="819908"/>
            </a:xfrm>
            <a:prstGeom prst="rect">
              <a:avLst/>
            </a:prstGeom>
          </p:spPr>
          <p:txBody>
            <a:bodyPr anchor="ctr" rtlCol="false" tIns="41582" lIns="41582" bIns="41582" rIns="4158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37060" y="3135721"/>
            <a:ext cx="7307986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6"/>
              </a:lnSpc>
            </a:pPr>
          </a:p>
          <a:p>
            <a:pPr algn="just">
              <a:lnSpc>
                <a:spcPts val="3585"/>
              </a:lnSpc>
            </a:pPr>
            <a:r>
              <a:rPr lang="en-US" sz="2987" spc="-179">
                <a:solidFill>
                  <a:srgbClr val="0A0A0A"/>
                </a:solidFill>
                <a:latin typeface="Space Mono Bold"/>
              </a:rPr>
              <a:t>Faça o input de um número e verifique se é positivo ou negativo</a:t>
            </a:r>
          </a:p>
          <a:p>
            <a:pPr algn="just">
              <a:lnSpc>
                <a:spcPts val="2865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9525349" y="3145246"/>
            <a:ext cx="7981695" cy="3238761"/>
            <a:chOff x="0" y="0"/>
            <a:chExt cx="3340062" cy="135530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40062" cy="1355309"/>
            </a:xfrm>
            <a:custGeom>
              <a:avLst/>
              <a:gdLst/>
              <a:ahLst/>
              <a:cxnLst/>
              <a:rect r="r" b="b" t="t" l="l"/>
              <a:pathLst>
                <a:path h="1355309" w="3340062">
                  <a:moveTo>
                    <a:pt x="49468" y="0"/>
                  </a:moveTo>
                  <a:lnTo>
                    <a:pt x="3290594" y="0"/>
                  </a:lnTo>
                  <a:cubicBezTo>
                    <a:pt x="3303714" y="0"/>
                    <a:pt x="3316296" y="5212"/>
                    <a:pt x="3325573" y="14489"/>
                  </a:cubicBezTo>
                  <a:cubicBezTo>
                    <a:pt x="3334850" y="23766"/>
                    <a:pt x="3340062" y="36348"/>
                    <a:pt x="3340062" y="49468"/>
                  </a:cubicBezTo>
                  <a:lnTo>
                    <a:pt x="3340062" y="1305841"/>
                  </a:lnTo>
                  <a:cubicBezTo>
                    <a:pt x="3340062" y="1333161"/>
                    <a:pt x="3317915" y="1355309"/>
                    <a:pt x="3290594" y="1355309"/>
                  </a:cubicBezTo>
                  <a:lnTo>
                    <a:pt x="49468" y="1355309"/>
                  </a:lnTo>
                  <a:cubicBezTo>
                    <a:pt x="36348" y="1355309"/>
                    <a:pt x="23766" y="1350097"/>
                    <a:pt x="14489" y="1340820"/>
                  </a:cubicBezTo>
                  <a:cubicBezTo>
                    <a:pt x="5212" y="1331543"/>
                    <a:pt x="0" y="1318961"/>
                    <a:pt x="0" y="1305841"/>
                  </a:cubicBezTo>
                  <a:lnTo>
                    <a:pt x="0" y="49468"/>
                  </a:lnTo>
                  <a:cubicBezTo>
                    <a:pt x="0" y="36348"/>
                    <a:pt x="5212" y="23766"/>
                    <a:pt x="14489" y="14489"/>
                  </a:cubicBezTo>
                  <a:cubicBezTo>
                    <a:pt x="23766" y="5212"/>
                    <a:pt x="36348" y="0"/>
                    <a:pt x="494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340062" cy="1393409"/>
            </a:xfrm>
            <a:prstGeom prst="rect">
              <a:avLst/>
            </a:prstGeom>
          </p:spPr>
          <p:txBody>
            <a:bodyPr anchor="ctr" rtlCol="false" tIns="41582" lIns="41582" bIns="41582" rIns="4158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780909" y="3450734"/>
            <a:ext cx="7478391" cy="268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585"/>
              </a:lnSpc>
              <a:spcBef>
                <a:spcPct val="0"/>
              </a:spcBef>
            </a:pPr>
            <a:r>
              <a:rPr lang="en-US" sz="2987" spc="-179">
                <a:solidFill>
                  <a:srgbClr val="0A0A0A"/>
                </a:solidFill>
                <a:latin typeface="Space Mono Bold"/>
              </a:rPr>
              <a:t>Faça um programa para a leitura de duas notas parciais de um aluno e mostre a média do aluno. Caso a média seja 6 ou maior mostre "Aprovado", se não mostre "Reprovado"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819327" y="6148638"/>
            <a:ext cx="6143454" cy="2977310"/>
            <a:chOff x="0" y="0"/>
            <a:chExt cx="1434392" cy="69515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34392" cy="695151"/>
            </a:xfrm>
            <a:custGeom>
              <a:avLst/>
              <a:gdLst/>
              <a:ahLst/>
              <a:cxnLst/>
              <a:rect r="r" b="b" t="t" l="l"/>
              <a:pathLst>
                <a:path h="695151" w="1434392">
                  <a:moveTo>
                    <a:pt x="64270" y="0"/>
                  </a:moveTo>
                  <a:lnTo>
                    <a:pt x="1370122" y="0"/>
                  </a:lnTo>
                  <a:cubicBezTo>
                    <a:pt x="1405618" y="0"/>
                    <a:pt x="1434392" y="28775"/>
                    <a:pt x="1434392" y="64270"/>
                  </a:cubicBezTo>
                  <a:lnTo>
                    <a:pt x="1434392" y="630882"/>
                  </a:lnTo>
                  <a:cubicBezTo>
                    <a:pt x="1434392" y="666377"/>
                    <a:pt x="1405618" y="695151"/>
                    <a:pt x="1370122" y="695151"/>
                  </a:cubicBezTo>
                  <a:lnTo>
                    <a:pt x="64270" y="695151"/>
                  </a:lnTo>
                  <a:cubicBezTo>
                    <a:pt x="28775" y="695151"/>
                    <a:pt x="0" y="666377"/>
                    <a:pt x="0" y="630882"/>
                  </a:cubicBezTo>
                  <a:lnTo>
                    <a:pt x="0" y="64270"/>
                  </a:lnTo>
                  <a:cubicBezTo>
                    <a:pt x="0" y="28775"/>
                    <a:pt x="28775" y="0"/>
                    <a:pt x="6427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434392" cy="733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845596" y="2777854"/>
            <a:ext cx="1929313" cy="734786"/>
            <a:chOff x="0" y="0"/>
            <a:chExt cx="794577" cy="30261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94577" cy="302618"/>
            </a:xfrm>
            <a:custGeom>
              <a:avLst/>
              <a:gdLst/>
              <a:ahLst/>
              <a:cxnLst/>
              <a:rect r="r" b="b" t="t" l="l"/>
              <a:pathLst>
                <a:path h="302618" w="794577">
                  <a:moveTo>
                    <a:pt x="151309" y="0"/>
                  </a:moveTo>
                  <a:lnTo>
                    <a:pt x="643269" y="0"/>
                  </a:lnTo>
                  <a:cubicBezTo>
                    <a:pt x="683398" y="0"/>
                    <a:pt x="721884" y="15941"/>
                    <a:pt x="750260" y="44317"/>
                  </a:cubicBezTo>
                  <a:cubicBezTo>
                    <a:pt x="778636" y="72693"/>
                    <a:pt x="794577" y="111179"/>
                    <a:pt x="794577" y="151309"/>
                  </a:cubicBezTo>
                  <a:lnTo>
                    <a:pt x="794577" y="151309"/>
                  </a:lnTo>
                  <a:cubicBezTo>
                    <a:pt x="794577" y="191438"/>
                    <a:pt x="778636" y="229924"/>
                    <a:pt x="750260" y="258300"/>
                  </a:cubicBezTo>
                  <a:cubicBezTo>
                    <a:pt x="721884" y="286676"/>
                    <a:pt x="683398" y="302618"/>
                    <a:pt x="643269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794577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3873684" y="2810423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 03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2555448" y="2777854"/>
            <a:ext cx="1929313" cy="734786"/>
            <a:chOff x="0" y="0"/>
            <a:chExt cx="794577" cy="30261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94577" cy="302618"/>
            </a:xfrm>
            <a:custGeom>
              <a:avLst/>
              <a:gdLst/>
              <a:ahLst/>
              <a:cxnLst/>
              <a:rect r="r" b="b" t="t" l="l"/>
              <a:pathLst>
                <a:path h="302618" w="794577">
                  <a:moveTo>
                    <a:pt x="151309" y="0"/>
                  </a:moveTo>
                  <a:lnTo>
                    <a:pt x="643269" y="0"/>
                  </a:lnTo>
                  <a:cubicBezTo>
                    <a:pt x="683398" y="0"/>
                    <a:pt x="721884" y="15941"/>
                    <a:pt x="750260" y="44317"/>
                  </a:cubicBezTo>
                  <a:cubicBezTo>
                    <a:pt x="778636" y="72693"/>
                    <a:pt x="794577" y="111179"/>
                    <a:pt x="794577" y="151309"/>
                  </a:cubicBezTo>
                  <a:lnTo>
                    <a:pt x="794577" y="151309"/>
                  </a:lnTo>
                  <a:cubicBezTo>
                    <a:pt x="794577" y="191438"/>
                    <a:pt x="778636" y="229924"/>
                    <a:pt x="750260" y="258300"/>
                  </a:cubicBezTo>
                  <a:cubicBezTo>
                    <a:pt x="721884" y="286676"/>
                    <a:pt x="683398" y="302618"/>
                    <a:pt x="643269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794577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2583536" y="2810423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 04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3752730" y="5781245"/>
            <a:ext cx="2276648" cy="734786"/>
            <a:chOff x="0" y="0"/>
            <a:chExt cx="937625" cy="30261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37625" cy="302618"/>
            </a:xfrm>
            <a:custGeom>
              <a:avLst/>
              <a:gdLst/>
              <a:ahLst/>
              <a:cxnLst/>
              <a:rect r="r" b="b" t="t" l="l"/>
              <a:pathLst>
                <a:path h="302618" w="937625">
                  <a:moveTo>
                    <a:pt x="151309" y="0"/>
                  </a:moveTo>
                  <a:lnTo>
                    <a:pt x="786316" y="0"/>
                  </a:lnTo>
                  <a:cubicBezTo>
                    <a:pt x="826446" y="0"/>
                    <a:pt x="864932" y="15941"/>
                    <a:pt x="893308" y="44317"/>
                  </a:cubicBezTo>
                  <a:cubicBezTo>
                    <a:pt x="921684" y="72693"/>
                    <a:pt x="937625" y="111179"/>
                    <a:pt x="937625" y="151309"/>
                  </a:cubicBezTo>
                  <a:lnTo>
                    <a:pt x="937625" y="151309"/>
                  </a:lnTo>
                  <a:cubicBezTo>
                    <a:pt x="937625" y="234874"/>
                    <a:pt x="869882" y="302618"/>
                    <a:pt x="786316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937625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3954485" y="5813815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Exemplo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449061" y="6887506"/>
            <a:ext cx="2228819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6"/>
              </a:lnSpc>
            </a:pPr>
            <a:r>
              <a:rPr lang="en-US" sz="3514" spc="-210">
                <a:solidFill>
                  <a:srgbClr val="0A0A0A"/>
                </a:solidFill>
                <a:latin typeface="Space Mono Bold"/>
              </a:rPr>
              <a:t>Entrada:</a:t>
            </a:r>
          </a:p>
          <a:p>
            <a:pPr algn="just">
              <a:lnSpc>
                <a:spcPts val="3856"/>
              </a:lnSpc>
            </a:pPr>
            <a:r>
              <a:rPr lang="en-US" sz="3214" spc="-192">
                <a:solidFill>
                  <a:srgbClr val="0A0A0A"/>
                </a:solidFill>
                <a:latin typeface="Space Mono Bold"/>
              </a:rPr>
              <a:t>4</a:t>
            </a:r>
          </a:p>
          <a:p>
            <a:pPr algn="just">
              <a:lnSpc>
                <a:spcPts val="3976"/>
              </a:lnSpc>
              <a:spcBef>
                <a:spcPct val="0"/>
              </a:spcBef>
            </a:pPr>
            <a:r>
              <a:rPr lang="en-US" sz="3314" spc="-198">
                <a:solidFill>
                  <a:srgbClr val="0A0A0A"/>
                </a:solidFill>
                <a:latin typeface="Space Mono Bold"/>
              </a:rPr>
              <a:t>-5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368529" y="6973231"/>
            <a:ext cx="2432327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6"/>
              </a:lnSpc>
            </a:pPr>
            <a:r>
              <a:rPr lang="en-US" sz="3514" spc="-210">
                <a:solidFill>
                  <a:srgbClr val="0A0A0A"/>
                </a:solidFill>
                <a:latin typeface="Space Mono Bold"/>
              </a:rPr>
              <a:t>Saída</a:t>
            </a:r>
            <a:r>
              <a:rPr lang="en-US" sz="3514" spc="-210">
                <a:solidFill>
                  <a:srgbClr val="0A0A0A"/>
                </a:solidFill>
                <a:latin typeface="Space Mono Bold"/>
              </a:rPr>
              <a:t>:</a:t>
            </a:r>
          </a:p>
          <a:p>
            <a:pPr algn="just">
              <a:lnSpc>
                <a:spcPts val="3976"/>
              </a:lnSpc>
            </a:pPr>
            <a:r>
              <a:rPr lang="en-US" sz="3314" spc="-198">
                <a:solidFill>
                  <a:srgbClr val="0A0A0A"/>
                </a:solidFill>
                <a:latin typeface="Space Mono Bold"/>
              </a:rPr>
              <a:t>Positivo</a:t>
            </a:r>
          </a:p>
          <a:p>
            <a:pPr algn="just">
              <a:lnSpc>
                <a:spcPts val="3976"/>
              </a:lnSpc>
              <a:spcBef>
                <a:spcPct val="0"/>
              </a:spcBef>
            </a:pPr>
            <a:r>
              <a:rPr lang="en-US" sz="3314" spc="-198">
                <a:solidFill>
                  <a:srgbClr val="0A0A0A"/>
                </a:solidFill>
                <a:latin typeface="Space Mono Bold"/>
              </a:rPr>
              <a:t>Negativo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0448378" y="6789500"/>
            <a:ext cx="6143454" cy="2977310"/>
            <a:chOff x="0" y="0"/>
            <a:chExt cx="1434392" cy="69515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434392" cy="695151"/>
            </a:xfrm>
            <a:custGeom>
              <a:avLst/>
              <a:gdLst/>
              <a:ahLst/>
              <a:cxnLst/>
              <a:rect r="r" b="b" t="t" l="l"/>
              <a:pathLst>
                <a:path h="695151" w="1434392">
                  <a:moveTo>
                    <a:pt x="64270" y="0"/>
                  </a:moveTo>
                  <a:lnTo>
                    <a:pt x="1370122" y="0"/>
                  </a:lnTo>
                  <a:cubicBezTo>
                    <a:pt x="1405618" y="0"/>
                    <a:pt x="1434392" y="28775"/>
                    <a:pt x="1434392" y="64270"/>
                  </a:cubicBezTo>
                  <a:lnTo>
                    <a:pt x="1434392" y="630882"/>
                  </a:lnTo>
                  <a:cubicBezTo>
                    <a:pt x="1434392" y="666377"/>
                    <a:pt x="1405618" y="695151"/>
                    <a:pt x="1370122" y="695151"/>
                  </a:cubicBezTo>
                  <a:lnTo>
                    <a:pt x="64270" y="695151"/>
                  </a:lnTo>
                  <a:cubicBezTo>
                    <a:pt x="28775" y="695151"/>
                    <a:pt x="0" y="666377"/>
                    <a:pt x="0" y="630882"/>
                  </a:cubicBezTo>
                  <a:lnTo>
                    <a:pt x="0" y="64270"/>
                  </a:lnTo>
                  <a:cubicBezTo>
                    <a:pt x="0" y="28775"/>
                    <a:pt x="28775" y="0"/>
                    <a:pt x="6427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434392" cy="733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2381781" y="6422107"/>
            <a:ext cx="2276648" cy="734786"/>
            <a:chOff x="0" y="0"/>
            <a:chExt cx="937625" cy="30261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937625" cy="302618"/>
            </a:xfrm>
            <a:custGeom>
              <a:avLst/>
              <a:gdLst/>
              <a:ahLst/>
              <a:cxnLst/>
              <a:rect r="r" b="b" t="t" l="l"/>
              <a:pathLst>
                <a:path h="302618" w="937625">
                  <a:moveTo>
                    <a:pt x="151309" y="0"/>
                  </a:moveTo>
                  <a:lnTo>
                    <a:pt x="786316" y="0"/>
                  </a:lnTo>
                  <a:cubicBezTo>
                    <a:pt x="826446" y="0"/>
                    <a:pt x="864932" y="15941"/>
                    <a:pt x="893308" y="44317"/>
                  </a:cubicBezTo>
                  <a:cubicBezTo>
                    <a:pt x="921684" y="72693"/>
                    <a:pt x="937625" y="111179"/>
                    <a:pt x="937625" y="151309"/>
                  </a:cubicBezTo>
                  <a:lnTo>
                    <a:pt x="937625" y="151309"/>
                  </a:lnTo>
                  <a:cubicBezTo>
                    <a:pt x="937625" y="234874"/>
                    <a:pt x="869882" y="302618"/>
                    <a:pt x="786316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937625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2634739" y="6454677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Exemplo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516196" y="7347393"/>
            <a:ext cx="2620705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6"/>
              </a:lnSpc>
            </a:pPr>
            <a:r>
              <a:rPr lang="en-US" sz="3514" spc="-210">
                <a:solidFill>
                  <a:srgbClr val="0A0A0A"/>
                </a:solidFill>
                <a:latin typeface="Space Mono Bold"/>
              </a:rPr>
              <a:t>Saída</a:t>
            </a:r>
            <a:r>
              <a:rPr lang="en-US" sz="3514" spc="-210">
                <a:solidFill>
                  <a:srgbClr val="0A0A0A"/>
                </a:solidFill>
                <a:latin typeface="Space Mono Bold"/>
              </a:rPr>
              <a:t>:</a:t>
            </a:r>
          </a:p>
          <a:p>
            <a:pPr algn="l">
              <a:lnSpc>
                <a:spcPts val="3976"/>
              </a:lnSpc>
              <a:spcBef>
                <a:spcPct val="0"/>
              </a:spcBef>
            </a:pPr>
            <a:r>
              <a:rPr lang="en-US" sz="3314" spc="-198">
                <a:solidFill>
                  <a:srgbClr val="0A0A0A"/>
                </a:solidFill>
                <a:latin typeface="Space Mono Bold"/>
              </a:rPr>
              <a:t>Média 9 Aprovado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0832157" y="7347393"/>
            <a:ext cx="2228819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6"/>
              </a:lnSpc>
            </a:pPr>
            <a:r>
              <a:rPr lang="en-US" sz="3514" spc="-210">
                <a:solidFill>
                  <a:srgbClr val="0A0A0A"/>
                </a:solidFill>
                <a:latin typeface="Space Mono Bold"/>
              </a:rPr>
              <a:t>Entrada:</a:t>
            </a:r>
          </a:p>
          <a:p>
            <a:pPr algn="just">
              <a:lnSpc>
                <a:spcPts val="3856"/>
              </a:lnSpc>
            </a:pPr>
            <a:r>
              <a:rPr lang="en-US" sz="3214" spc="-192">
                <a:solidFill>
                  <a:srgbClr val="0A0A0A"/>
                </a:solidFill>
                <a:latin typeface="Space Mono Bold"/>
              </a:rPr>
              <a:t>8</a:t>
            </a:r>
          </a:p>
          <a:p>
            <a:pPr algn="just">
              <a:lnSpc>
                <a:spcPts val="3856"/>
              </a:lnSpc>
            </a:pPr>
            <a:r>
              <a:rPr lang="en-US" sz="3214" spc="-192">
                <a:solidFill>
                  <a:srgbClr val="0A0A0A"/>
                </a:solidFill>
                <a:latin typeface="Space Mono Bold"/>
              </a:rPr>
              <a:t>10</a:t>
            </a:r>
          </a:p>
          <a:p>
            <a:pPr algn="just">
              <a:lnSpc>
                <a:spcPts val="39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3035683" y="1028700"/>
            <a:ext cx="12216634" cy="1296101"/>
            <a:chOff x="0" y="0"/>
            <a:chExt cx="16288845" cy="172813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6288845" cy="1728134"/>
              <a:chOff x="0" y="0"/>
              <a:chExt cx="2852377" cy="30261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52377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2852377">
                    <a:moveTo>
                      <a:pt x="32320" y="0"/>
                    </a:moveTo>
                    <a:lnTo>
                      <a:pt x="2820057" y="0"/>
                    </a:lnTo>
                    <a:cubicBezTo>
                      <a:pt x="2837907" y="0"/>
                      <a:pt x="2852377" y="14470"/>
                      <a:pt x="2852377" y="32320"/>
                    </a:cubicBezTo>
                    <a:lnTo>
                      <a:pt x="2852377" y="270298"/>
                    </a:lnTo>
                    <a:cubicBezTo>
                      <a:pt x="2852377" y="278870"/>
                      <a:pt x="2848972" y="287090"/>
                      <a:pt x="2842910" y="293151"/>
                    </a:cubicBezTo>
                    <a:cubicBezTo>
                      <a:pt x="2836849" y="299212"/>
                      <a:pt x="2828629" y="302618"/>
                      <a:pt x="2820057" y="302618"/>
                    </a:cubicBezTo>
                    <a:lnTo>
                      <a:pt x="32320" y="302618"/>
                    </a:lnTo>
                    <a:cubicBezTo>
                      <a:pt x="23748" y="302618"/>
                      <a:pt x="15527" y="299212"/>
                      <a:pt x="9466" y="293151"/>
                    </a:cubicBezTo>
                    <a:cubicBezTo>
                      <a:pt x="3405" y="287090"/>
                      <a:pt x="0" y="278870"/>
                      <a:pt x="0" y="270298"/>
                    </a:cubicBezTo>
                    <a:lnTo>
                      <a:pt x="0" y="32320"/>
                    </a:lnTo>
                    <a:cubicBezTo>
                      <a:pt x="0" y="23748"/>
                      <a:pt x="3405" y="15527"/>
                      <a:pt x="9466" y="9466"/>
                    </a:cubicBezTo>
                    <a:cubicBezTo>
                      <a:pt x="15527" y="3405"/>
                      <a:pt x="23748" y="0"/>
                      <a:pt x="32320" y="0"/>
                    </a:cubicBezTo>
                    <a:close/>
                  </a:path>
                </a:pathLst>
              </a:custGeom>
              <a:solidFill>
                <a:srgbClr val="F7AC1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852377" cy="340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37147" y="119113"/>
              <a:ext cx="15814552" cy="137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759"/>
                </a:lnSpc>
              </a:pPr>
              <a:r>
                <a:rPr lang="en-US" sz="6256" spc="-375">
                  <a:solidFill>
                    <a:srgbClr val="160E0C"/>
                  </a:solidFill>
                  <a:latin typeface="Space Mono Bold"/>
                </a:rPr>
                <a:t>Exercícios para praticar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630388" y="3071928"/>
            <a:ext cx="13027224" cy="1861471"/>
            <a:chOff x="0" y="0"/>
            <a:chExt cx="17369632" cy="2481961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7369632" cy="2481961"/>
              <a:chOff x="0" y="0"/>
              <a:chExt cx="5451441" cy="77896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451441" cy="778961"/>
              </a:xfrm>
              <a:custGeom>
                <a:avLst/>
                <a:gdLst/>
                <a:ahLst/>
                <a:cxnLst/>
                <a:rect r="r" b="b" t="t" l="l"/>
                <a:pathLst>
                  <a:path h="778961" w="5451441">
                    <a:moveTo>
                      <a:pt x="30309" y="0"/>
                    </a:moveTo>
                    <a:lnTo>
                      <a:pt x="5421132" y="0"/>
                    </a:lnTo>
                    <a:cubicBezTo>
                      <a:pt x="5429170" y="0"/>
                      <a:pt x="5436879" y="3193"/>
                      <a:pt x="5442563" y="8877"/>
                    </a:cubicBezTo>
                    <a:cubicBezTo>
                      <a:pt x="5448247" y="14561"/>
                      <a:pt x="5451441" y="22270"/>
                      <a:pt x="5451441" y="30309"/>
                    </a:cubicBezTo>
                    <a:lnTo>
                      <a:pt x="5451441" y="748652"/>
                    </a:lnTo>
                    <a:cubicBezTo>
                      <a:pt x="5451441" y="756691"/>
                      <a:pt x="5448247" y="764400"/>
                      <a:pt x="5442563" y="770084"/>
                    </a:cubicBezTo>
                    <a:cubicBezTo>
                      <a:pt x="5436879" y="775768"/>
                      <a:pt x="5429170" y="778961"/>
                      <a:pt x="5421132" y="778961"/>
                    </a:cubicBezTo>
                    <a:lnTo>
                      <a:pt x="30309" y="778961"/>
                    </a:lnTo>
                    <a:cubicBezTo>
                      <a:pt x="22270" y="778961"/>
                      <a:pt x="14561" y="775768"/>
                      <a:pt x="8877" y="770084"/>
                    </a:cubicBezTo>
                    <a:cubicBezTo>
                      <a:pt x="3193" y="764400"/>
                      <a:pt x="0" y="756691"/>
                      <a:pt x="0" y="748652"/>
                    </a:cubicBezTo>
                    <a:lnTo>
                      <a:pt x="0" y="30309"/>
                    </a:lnTo>
                    <a:cubicBezTo>
                      <a:pt x="0" y="22270"/>
                      <a:pt x="3193" y="14561"/>
                      <a:pt x="8877" y="8877"/>
                    </a:cubicBezTo>
                    <a:cubicBezTo>
                      <a:pt x="14561" y="3193"/>
                      <a:pt x="22270" y="0"/>
                      <a:pt x="30309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5451441" cy="817061"/>
              </a:xfrm>
              <a:prstGeom prst="rect">
                <a:avLst/>
              </a:prstGeom>
            </p:spPr>
            <p:txBody>
              <a:bodyPr anchor="ctr" rtlCol="false" tIns="41582" lIns="41582" bIns="41582" rIns="4158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333228" y="489857"/>
              <a:ext cx="14647088" cy="1193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9"/>
                </a:lnSpc>
                <a:spcBef>
                  <a:spcPct val="0"/>
                </a:spcBef>
              </a:pPr>
              <a:r>
                <a:rPr lang="en-US" sz="2949" spc="-176">
                  <a:solidFill>
                    <a:srgbClr val="0A0A0A"/>
                  </a:solidFill>
                  <a:latin typeface="Space Mono Bold"/>
                </a:rPr>
                <a:t>Faça o input de um número, em seguida faça a sua tabuada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179343" y="2704535"/>
            <a:ext cx="1929313" cy="734786"/>
            <a:chOff x="0" y="0"/>
            <a:chExt cx="2572418" cy="979714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2572418" cy="979714"/>
              <a:chOff x="0" y="0"/>
              <a:chExt cx="794577" cy="30261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794577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794577">
                    <a:moveTo>
                      <a:pt x="151309" y="0"/>
                    </a:moveTo>
                    <a:lnTo>
                      <a:pt x="643269" y="0"/>
                    </a:lnTo>
                    <a:cubicBezTo>
                      <a:pt x="683398" y="0"/>
                      <a:pt x="721884" y="15941"/>
                      <a:pt x="750260" y="44317"/>
                    </a:cubicBezTo>
                    <a:cubicBezTo>
                      <a:pt x="778636" y="72693"/>
                      <a:pt x="794577" y="111179"/>
                      <a:pt x="794577" y="151309"/>
                    </a:cubicBezTo>
                    <a:lnTo>
                      <a:pt x="794577" y="151309"/>
                    </a:lnTo>
                    <a:cubicBezTo>
                      <a:pt x="794577" y="191438"/>
                      <a:pt x="778636" y="229924"/>
                      <a:pt x="750260" y="258300"/>
                    </a:cubicBezTo>
                    <a:cubicBezTo>
                      <a:pt x="721884" y="286676"/>
                      <a:pt x="683398" y="302618"/>
                      <a:pt x="643269" y="302618"/>
                    </a:cubicBezTo>
                    <a:lnTo>
                      <a:pt x="151309" y="302618"/>
                    </a:lnTo>
                    <a:cubicBezTo>
                      <a:pt x="111179" y="302618"/>
                      <a:pt x="72693" y="286676"/>
                      <a:pt x="44317" y="258300"/>
                    </a:cubicBezTo>
                    <a:cubicBezTo>
                      <a:pt x="15941" y="229924"/>
                      <a:pt x="0" y="191438"/>
                      <a:pt x="0" y="151309"/>
                    </a:cubicBezTo>
                    <a:lnTo>
                      <a:pt x="0" y="151309"/>
                    </a:lnTo>
                    <a:cubicBezTo>
                      <a:pt x="0" y="111179"/>
                      <a:pt x="15941" y="72693"/>
                      <a:pt x="44317" y="44317"/>
                    </a:cubicBezTo>
                    <a:cubicBezTo>
                      <a:pt x="72693" y="15941"/>
                      <a:pt x="111179" y="0"/>
                      <a:pt x="151309" y="0"/>
                    </a:cubicBezTo>
                    <a:close/>
                  </a:path>
                </a:pathLst>
              </a:custGeom>
              <a:solidFill>
                <a:srgbClr val="2B9ED8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794577" cy="340718"/>
              </a:xfrm>
              <a:prstGeom prst="rect">
                <a:avLst/>
              </a:prstGeom>
            </p:spPr>
            <p:txBody>
              <a:bodyPr anchor="ctr" rtlCol="false" tIns="28800" lIns="28800" bIns="28800" rIns="28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37451" y="65652"/>
              <a:ext cx="2497515" cy="7817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965"/>
                </a:lnSpc>
              </a:pPr>
              <a:r>
                <a:rPr lang="en-US" sz="3547" spc="-212">
                  <a:solidFill>
                    <a:srgbClr val="160E0C"/>
                  </a:solidFill>
                  <a:latin typeface="Space Mono Bold"/>
                </a:rPr>
                <a:t>Ex 05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055574" y="5314398"/>
            <a:ext cx="7452722" cy="3765313"/>
            <a:chOff x="0" y="0"/>
            <a:chExt cx="9936962" cy="5020417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1006966"/>
              <a:ext cx="9936962" cy="4013451"/>
              <a:chOff x="0" y="0"/>
              <a:chExt cx="1740084" cy="702805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740084" cy="702805"/>
              </a:xfrm>
              <a:custGeom>
                <a:avLst/>
                <a:gdLst/>
                <a:ahLst/>
                <a:cxnLst/>
                <a:rect r="r" b="b" t="t" l="l"/>
                <a:pathLst>
                  <a:path h="702805" w="1740084">
                    <a:moveTo>
                      <a:pt x="52979" y="0"/>
                    </a:moveTo>
                    <a:lnTo>
                      <a:pt x="1687105" y="0"/>
                    </a:lnTo>
                    <a:cubicBezTo>
                      <a:pt x="1701156" y="0"/>
                      <a:pt x="1714631" y="5582"/>
                      <a:pt x="1724567" y="15517"/>
                    </a:cubicBezTo>
                    <a:cubicBezTo>
                      <a:pt x="1734502" y="25453"/>
                      <a:pt x="1740084" y="38928"/>
                      <a:pt x="1740084" y="52979"/>
                    </a:cubicBezTo>
                    <a:lnTo>
                      <a:pt x="1740084" y="649826"/>
                    </a:lnTo>
                    <a:cubicBezTo>
                      <a:pt x="1740084" y="663876"/>
                      <a:pt x="1734502" y="677352"/>
                      <a:pt x="1724567" y="687287"/>
                    </a:cubicBezTo>
                    <a:cubicBezTo>
                      <a:pt x="1714631" y="697223"/>
                      <a:pt x="1701156" y="702805"/>
                      <a:pt x="1687105" y="702805"/>
                    </a:cubicBezTo>
                    <a:lnTo>
                      <a:pt x="52979" y="702805"/>
                    </a:lnTo>
                    <a:cubicBezTo>
                      <a:pt x="38928" y="702805"/>
                      <a:pt x="25453" y="697223"/>
                      <a:pt x="15517" y="687287"/>
                    </a:cubicBezTo>
                    <a:cubicBezTo>
                      <a:pt x="5582" y="677352"/>
                      <a:pt x="0" y="663876"/>
                      <a:pt x="0" y="649826"/>
                    </a:cubicBezTo>
                    <a:lnTo>
                      <a:pt x="0" y="52979"/>
                    </a:lnTo>
                    <a:cubicBezTo>
                      <a:pt x="0" y="38928"/>
                      <a:pt x="5582" y="25453"/>
                      <a:pt x="15517" y="15517"/>
                    </a:cubicBezTo>
                    <a:cubicBezTo>
                      <a:pt x="25453" y="5582"/>
                      <a:pt x="38928" y="0"/>
                      <a:pt x="52979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1740084" cy="74090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488445" y="1574762"/>
              <a:ext cx="2971759" cy="1358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16"/>
                </a:lnSpc>
              </a:pPr>
              <a:r>
                <a:rPr lang="en-US" sz="3514" spc="-210">
                  <a:solidFill>
                    <a:srgbClr val="0A0A0A"/>
                  </a:solidFill>
                  <a:latin typeface="Space Mono Bold"/>
                </a:rPr>
                <a:t>Entrada:</a:t>
              </a:r>
            </a:p>
            <a:p>
              <a:pPr algn="just">
                <a:lnSpc>
                  <a:spcPts val="3856"/>
                </a:lnSpc>
                <a:spcBef>
                  <a:spcPct val="0"/>
                </a:spcBef>
              </a:pPr>
              <a:r>
                <a:rPr lang="en-US" sz="3214" spc="-192">
                  <a:solidFill>
                    <a:srgbClr val="0A0A0A"/>
                  </a:solidFill>
                  <a:latin typeface="Space Mono Bold"/>
                </a:rPr>
                <a:t>5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4060789" y="1549362"/>
              <a:ext cx="5177322" cy="2844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16"/>
                </a:lnSpc>
              </a:pPr>
              <a:r>
                <a:rPr lang="en-US" sz="3514" spc="-210">
                  <a:solidFill>
                    <a:srgbClr val="0A0A0A"/>
                  </a:solidFill>
                  <a:latin typeface="Space Mono Bold"/>
                </a:rPr>
                <a:t>Saída: </a:t>
              </a:r>
            </a:p>
            <a:p>
              <a:pPr algn="just">
                <a:lnSpc>
                  <a:spcPts val="4216"/>
                </a:lnSpc>
                <a:spcBef>
                  <a:spcPct val="0"/>
                </a:spcBef>
              </a:pPr>
              <a:r>
                <a:rPr lang="en-US" sz="3514" spc="-210">
                  <a:solidFill>
                    <a:srgbClr val="0A0A0A"/>
                  </a:solidFill>
                  <a:latin typeface="Space Mono Bold"/>
                </a:rPr>
                <a:t>5, 10, 15, 20, 25, 30, 35, 40, 45, 50</a:t>
              </a:r>
            </a:p>
          </p:txBody>
        </p:sp>
        <p:grpSp>
          <p:nvGrpSpPr>
            <p:cNvPr name="Group 29" id="29"/>
            <p:cNvGrpSpPr/>
            <p:nvPr/>
          </p:nvGrpSpPr>
          <p:grpSpPr>
            <a:xfrm rot="0">
              <a:off x="4060789" y="0"/>
              <a:ext cx="3035530" cy="979714"/>
              <a:chOff x="0" y="0"/>
              <a:chExt cx="937625" cy="302618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937625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937625">
                    <a:moveTo>
                      <a:pt x="151309" y="0"/>
                    </a:moveTo>
                    <a:lnTo>
                      <a:pt x="786316" y="0"/>
                    </a:lnTo>
                    <a:cubicBezTo>
                      <a:pt x="826446" y="0"/>
                      <a:pt x="864932" y="15941"/>
                      <a:pt x="893308" y="44317"/>
                    </a:cubicBezTo>
                    <a:cubicBezTo>
                      <a:pt x="921684" y="72693"/>
                      <a:pt x="937625" y="111179"/>
                      <a:pt x="937625" y="151309"/>
                    </a:cubicBezTo>
                    <a:lnTo>
                      <a:pt x="937625" y="151309"/>
                    </a:lnTo>
                    <a:cubicBezTo>
                      <a:pt x="937625" y="234874"/>
                      <a:pt x="869882" y="302618"/>
                      <a:pt x="786316" y="302618"/>
                    </a:cubicBezTo>
                    <a:lnTo>
                      <a:pt x="151309" y="302618"/>
                    </a:lnTo>
                    <a:cubicBezTo>
                      <a:pt x="111179" y="302618"/>
                      <a:pt x="72693" y="286676"/>
                      <a:pt x="44317" y="258300"/>
                    </a:cubicBezTo>
                    <a:cubicBezTo>
                      <a:pt x="15941" y="229924"/>
                      <a:pt x="0" y="191438"/>
                      <a:pt x="0" y="151309"/>
                    </a:cubicBezTo>
                    <a:lnTo>
                      <a:pt x="0" y="151309"/>
                    </a:lnTo>
                    <a:cubicBezTo>
                      <a:pt x="0" y="111179"/>
                      <a:pt x="15941" y="72693"/>
                      <a:pt x="44317" y="44317"/>
                    </a:cubicBezTo>
                    <a:cubicBezTo>
                      <a:pt x="72693" y="15941"/>
                      <a:pt x="111179" y="0"/>
                      <a:pt x="151309" y="0"/>
                    </a:cubicBezTo>
                    <a:close/>
                  </a:path>
                </a:pathLst>
              </a:custGeom>
              <a:solidFill>
                <a:srgbClr val="2B9ED8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937625" cy="340718"/>
              </a:xfrm>
              <a:prstGeom prst="rect">
                <a:avLst/>
              </a:prstGeom>
            </p:spPr>
            <p:txBody>
              <a:bodyPr anchor="ctr" rtlCol="false" tIns="28800" lIns="28800" bIns="28800" rIns="28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4398067" y="65652"/>
              <a:ext cx="2497515" cy="7817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965"/>
                </a:lnSpc>
              </a:pPr>
              <a:r>
                <a:rPr lang="en-US" sz="3547" spc="-212">
                  <a:solidFill>
                    <a:srgbClr val="160E0C"/>
                  </a:solidFill>
                  <a:latin typeface="Space Mono Bold"/>
                </a:rPr>
                <a:t>Exemplo 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2347977" y="8245480"/>
            <a:ext cx="1881956" cy="1881956"/>
          </a:xfrm>
          <a:custGeom>
            <a:avLst/>
            <a:gdLst/>
            <a:ahLst/>
            <a:cxnLst/>
            <a:rect r="r" b="b" t="t" l="l"/>
            <a:pathLst>
              <a:path h="1881956" w="1881956">
                <a:moveTo>
                  <a:pt x="0" y="0"/>
                </a:moveTo>
                <a:lnTo>
                  <a:pt x="1881956" y="0"/>
                </a:lnTo>
                <a:lnTo>
                  <a:pt x="1881956" y="1881955"/>
                </a:lnTo>
                <a:lnTo>
                  <a:pt x="0" y="18819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-5877661">
            <a:off x="13777583" y="8088642"/>
            <a:ext cx="499036" cy="937786"/>
            <a:chOff x="0" y="0"/>
            <a:chExt cx="573017" cy="107681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73017" cy="1076810"/>
            </a:xfrm>
            <a:custGeom>
              <a:avLst/>
              <a:gdLst/>
              <a:ahLst/>
              <a:cxnLst/>
              <a:rect r="r" b="b" t="t" l="l"/>
              <a:pathLst>
                <a:path h="1076810" w="573017">
                  <a:moveTo>
                    <a:pt x="286508" y="0"/>
                  </a:moveTo>
                  <a:lnTo>
                    <a:pt x="573017" y="1076810"/>
                  </a:lnTo>
                  <a:lnTo>
                    <a:pt x="0" y="1076810"/>
                  </a:lnTo>
                  <a:lnTo>
                    <a:pt x="286508" y="0"/>
                  </a:lnTo>
                  <a:close/>
                </a:path>
              </a:pathLst>
            </a:custGeom>
            <a:solidFill>
              <a:srgbClr val="F7AC16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89534" y="461848"/>
              <a:ext cx="393949" cy="538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4229933" y="7560881"/>
            <a:ext cx="3366047" cy="2128115"/>
            <a:chOff x="0" y="0"/>
            <a:chExt cx="1718335" cy="108638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718335" cy="1086383"/>
            </a:xfrm>
            <a:custGeom>
              <a:avLst/>
              <a:gdLst/>
              <a:ahLst/>
              <a:cxnLst/>
              <a:rect r="r" b="b" t="t" l="l"/>
              <a:pathLst>
                <a:path h="1086383" w="1718335">
                  <a:moveTo>
                    <a:pt x="209300" y="0"/>
                  </a:moveTo>
                  <a:lnTo>
                    <a:pt x="1509035" y="0"/>
                  </a:lnTo>
                  <a:cubicBezTo>
                    <a:pt x="1624628" y="0"/>
                    <a:pt x="1718335" y="93707"/>
                    <a:pt x="1718335" y="209300"/>
                  </a:cubicBezTo>
                  <a:lnTo>
                    <a:pt x="1718335" y="877083"/>
                  </a:lnTo>
                  <a:cubicBezTo>
                    <a:pt x="1718335" y="932592"/>
                    <a:pt x="1696284" y="985829"/>
                    <a:pt x="1657033" y="1025080"/>
                  </a:cubicBezTo>
                  <a:cubicBezTo>
                    <a:pt x="1617781" y="1064332"/>
                    <a:pt x="1564545" y="1086383"/>
                    <a:pt x="1509035" y="1086383"/>
                  </a:cubicBezTo>
                  <a:lnTo>
                    <a:pt x="209300" y="1086383"/>
                  </a:lnTo>
                  <a:cubicBezTo>
                    <a:pt x="153790" y="1086383"/>
                    <a:pt x="100554" y="1064332"/>
                    <a:pt x="61303" y="1025080"/>
                  </a:cubicBezTo>
                  <a:cubicBezTo>
                    <a:pt x="22051" y="985829"/>
                    <a:pt x="0" y="932592"/>
                    <a:pt x="0" y="877083"/>
                  </a:cubicBezTo>
                  <a:lnTo>
                    <a:pt x="0" y="209300"/>
                  </a:lnTo>
                  <a:cubicBezTo>
                    <a:pt x="0" y="153790"/>
                    <a:pt x="22051" y="100554"/>
                    <a:pt x="61303" y="61303"/>
                  </a:cubicBezTo>
                  <a:cubicBezTo>
                    <a:pt x="100554" y="22051"/>
                    <a:pt x="153790" y="0"/>
                    <a:pt x="20930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85725"/>
              <a:ext cx="1718335" cy="1172108"/>
            </a:xfrm>
            <a:prstGeom prst="rect">
              <a:avLst/>
            </a:prstGeom>
          </p:spPr>
          <p:txBody>
            <a:bodyPr anchor="ctr" rtlCol="false" tIns="36285" lIns="36285" bIns="36285" rIns="36285"/>
            <a:lstStyle/>
            <a:p>
              <a:pPr algn="just">
                <a:lnSpc>
                  <a:spcPts val="6020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4361477" y="7809808"/>
            <a:ext cx="3092450" cy="1630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7"/>
              </a:lnSpc>
              <a:spcBef>
                <a:spcPct val="0"/>
              </a:spcBef>
            </a:pPr>
            <a:r>
              <a:rPr lang="en-US" sz="2156" spc="-129">
                <a:solidFill>
                  <a:srgbClr val="0A0A0A"/>
                </a:solidFill>
                <a:latin typeface="Space Mono Bold"/>
              </a:rPr>
              <a:t>Se quiser, use as células de texto para escrever o enunciado dessa questão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spc="-1149">
                <a:solidFill>
                  <a:srgbClr val="F2EFEB"/>
                </a:solidFill>
                <a:latin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05638" y="4543837"/>
            <a:ext cx="15516169" cy="381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9704" indent="-454852" lvl="1">
              <a:lnSpc>
                <a:spcPts val="5056"/>
              </a:lnSpc>
              <a:buFont typeface="Arial"/>
              <a:buChar char="•"/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Revisar a aula passada </a:t>
            </a:r>
          </a:p>
          <a:p>
            <a:pPr algn="l">
              <a:lnSpc>
                <a:spcPts val="5056"/>
              </a:lnSpc>
            </a:pPr>
          </a:p>
          <a:p>
            <a:pPr algn="l" marL="909704" indent="-454852" lvl="1">
              <a:lnSpc>
                <a:spcPts val="5056"/>
              </a:lnSpc>
              <a:buFont typeface="Arial"/>
              <a:buChar char="•"/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Fazer exercícios para </a:t>
            </a:r>
            <a:r>
              <a:rPr lang="en-US" sz="4213" spc="-252">
                <a:solidFill>
                  <a:srgbClr val="160E0C"/>
                </a:solidFill>
                <a:latin typeface="Space Mono Bold"/>
              </a:rPr>
              <a:t>aprofundar as operações aritméticas</a:t>
            </a:r>
          </a:p>
          <a:p>
            <a:pPr algn="l">
              <a:lnSpc>
                <a:spcPts val="5056"/>
              </a:lnSpc>
            </a:pPr>
          </a:p>
          <a:p>
            <a:pPr algn="l" marL="909704" indent="-454852" lvl="1">
              <a:lnSpc>
                <a:spcPts val="5056"/>
              </a:lnSpc>
              <a:buFont typeface="Arial"/>
              <a:buChar char="•"/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Aprender sobre</a:t>
            </a:r>
            <a:r>
              <a:rPr lang="en-US" sz="4213" spc="-252">
                <a:solidFill>
                  <a:srgbClr val="160E0C"/>
                </a:solidFill>
                <a:latin typeface="Space Mono Bold"/>
              </a:rPr>
              <a:t> bibliotecas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sz="4213" spc="-252">
                <a:solidFill>
                  <a:srgbClr val="F2EFEB"/>
                </a:solidFill>
                <a:latin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2242659"/>
            <a:ext cx="5238319" cy="2006394"/>
            <a:chOff x="0" y="0"/>
            <a:chExt cx="1223059" cy="4684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23058" cy="468459"/>
            </a:xfrm>
            <a:custGeom>
              <a:avLst/>
              <a:gdLst/>
              <a:ahLst/>
              <a:cxnLst/>
              <a:rect r="r" b="b" t="t" l="l"/>
              <a:pathLst>
                <a:path h="468459" w="1223058">
                  <a:moveTo>
                    <a:pt x="75375" y="0"/>
                  </a:moveTo>
                  <a:lnTo>
                    <a:pt x="1147684" y="0"/>
                  </a:lnTo>
                  <a:cubicBezTo>
                    <a:pt x="1167674" y="0"/>
                    <a:pt x="1186846" y="7941"/>
                    <a:pt x="1200982" y="22077"/>
                  </a:cubicBezTo>
                  <a:cubicBezTo>
                    <a:pt x="1215117" y="36212"/>
                    <a:pt x="1223058" y="55384"/>
                    <a:pt x="1223058" y="75375"/>
                  </a:cubicBezTo>
                  <a:lnTo>
                    <a:pt x="1223058" y="393084"/>
                  </a:lnTo>
                  <a:cubicBezTo>
                    <a:pt x="1223058" y="413075"/>
                    <a:pt x="1215117" y="432247"/>
                    <a:pt x="1200982" y="446382"/>
                  </a:cubicBezTo>
                  <a:cubicBezTo>
                    <a:pt x="1186846" y="460518"/>
                    <a:pt x="1167674" y="468459"/>
                    <a:pt x="1147684" y="468459"/>
                  </a:cubicBezTo>
                  <a:lnTo>
                    <a:pt x="75375" y="468459"/>
                  </a:lnTo>
                  <a:cubicBezTo>
                    <a:pt x="55384" y="468459"/>
                    <a:pt x="36212" y="460518"/>
                    <a:pt x="22077" y="446382"/>
                  </a:cubicBezTo>
                  <a:cubicBezTo>
                    <a:pt x="7941" y="432247"/>
                    <a:pt x="0" y="413075"/>
                    <a:pt x="0" y="393084"/>
                  </a:cubicBezTo>
                  <a:lnTo>
                    <a:pt x="0" y="75375"/>
                  </a:lnTo>
                  <a:cubicBezTo>
                    <a:pt x="0" y="55384"/>
                    <a:pt x="7941" y="36212"/>
                    <a:pt x="22077" y="22077"/>
                  </a:cubicBezTo>
                  <a:cubicBezTo>
                    <a:pt x="36212" y="7941"/>
                    <a:pt x="55384" y="0"/>
                    <a:pt x="75375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23059" cy="506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74731" y="2581415"/>
            <a:ext cx="5146257" cy="1319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916" spc="-175">
                <a:solidFill>
                  <a:srgbClr val="0A0A0A"/>
                </a:solidFill>
                <a:latin typeface="Space Mono Bold"/>
              </a:rPr>
              <a:t> </a:t>
            </a:r>
            <a:r>
              <a:rPr lang="en-US" sz="2916" spc="-175">
                <a:solidFill>
                  <a:srgbClr val="0A0A0A"/>
                </a:solidFill>
                <a:latin typeface="Space Mono Bold"/>
              </a:rPr>
              <a:t>var = </a:t>
            </a:r>
            <a:r>
              <a:rPr lang="en-US" sz="2916" spc="-175">
                <a:solidFill>
                  <a:srgbClr val="479241"/>
                </a:solidFill>
                <a:latin typeface="Space Mono Bold"/>
              </a:rPr>
              <a:t>input</a:t>
            </a:r>
            <a:r>
              <a:rPr lang="en-US" sz="2916" spc="-175">
                <a:solidFill>
                  <a:srgbClr val="0A0A0A"/>
                </a:solidFill>
                <a:latin typeface="Space Mono Bold"/>
              </a:rPr>
              <a:t>(‘variável:‘)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916" spc="-175">
                <a:solidFill>
                  <a:srgbClr val="479241"/>
                </a:solidFill>
                <a:latin typeface="Space Mono Bold"/>
              </a:rPr>
              <a:t>print</a:t>
            </a:r>
            <a:r>
              <a:rPr lang="en-US" sz="2916" spc="-175">
                <a:solidFill>
                  <a:srgbClr val="0A0A0A"/>
                </a:solidFill>
                <a:latin typeface="Space Mono Bold"/>
              </a:rPr>
              <a:t>(“Foi inserido“, var)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821743" y="4521265"/>
            <a:ext cx="5238319" cy="2006394"/>
            <a:chOff x="0" y="0"/>
            <a:chExt cx="1223059" cy="46845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23058" cy="468459"/>
            </a:xfrm>
            <a:custGeom>
              <a:avLst/>
              <a:gdLst/>
              <a:ahLst/>
              <a:cxnLst/>
              <a:rect r="r" b="b" t="t" l="l"/>
              <a:pathLst>
                <a:path h="468459" w="1223058">
                  <a:moveTo>
                    <a:pt x="75375" y="0"/>
                  </a:moveTo>
                  <a:lnTo>
                    <a:pt x="1147684" y="0"/>
                  </a:lnTo>
                  <a:cubicBezTo>
                    <a:pt x="1167674" y="0"/>
                    <a:pt x="1186846" y="7941"/>
                    <a:pt x="1200982" y="22077"/>
                  </a:cubicBezTo>
                  <a:cubicBezTo>
                    <a:pt x="1215117" y="36212"/>
                    <a:pt x="1223058" y="55384"/>
                    <a:pt x="1223058" y="75375"/>
                  </a:cubicBezTo>
                  <a:lnTo>
                    <a:pt x="1223058" y="393084"/>
                  </a:lnTo>
                  <a:cubicBezTo>
                    <a:pt x="1223058" y="413075"/>
                    <a:pt x="1215117" y="432247"/>
                    <a:pt x="1200982" y="446382"/>
                  </a:cubicBezTo>
                  <a:cubicBezTo>
                    <a:pt x="1186846" y="460518"/>
                    <a:pt x="1167674" y="468459"/>
                    <a:pt x="1147684" y="468459"/>
                  </a:cubicBezTo>
                  <a:lnTo>
                    <a:pt x="75375" y="468459"/>
                  </a:lnTo>
                  <a:cubicBezTo>
                    <a:pt x="55384" y="468459"/>
                    <a:pt x="36212" y="460518"/>
                    <a:pt x="22077" y="446382"/>
                  </a:cubicBezTo>
                  <a:cubicBezTo>
                    <a:pt x="7941" y="432247"/>
                    <a:pt x="0" y="413075"/>
                    <a:pt x="0" y="393084"/>
                  </a:cubicBezTo>
                  <a:lnTo>
                    <a:pt x="0" y="75375"/>
                  </a:lnTo>
                  <a:cubicBezTo>
                    <a:pt x="0" y="55384"/>
                    <a:pt x="7941" y="36212"/>
                    <a:pt x="22077" y="22077"/>
                  </a:cubicBezTo>
                  <a:cubicBezTo>
                    <a:pt x="36212" y="7941"/>
                    <a:pt x="55384" y="0"/>
                    <a:pt x="75375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23059" cy="506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963782" y="4572580"/>
            <a:ext cx="4851582" cy="2145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7"/>
              </a:lnSpc>
            </a:pPr>
            <a:r>
              <a:rPr lang="en-US" sz="2839" spc="-170">
                <a:solidFill>
                  <a:srgbClr val="C03027"/>
                </a:solidFill>
                <a:latin typeface="Space Mono Bold"/>
              </a:rPr>
              <a:t>if (chover == True):</a:t>
            </a:r>
          </a:p>
          <a:p>
            <a:pPr algn="l">
              <a:lnSpc>
                <a:spcPts val="3407"/>
              </a:lnSpc>
            </a:pPr>
            <a:r>
              <a:rPr lang="en-US" sz="2839" spc="-170">
                <a:solidFill>
                  <a:srgbClr val="0A0A0A"/>
                </a:solidFill>
                <a:latin typeface="Space Mono Bold"/>
              </a:rPr>
              <a:t>   guarda_chuva = True</a:t>
            </a:r>
          </a:p>
          <a:p>
            <a:pPr algn="l">
              <a:lnSpc>
                <a:spcPts val="3407"/>
              </a:lnSpc>
            </a:pPr>
            <a:r>
              <a:rPr lang="en-US" sz="2839" spc="-170">
                <a:solidFill>
                  <a:srgbClr val="C03027"/>
                </a:solidFill>
                <a:latin typeface="Space Mono Bold"/>
              </a:rPr>
              <a:t>else:</a:t>
            </a:r>
          </a:p>
          <a:p>
            <a:pPr algn="l">
              <a:lnSpc>
                <a:spcPts val="3407"/>
              </a:lnSpc>
            </a:pPr>
            <a:r>
              <a:rPr lang="en-US" sz="2839" spc="-170">
                <a:solidFill>
                  <a:srgbClr val="0A0A0A"/>
                </a:solidFill>
                <a:latin typeface="Space Mono Bold"/>
              </a:rPr>
              <a:t>   guarda_chuva = False</a:t>
            </a:r>
          </a:p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6872922"/>
            <a:ext cx="5238319" cy="2006394"/>
            <a:chOff x="0" y="0"/>
            <a:chExt cx="1223059" cy="4684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23058" cy="468459"/>
            </a:xfrm>
            <a:custGeom>
              <a:avLst/>
              <a:gdLst/>
              <a:ahLst/>
              <a:cxnLst/>
              <a:rect r="r" b="b" t="t" l="l"/>
              <a:pathLst>
                <a:path h="468459" w="1223058">
                  <a:moveTo>
                    <a:pt x="75375" y="0"/>
                  </a:moveTo>
                  <a:lnTo>
                    <a:pt x="1147684" y="0"/>
                  </a:lnTo>
                  <a:cubicBezTo>
                    <a:pt x="1167674" y="0"/>
                    <a:pt x="1186846" y="7941"/>
                    <a:pt x="1200982" y="22077"/>
                  </a:cubicBezTo>
                  <a:cubicBezTo>
                    <a:pt x="1215117" y="36212"/>
                    <a:pt x="1223058" y="55384"/>
                    <a:pt x="1223058" y="75375"/>
                  </a:cubicBezTo>
                  <a:lnTo>
                    <a:pt x="1223058" y="393084"/>
                  </a:lnTo>
                  <a:cubicBezTo>
                    <a:pt x="1223058" y="413075"/>
                    <a:pt x="1215117" y="432247"/>
                    <a:pt x="1200982" y="446382"/>
                  </a:cubicBezTo>
                  <a:cubicBezTo>
                    <a:pt x="1186846" y="460518"/>
                    <a:pt x="1167674" y="468459"/>
                    <a:pt x="1147684" y="468459"/>
                  </a:cubicBezTo>
                  <a:lnTo>
                    <a:pt x="75375" y="468459"/>
                  </a:lnTo>
                  <a:cubicBezTo>
                    <a:pt x="55384" y="468459"/>
                    <a:pt x="36212" y="460518"/>
                    <a:pt x="22077" y="446382"/>
                  </a:cubicBezTo>
                  <a:cubicBezTo>
                    <a:pt x="7941" y="432247"/>
                    <a:pt x="0" y="413075"/>
                    <a:pt x="0" y="393084"/>
                  </a:cubicBezTo>
                  <a:lnTo>
                    <a:pt x="0" y="75375"/>
                  </a:lnTo>
                  <a:cubicBezTo>
                    <a:pt x="0" y="55384"/>
                    <a:pt x="7941" y="36212"/>
                    <a:pt x="22077" y="22077"/>
                  </a:cubicBezTo>
                  <a:cubicBezTo>
                    <a:pt x="36212" y="7941"/>
                    <a:pt x="55384" y="0"/>
                    <a:pt x="75375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223059" cy="506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440862" y="7261756"/>
            <a:ext cx="4284118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spc="-179">
                <a:solidFill>
                  <a:srgbClr val="479241"/>
                </a:solidFill>
                <a:latin typeface="Space Mono Bold"/>
              </a:rPr>
              <a:t>while</a:t>
            </a:r>
            <a:r>
              <a:rPr lang="en-US" sz="2999" spc="-179">
                <a:solidFill>
                  <a:srgbClr val="0A0A0A"/>
                </a:solidFill>
                <a:latin typeface="Space Mono Bold"/>
              </a:rPr>
              <a:t>(i != 1): </a:t>
            </a:r>
          </a:p>
          <a:p>
            <a:pPr algn="l">
              <a:lnSpc>
                <a:spcPts val="3599"/>
              </a:lnSpc>
            </a:pPr>
            <a:r>
              <a:rPr lang="en-US" sz="2999" spc="-179">
                <a:solidFill>
                  <a:srgbClr val="0A0A0A"/>
                </a:solidFill>
                <a:latin typeface="Space Mono Bold"/>
              </a:rPr>
              <a:t>   print(i)</a:t>
            </a:r>
          </a:p>
          <a:p>
            <a:pPr algn="l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2999" spc="-179">
                <a:solidFill>
                  <a:srgbClr val="0A0A0A"/>
                </a:solidFill>
                <a:latin typeface="Space Mono Bold"/>
              </a:rPr>
              <a:t>   i += 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8551282" y="5454020"/>
            <a:ext cx="9114962" cy="3425296"/>
            <a:chOff x="0" y="0"/>
            <a:chExt cx="2128189" cy="79974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128189" cy="799748"/>
            </a:xfrm>
            <a:custGeom>
              <a:avLst/>
              <a:gdLst/>
              <a:ahLst/>
              <a:cxnLst/>
              <a:rect r="r" b="b" t="t" l="l"/>
              <a:pathLst>
                <a:path h="799748" w="2128189">
                  <a:moveTo>
                    <a:pt x="43318" y="0"/>
                  </a:moveTo>
                  <a:lnTo>
                    <a:pt x="2084871" y="0"/>
                  </a:lnTo>
                  <a:cubicBezTo>
                    <a:pt x="2096360" y="0"/>
                    <a:pt x="2107378" y="4564"/>
                    <a:pt x="2115501" y="12687"/>
                  </a:cubicBezTo>
                  <a:cubicBezTo>
                    <a:pt x="2123625" y="20811"/>
                    <a:pt x="2128189" y="31829"/>
                    <a:pt x="2128189" y="43318"/>
                  </a:cubicBezTo>
                  <a:lnTo>
                    <a:pt x="2128189" y="756431"/>
                  </a:lnTo>
                  <a:cubicBezTo>
                    <a:pt x="2128189" y="767919"/>
                    <a:pt x="2123625" y="778937"/>
                    <a:pt x="2115501" y="787061"/>
                  </a:cubicBezTo>
                  <a:cubicBezTo>
                    <a:pt x="2107378" y="795185"/>
                    <a:pt x="2096360" y="799748"/>
                    <a:pt x="2084871" y="799748"/>
                  </a:cubicBezTo>
                  <a:lnTo>
                    <a:pt x="43318" y="799748"/>
                  </a:lnTo>
                  <a:cubicBezTo>
                    <a:pt x="31829" y="799748"/>
                    <a:pt x="20811" y="795185"/>
                    <a:pt x="12687" y="787061"/>
                  </a:cubicBezTo>
                  <a:cubicBezTo>
                    <a:pt x="4564" y="778937"/>
                    <a:pt x="0" y="767919"/>
                    <a:pt x="0" y="756431"/>
                  </a:cubicBezTo>
                  <a:lnTo>
                    <a:pt x="0" y="43318"/>
                  </a:lnTo>
                  <a:cubicBezTo>
                    <a:pt x="0" y="31829"/>
                    <a:pt x="4564" y="20811"/>
                    <a:pt x="12687" y="12687"/>
                  </a:cubicBezTo>
                  <a:cubicBezTo>
                    <a:pt x="20811" y="4564"/>
                    <a:pt x="31829" y="0"/>
                    <a:pt x="43318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128189" cy="837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3064837" y="5939529"/>
            <a:ext cx="4330879" cy="2314780"/>
          </a:xfrm>
          <a:custGeom>
            <a:avLst/>
            <a:gdLst/>
            <a:ahLst/>
            <a:cxnLst/>
            <a:rect r="r" b="b" t="t" l="l"/>
            <a:pathLst>
              <a:path h="2314780" w="4330879">
                <a:moveTo>
                  <a:pt x="0" y="0"/>
                </a:moveTo>
                <a:lnTo>
                  <a:pt x="4330879" y="0"/>
                </a:lnTo>
                <a:lnTo>
                  <a:pt x="4330879" y="2314781"/>
                </a:lnTo>
                <a:lnTo>
                  <a:pt x="0" y="23147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24" id="24"/>
          <p:cNvGrpSpPr/>
          <p:nvPr/>
        </p:nvGrpSpPr>
        <p:grpSpPr>
          <a:xfrm rot="0">
            <a:off x="13708300" y="8043415"/>
            <a:ext cx="3043952" cy="632283"/>
            <a:chOff x="0" y="0"/>
            <a:chExt cx="1456869" cy="30261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56869" cy="302618"/>
            </a:xfrm>
            <a:custGeom>
              <a:avLst/>
              <a:gdLst/>
              <a:ahLst/>
              <a:cxnLst/>
              <a:rect r="r" b="b" t="t" l="l"/>
              <a:pathLst>
                <a:path h="302618" w="1456869">
                  <a:moveTo>
                    <a:pt x="129712" y="0"/>
                  </a:moveTo>
                  <a:lnTo>
                    <a:pt x="1327157" y="0"/>
                  </a:lnTo>
                  <a:cubicBezTo>
                    <a:pt x="1398795" y="0"/>
                    <a:pt x="1456869" y="58074"/>
                    <a:pt x="1456869" y="129712"/>
                  </a:cubicBezTo>
                  <a:lnTo>
                    <a:pt x="1456869" y="172905"/>
                  </a:lnTo>
                  <a:cubicBezTo>
                    <a:pt x="1456869" y="244543"/>
                    <a:pt x="1398795" y="302618"/>
                    <a:pt x="1327157" y="302618"/>
                  </a:cubicBezTo>
                  <a:lnTo>
                    <a:pt x="129712" y="302618"/>
                  </a:lnTo>
                  <a:cubicBezTo>
                    <a:pt x="58074" y="302618"/>
                    <a:pt x="0" y="244543"/>
                    <a:pt x="0" y="172905"/>
                  </a:cubicBezTo>
                  <a:lnTo>
                    <a:pt x="0" y="129712"/>
                  </a:lnTo>
                  <a:cubicBezTo>
                    <a:pt x="0" y="58074"/>
                    <a:pt x="58074" y="0"/>
                    <a:pt x="129712" y="0"/>
                  </a:cubicBezTo>
                  <a:close/>
                </a:path>
              </a:pathLst>
            </a:custGeom>
            <a:solidFill>
              <a:srgbClr val="C03027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456869" cy="340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8821809" y="5911569"/>
            <a:ext cx="3681770" cy="2370701"/>
          </a:xfrm>
          <a:custGeom>
            <a:avLst/>
            <a:gdLst/>
            <a:ahLst/>
            <a:cxnLst/>
            <a:rect r="r" b="b" t="t" l="l"/>
            <a:pathLst>
              <a:path h="2370701" w="3681770">
                <a:moveTo>
                  <a:pt x="0" y="0"/>
                </a:moveTo>
                <a:lnTo>
                  <a:pt x="3681769" y="0"/>
                </a:lnTo>
                <a:lnTo>
                  <a:pt x="3681769" y="2370701"/>
                </a:lnTo>
                <a:lnTo>
                  <a:pt x="0" y="23707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28" id="28"/>
          <p:cNvGrpSpPr/>
          <p:nvPr/>
        </p:nvGrpSpPr>
        <p:grpSpPr>
          <a:xfrm rot="0">
            <a:off x="9160818" y="8046981"/>
            <a:ext cx="3043952" cy="632283"/>
            <a:chOff x="0" y="0"/>
            <a:chExt cx="1456869" cy="30261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456869" cy="302618"/>
            </a:xfrm>
            <a:custGeom>
              <a:avLst/>
              <a:gdLst/>
              <a:ahLst/>
              <a:cxnLst/>
              <a:rect r="r" b="b" t="t" l="l"/>
              <a:pathLst>
                <a:path h="302618" w="1456869">
                  <a:moveTo>
                    <a:pt x="129712" y="0"/>
                  </a:moveTo>
                  <a:lnTo>
                    <a:pt x="1327157" y="0"/>
                  </a:lnTo>
                  <a:cubicBezTo>
                    <a:pt x="1398795" y="0"/>
                    <a:pt x="1456869" y="58074"/>
                    <a:pt x="1456869" y="129712"/>
                  </a:cubicBezTo>
                  <a:lnTo>
                    <a:pt x="1456869" y="172905"/>
                  </a:lnTo>
                  <a:cubicBezTo>
                    <a:pt x="1456869" y="244543"/>
                    <a:pt x="1398795" y="302618"/>
                    <a:pt x="1327157" y="302618"/>
                  </a:cubicBezTo>
                  <a:lnTo>
                    <a:pt x="129712" y="302618"/>
                  </a:lnTo>
                  <a:cubicBezTo>
                    <a:pt x="58074" y="302618"/>
                    <a:pt x="0" y="244543"/>
                    <a:pt x="0" y="172905"/>
                  </a:cubicBezTo>
                  <a:lnTo>
                    <a:pt x="0" y="129712"/>
                  </a:lnTo>
                  <a:cubicBezTo>
                    <a:pt x="0" y="58074"/>
                    <a:pt x="58074" y="0"/>
                    <a:pt x="129712" y="0"/>
                  </a:cubicBezTo>
                  <a:close/>
                </a:path>
              </a:pathLst>
            </a:custGeom>
            <a:solidFill>
              <a:srgbClr val="47924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456869" cy="340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3811968" y="8119301"/>
            <a:ext cx="2794063" cy="440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70"/>
              </a:lnSpc>
            </a:pPr>
            <a:r>
              <a:rPr lang="en-US" sz="2621" spc="-157">
                <a:solidFill>
                  <a:srgbClr val="160E0C"/>
                </a:solidFill>
                <a:latin typeface="Space Mono Bold"/>
              </a:rPr>
              <a:t>Com Indentação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264487" y="8122868"/>
            <a:ext cx="2794063" cy="440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70"/>
              </a:lnSpc>
            </a:pPr>
            <a:r>
              <a:rPr lang="en-US" sz="2621" spc="-157">
                <a:solidFill>
                  <a:srgbClr val="160E0C"/>
                </a:solidFill>
                <a:latin typeface="Space Mono Bold"/>
              </a:rPr>
              <a:t>Sem Indentação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4745967" y="670333"/>
            <a:ext cx="8796067" cy="1296101"/>
            <a:chOff x="0" y="0"/>
            <a:chExt cx="11728089" cy="1728134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11728089" cy="1728134"/>
              <a:chOff x="0" y="0"/>
              <a:chExt cx="2053732" cy="302618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2053732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2053732">
                    <a:moveTo>
                      <a:pt x="44888" y="0"/>
                    </a:moveTo>
                    <a:lnTo>
                      <a:pt x="2008844" y="0"/>
                    </a:lnTo>
                    <a:cubicBezTo>
                      <a:pt x="2020749" y="0"/>
                      <a:pt x="2032167" y="4729"/>
                      <a:pt x="2040585" y="13147"/>
                    </a:cubicBezTo>
                    <a:cubicBezTo>
                      <a:pt x="2049003" y="21566"/>
                      <a:pt x="2053732" y="32983"/>
                      <a:pt x="2053732" y="44888"/>
                    </a:cubicBezTo>
                    <a:lnTo>
                      <a:pt x="2053732" y="257730"/>
                    </a:lnTo>
                    <a:cubicBezTo>
                      <a:pt x="2053732" y="269635"/>
                      <a:pt x="2049003" y="281052"/>
                      <a:pt x="2040585" y="289470"/>
                    </a:cubicBezTo>
                    <a:cubicBezTo>
                      <a:pt x="2032167" y="297888"/>
                      <a:pt x="2020749" y="302618"/>
                      <a:pt x="2008844" y="302618"/>
                    </a:cubicBezTo>
                    <a:lnTo>
                      <a:pt x="44888" y="302618"/>
                    </a:lnTo>
                    <a:cubicBezTo>
                      <a:pt x="32983" y="302618"/>
                      <a:pt x="21566" y="297888"/>
                      <a:pt x="13147" y="289470"/>
                    </a:cubicBezTo>
                    <a:cubicBezTo>
                      <a:pt x="4729" y="281052"/>
                      <a:pt x="0" y="269635"/>
                      <a:pt x="0" y="257730"/>
                    </a:cubicBezTo>
                    <a:lnTo>
                      <a:pt x="0" y="44888"/>
                    </a:lnTo>
                    <a:cubicBezTo>
                      <a:pt x="0" y="32983"/>
                      <a:pt x="4729" y="21566"/>
                      <a:pt x="13147" y="13147"/>
                    </a:cubicBezTo>
                    <a:cubicBezTo>
                      <a:pt x="21566" y="4729"/>
                      <a:pt x="32983" y="0"/>
                      <a:pt x="44888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38100"/>
                <a:ext cx="2053732" cy="340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7" id="37"/>
            <p:cNvSpPr txBox="true"/>
            <p:nvPr/>
          </p:nvSpPr>
          <p:spPr>
            <a:xfrm rot="0">
              <a:off x="170747" y="119113"/>
              <a:ext cx="11386594" cy="137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759"/>
                </a:lnSpc>
              </a:pPr>
              <a:r>
                <a:rPr lang="en-US" sz="6256" spc="-375">
                  <a:solidFill>
                    <a:srgbClr val="160E0C"/>
                  </a:solidFill>
                  <a:latin typeface="Space Mono Bold"/>
                </a:rPr>
                <a:t>Cola Aula Passada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8551282" y="2749625"/>
            <a:ext cx="9114962" cy="2302293"/>
            <a:chOff x="0" y="0"/>
            <a:chExt cx="12153282" cy="3069724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12153282" cy="3069724"/>
              <a:chOff x="0" y="0"/>
              <a:chExt cx="2128189" cy="537546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2128189" cy="537546"/>
              </a:xfrm>
              <a:custGeom>
                <a:avLst/>
                <a:gdLst/>
                <a:ahLst/>
                <a:cxnLst/>
                <a:rect r="r" b="b" t="t" l="l"/>
                <a:pathLst>
                  <a:path h="537546" w="2128189">
                    <a:moveTo>
                      <a:pt x="43318" y="0"/>
                    </a:moveTo>
                    <a:lnTo>
                      <a:pt x="2084871" y="0"/>
                    </a:lnTo>
                    <a:cubicBezTo>
                      <a:pt x="2096360" y="0"/>
                      <a:pt x="2107378" y="4564"/>
                      <a:pt x="2115501" y="12687"/>
                    </a:cubicBezTo>
                    <a:cubicBezTo>
                      <a:pt x="2123625" y="20811"/>
                      <a:pt x="2128189" y="31829"/>
                      <a:pt x="2128189" y="43318"/>
                    </a:cubicBezTo>
                    <a:lnTo>
                      <a:pt x="2128189" y="494229"/>
                    </a:lnTo>
                    <a:cubicBezTo>
                      <a:pt x="2128189" y="505717"/>
                      <a:pt x="2123625" y="516735"/>
                      <a:pt x="2115501" y="524859"/>
                    </a:cubicBezTo>
                    <a:cubicBezTo>
                      <a:pt x="2107378" y="532983"/>
                      <a:pt x="2096360" y="537546"/>
                      <a:pt x="2084871" y="537546"/>
                    </a:cubicBezTo>
                    <a:lnTo>
                      <a:pt x="43318" y="537546"/>
                    </a:lnTo>
                    <a:cubicBezTo>
                      <a:pt x="31829" y="537546"/>
                      <a:pt x="20811" y="532983"/>
                      <a:pt x="12687" y="524859"/>
                    </a:cubicBezTo>
                    <a:cubicBezTo>
                      <a:pt x="4564" y="516735"/>
                      <a:pt x="0" y="505717"/>
                      <a:pt x="0" y="494229"/>
                    </a:cubicBezTo>
                    <a:lnTo>
                      <a:pt x="0" y="43318"/>
                    </a:lnTo>
                    <a:cubicBezTo>
                      <a:pt x="0" y="31829"/>
                      <a:pt x="4564" y="20811"/>
                      <a:pt x="12687" y="12687"/>
                    </a:cubicBezTo>
                    <a:cubicBezTo>
                      <a:pt x="20811" y="4564"/>
                      <a:pt x="31829" y="0"/>
                      <a:pt x="43318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38100"/>
                <a:ext cx="2128189" cy="57564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2" id="42"/>
            <p:cNvSpPr txBox="true"/>
            <p:nvPr/>
          </p:nvSpPr>
          <p:spPr>
            <a:xfrm rot="0">
              <a:off x="236133" y="174946"/>
              <a:ext cx="11681016" cy="266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O dois-pontos (“:”) é uma maneira de informar ao Python que um bloco de código está começando e que tudo indentado após ele faz parte desse bloco.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29964" y="2416842"/>
            <a:ext cx="8632006" cy="3143676"/>
            <a:chOff x="0" y="0"/>
            <a:chExt cx="2015427" cy="7339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15427" cy="733995"/>
            </a:xfrm>
            <a:custGeom>
              <a:avLst/>
              <a:gdLst/>
              <a:ahLst/>
              <a:cxnLst/>
              <a:rect r="r" b="b" t="t" l="l"/>
              <a:pathLst>
                <a:path h="733995" w="2015427">
                  <a:moveTo>
                    <a:pt x="45741" y="0"/>
                  </a:moveTo>
                  <a:lnTo>
                    <a:pt x="1969686" y="0"/>
                  </a:lnTo>
                  <a:cubicBezTo>
                    <a:pt x="1981817" y="0"/>
                    <a:pt x="1993451" y="4819"/>
                    <a:pt x="2002030" y="13397"/>
                  </a:cubicBezTo>
                  <a:cubicBezTo>
                    <a:pt x="2010608" y="21975"/>
                    <a:pt x="2015427" y="33610"/>
                    <a:pt x="2015427" y="45741"/>
                  </a:cubicBezTo>
                  <a:lnTo>
                    <a:pt x="2015427" y="688254"/>
                  </a:lnTo>
                  <a:cubicBezTo>
                    <a:pt x="2015427" y="700385"/>
                    <a:pt x="2010608" y="712019"/>
                    <a:pt x="2002030" y="720598"/>
                  </a:cubicBezTo>
                  <a:cubicBezTo>
                    <a:pt x="1993451" y="729176"/>
                    <a:pt x="1981817" y="733995"/>
                    <a:pt x="1969686" y="733995"/>
                  </a:cubicBezTo>
                  <a:lnTo>
                    <a:pt x="45741" y="733995"/>
                  </a:lnTo>
                  <a:cubicBezTo>
                    <a:pt x="33610" y="733995"/>
                    <a:pt x="21975" y="729176"/>
                    <a:pt x="13397" y="720598"/>
                  </a:cubicBezTo>
                  <a:cubicBezTo>
                    <a:pt x="4819" y="712019"/>
                    <a:pt x="0" y="700385"/>
                    <a:pt x="0" y="688254"/>
                  </a:cubicBezTo>
                  <a:lnTo>
                    <a:pt x="0" y="45741"/>
                  </a:lnTo>
                  <a:cubicBezTo>
                    <a:pt x="0" y="33610"/>
                    <a:pt x="4819" y="21975"/>
                    <a:pt x="13397" y="13397"/>
                  </a:cubicBezTo>
                  <a:cubicBezTo>
                    <a:pt x="21975" y="4819"/>
                    <a:pt x="33610" y="0"/>
                    <a:pt x="45741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15427" cy="772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745967" y="622301"/>
            <a:ext cx="8796067" cy="1296101"/>
            <a:chOff x="0" y="0"/>
            <a:chExt cx="11728089" cy="172813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1728089" cy="1728134"/>
              <a:chOff x="0" y="0"/>
              <a:chExt cx="2053732" cy="30261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053732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2053732">
                    <a:moveTo>
                      <a:pt x="44888" y="0"/>
                    </a:moveTo>
                    <a:lnTo>
                      <a:pt x="2008844" y="0"/>
                    </a:lnTo>
                    <a:cubicBezTo>
                      <a:pt x="2020749" y="0"/>
                      <a:pt x="2032167" y="4729"/>
                      <a:pt x="2040585" y="13147"/>
                    </a:cubicBezTo>
                    <a:cubicBezTo>
                      <a:pt x="2049003" y="21566"/>
                      <a:pt x="2053732" y="32983"/>
                      <a:pt x="2053732" y="44888"/>
                    </a:cubicBezTo>
                    <a:lnTo>
                      <a:pt x="2053732" y="257730"/>
                    </a:lnTo>
                    <a:cubicBezTo>
                      <a:pt x="2053732" y="269635"/>
                      <a:pt x="2049003" y="281052"/>
                      <a:pt x="2040585" y="289470"/>
                    </a:cubicBezTo>
                    <a:cubicBezTo>
                      <a:pt x="2032167" y="297888"/>
                      <a:pt x="2020749" y="302618"/>
                      <a:pt x="2008844" y="302618"/>
                    </a:cubicBezTo>
                    <a:lnTo>
                      <a:pt x="44888" y="302618"/>
                    </a:lnTo>
                    <a:cubicBezTo>
                      <a:pt x="32983" y="302618"/>
                      <a:pt x="21566" y="297888"/>
                      <a:pt x="13147" y="289470"/>
                    </a:cubicBezTo>
                    <a:cubicBezTo>
                      <a:pt x="4729" y="281052"/>
                      <a:pt x="0" y="269635"/>
                      <a:pt x="0" y="257730"/>
                    </a:cubicBezTo>
                    <a:lnTo>
                      <a:pt x="0" y="44888"/>
                    </a:lnTo>
                    <a:cubicBezTo>
                      <a:pt x="0" y="32983"/>
                      <a:pt x="4729" y="21566"/>
                      <a:pt x="13147" y="13147"/>
                    </a:cubicBezTo>
                    <a:cubicBezTo>
                      <a:pt x="21566" y="4729"/>
                      <a:pt x="32983" y="0"/>
                      <a:pt x="44888" y="0"/>
                    </a:cubicBezTo>
                    <a:close/>
                  </a:path>
                </a:pathLst>
              </a:custGeom>
              <a:solidFill>
                <a:srgbClr val="F7AC16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2053732" cy="340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170747" y="119113"/>
              <a:ext cx="11386594" cy="137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759"/>
                </a:lnSpc>
              </a:pPr>
              <a:r>
                <a:rPr lang="en-US" sz="6256" spc="-375">
                  <a:solidFill>
                    <a:srgbClr val="160E0C"/>
                  </a:solidFill>
                  <a:latin typeface="Space Mono Bold"/>
                </a:rPr>
                <a:t>Cola Aula Passada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46670" y="3276027"/>
            <a:ext cx="3001674" cy="1542527"/>
          </a:xfrm>
          <a:custGeom>
            <a:avLst/>
            <a:gdLst/>
            <a:ahLst/>
            <a:cxnLst/>
            <a:rect r="r" b="b" t="t" l="l"/>
            <a:pathLst>
              <a:path h="1542527" w="3001674">
                <a:moveTo>
                  <a:pt x="0" y="0"/>
                </a:moveTo>
                <a:lnTo>
                  <a:pt x="3001673" y="0"/>
                </a:lnTo>
                <a:lnTo>
                  <a:pt x="3001673" y="1542526"/>
                </a:lnTo>
                <a:lnTo>
                  <a:pt x="0" y="15425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7" id="17"/>
          <p:cNvGrpSpPr/>
          <p:nvPr/>
        </p:nvGrpSpPr>
        <p:grpSpPr>
          <a:xfrm rot="0">
            <a:off x="1739188" y="2736275"/>
            <a:ext cx="1433702" cy="557649"/>
            <a:chOff x="0" y="0"/>
            <a:chExt cx="778023" cy="30261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78023" cy="302618"/>
            </a:xfrm>
            <a:custGeom>
              <a:avLst/>
              <a:gdLst/>
              <a:ahLst/>
              <a:cxnLst/>
              <a:rect r="r" b="b" t="t" l="l"/>
              <a:pathLst>
                <a:path h="302618" w="778023">
                  <a:moveTo>
                    <a:pt x="151309" y="0"/>
                  </a:moveTo>
                  <a:lnTo>
                    <a:pt x="626714" y="0"/>
                  </a:lnTo>
                  <a:cubicBezTo>
                    <a:pt x="666844" y="0"/>
                    <a:pt x="705330" y="15941"/>
                    <a:pt x="733706" y="44317"/>
                  </a:cubicBezTo>
                  <a:cubicBezTo>
                    <a:pt x="762081" y="72693"/>
                    <a:pt x="778023" y="111179"/>
                    <a:pt x="778023" y="151309"/>
                  </a:cubicBezTo>
                  <a:lnTo>
                    <a:pt x="778023" y="151309"/>
                  </a:lnTo>
                  <a:cubicBezTo>
                    <a:pt x="778023" y="234874"/>
                    <a:pt x="710280" y="302618"/>
                    <a:pt x="626714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C0302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778023" cy="340718"/>
            </a:xfrm>
            <a:prstGeom prst="rect">
              <a:avLst/>
            </a:prstGeom>
          </p:spPr>
          <p:txBody>
            <a:bodyPr anchor="ctr" rtlCol="false" tIns="30546" lIns="30546" bIns="30546" rIns="3054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4689387" y="3293924"/>
            <a:ext cx="4119023" cy="1601034"/>
          </a:xfrm>
          <a:custGeom>
            <a:avLst/>
            <a:gdLst/>
            <a:ahLst/>
            <a:cxnLst/>
            <a:rect r="r" b="b" t="t" l="l"/>
            <a:pathLst>
              <a:path h="1601034" w="4119023">
                <a:moveTo>
                  <a:pt x="0" y="0"/>
                </a:moveTo>
                <a:lnTo>
                  <a:pt x="4119023" y="0"/>
                </a:lnTo>
                <a:lnTo>
                  <a:pt x="4119023" y="1601034"/>
                </a:lnTo>
                <a:lnTo>
                  <a:pt x="0" y="16010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21" id="21"/>
          <p:cNvSpPr txBox="true"/>
          <p:nvPr/>
        </p:nvSpPr>
        <p:spPr>
          <a:xfrm rot="0">
            <a:off x="1937073" y="2794437"/>
            <a:ext cx="1007779" cy="454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97"/>
              </a:lnSpc>
            </a:pPr>
            <a:r>
              <a:rPr lang="en-US" sz="2712" spc="-162">
                <a:solidFill>
                  <a:srgbClr val="160E0C"/>
                </a:solidFill>
                <a:latin typeface="Space Mono Bold"/>
              </a:rPr>
              <a:t>Soma: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5814849" y="2736275"/>
            <a:ext cx="2238993" cy="557649"/>
            <a:chOff x="0" y="0"/>
            <a:chExt cx="1215028" cy="30261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15028" cy="302618"/>
            </a:xfrm>
            <a:custGeom>
              <a:avLst/>
              <a:gdLst/>
              <a:ahLst/>
              <a:cxnLst/>
              <a:rect r="r" b="b" t="t" l="l"/>
              <a:pathLst>
                <a:path h="302618" w="1215028">
                  <a:moveTo>
                    <a:pt x="151309" y="0"/>
                  </a:moveTo>
                  <a:lnTo>
                    <a:pt x="1063719" y="0"/>
                  </a:lnTo>
                  <a:cubicBezTo>
                    <a:pt x="1103849" y="0"/>
                    <a:pt x="1142335" y="15941"/>
                    <a:pt x="1170711" y="44317"/>
                  </a:cubicBezTo>
                  <a:cubicBezTo>
                    <a:pt x="1199086" y="72693"/>
                    <a:pt x="1215028" y="111179"/>
                    <a:pt x="1215028" y="151309"/>
                  </a:cubicBezTo>
                  <a:lnTo>
                    <a:pt x="1215028" y="151309"/>
                  </a:lnTo>
                  <a:cubicBezTo>
                    <a:pt x="1215028" y="234874"/>
                    <a:pt x="1147285" y="302618"/>
                    <a:pt x="1063719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47924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215028" cy="340718"/>
            </a:xfrm>
            <a:prstGeom prst="rect">
              <a:avLst/>
            </a:prstGeom>
          </p:spPr>
          <p:txBody>
            <a:bodyPr anchor="ctr" rtlCol="false" tIns="30546" lIns="30546" bIns="30546" rIns="3054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5914290" y="2794437"/>
            <a:ext cx="2139553" cy="454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97"/>
              </a:lnSpc>
            </a:pPr>
            <a:r>
              <a:rPr lang="en-US" sz="2712" spc="-162">
                <a:solidFill>
                  <a:srgbClr val="160E0C"/>
                </a:solidFill>
                <a:latin typeface="Space Mono Bold"/>
              </a:rPr>
              <a:t>Subtração</a:t>
            </a:r>
            <a:r>
              <a:rPr lang="en-US" sz="2712" spc="-162">
                <a:solidFill>
                  <a:srgbClr val="160E0C"/>
                </a:solidFill>
                <a:latin typeface="Space Mono"/>
              </a:rPr>
              <a:t>: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29964" y="5721423"/>
            <a:ext cx="8632006" cy="3143676"/>
            <a:chOff x="0" y="0"/>
            <a:chExt cx="2015427" cy="73399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015427" cy="733995"/>
            </a:xfrm>
            <a:custGeom>
              <a:avLst/>
              <a:gdLst/>
              <a:ahLst/>
              <a:cxnLst/>
              <a:rect r="r" b="b" t="t" l="l"/>
              <a:pathLst>
                <a:path h="733995" w="2015427">
                  <a:moveTo>
                    <a:pt x="45741" y="0"/>
                  </a:moveTo>
                  <a:lnTo>
                    <a:pt x="1969686" y="0"/>
                  </a:lnTo>
                  <a:cubicBezTo>
                    <a:pt x="1981817" y="0"/>
                    <a:pt x="1993451" y="4819"/>
                    <a:pt x="2002030" y="13397"/>
                  </a:cubicBezTo>
                  <a:cubicBezTo>
                    <a:pt x="2010608" y="21975"/>
                    <a:pt x="2015427" y="33610"/>
                    <a:pt x="2015427" y="45741"/>
                  </a:cubicBezTo>
                  <a:lnTo>
                    <a:pt x="2015427" y="688254"/>
                  </a:lnTo>
                  <a:cubicBezTo>
                    <a:pt x="2015427" y="700385"/>
                    <a:pt x="2010608" y="712019"/>
                    <a:pt x="2002030" y="720598"/>
                  </a:cubicBezTo>
                  <a:cubicBezTo>
                    <a:pt x="1993451" y="729176"/>
                    <a:pt x="1981817" y="733995"/>
                    <a:pt x="1969686" y="733995"/>
                  </a:cubicBezTo>
                  <a:lnTo>
                    <a:pt x="45741" y="733995"/>
                  </a:lnTo>
                  <a:cubicBezTo>
                    <a:pt x="33610" y="733995"/>
                    <a:pt x="21975" y="729176"/>
                    <a:pt x="13397" y="720598"/>
                  </a:cubicBezTo>
                  <a:cubicBezTo>
                    <a:pt x="4819" y="712019"/>
                    <a:pt x="0" y="700385"/>
                    <a:pt x="0" y="688254"/>
                  </a:cubicBezTo>
                  <a:lnTo>
                    <a:pt x="0" y="45741"/>
                  </a:lnTo>
                  <a:cubicBezTo>
                    <a:pt x="0" y="33610"/>
                    <a:pt x="4819" y="21975"/>
                    <a:pt x="13397" y="13397"/>
                  </a:cubicBezTo>
                  <a:cubicBezTo>
                    <a:pt x="21975" y="4819"/>
                    <a:pt x="33610" y="0"/>
                    <a:pt x="45741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015427" cy="772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53024" y="6306200"/>
            <a:ext cx="3008178" cy="578633"/>
            <a:chOff x="0" y="0"/>
            <a:chExt cx="1573239" cy="30261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573239" cy="302618"/>
            </a:xfrm>
            <a:custGeom>
              <a:avLst/>
              <a:gdLst/>
              <a:ahLst/>
              <a:cxnLst/>
              <a:rect r="r" b="b" t="t" l="l"/>
              <a:pathLst>
                <a:path h="302618" w="1573239">
                  <a:moveTo>
                    <a:pt x="131255" y="0"/>
                  </a:moveTo>
                  <a:lnTo>
                    <a:pt x="1441984" y="0"/>
                  </a:lnTo>
                  <a:cubicBezTo>
                    <a:pt x="1476795" y="0"/>
                    <a:pt x="1510180" y="13829"/>
                    <a:pt x="1534795" y="38444"/>
                  </a:cubicBezTo>
                  <a:cubicBezTo>
                    <a:pt x="1559410" y="63059"/>
                    <a:pt x="1573239" y="96444"/>
                    <a:pt x="1573239" y="131255"/>
                  </a:cubicBezTo>
                  <a:lnTo>
                    <a:pt x="1573239" y="171363"/>
                  </a:lnTo>
                  <a:cubicBezTo>
                    <a:pt x="1573239" y="243853"/>
                    <a:pt x="1514474" y="302618"/>
                    <a:pt x="1441984" y="302618"/>
                  </a:cubicBezTo>
                  <a:lnTo>
                    <a:pt x="131255" y="302618"/>
                  </a:lnTo>
                  <a:cubicBezTo>
                    <a:pt x="96444" y="302618"/>
                    <a:pt x="63059" y="288789"/>
                    <a:pt x="38444" y="264174"/>
                  </a:cubicBezTo>
                  <a:cubicBezTo>
                    <a:pt x="13829" y="239559"/>
                    <a:pt x="0" y="206174"/>
                    <a:pt x="0" y="171363"/>
                  </a:cubicBezTo>
                  <a:lnTo>
                    <a:pt x="0" y="131255"/>
                  </a:lnTo>
                  <a:cubicBezTo>
                    <a:pt x="0" y="96444"/>
                    <a:pt x="13829" y="63059"/>
                    <a:pt x="38444" y="38444"/>
                  </a:cubicBezTo>
                  <a:cubicBezTo>
                    <a:pt x="63059" y="13829"/>
                    <a:pt x="96444" y="0"/>
                    <a:pt x="131255" y="0"/>
                  </a:cubicBezTo>
                  <a:close/>
                </a:path>
              </a:pathLst>
            </a:custGeom>
            <a:solidFill>
              <a:srgbClr val="C03027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573239" cy="340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556744" y="6884833"/>
            <a:ext cx="4309963" cy="1395489"/>
          </a:xfrm>
          <a:custGeom>
            <a:avLst/>
            <a:gdLst/>
            <a:ahLst/>
            <a:cxnLst/>
            <a:rect r="r" b="b" t="t" l="l"/>
            <a:pathLst>
              <a:path h="1395489" w="4309963">
                <a:moveTo>
                  <a:pt x="0" y="0"/>
                </a:moveTo>
                <a:lnTo>
                  <a:pt x="4309962" y="0"/>
                </a:lnTo>
                <a:lnTo>
                  <a:pt x="4309962" y="1395489"/>
                </a:lnTo>
                <a:lnTo>
                  <a:pt x="0" y="13954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5666127" y="6884833"/>
            <a:ext cx="3269063" cy="1395489"/>
          </a:xfrm>
          <a:custGeom>
            <a:avLst/>
            <a:gdLst/>
            <a:ahLst/>
            <a:cxnLst/>
            <a:rect r="r" b="b" t="t" l="l"/>
            <a:pathLst>
              <a:path h="1395489" w="3269063">
                <a:moveTo>
                  <a:pt x="0" y="0"/>
                </a:moveTo>
                <a:lnTo>
                  <a:pt x="3269063" y="0"/>
                </a:lnTo>
                <a:lnTo>
                  <a:pt x="3269063" y="1395489"/>
                </a:lnTo>
                <a:lnTo>
                  <a:pt x="0" y="13954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34" id="34"/>
          <p:cNvGrpSpPr/>
          <p:nvPr/>
        </p:nvGrpSpPr>
        <p:grpSpPr>
          <a:xfrm rot="0">
            <a:off x="6317407" y="6361084"/>
            <a:ext cx="1966502" cy="517451"/>
            <a:chOff x="0" y="0"/>
            <a:chExt cx="1028456" cy="27062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028456" cy="270620"/>
            </a:xfrm>
            <a:custGeom>
              <a:avLst/>
              <a:gdLst/>
              <a:ahLst/>
              <a:cxnLst/>
              <a:rect r="r" b="b" t="t" l="l"/>
              <a:pathLst>
                <a:path h="270620" w="1028456">
                  <a:moveTo>
                    <a:pt x="135310" y="0"/>
                  </a:moveTo>
                  <a:lnTo>
                    <a:pt x="893145" y="0"/>
                  </a:lnTo>
                  <a:cubicBezTo>
                    <a:pt x="929032" y="0"/>
                    <a:pt x="963449" y="14256"/>
                    <a:pt x="988824" y="39631"/>
                  </a:cubicBezTo>
                  <a:cubicBezTo>
                    <a:pt x="1014200" y="65007"/>
                    <a:pt x="1028456" y="99424"/>
                    <a:pt x="1028456" y="135310"/>
                  </a:cubicBezTo>
                  <a:lnTo>
                    <a:pt x="1028456" y="135310"/>
                  </a:lnTo>
                  <a:cubicBezTo>
                    <a:pt x="1028456" y="171196"/>
                    <a:pt x="1014200" y="205613"/>
                    <a:pt x="988824" y="230989"/>
                  </a:cubicBezTo>
                  <a:cubicBezTo>
                    <a:pt x="963449" y="256364"/>
                    <a:pt x="929032" y="270620"/>
                    <a:pt x="893145" y="270620"/>
                  </a:cubicBezTo>
                  <a:lnTo>
                    <a:pt x="135310" y="270620"/>
                  </a:lnTo>
                  <a:cubicBezTo>
                    <a:pt x="99424" y="270620"/>
                    <a:pt x="65007" y="256364"/>
                    <a:pt x="39631" y="230989"/>
                  </a:cubicBezTo>
                  <a:cubicBezTo>
                    <a:pt x="14256" y="205613"/>
                    <a:pt x="0" y="171196"/>
                    <a:pt x="0" y="135310"/>
                  </a:cubicBezTo>
                  <a:lnTo>
                    <a:pt x="0" y="135310"/>
                  </a:lnTo>
                  <a:cubicBezTo>
                    <a:pt x="0" y="99424"/>
                    <a:pt x="14256" y="65007"/>
                    <a:pt x="39631" y="39631"/>
                  </a:cubicBezTo>
                  <a:cubicBezTo>
                    <a:pt x="65007" y="14256"/>
                    <a:pt x="99424" y="0"/>
                    <a:pt x="135310" y="0"/>
                  </a:cubicBezTo>
                  <a:close/>
                </a:path>
              </a:pathLst>
            </a:custGeom>
            <a:solidFill>
              <a:srgbClr val="479241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028456" cy="318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6444368" y="6368343"/>
            <a:ext cx="1712580" cy="455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</a:pPr>
            <a:r>
              <a:rPr lang="en-US" sz="2699" spc="-161">
                <a:solidFill>
                  <a:srgbClr val="160E0C"/>
                </a:solidFill>
                <a:latin typeface="Space Mono Bold"/>
              </a:rPr>
              <a:t>Divisão</a:t>
            </a:r>
            <a:r>
              <a:rPr lang="en-US" sz="2699" spc="-161">
                <a:solidFill>
                  <a:srgbClr val="160E0C"/>
                </a:solidFill>
                <a:latin typeface="Space Mono"/>
              </a:rPr>
              <a:t>: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558355" y="6368343"/>
            <a:ext cx="2802846" cy="455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</a:pPr>
            <a:r>
              <a:rPr lang="en-US" sz="2699" spc="-161">
                <a:solidFill>
                  <a:srgbClr val="160E0C"/>
                </a:solidFill>
                <a:latin typeface="Space Mono Bold"/>
              </a:rPr>
              <a:t>Multiplicação: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9144000" y="2375601"/>
            <a:ext cx="8846506" cy="6489497"/>
            <a:chOff x="0" y="0"/>
            <a:chExt cx="3030201" cy="222285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030201" cy="2222853"/>
            </a:xfrm>
            <a:custGeom>
              <a:avLst/>
              <a:gdLst/>
              <a:ahLst/>
              <a:cxnLst/>
              <a:rect r="r" b="b" t="t" l="l"/>
              <a:pathLst>
                <a:path h="2222853" w="3030201">
                  <a:moveTo>
                    <a:pt x="44632" y="0"/>
                  </a:moveTo>
                  <a:lnTo>
                    <a:pt x="2985569" y="0"/>
                  </a:lnTo>
                  <a:cubicBezTo>
                    <a:pt x="3010218" y="0"/>
                    <a:pt x="3030201" y="19982"/>
                    <a:pt x="3030201" y="44632"/>
                  </a:cubicBezTo>
                  <a:lnTo>
                    <a:pt x="3030201" y="2178221"/>
                  </a:lnTo>
                  <a:cubicBezTo>
                    <a:pt x="3030201" y="2190058"/>
                    <a:pt x="3025498" y="2201410"/>
                    <a:pt x="3017128" y="2209780"/>
                  </a:cubicBezTo>
                  <a:cubicBezTo>
                    <a:pt x="3008758" y="2218150"/>
                    <a:pt x="2997406" y="2222853"/>
                    <a:pt x="2985569" y="2222853"/>
                  </a:cubicBezTo>
                  <a:lnTo>
                    <a:pt x="44632" y="2222853"/>
                  </a:lnTo>
                  <a:cubicBezTo>
                    <a:pt x="32795" y="2222853"/>
                    <a:pt x="21443" y="2218150"/>
                    <a:pt x="13072" y="2209780"/>
                  </a:cubicBezTo>
                  <a:cubicBezTo>
                    <a:pt x="4702" y="2201410"/>
                    <a:pt x="0" y="2190058"/>
                    <a:pt x="0" y="2178221"/>
                  </a:cubicBezTo>
                  <a:lnTo>
                    <a:pt x="0" y="44632"/>
                  </a:lnTo>
                  <a:cubicBezTo>
                    <a:pt x="0" y="32795"/>
                    <a:pt x="4702" y="21443"/>
                    <a:pt x="13072" y="13072"/>
                  </a:cubicBezTo>
                  <a:cubicBezTo>
                    <a:pt x="21443" y="4702"/>
                    <a:pt x="32795" y="0"/>
                    <a:pt x="44632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3030201" cy="2260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9193151" y="3059519"/>
            <a:ext cx="8629649" cy="2500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0427" indent="-260213" lvl="1">
              <a:lnSpc>
                <a:spcPts val="3374"/>
              </a:lnSpc>
              <a:buAutoNum type="arabicPeriod" startAt="1"/>
            </a:pPr>
            <a:r>
              <a:rPr lang="en-US" sz="2410" spc="-144">
                <a:solidFill>
                  <a:srgbClr val="160E0C"/>
                </a:solidFill>
                <a:latin typeface="Space Mono Bold"/>
              </a:rPr>
              <a:t>Parênteses</a:t>
            </a:r>
          </a:p>
          <a:p>
            <a:pPr algn="just" marL="520427" indent="-260213" lvl="1">
              <a:lnSpc>
                <a:spcPts val="3374"/>
              </a:lnSpc>
              <a:buAutoNum type="arabicPeriod" startAt="1"/>
            </a:pPr>
            <a:r>
              <a:rPr lang="en-US" sz="2410" spc="-144">
                <a:solidFill>
                  <a:srgbClr val="160E0C"/>
                </a:solidFill>
                <a:latin typeface="Space Mono Bold"/>
              </a:rPr>
              <a:t>Expoentes</a:t>
            </a:r>
          </a:p>
          <a:p>
            <a:pPr algn="just" marL="520427" indent="-260213" lvl="1">
              <a:lnSpc>
                <a:spcPts val="3374"/>
              </a:lnSpc>
              <a:buAutoNum type="arabicPeriod" startAt="1"/>
            </a:pPr>
            <a:r>
              <a:rPr lang="en-US" sz="2410" spc="-144">
                <a:solidFill>
                  <a:srgbClr val="160E0C"/>
                </a:solidFill>
                <a:latin typeface="Space Mono Bold"/>
              </a:rPr>
              <a:t>Multiplicação/Divisão (da esquerda para a direita)</a:t>
            </a:r>
          </a:p>
          <a:p>
            <a:pPr algn="just" marL="520427" indent="-260213" lvl="1">
              <a:lnSpc>
                <a:spcPts val="3374"/>
              </a:lnSpc>
              <a:buAutoNum type="arabicPeriod" startAt="1"/>
            </a:pPr>
            <a:r>
              <a:rPr lang="en-US" sz="2410" spc="-144">
                <a:solidFill>
                  <a:srgbClr val="160E0C"/>
                </a:solidFill>
                <a:latin typeface="Space Mono Bold"/>
              </a:rPr>
              <a:t>Adição/Subtração (da esquerda para a direita)</a:t>
            </a:r>
          </a:p>
          <a:p>
            <a:pPr algn="just" marL="0" indent="0" lvl="0">
              <a:lnSpc>
                <a:spcPts val="3374"/>
              </a:lnSpc>
            </a:pPr>
          </a:p>
        </p:txBody>
      </p:sp>
      <p:grpSp>
        <p:nvGrpSpPr>
          <p:cNvPr name="Group 43" id="43"/>
          <p:cNvGrpSpPr/>
          <p:nvPr/>
        </p:nvGrpSpPr>
        <p:grpSpPr>
          <a:xfrm rot="0">
            <a:off x="12346515" y="2422752"/>
            <a:ext cx="2903444" cy="626966"/>
            <a:chOff x="0" y="0"/>
            <a:chExt cx="3871259" cy="835954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3871259" cy="835954"/>
              <a:chOff x="0" y="0"/>
              <a:chExt cx="1518464" cy="327895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1518464" cy="327895"/>
              </a:xfrm>
              <a:custGeom>
                <a:avLst/>
                <a:gdLst/>
                <a:ahLst/>
                <a:cxnLst/>
                <a:rect r="r" b="b" t="t" l="l"/>
                <a:pathLst>
                  <a:path h="327895" w="1518464">
                    <a:moveTo>
                      <a:pt x="135989" y="0"/>
                    </a:moveTo>
                    <a:lnTo>
                      <a:pt x="1382475" y="0"/>
                    </a:lnTo>
                    <a:cubicBezTo>
                      <a:pt x="1457580" y="0"/>
                      <a:pt x="1518464" y="60885"/>
                      <a:pt x="1518464" y="135989"/>
                    </a:cubicBezTo>
                    <a:lnTo>
                      <a:pt x="1518464" y="191905"/>
                    </a:lnTo>
                    <a:cubicBezTo>
                      <a:pt x="1518464" y="267010"/>
                      <a:pt x="1457580" y="327895"/>
                      <a:pt x="1382475" y="327895"/>
                    </a:cubicBezTo>
                    <a:lnTo>
                      <a:pt x="135989" y="327895"/>
                    </a:lnTo>
                    <a:cubicBezTo>
                      <a:pt x="60885" y="327895"/>
                      <a:pt x="0" y="267010"/>
                      <a:pt x="0" y="191905"/>
                    </a:cubicBezTo>
                    <a:lnTo>
                      <a:pt x="0" y="135989"/>
                    </a:lnTo>
                    <a:cubicBezTo>
                      <a:pt x="0" y="60885"/>
                      <a:pt x="60885" y="0"/>
                      <a:pt x="135989" y="0"/>
                    </a:cubicBezTo>
                    <a:close/>
                  </a:path>
                </a:pathLst>
              </a:custGeom>
              <a:solidFill>
                <a:srgbClr val="479241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38100"/>
                <a:ext cx="1518464" cy="36599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7" id="47"/>
            <p:cNvSpPr txBox="true"/>
            <p:nvPr/>
          </p:nvSpPr>
          <p:spPr>
            <a:xfrm rot="0">
              <a:off x="0" y="98732"/>
              <a:ext cx="3871259" cy="5912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79"/>
                </a:lnSpc>
              </a:pPr>
              <a:r>
                <a:rPr lang="en-US" sz="2699" spc="-161">
                  <a:solidFill>
                    <a:srgbClr val="160E0C"/>
                  </a:solidFill>
                  <a:latin typeface="Space Mono Bold"/>
                </a:rPr>
                <a:t>Precedência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261266" y="5460575"/>
            <a:ext cx="8561535" cy="2562651"/>
            <a:chOff x="0" y="0"/>
            <a:chExt cx="11415380" cy="341686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5806780" y="0"/>
              <a:ext cx="5608600" cy="1669792"/>
            </a:xfrm>
            <a:custGeom>
              <a:avLst/>
              <a:gdLst/>
              <a:ahLst/>
              <a:cxnLst/>
              <a:rect r="r" b="b" t="t" l="l"/>
              <a:pathLst>
                <a:path h="1669792" w="5608600">
                  <a:moveTo>
                    <a:pt x="0" y="0"/>
                  </a:moveTo>
                  <a:lnTo>
                    <a:pt x="5608600" y="0"/>
                  </a:lnTo>
                  <a:lnTo>
                    <a:pt x="5608600" y="1669792"/>
                  </a:lnTo>
                  <a:lnTo>
                    <a:pt x="0" y="1669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976" t="0" r="-2976" b="0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732" y="0"/>
              <a:ext cx="5396575" cy="1669792"/>
            </a:xfrm>
            <a:custGeom>
              <a:avLst/>
              <a:gdLst/>
              <a:ahLst/>
              <a:cxnLst/>
              <a:rect r="r" b="b" t="t" l="l"/>
              <a:pathLst>
                <a:path h="1669792" w="5396575">
                  <a:moveTo>
                    <a:pt x="0" y="0"/>
                  </a:moveTo>
                  <a:lnTo>
                    <a:pt x="5396574" y="0"/>
                  </a:lnTo>
                  <a:lnTo>
                    <a:pt x="5396574" y="1669792"/>
                  </a:lnTo>
                  <a:lnTo>
                    <a:pt x="0" y="1669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5770867" y="1840744"/>
              <a:ext cx="5633271" cy="1576124"/>
            </a:xfrm>
            <a:custGeom>
              <a:avLst/>
              <a:gdLst/>
              <a:ahLst/>
              <a:cxnLst/>
              <a:rect r="r" b="b" t="t" l="l"/>
              <a:pathLst>
                <a:path h="1576124" w="5633271">
                  <a:moveTo>
                    <a:pt x="0" y="0"/>
                  </a:moveTo>
                  <a:lnTo>
                    <a:pt x="5633271" y="0"/>
                  </a:lnTo>
                  <a:lnTo>
                    <a:pt x="5633271" y="1576124"/>
                  </a:lnTo>
                  <a:lnTo>
                    <a:pt x="0" y="1576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-3252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0" y="1840744"/>
              <a:ext cx="5397306" cy="1576124"/>
            </a:xfrm>
            <a:custGeom>
              <a:avLst/>
              <a:gdLst/>
              <a:ahLst/>
              <a:cxnLst/>
              <a:rect r="r" b="b" t="t" l="l"/>
              <a:pathLst>
                <a:path h="1576124" w="5397306">
                  <a:moveTo>
                    <a:pt x="0" y="0"/>
                  </a:moveTo>
                  <a:lnTo>
                    <a:pt x="5397306" y="0"/>
                  </a:lnTo>
                  <a:lnTo>
                    <a:pt x="5397306" y="1576124"/>
                  </a:lnTo>
                  <a:lnTo>
                    <a:pt x="0" y="1576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-12525" b="0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7E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5839285"/>
            <a:ext cx="21088305" cy="4447715"/>
          </a:xfrm>
          <a:custGeom>
            <a:avLst/>
            <a:gdLst/>
            <a:ahLst/>
            <a:cxnLst/>
            <a:rect r="r" b="b" t="t" l="l"/>
            <a:pathLst>
              <a:path h="4447715" w="21088305">
                <a:moveTo>
                  <a:pt x="0" y="0"/>
                </a:moveTo>
                <a:lnTo>
                  <a:pt x="21088305" y="0"/>
                </a:lnTo>
                <a:lnTo>
                  <a:pt x="21088305" y="4447715"/>
                </a:lnTo>
                <a:lnTo>
                  <a:pt x="0" y="444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34359" y="1028700"/>
            <a:ext cx="2635038" cy="1413338"/>
          </a:xfrm>
          <a:custGeom>
            <a:avLst/>
            <a:gdLst/>
            <a:ahLst/>
            <a:cxnLst/>
            <a:rect r="r" b="b" t="t" l="l"/>
            <a:pathLst>
              <a:path h="1413338" w="2635038">
                <a:moveTo>
                  <a:pt x="0" y="0"/>
                </a:moveTo>
                <a:lnTo>
                  <a:pt x="2635038" y="0"/>
                </a:lnTo>
                <a:lnTo>
                  <a:pt x="2635038" y="1413338"/>
                </a:lnTo>
                <a:lnTo>
                  <a:pt x="0" y="14133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5080016" y="765905"/>
            <a:ext cx="2635038" cy="1413338"/>
          </a:xfrm>
          <a:custGeom>
            <a:avLst/>
            <a:gdLst/>
            <a:ahLst/>
            <a:cxnLst/>
            <a:rect r="r" b="b" t="t" l="l"/>
            <a:pathLst>
              <a:path h="1413338" w="2635038">
                <a:moveTo>
                  <a:pt x="2635037" y="0"/>
                </a:moveTo>
                <a:lnTo>
                  <a:pt x="0" y="0"/>
                </a:lnTo>
                <a:lnTo>
                  <a:pt x="0" y="1413339"/>
                </a:lnTo>
                <a:lnTo>
                  <a:pt x="2635037" y="1413339"/>
                </a:lnTo>
                <a:lnTo>
                  <a:pt x="263503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7107" y="3023492"/>
            <a:ext cx="2635038" cy="1413338"/>
          </a:xfrm>
          <a:custGeom>
            <a:avLst/>
            <a:gdLst/>
            <a:ahLst/>
            <a:cxnLst/>
            <a:rect r="r" b="b" t="t" l="l"/>
            <a:pathLst>
              <a:path h="1413338" w="2635038">
                <a:moveTo>
                  <a:pt x="0" y="0"/>
                </a:moveTo>
                <a:lnTo>
                  <a:pt x="2635038" y="0"/>
                </a:lnTo>
                <a:lnTo>
                  <a:pt x="2635038" y="1413339"/>
                </a:lnTo>
                <a:lnTo>
                  <a:pt x="0" y="14133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01290" y="5771663"/>
            <a:ext cx="4247259" cy="4247259"/>
          </a:xfrm>
          <a:custGeom>
            <a:avLst/>
            <a:gdLst/>
            <a:ahLst/>
            <a:cxnLst/>
            <a:rect r="r" b="b" t="t" l="l"/>
            <a:pathLst>
              <a:path h="4247259" w="4247259">
                <a:moveTo>
                  <a:pt x="0" y="0"/>
                </a:moveTo>
                <a:lnTo>
                  <a:pt x="4247259" y="0"/>
                </a:lnTo>
                <a:lnTo>
                  <a:pt x="4247259" y="4247259"/>
                </a:lnTo>
                <a:lnTo>
                  <a:pt x="0" y="42472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1340193" y="3215812"/>
            <a:ext cx="2635038" cy="1413338"/>
          </a:xfrm>
          <a:custGeom>
            <a:avLst/>
            <a:gdLst/>
            <a:ahLst/>
            <a:cxnLst/>
            <a:rect r="r" b="b" t="t" l="l"/>
            <a:pathLst>
              <a:path h="1413338" w="2635038">
                <a:moveTo>
                  <a:pt x="2635038" y="0"/>
                </a:moveTo>
                <a:lnTo>
                  <a:pt x="0" y="0"/>
                </a:lnTo>
                <a:lnTo>
                  <a:pt x="0" y="1413338"/>
                </a:lnTo>
                <a:lnTo>
                  <a:pt x="2635038" y="1413338"/>
                </a:lnTo>
                <a:lnTo>
                  <a:pt x="263503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609131">
            <a:off x="4490948" y="1497859"/>
            <a:ext cx="6573095" cy="5856030"/>
          </a:xfrm>
          <a:custGeom>
            <a:avLst/>
            <a:gdLst/>
            <a:ahLst/>
            <a:cxnLst/>
            <a:rect r="r" b="b" t="t" l="l"/>
            <a:pathLst>
              <a:path h="5856030" w="6573095">
                <a:moveTo>
                  <a:pt x="6573095" y="0"/>
                </a:moveTo>
                <a:lnTo>
                  <a:pt x="0" y="0"/>
                </a:lnTo>
                <a:lnTo>
                  <a:pt x="0" y="5856030"/>
                </a:lnTo>
                <a:lnTo>
                  <a:pt x="6573095" y="5856030"/>
                </a:lnTo>
                <a:lnTo>
                  <a:pt x="657309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>
            <a:hlinkClick r:id="rId12" tooltip="https://colab.research.google.com"/>
          </p:cNvPr>
          <p:cNvSpPr/>
          <p:nvPr/>
        </p:nvSpPr>
        <p:spPr>
          <a:xfrm flipH="false" flipV="false" rot="0">
            <a:off x="11528687" y="6336839"/>
            <a:ext cx="5394697" cy="1726303"/>
          </a:xfrm>
          <a:custGeom>
            <a:avLst/>
            <a:gdLst/>
            <a:ahLst/>
            <a:cxnLst/>
            <a:rect r="r" b="b" t="t" l="l"/>
            <a:pathLst>
              <a:path h="1726303" w="5394697">
                <a:moveTo>
                  <a:pt x="0" y="0"/>
                </a:moveTo>
                <a:lnTo>
                  <a:pt x="5394697" y="0"/>
                </a:lnTo>
                <a:lnTo>
                  <a:pt x="5394697" y="1726303"/>
                </a:lnTo>
                <a:lnTo>
                  <a:pt x="0" y="17263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080016" y="2179244"/>
            <a:ext cx="5510633" cy="340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8"/>
              </a:lnSpc>
            </a:pPr>
            <a:r>
              <a:rPr lang="en-US" sz="3223">
                <a:solidFill>
                  <a:srgbClr val="2F1C0E"/>
                </a:solidFill>
                <a:latin typeface="Dosis Bold"/>
              </a:rPr>
              <a:t>Olá, de novo.</a:t>
            </a:r>
          </a:p>
          <a:p>
            <a:pPr algn="ctr" marL="0" indent="0" lvl="0">
              <a:lnSpc>
                <a:spcPts val="3868"/>
              </a:lnSpc>
              <a:spcBef>
                <a:spcPct val="0"/>
              </a:spcBef>
            </a:pPr>
            <a:r>
              <a:rPr lang="en-US" sz="3223">
                <a:solidFill>
                  <a:srgbClr val="2F1C0E"/>
                </a:solidFill>
                <a:latin typeface="Dosis Bold"/>
              </a:rPr>
              <a:t>Vamos ver o novo ambiente de compilação que iremos usar, o</a:t>
            </a:r>
            <a:r>
              <a:rPr lang="en-US" sz="3223">
                <a:solidFill>
                  <a:srgbClr val="2F1C0E"/>
                </a:solidFill>
                <a:latin typeface="Dosis Bold"/>
              </a:rPr>
              <a:t> Google Colab. Agora vamos poder além de executar nossos códigos, salvar e compartilhar  de forma colaborativa.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69439" y="1223615"/>
            <a:ext cx="16389861" cy="7287800"/>
          </a:xfrm>
          <a:custGeom>
            <a:avLst/>
            <a:gdLst/>
            <a:ahLst/>
            <a:cxnLst/>
            <a:rect r="r" b="b" t="t" l="l"/>
            <a:pathLst>
              <a:path h="7287800" w="16389861">
                <a:moveTo>
                  <a:pt x="0" y="0"/>
                </a:moveTo>
                <a:lnTo>
                  <a:pt x="16389861" y="0"/>
                </a:lnTo>
                <a:lnTo>
                  <a:pt x="16389861" y="7287800"/>
                </a:lnTo>
                <a:lnTo>
                  <a:pt x="0" y="728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335768" y="7559970"/>
            <a:ext cx="2729413" cy="2729413"/>
          </a:xfrm>
          <a:custGeom>
            <a:avLst/>
            <a:gdLst/>
            <a:ahLst/>
            <a:cxnLst/>
            <a:rect r="r" b="b" t="t" l="l"/>
            <a:pathLst>
              <a:path h="2729413" w="2729413">
                <a:moveTo>
                  <a:pt x="0" y="0"/>
                </a:moveTo>
                <a:lnTo>
                  <a:pt x="2729413" y="0"/>
                </a:lnTo>
                <a:lnTo>
                  <a:pt x="2729413" y="2729413"/>
                </a:lnTo>
                <a:lnTo>
                  <a:pt x="0" y="27294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5514446">
            <a:off x="5006412" y="7777535"/>
            <a:ext cx="499036" cy="937786"/>
            <a:chOff x="0" y="0"/>
            <a:chExt cx="573017" cy="10768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3017" cy="1076810"/>
            </a:xfrm>
            <a:custGeom>
              <a:avLst/>
              <a:gdLst/>
              <a:ahLst/>
              <a:cxnLst/>
              <a:rect r="r" b="b" t="t" l="l"/>
              <a:pathLst>
                <a:path h="1076810" w="573017">
                  <a:moveTo>
                    <a:pt x="286508" y="0"/>
                  </a:moveTo>
                  <a:lnTo>
                    <a:pt x="573017" y="1076810"/>
                  </a:lnTo>
                  <a:lnTo>
                    <a:pt x="0" y="1076810"/>
                  </a:lnTo>
                  <a:lnTo>
                    <a:pt x="286508" y="0"/>
                  </a:lnTo>
                  <a:close/>
                </a:path>
              </a:pathLst>
            </a:custGeom>
            <a:solidFill>
              <a:srgbClr val="F7AC16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89534" y="461848"/>
              <a:ext cx="393949" cy="538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410726" y="7392301"/>
            <a:ext cx="8098282" cy="1367055"/>
            <a:chOff x="0" y="0"/>
            <a:chExt cx="10797710" cy="182274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797710" cy="1822740"/>
              <a:chOff x="0" y="0"/>
              <a:chExt cx="3902634" cy="658796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3902634" cy="658796"/>
              </a:xfrm>
              <a:custGeom>
                <a:avLst/>
                <a:gdLst/>
                <a:ahLst/>
                <a:cxnLst/>
                <a:rect r="r" b="b" t="t" l="l"/>
                <a:pathLst>
                  <a:path h="658796" w="3902634">
                    <a:moveTo>
                      <a:pt x="34655" y="0"/>
                    </a:moveTo>
                    <a:lnTo>
                      <a:pt x="3867980" y="0"/>
                    </a:lnTo>
                    <a:cubicBezTo>
                      <a:pt x="3877171" y="0"/>
                      <a:pt x="3885985" y="3651"/>
                      <a:pt x="3892484" y="10150"/>
                    </a:cubicBezTo>
                    <a:cubicBezTo>
                      <a:pt x="3898983" y="16649"/>
                      <a:pt x="3902634" y="25464"/>
                      <a:pt x="3902634" y="34655"/>
                    </a:cubicBezTo>
                    <a:lnTo>
                      <a:pt x="3902634" y="624141"/>
                    </a:lnTo>
                    <a:cubicBezTo>
                      <a:pt x="3902634" y="633332"/>
                      <a:pt x="3898983" y="642147"/>
                      <a:pt x="3892484" y="648646"/>
                    </a:cubicBezTo>
                    <a:cubicBezTo>
                      <a:pt x="3885985" y="655145"/>
                      <a:pt x="3877171" y="658796"/>
                      <a:pt x="3867980" y="658796"/>
                    </a:cubicBezTo>
                    <a:lnTo>
                      <a:pt x="34655" y="658796"/>
                    </a:lnTo>
                    <a:cubicBezTo>
                      <a:pt x="25464" y="658796"/>
                      <a:pt x="16649" y="655145"/>
                      <a:pt x="10150" y="648646"/>
                    </a:cubicBezTo>
                    <a:cubicBezTo>
                      <a:pt x="3651" y="642147"/>
                      <a:pt x="0" y="633332"/>
                      <a:pt x="0" y="624141"/>
                    </a:cubicBezTo>
                    <a:lnTo>
                      <a:pt x="0" y="34655"/>
                    </a:lnTo>
                    <a:cubicBezTo>
                      <a:pt x="0" y="25464"/>
                      <a:pt x="3651" y="16649"/>
                      <a:pt x="10150" y="10150"/>
                    </a:cubicBezTo>
                    <a:cubicBezTo>
                      <a:pt x="16649" y="3651"/>
                      <a:pt x="25464" y="0"/>
                      <a:pt x="34655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57150"/>
                <a:ext cx="3902634" cy="71594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0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753907" y="422580"/>
              <a:ext cx="9289895" cy="977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949"/>
                </a:lnSpc>
                <a:spcBef>
                  <a:spcPct val="0"/>
                </a:spcBef>
              </a:pPr>
              <a:r>
                <a:rPr lang="en-US" sz="2458" spc="-147">
                  <a:solidFill>
                    <a:srgbClr val="0A0A0A"/>
                  </a:solidFill>
                  <a:latin typeface="Space Mono Bold"/>
                </a:rPr>
                <a:t>Esse é o Google Colab, para começar faça o login ou cadastro pela conta do google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40862" y="1028700"/>
            <a:ext cx="15550379" cy="7782329"/>
          </a:xfrm>
          <a:custGeom>
            <a:avLst/>
            <a:gdLst/>
            <a:ahLst/>
            <a:cxnLst/>
            <a:rect r="r" b="b" t="t" l="l"/>
            <a:pathLst>
              <a:path h="7782329" w="15550379">
                <a:moveTo>
                  <a:pt x="0" y="0"/>
                </a:moveTo>
                <a:lnTo>
                  <a:pt x="15550378" y="0"/>
                </a:lnTo>
                <a:lnTo>
                  <a:pt x="15550378" y="7782329"/>
                </a:lnTo>
                <a:lnTo>
                  <a:pt x="0" y="7782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11226" y="7422384"/>
            <a:ext cx="2529661" cy="2529661"/>
          </a:xfrm>
          <a:custGeom>
            <a:avLst/>
            <a:gdLst/>
            <a:ahLst/>
            <a:cxnLst/>
            <a:rect r="r" b="b" t="t" l="l"/>
            <a:pathLst>
              <a:path h="2529661" w="2529661">
                <a:moveTo>
                  <a:pt x="0" y="0"/>
                </a:moveTo>
                <a:lnTo>
                  <a:pt x="2529661" y="0"/>
                </a:lnTo>
                <a:lnTo>
                  <a:pt x="2529661" y="2529661"/>
                </a:lnTo>
                <a:lnTo>
                  <a:pt x="0" y="25296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7696728">
            <a:off x="6561431" y="7435719"/>
            <a:ext cx="499036" cy="937786"/>
            <a:chOff x="0" y="0"/>
            <a:chExt cx="573017" cy="10768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3017" cy="1076810"/>
            </a:xfrm>
            <a:custGeom>
              <a:avLst/>
              <a:gdLst/>
              <a:ahLst/>
              <a:cxnLst/>
              <a:rect r="r" b="b" t="t" l="l"/>
              <a:pathLst>
                <a:path h="1076810" w="573017">
                  <a:moveTo>
                    <a:pt x="286508" y="0"/>
                  </a:moveTo>
                  <a:lnTo>
                    <a:pt x="573017" y="1076810"/>
                  </a:lnTo>
                  <a:lnTo>
                    <a:pt x="0" y="1076810"/>
                  </a:lnTo>
                  <a:lnTo>
                    <a:pt x="286508" y="0"/>
                  </a:lnTo>
                  <a:close/>
                </a:path>
              </a:pathLst>
            </a:custGeom>
            <a:solidFill>
              <a:srgbClr val="F7AC16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89534" y="461848"/>
              <a:ext cx="393949" cy="538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946262" y="6278489"/>
            <a:ext cx="7503625" cy="2847458"/>
            <a:chOff x="0" y="0"/>
            <a:chExt cx="3598381" cy="136550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98381" cy="1365505"/>
            </a:xfrm>
            <a:custGeom>
              <a:avLst/>
              <a:gdLst/>
              <a:ahLst/>
              <a:cxnLst/>
              <a:rect r="r" b="b" t="t" l="l"/>
              <a:pathLst>
                <a:path h="1365505" w="3598381">
                  <a:moveTo>
                    <a:pt x="93890" y="0"/>
                  </a:moveTo>
                  <a:lnTo>
                    <a:pt x="3504491" y="0"/>
                  </a:lnTo>
                  <a:cubicBezTo>
                    <a:pt x="3529392" y="0"/>
                    <a:pt x="3553273" y="9892"/>
                    <a:pt x="3570881" y="27500"/>
                  </a:cubicBezTo>
                  <a:cubicBezTo>
                    <a:pt x="3588489" y="45107"/>
                    <a:pt x="3598381" y="68989"/>
                    <a:pt x="3598381" y="93890"/>
                  </a:cubicBezTo>
                  <a:lnTo>
                    <a:pt x="3598381" y="1271615"/>
                  </a:lnTo>
                  <a:cubicBezTo>
                    <a:pt x="3598381" y="1296517"/>
                    <a:pt x="3588489" y="1320398"/>
                    <a:pt x="3570881" y="1338006"/>
                  </a:cubicBezTo>
                  <a:cubicBezTo>
                    <a:pt x="3553273" y="1355613"/>
                    <a:pt x="3529392" y="1365505"/>
                    <a:pt x="3504491" y="1365505"/>
                  </a:cubicBezTo>
                  <a:lnTo>
                    <a:pt x="93890" y="1365505"/>
                  </a:lnTo>
                  <a:cubicBezTo>
                    <a:pt x="68989" y="1365505"/>
                    <a:pt x="45107" y="1355613"/>
                    <a:pt x="27500" y="1338006"/>
                  </a:cubicBezTo>
                  <a:cubicBezTo>
                    <a:pt x="9892" y="1320398"/>
                    <a:pt x="0" y="1296517"/>
                    <a:pt x="0" y="1271615"/>
                  </a:cubicBezTo>
                  <a:lnTo>
                    <a:pt x="0" y="93890"/>
                  </a:lnTo>
                  <a:cubicBezTo>
                    <a:pt x="0" y="68989"/>
                    <a:pt x="9892" y="45107"/>
                    <a:pt x="27500" y="27500"/>
                  </a:cubicBezTo>
                  <a:cubicBezTo>
                    <a:pt x="45107" y="9892"/>
                    <a:pt x="68989" y="0"/>
                    <a:pt x="9389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3598381" cy="1451230"/>
            </a:xfrm>
            <a:prstGeom prst="rect">
              <a:avLst/>
            </a:prstGeom>
          </p:spPr>
          <p:txBody>
            <a:bodyPr anchor="ctr" rtlCol="false" tIns="36285" lIns="36285" bIns="36285" rIns="36285"/>
            <a:lstStyle/>
            <a:p>
              <a:pPr algn="just">
                <a:lnSpc>
                  <a:spcPts val="602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558167" y="6372641"/>
            <a:ext cx="6279815" cy="2659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1"/>
              </a:lnSpc>
              <a:spcBef>
                <a:spcPct val="0"/>
              </a:spcBef>
            </a:pPr>
            <a:r>
              <a:rPr lang="en-US" sz="2501" spc="-150">
                <a:solidFill>
                  <a:srgbClr val="0A0A0A"/>
                </a:solidFill>
                <a:latin typeface="Space Mono Bold"/>
              </a:rPr>
              <a:t>Aqui estamos, no seu primeiro notebook, diferente do que fazíamos antes, aqui fazemos programação em célula. Uma célula pode conter códigos ou texto, tente usar a função print nessa célula indicada pela seta.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8365345">
            <a:off x="4003572" y="3135414"/>
            <a:ext cx="687139" cy="1774303"/>
          </a:xfrm>
          <a:custGeom>
            <a:avLst/>
            <a:gdLst/>
            <a:ahLst/>
            <a:cxnLst/>
            <a:rect r="r" b="b" t="t" l="l"/>
            <a:pathLst>
              <a:path h="1774303" w="687139">
                <a:moveTo>
                  <a:pt x="0" y="0"/>
                </a:moveTo>
                <a:lnTo>
                  <a:pt x="687139" y="0"/>
                </a:lnTo>
                <a:lnTo>
                  <a:pt x="687139" y="1774303"/>
                </a:lnTo>
                <a:lnTo>
                  <a:pt x="0" y="17743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634897" y="1028700"/>
            <a:ext cx="9624403" cy="7464550"/>
          </a:xfrm>
          <a:custGeom>
            <a:avLst/>
            <a:gdLst/>
            <a:ahLst/>
            <a:cxnLst/>
            <a:rect r="r" b="b" t="t" l="l"/>
            <a:pathLst>
              <a:path h="7464550" w="9624403">
                <a:moveTo>
                  <a:pt x="0" y="0"/>
                </a:moveTo>
                <a:lnTo>
                  <a:pt x="9624403" y="0"/>
                </a:lnTo>
                <a:lnTo>
                  <a:pt x="9624403" y="7464550"/>
                </a:lnTo>
                <a:lnTo>
                  <a:pt x="0" y="7464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11226" y="7422384"/>
            <a:ext cx="2529661" cy="2529661"/>
          </a:xfrm>
          <a:custGeom>
            <a:avLst/>
            <a:gdLst/>
            <a:ahLst/>
            <a:cxnLst/>
            <a:rect r="r" b="b" t="t" l="l"/>
            <a:pathLst>
              <a:path h="2529661" w="2529661">
                <a:moveTo>
                  <a:pt x="0" y="0"/>
                </a:moveTo>
                <a:lnTo>
                  <a:pt x="2529661" y="0"/>
                </a:lnTo>
                <a:lnTo>
                  <a:pt x="2529661" y="2529661"/>
                </a:lnTo>
                <a:lnTo>
                  <a:pt x="0" y="25296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6776335">
            <a:off x="5397476" y="7392740"/>
            <a:ext cx="499036" cy="937786"/>
            <a:chOff x="0" y="0"/>
            <a:chExt cx="573017" cy="10768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3017" cy="1076810"/>
            </a:xfrm>
            <a:custGeom>
              <a:avLst/>
              <a:gdLst/>
              <a:ahLst/>
              <a:cxnLst/>
              <a:rect r="r" b="b" t="t" l="l"/>
              <a:pathLst>
                <a:path h="1076810" w="573017">
                  <a:moveTo>
                    <a:pt x="286508" y="0"/>
                  </a:moveTo>
                  <a:lnTo>
                    <a:pt x="573017" y="1076810"/>
                  </a:lnTo>
                  <a:lnTo>
                    <a:pt x="0" y="1076810"/>
                  </a:lnTo>
                  <a:lnTo>
                    <a:pt x="286508" y="0"/>
                  </a:lnTo>
                  <a:close/>
                </a:path>
              </a:pathLst>
            </a:custGeom>
            <a:solidFill>
              <a:srgbClr val="F7AC16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89534" y="461848"/>
              <a:ext cx="393949" cy="538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34215" y="5780889"/>
            <a:ext cx="5324782" cy="2321623"/>
            <a:chOff x="0" y="0"/>
            <a:chExt cx="2553512" cy="11133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53512" cy="1113340"/>
            </a:xfrm>
            <a:custGeom>
              <a:avLst/>
              <a:gdLst/>
              <a:ahLst/>
              <a:cxnLst/>
              <a:rect r="r" b="b" t="t" l="l"/>
              <a:pathLst>
                <a:path h="1113340" w="2553512">
                  <a:moveTo>
                    <a:pt x="132309" y="0"/>
                  </a:moveTo>
                  <a:lnTo>
                    <a:pt x="2421203" y="0"/>
                  </a:lnTo>
                  <a:cubicBezTo>
                    <a:pt x="2494275" y="0"/>
                    <a:pt x="2553512" y="59237"/>
                    <a:pt x="2553512" y="132309"/>
                  </a:cubicBezTo>
                  <a:lnTo>
                    <a:pt x="2553512" y="981031"/>
                  </a:lnTo>
                  <a:cubicBezTo>
                    <a:pt x="2553512" y="1054103"/>
                    <a:pt x="2494275" y="1113340"/>
                    <a:pt x="2421203" y="1113340"/>
                  </a:cubicBezTo>
                  <a:lnTo>
                    <a:pt x="132309" y="1113340"/>
                  </a:lnTo>
                  <a:cubicBezTo>
                    <a:pt x="59237" y="1113340"/>
                    <a:pt x="0" y="1054103"/>
                    <a:pt x="0" y="981031"/>
                  </a:cubicBezTo>
                  <a:lnTo>
                    <a:pt x="0" y="132309"/>
                  </a:lnTo>
                  <a:cubicBezTo>
                    <a:pt x="0" y="59237"/>
                    <a:pt x="59237" y="0"/>
                    <a:pt x="13230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2553512" cy="1199065"/>
            </a:xfrm>
            <a:prstGeom prst="rect">
              <a:avLst/>
            </a:prstGeom>
          </p:spPr>
          <p:txBody>
            <a:bodyPr anchor="ctr" rtlCol="false" tIns="36285" lIns="36285" bIns="36285" rIns="36285"/>
            <a:lstStyle/>
            <a:p>
              <a:pPr algn="just">
                <a:lnSpc>
                  <a:spcPts val="602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805997" y="6108906"/>
            <a:ext cx="4581219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6"/>
              </a:lnSpc>
              <a:spcBef>
                <a:spcPct val="0"/>
              </a:spcBef>
            </a:pPr>
            <a:r>
              <a:rPr lang="en-US" sz="2771" spc="-166">
                <a:solidFill>
                  <a:srgbClr val="0A0A0A"/>
                </a:solidFill>
                <a:latin typeface="Space Mono Bold"/>
              </a:rPr>
              <a:t>O “notebook” vai ser o nosso ambiente de programação onde iremos fazer nossos códigos.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35113" y="1358106"/>
            <a:ext cx="6512812" cy="1868274"/>
            <a:chOff x="0" y="0"/>
            <a:chExt cx="2725386" cy="78180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725386" cy="781808"/>
            </a:xfrm>
            <a:custGeom>
              <a:avLst/>
              <a:gdLst/>
              <a:ahLst/>
              <a:cxnLst/>
              <a:rect r="r" b="b" t="t" l="l"/>
              <a:pathLst>
                <a:path h="781808" w="2725386">
                  <a:moveTo>
                    <a:pt x="72512" y="0"/>
                  </a:moveTo>
                  <a:lnTo>
                    <a:pt x="2652874" y="0"/>
                  </a:lnTo>
                  <a:cubicBezTo>
                    <a:pt x="2692921" y="0"/>
                    <a:pt x="2725386" y="32465"/>
                    <a:pt x="2725386" y="72512"/>
                  </a:cubicBezTo>
                  <a:lnTo>
                    <a:pt x="2725386" y="709296"/>
                  </a:lnTo>
                  <a:cubicBezTo>
                    <a:pt x="2725386" y="749343"/>
                    <a:pt x="2692921" y="781808"/>
                    <a:pt x="2652874" y="781808"/>
                  </a:cubicBezTo>
                  <a:lnTo>
                    <a:pt x="72512" y="781808"/>
                  </a:lnTo>
                  <a:cubicBezTo>
                    <a:pt x="32465" y="781808"/>
                    <a:pt x="0" y="749343"/>
                    <a:pt x="0" y="709296"/>
                  </a:cubicBezTo>
                  <a:lnTo>
                    <a:pt x="0" y="72512"/>
                  </a:lnTo>
                  <a:cubicBezTo>
                    <a:pt x="0" y="32465"/>
                    <a:pt x="32465" y="0"/>
                    <a:pt x="7251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725386" cy="819908"/>
            </a:xfrm>
            <a:prstGeom prst="rect">
              <a:avLst/>
            </a:prstGeom>
          </p:spPr>
          <p:txBody>
            <a:bodyPr anchor="ctr" rtlCol="false" tIns="41582" lIns="41582" bIns="41582" rIns="4158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09976" y="1673118"/>
            <a:ext cx="5963087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6"/>
              </a:lnSpc>
              <a:spcBef>
                <a:spcPct val="0"/>
              </a:spcBef>
            </a:pPr>
            <a:r>
              <a:rPr lang="en-US" sz="2796" spc="-167">
                <a:solidFill>
                  <a:srgbClr val="0A0A0A"/>
                </a:solidFill>
                <a:latin typeface="Space Mono Bold"/>
              </a:rPr>
              <a:t>Depois de ter feito login, essa janela aparecerá com os notebooks que você já criou.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28075" y="3474464"/>
            <a:ext cx="6512812" cy="1868274"/>
            <a:chOff x="0" y="0"/>
            <a:chExt cx="2725386" cy="78180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725386" cy="781808"/>
            </a:xfrm>
            <a:custGeom>
              <a:avLst/>
              <a:gdLst/>
              <a:ahLst/>
              <a:cxnLst/>
              <a:rect r="r" b="b" t="t" l="l"/>
              <a:pathLst>
                <a:path h="781808" w="2725386">
                  <a:moveTo>
                    <a:pt x="72512" y="0"/>
                  </a:moveTo>
                  <a:lnTo>
                    <a:pt x="2652874" y="0"/>
                  </a:lnTo>
                  <a:cubicBezTo>
                    <a:pt x="2692921" y="0"/>
                    <a:pt x="2725386" y="32465"/>
                    <a:pt x="2725386" y="72512"/>
                  </a:cubicBezTo>
                  <a:lnTo>
                    <a:pt x="2725386" y="709296"/>
                  </a:lnTo>
                  <a:cubicBezTo>
                    <a:pt x="2725386" y="749343"/>
                    <a:pt x="2692921" y="781808"/>
                    <a:pt x="2652874" y="781808"/>
                  </a:cubicBezTo>
                  <a:lnTo>
                    <a:pt x="72512" y="781808"/>
                  </a:lnTo>
                  <a:cubicBezTo>
                    <a:pt x="32465" y="781808"/>
                    <a:pt x="0" y="749343"/>
                    <a:pt x="0" y="709296"/>
                  </a:cubicBezTo>
                  <a:lnTo>
                    <a:pt x="0" y="72512"/>
                  </a:lnTo>
                  <a:cubicBezTo>
                    <a:pt x="0" y="32465"/>
                    <a:pt x="32465" y="0"/>
                    <a:pt x="72512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725386" cy="819908"/>
            </a:xfrm>
            <a:prstGeom prst="rect">
              <a:avLst/>
            </a:prstGeom>
          </p:spPr>
          <p:txBody>
            <a:bodyPr anchor="ctr" rtlCol="false" tIns="41582" lIns="41582" bIns="41582" rIns="4158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02938" y="3789476"/>
            <a:ext cx="5963087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6"/>
              </a:lnSpc>
            </a:pPr>
            <a:r>
              <a:rPr lang="en-US" sz="2796" spc="-167">
                <a:solidFill>
                  <a:srgbClr val="0A0A0A"/>
                </a:solidFill>
                <a:latin typeface="Space Mono Bold"/>
              </a:rPr>
              <a:t>Vamos criar um novo notebook clicando em : </a:t>
            </a:r>
          </a:p>
          <a:p>
            <a:pPr algn="ctr">
              <a:lnSpc>
                <a:spcPts val="3356"/>
              </a:lnSpc>
              <a:spcBef>
                <a:spcPct val="0"/>
              </a:spcBef>
            </a:pPr>
            <a:r>
              <a:rPr lang="en-US" sz="2796" spc="-167">
                <a:solidFill>
                  <a:srgbClr val="0A0A0A"/>
                </a:solidFill>
                <a:latin typeface="Space Mono Bold"/>
              </a:rPr>
              <a:t>“ Novo notebook”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775597"/>
            <a:ext cx="16223235" cy="7657248"/>
          </a:xfrm>
          <a:custGeom>
            <a:avLst/>
            <a:gdLst/>
            <a:ahLst/>
            <a:cxnLst/>
            <a:rect r="r" b="b" t="t" l="l"/>
            <a:pathLst>
              <a:path h="7657248" w="16223235">
                <a:moveTo>
                  <a:pt x="0" y="0"/>
                </a:moveTo>
                <a:lnTo>
                  <a:pt x="16223235" y="0"/>
                </a:lnTo>
                <a:lnTo>
                  <a:pt x="16223235" y="7657248"/>
                </a:lnTo>
                <a:lnTo>
                  <a:pt x="0" y="7657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11226" y="7422384"/>
            <a:ext cx="2529661" cy="2529661"/>
          </a:xfrm>
          <a:custGeom>
            <a:avLst/>
            <a:gdLst/>
            <a:ahLst/>
            <a:cxnLst/>
            <a:rect r="r" b="b" t="t" l="l"/>
            <a:pathLst>
              <a:path h="2529661" w="2529661">
                <a:moveTo>
                  <a:pt x="0" y="0"/>
                </a:moveTo>
                <a:lnTo>
                  <a:pt x="2529661" y="0"/>
                </a:lnTo>
                <a:lnTo>
                  <a:pt x="2529661" y="2529661"/>
                </a:lnTo>
                <a:lnTo>
                  <a:pt x="0" y="25296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6303374">
            <a:off x="6445060" y="7601196"/>
            <a:ext cx="499036" cy="937786"/>
            <a:chOff x="0" y="0"/>
            <a:chExt cx="573017" cy="10768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3017" cy="1076810"/>
            </a:xfrm>
            <a:custGeom>
              <a:avLst/>
              <a:gdLst/>
              <a:ahLst/>
              <a:cxnLst/>
              <a:rect r="r" b="b" t="t" l="l"/>
              <a:pathLst>
                <a:path h="1076810" w="573017">
                  <a:moveTo>
                    <a:pt x="286508" y="0"/>
                  </a:moveTo>
                  <a:lnTo>
                    <a:pt x="573017" y="1076810"/>
                  </a:lnTo>
                  <a:lnTo>
                    <a:pt x="0" y="1076810"/>
                  </a:lnTo>
                  <a:lnTo>
                    <a:pt x="286508" y="0"/>
                  </a:lnTo>
                  <a:close/>
                </a:path>
              </a:pathLst>
            </a:custGeom>
            <a:solidFill>
              <a:srgbClr val="F7AC16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89534" y="461848"/>
              <a:ext cx="393949" cy="538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464108" y="4587655"/>
            <a:ext cx="7258811" cy="1831995"/>
            <a:chOff x="0" y="0"/>
            <a:chExt cx="3480980" cy="8785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480980" cy="878538"/>
            </a:xfrm>
            <a:custGeom>
              <a:avLst/>
              <a:gdLst/>
              <a:ahLst/>
              <a:cxnLst/>
              <a:rect r="r" b="b" t="t" l="l"/>
              <a:pathLst>
                <a:path h="878538" w="3480980">
                  <a:moveTo>
                    <a:pt x="97056" y="0"/>
                  </a:moveTo>
                  <a:lnTo>
                    <a:pt x="3383923" y="0"/>
                  </a:lnTo>
                  <a:cubicBezTo>
                    <a:pt x="3437526" y="0"/>
                    <a:pt x="3480980" y="43454"/>
                    <a:pt x="3480980" y="97056"/>
                  </a:cubicBezTo>
                  <a:lnTo>
                    <a:pt x="3480980" y="781481"/>
                  </a:lnTo>
                  <a:cubicBezTo>
                    <a:pt x="3480980" y="835084"/>
                    <a:pt x="3437526" y="878538"/>
                    <a:pt x="3383923" y="878538"/>
                  </a:cubicBezTo>
                  <a:lnTo>
                    <a:pt x="97056" y="878538"/>
                  </a:lnTo>
                  <a:cubicBezTo>
                    <a:pt x="43454" y="878538"/>
                    <a:pt x="0" y="835084"/>
                    <a:pt x="0" y="781481"/>
                  </a:cubicBezTo>
                  <a:lnTo>
                    <a:pt x="0" y="97056"/>
                  </a:lnTo>
                  <a:cubicBezTo>
                    <a:pt x="0" y="43454"/>
                    <a:pt x="43454" y="0"/>
                    <a:pt x="97056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3480980" cy="964263"/>
            </a:xfrm>
            <a:prstGeom prst="rect">
              <a:avLst/>
            </a:prstGeom>
          </p:spPr>
          <p:txBody>
            <a:bodyPr anchor="ctr" rtlCol="false" tIns="36285" lIns="36285" bIns="36285" rIns="36285"/>
            <a:lstStyle/>
            <a:p>
              <a:pPr algn="just">
                <a:lnSpc>
                  <a:spcPts val="602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8988019" y="4915672"/>
            <a:ext cx="6455803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6"/>
              </a:lnSpc>
              <a:spcBef>
                <a:spcPct val="0"/>
              </a:spcBef>
            </a:pPr>
            <a:r>
              <a:rPr lang="en-US" sz="2771" spc="-166">
                <a:solidFill>
                  <a:srgbClr val="0A0A0A"/>
                </a:solidFill>
                <a:latin typeface="Space Mono Bold"/>
              </a:rPr>
              <a:t>Se usar “Shift + D”, ou “Shift + Enter” irá executar o código e criar outra célula de código.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9346905">
            <a:off x="2215930" y="2866126"/>
            <a:ext cx="510602" cy="1318455"/>
          </a:xfrm>
          <a:custGeom>
            <a:avLst/>
            <a:gdLst/>
            <a:ahLst/>
            <a:cxnLst/>
            <a:rect r="r" b="b" t="t" l="l"/>
            <a:pathLst>
              <a:path h="1318455" w="510602">
                <a:moveTo>
                  <a:pt x="0" y="0"/>
                </a:moveTo>
                <a:lnTo>
                  <a:pt x="510602" y="0"/>
                </a:lnTo>
                <a:lnTo>
                  <a:pt x="510602" y="1318455"/>
                </a:lnTo>
                <a:lnTo>
                  <a:pt x="0" y="13184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967975" y="3620436"/>
            <a:ext cx="5846395" cy="1945812"/>
            <a:chOff x="0" y="0"/>
            <a:chExt cx="2803652" cy="9331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803652" cy="933119"/>
            </a:xfrm>
            <a:custGeom>
              <a:avLst/>
              <a:gdLst/>
              <a:ahLst/>
              <a:cxnLst/>
              <a:rect r="r" b="b" t="t" l="l"/>
              <a:pathLst>
                <a:path h="933119" w="2803652">
                  <a:moveTo>
                    <a:pt x="120504" y="0"/>
                  </a:moveTo>
                  <a:lnTo>
                    <a:pt x="2683148" y="0"/>
                  </a:lnTo>
                  <a:cubicBezTo>
                    <a:pt x="2749701" y="0"/>
                    <a:pt x="2803652" y="53952"/>
                    <a:pt x="2803652" y="120504"/>
                  </a:cubicBezTo>
                  <a:lnTo>
                    <a:pt x="2803652" y="812614"/>
                  </a:lnTo>
                  <a:cubicBezTo>
                    <a:pt x="2803652" y="879167"/>
                    <a:pt x="2749701" y="933119"/>
                    <a:pt x="2683148" y="933119"/>
                  </a:cubicBezTo>
                  <a:lnTo>
                    <a:pt x="120504" y="933119"/>
                  </a:lnTo>
                  <a:cubicBezTo>
                    <a:pt x="53952" y="933119"/>
                    <a:pt x="0" y="879167"/>
                    <a:pt x="0" y="812614"/>
                  </a:cubicBezTo>
                  <a:lnTo>
                    <a:pt x="0" y="120504"/>
                  </a:lnTo>
                  <a:cubicBezTo>
                    <a:pt x="0" y="53952"/>
                    <a:pt x="53952" y="0"/>
                    <a:pt x="12050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85725"/>
              <a:ext cx="2803652" cy="1018844"/>
            </a:xfrm>
            <a:prstGeom prst="rect">
              <a:avLst/>
            </a:prstGeom>
          </p:spPr>
          <p:txBody>
            <a:bodyPr anchor="ctr" rtlCol="false" tIns="36285" lIns="36285" bIns="36285" rIns="36285"/>
            <a:lstStyle/>
            <a:p>
              <a:pPr algn="just">
                <a:lnSpc>
                  <a:spcPts val="602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340322" y="3781209"/>
            <a:ext cx="5000860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6"/>
              </a:lnSpc>
              <a:spcBef>
                <a:spcPct val="0"/>
              </a:spcBef>
            </a:pPr>
            <a:r>
              <a:rPr lang="en-US" sz="2771" spc="-166">
                <a:solidFill>
                  <a:srgbClr val="0A0A0A"/>
                </a:solidFill>
                <a:latin typeface="Space Mono Bold"/>
              </a:rPr>
              <a:t>Aperte aqui para rodar o código dentro da célula, ou aperte “Shift + D” ou “Shift + Enter”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5633018">
            <a:off x="4204434" y="1304829"/>
            <a:ext cx="510602" cy="1318455"/>
          </a:xfrm>
          <a:custGeom>
            <a:avLst/>
            <a:gdLst/>
            <a:ahLst/>
            <a:cxnLst/>
            <a:rect r="r" b="b" t="t" l="l"/>
            <a:pathLst>
              <a:path h="1318455" w="510602">
                <a:moveTo>
                  <a:pt x="0" y="0"/>
                </a:moveTo>
                <a:lnTo>
                  <a:pt x="510601" y="0"/>
                </a:lnTo>
                <a:lnTo>
                  <a:pt x="510601" y="1318455"/>
                </a:lnTo>
                <a:lnTo>
                  <a:pt x="0" y="13184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4840752" y="1405413"/>
            <a:ext cx="6531726" cy="1205373"/>
            <a:chOff x="0" y="0"/>
            <a:chExt cx="2733300" cy="50440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733300" cy="504407"/>
            </a:xfrm>
            <a:custGeom>
              <a:avLst/>
              <a:gdLst/>
              <a:ahLst/>
              <a:cxnLst/>
              <a:rect r="r" b="b" t="t" l="l"/>
              <a:pathLst>
                <a:path h="504407" w="2733300">
                  <a:moveTo>
                    <a:pt x="72302" y="0"/>
                  </a:moveTo>
                  <a:lnTo>
                    <a:pt x="2660998" y="0"/>
                  </a:lnTo>
                  <a:cubicBezTo>
                    <a:pt x="2700930" y="0"/>
                    <a:pt x="2733300" y="32371"/>
                    <a:pt x="2733300" y="72302"/>
                  </a:cubicBezTo>
                  <a:lnTo>
                    <a:pt x="2733300" y="432105"/>
                  </a:lnTo>
                  <a:cubicBezTo>
                    <a:pt x="2733300" y="472036"/>
                    <a:pt x="2700930" y="504407"/>
                    <a:pt x="2660998" y="504407"/>
                  </a:cubicBezTo>
                  <a:lnTo>
                    <a:pt x="72302" y="504407"/>
                  </a:lnTo>
                  <a:cubicBezTo>
                    <a:pt x="32371" y="504407"/>
                    <a:pt x="0" y="472036"/>
                    <a:pt x="0" y="432105"/>
                  </a:cubicBezTo>
                  <a:lnTo>
                    <a:pt x="0" y="72302"/>
                  </a:lnTo>
                  <a:cubicBezTo>
                    <a:pt x="0" y="32371"/>
                    <a:pt x="32371" y="0"/>
                    <a:pt x="72302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733300" cy="542507"/>
            </a:xfrm>
            <a:prstGeom prst="rect">
              <a:avLst/>
            </a:prstGeom>
          </p:spPr>
          <p:txBody>
            <a:bodyPr anchor="ctr" rtlCol="false" tIns="41582" lIns="41582" bIns="41582" rIns="4158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5125072" y="1598524"/>
            <a:ext cx="5963087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6"/>
              </a:lnSpc>
              <a:spcBef>
                <a:spcPct val="0"/>
              </a:spcBef>
            </a:pPr>
            <a:r>
              <a:rPr lang="en-US" sz="2796" spc="-167">
                <a:solidFill>
                  <a:srgbClr val="0A0A0A"/>
                </a:solidFill>
                <a:latin typeface="Space Mono Bold"/>
              </a:rPr>
              <a:t>Aqui adicionamos mais células  de código ou de texto 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6823855" y="7116497"/>
            <a:ext cx="5269658" cy="1316347"/>
            <a:chOff x="0" y="0"/>
            <a:chExt cx="2527077" cy="63125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527077" cy="631257"/>
            </a:xfrm>
            <a:custGeom>
              <a:avLst/>
              <a:gdLst/>
              <a:ahLst/>
              <a:cxnLst/>
              <a:rect r="r" b="b" t="t" l="l"/>
              <a:pathLst>
                <a:path h="631257" w="2527077">
                  <a:moveTo>
                    <a:pt x="133693" y="0"/>
                  </a:moveTo>
                  <a:lnTo>
                    <a:pt x="2393384" y="0"/>
                  </a:lnTo>
                  <a:cubicBezTo>
                    <a:pt x="2428842" y="0"/>
                    <a:pt x="2462847" y="14085"/>
                    <a:pt x="2487919" y="39158"/>
                  </a:cubicBezTo>
                  <a:cubicBezTo>
                    <a:pt x="2512991" y="64230"/>
                    <a:pt x="2527077" y="98235"/>
                    <a:pt x="2527077" y="133693"/>
                  </a:cubicBezTo>
                  <a:lnTo>
                    <a:pt x="2527077" y="497565"/>
                  </a:lnTo>
                  <a:cubicBezTo>
                    <a:pt x="2527077" y="571401"/>
                    <a:pt x="2467221" y="631257"/>
                    <a:pt x="2393384" y="631257"/>
                  </a:cubicBezTo>
                  <a:lnTo>
                    <a:pt x="133693" y="631257"/>
                  </a:lnTo>
                  <a:cubicBezTo>
                    <a:pt x="59856" y="631257"/>
                    <a:pt x="0" y="571401"/>
                    <a:pt x="0" y="497565"/>
                  </a:cubicBezTo>
                  <a:lnTo>
                    <a:pt x="0" y="133693"/>
                  </a:lnTo>
                  <a:cubicBezTo>
                    <a:pt x="0" y="59856"/>
                    <a:pt x="59856" y="0"/>
                    <a:pt x="1336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85725"/>
              <a:ext cx="2527077" cy="716982"/>
            </a:xfrm>
            <a:prstGeom prst="rect">
              <a:avLst/>
            </a:prstGeom>
          </p:spPr>
          <p:txBody>
            <a:bodyPr anchor="ctr" rtlCol="false" tIns="36285" lIns="36285" bIns="36285" rIns="36285"/>
            <a:lstStyle/>
            <a:p>
              <a:pPr algn="just">
                <a:lnSpc>
                  <a:spcPts val="602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212191" y="7365096"/>
            <a:ext cx="4325923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6"/>
              </a:lnSpc>
              <a:spcBef>
                <a:spcPct val="0"/>
              </a:spcBef>
            </a:pPr>
            <a:r>
              <a:rPr lang="en-US" sz="2771" spc="-166">
                <a:solidFill>
                  <a:srgbClr val="0A0A0A"/>
                </a:solidFill>
                <a:latin typeface="Space Mono Bold"/>
              </a:rPr>
              <a:t>Vamos criar uma célula de texto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DAGCmjI7xy0</dc:identifier>
  <dcterms:modified xsi:type="dcterms:W3CDTF">2011-08-01T06:04:30Z</dcterms:modified>
  <cp:revision>1</cp:revision>
  <dc:title>Python - Aula 2</dc:title>
</cp:coreProperties>
</file>