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Space Mono" charset="1" panose="02000509040000020004"/>
      <p:regular r:id="rId12"/>
    </p:embeddedFont>
    <p:embeddedFont>
      <p:font typeface="Space Mono Bold" charset="1" panose="02000809030000020004"/>
      <p:regular r:id="rId13"/>
    </p:embeddedFont>
    <p:embeddedFont>
      <p:font typeface="Space Mono Italics" charset="1" panose="02000509090000090004"/>
      <p:regular r:id="rId14"/>
    </p:embeddedFont>
    <p:embeddedFont>
      <p:font typeface="Space Mono Bold Italics" charset="1" panose="02000809040000090004"/>
      <p:regular r:id="rId15"/>
    </p:embeddedFont>
    <p:embeddedFont>
      <p:font typeface="Bugaki" charset="1" panose="00000000000000000000"/>
      <p:regular r:id="rId16"/>
    </p:embeddedFont>
    <p:embeddedFont>
      <p:font typeface="Bugaki Italics" charset="1" panose="00000000000000000000"/>
      <p:regular r:id="rId17"/>
    </p:embeddedFont>
    <p:embeddedFont>
      <p:font typeface="Comic Sans" charset="1" panose="03000702030302020204"/>
      <p:regular r:id="rId18"/>
    </p:embeddedFont>
    <p:embeddedFont>
      <p:font typeface="Comic Sans Bold" charset="1" panose="03000902030302020204"/>
      <p:regular r:id="rId19"/>
    </p:embeddedFont>
    <p:embeddedFont>
      <p:font typeface="Comic Sans Italics" charset="1" panose="03000702030302060204"/>
      <p:regular r:id="rId20"/>
    </p:embeddedFont>
    <p:embeddedFont>
      <p:font typeface="Comic Sans Bold Italics" charset="1" panose="03000902030302060204"/>
      <p:regular r:id="rId21"/>
    </p:embeddedFont>
    <p:embeddedFont>
      <p:font typeface="Dosis" charset="1" panose="02010503020202060003"/>
      <p:regular r:id="rId22"/>
    </p:embeddedFont>
    <p:embeddedFont>
      <p:font typeface="Dosis Bold" charset="1" panose="02010803020202060003"/>
      <p:regular r:id="rId23"/>
    </p:embeddedFont>
    <p:embeddedFont>
      <p:font typeface="Dosis Extra-Light" charset="1" panose="02010203020202060003"/>
      <p:regular r:id="rId24"/>
    </p:embeddedFont>
    <p:embeddedFont>
      <p:font typeface="Dosis Light" charset="1" panose="02010803020202060003"/>
      <p:regular r:id="rId25"/>
    </p:embeddedFont>
    <p:embeddedFont>
      <p:font typeface="Dosis Medium" charset="1" panose="02010603020202060003"/>
      <p:regular r:id="rId26"/>
    </p:embeddedFont>
    <p:embeddedFont>
      <p:font typeface="Dosis Semi-Bold" charset="1" panose="02010703020202060003"/>
      <p:regular r:id="rId27"/>
    </p:embeddedFont>
    <p:embeddedFont>
      <p:font typeface="Dosis Ultra-Bold" charset="1" panose="020109030202020600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slides/slide1.xml" Type="http://schemas.openxmlformats.org/officeDocument/2006/relationships/slide"/><Relationship Id="rId3" Target="viewProps.xml" Type="http://schemas.openxmlformats.org/officeDocument/2006/relationships/viewProps"/><Relationship Id="rId30" Target="slides/slide2.xml" Type="http://schemas.openxmlformats.org/officeDocument/2006/relationships/slide"/><Relationship Id="rId31" Target="slides/slide3.xml" Type="http://schemas.openxmlformats.org/officeDocument/2006/relationships/slide"/><Relationship Id="rId32" Target="slides/slide4.xml" Type="http://schemas.openxmlformats.org/officeDocument/2006/relationships/slide"/><Relationship Id="rId33" Target="slides/slide5.xml" Type="http://schemas.openxmlformats.org/officeDocument/2006/relationships/slide"/><Relationship Id="rId34" Target="slides/slide6.xml" Type="http://schemas.openxmlformats.org/officeDocument/2006/relationships/slide"/><Relationship Id="rId35" Target="slides/slide7.xml" Type="http://schemas.openxmlformats.org/officeDocument/2006/relationships/slide"/><Relationship Id="rId36" Target="slides/slide8.xml" Type="http://schemas.openxmlformats.org/officeDocument/2006/relationships/slide"/><Relationship Id="rId37" Target="slides/slide9.xml" Type="http://schemas.openxmlformats.org/officeDocument/2006/relationships/slide"/><Relationship Id="rId38" Target="slides/slide10.xml" Type="http://schemas.openxmlformats.org/officeDocument/2006/relationships/slide"/><Relationship Id="rId39" Target="slides/slide11.xml" Type="http://schemas.openxmlformats.org/officeDocument/2006/relationships/slide"/><Relationship Id="rId4" Target="theme/theme1.xml" Type="http://schemas.openxmlformats.org/officeDocument/2006/relationships/theme"/><Relationship Id="rId40" Target="slides/slide12.xml" Type="http://schemas.openxmlformats.org/officeDocument/2006/relationships/slide"/><Relationship Id="rId41" Target="slides/slide13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Relationship Id="rId5" Target="../media/image8.pn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8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5.png" Type="http://schemas.openxmlformats.org/officeDocument/2006/relationships/image"/><Relationship Id="rId5" Target="../media/image8.pn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8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1712193" y="3132036"/>
            <a:ext cx="14872554" cy="387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spc="-1709">
                <a:solidFill>
                  <a:srgbClr val="F2EFEB"/>
                </a:solidFill>
                <a:latin typeface="Bugaki Italics"/>
              </a:rPr>
              <a:t>PYTHON</a:t>
            </a:r>
          </a:p>
          <a:p>
            <a:pPr algn="ctr">
              <a:lnSpc>
                <a:spcPts val="11640"/>
              </a:lnSpc>
            </a:pPr>
            <a:r>
              <a:rPr lang="en-US" sz="12000" spc="-1236">
                <a:solidFill>
                  <a:srgbClr val="F2EFEB"/>
                </a:solidFill>
                <a:latin typeface="Bugaki Italics"/>
              </a:rPr>
              <a:t>AULA 4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67683" y="-40527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542698" y="2711778"/>
            <a:ext cx="9266334" cy="2431722"/>
          </a:xfrm>
          <a:custGeom>
            <a:avLst/>
            <a:gdLst/>
            <a:ahLst/>
            <a:cxnLst/>
            <a:rect r="r" b="b" t="t" l="l"/>
            <a:pathLst>
              <a:path h="2431722" w="9266334">
                <a:moveTo>
                  <a:pt x="0" y="0"/>
                </a:moveTo>
                <a:lnTo>
                  <a:pt x="9266334" y="0"/>
                </a:lnTo>
                <a:lnTo>
                  <a:pt x="9266334" y="2431722"/>
                </a:lnTo>
                <a:lnTo>
                  <a:pt x="0" y="24317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583879" y="4798393"/>
            <a:ext cx="5183972" cy="5490990"/>
            <a:chOff x="0" y="0"/>
            <a:chExt cx="6911963" cy="73213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4069365"/>
              <a:ext cx="3251955" cy="3251955"/>
            </a:xfrm>
            <a:custGeom>
              <a:avLst/>
              <a:gdLst/>
              <a:ahLst/>
              <a:cxnLst/>
              <a:rect r="r" b="b" t="t" l="l"/>
              <a:pathLst>
                <a:path h="3251955" w="3251955">
                  <a:moveTo>
                    <a:pt x="0" y="0"/>
                  </a:moveTo>
                  <a:lnTo>
                    <a:pt x="3251955" y="0"/>
                  </a:lnTo>
                  <a:lnTo>
                    <a:pt x="3251955" y="3251955"/>
                  </a:lnTo>
                  <a:lnTo>
                    <a:pt x="0" y="3251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true" flipV="false" rot="506026">
              <a:off x="1039406" y="379615"/>
              <a:ext cx="5540534" cy="4936112"/>
            </a:xfrm>
            <a:custGeom>
              <a:avLst/>
              <a:gdLst/>
              <a:ahLst/>
              <a:cxnLst/>
              <a:rect r="r" b="b" t="t" l="l"/>
              <a:pathLst>
                <a:path h="4936112" w="5540534">
                  <a:moveTo>
                    <a:pt x="5540534" y="0"/>
                  </a:moveTo>
                  <a:lnTo>
                    <a:pt x="0" y="0"/>
                  </a:lnTo>
                  <a:lnTo>
                    <a:pt x="0" y="4936112"/>
                  </a:lnTo>
                  <a:lnTo>
                    <a:pt x="5540534" y="4936112"/>
                  </a:lnTo>
                  <a:lnTo>
                    <a:pt x="5540534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349173">
              <a:off x="1543092" y="1009656"/>
              <a:ext cx="4634763" cy="2857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75"/>
                </a:lnSpc>
                <a:spcBef>
                  <a:spcPct val="0"/>
                </a:spcBef>
              </a:pPr>
              <a:r>
                <a:rPr lang="en-US" sz="2813">
                  <a:solidFill>
                    <a:srgbClr val="000000"/>
                  </a:solidFill>
                  <a:latin typeface="Dosis Bold"/>
                </a:rPr>
                <a:t>No exemplo da idade, teríamos que converter idade para inteiro </a:t>
              </a:r>
              <a:r>
                <a:rPr lang="en-US" sz="2813">
                  <a:solidFill>
                    <a:srgbClr val="C03027"/>
                  </a:solidFill>
                  <a:latin typeface="Dosis Bold"/>
                </a:rPr>
                <a:t>int(idade) </a:t>
              </a:r>
              <a:r>
                <a:rPr lang="en-US" sz="2813">
                  <a:solidFill>
                    <a:srgbClr val="000000"/>
                  </a:solidFill>
                  <a:latin typeface="Dosis Bold"/>
                </a:rPr>
                <a:t>ou 10 para string </a:t>
              </a:r>
              <a:r>
                <a:rPr lang="en-US" sz="2813">
                  <a:solidFill>
                    <a:srgbClr val="C03027"/>
                  </a:solidFill>
                  <a:latin typeface="Dosis Bold"/>
                </a:rPr>
                <a:t>str(“10“)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2143587"/>
            <a:ext cx="6912772" cy="6581485"/>
            <a:chOff x="0" y="0"/>
            <a:chExt cx="2372212" cy="225852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72212" cy="2258527"/>
            </a:xfrm>
            <a:custGeom>
              <a:avLst/>
              <a:gdLst/>
              <a:ahLst/>
              <a:cxnLst/>
              <a:rect r="r" b="b" t="t" l="l"/>
              <a:pathLst>
                <a:path h="2258527" w="2372212">
                  <a:moveTo>
                    <a:pt x="71676" y="0"/>
                  </a:moveTo>
                  <a:lnTo>
                    <a:pt x="2300536" y="0"/>
                  </a:lnTo>
                  <a:cubicBezTo>
                    <a:pt x="2340122" y="0"/>
                    <a:pt x="2372212" y="32091"/>
                    <a:pt x="2372212" y="71676"/>
                  </a:cubicBezTo>
                  <a:lnTo>
                    <a:pt x="2372212" y="2186850"/>
                  </a:lnTo>
                  <a:cubicBezTo>
                    <a:pt x="2372212" y="2226436"/>
                    <a:pt x="2340122" y="2258527"/>
                    <a:pt x="2300536" y="2258527"/>
                  </a:cubicBezTo>
                  <a:lnTo>
                    <a:pt x="71676" y="2258527"/>
                  </a:lnTo>
                  <a:cubicBezTo>
                    <a:pt x="32091" y="2258527"/>
                    <a:pt x="0" y="2226436"/>
                    <a:pt x="0" y="2186850"/>
                  </a:cubicBezTo>
                  <a:lnTo>
                    <a:pt x="0" y="71676"/>
                  </a:lnTo>
                  <a:cubicBezTo>
                    <a:pt x="0" y="32091"/>
                    <a:pt x="32091" y="0"/>
                    <a:pt x="7167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2372212" cy="2287102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46048" y="2300605"/>
            <a:ext cx="6278075" cy="627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3499" spc="-209">
                <a:solidFill>
                  <a:srgbClr val="000000"/>
                </a:solidFill>
                <a:latin typeface="Space Mono Bold"/>
              </a:rPr>
              <a:t>Em variáveis do tipo texto usamos a operação “+” para </a:t>
            </a:r>
            <a:r>
              <a:rPr lang="en-US" sz="3499" spc="-209">
                <a:solidFill>
                  <a:srgbClr val="C03027"/>
                </a:solidFill>
                <a:latin typeface="Space Mono Bold"/>
              </a:rPr>
              <a:t>concatenar</a:t>
            </a:r>
            <a:r>
              <a:rPr lang="en-US" sz="3499" spc="-209">
                <a:solidFill>
                  <a:srgbClr val="000000"/>
                </a:solidFill>
                <a:latin typeface="Space Mono Bold"/>
              </a:rPr>
              <a:t> textos. Concatenar significa juntar, no exemplo ao lado fazemos uma concatenação de duas Strings “texto_1” e “texto_2” e imprimimos, podemos fazer isso por que elas são do mesmo tipo.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FUNÇÃO INPUT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7707" y="340285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3"/>
                </a:lnTo>
                <a:lnTo>
                  <a:pt x="0" y="10816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21743" y="3002381"/>
            <a:ext cx="13345767" cy="4863897"/>
          </a:xfrm>
          <a:custGeom>
            <a:avLst/>
            <a:gdLst/>
            <a:ahLst/>
            <a:cxnLst/>
            <a:rect r="r" b="b" t="t" l="l"/>
            <a:pathLst>
              <a:path h="4863897" w="13345767">
                <a:moveTo>
                  <a:pt x="0" y="0"/>
                </a:moveTo>
                <a:lnTo>
                  <a:pt x="13345767" y="0"/>
                </a:lnTo>
                <a:lnTo>
                  <a:pt x="13345767" y="4863897"/>
                </a:lnTo>
                <a:lnTo>
                  <a:pt x="0" y="48638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FUNÇÃO INPUT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7707" y="340285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3"/>
                </a:lnTo>
                <a:lnTo>
                  <a:pt x="0" y="10816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4514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937073" y="2355396"/>
            <a:ext cx="7981695" cy="3091543"/>
            <a:chOff x="0" y="0"/>
            <a:chExt cx="3340062" cy="1293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40062" cy="1293703"/>
            </a:xfrm>
            <a:custGeom>
              <a:avLst/>
              <a:gdLst/>
              <a:ahLst/>
              <a:cxnLst/>
              <a:rect r="r" b="b" t="t" l="l"/>
              <a:pathLst>
                <a:path h="1293703" w="3340062">
                  <a:moveTo>
                    <a:pt x="49468" y="0"/>
                  </a:moveTo>
                  <a:lnTo>
                    <a:pt x="3290594" y="0"/>
                  </a:lnTo>
                  <a:cubicBezTo>
                    <a:pt x="3303714" y="0"/>
                    <a:pt x="3316296" y="5212"/>
                    <a:pt x="3325573" y="14489"/>
                  </a:cubicBezTo>
                  <a:cubicBezTo>
                    <a:pt x="3334850" y="23766"/>
                    <a:pt x="3340062" y="36348"/>
                    <a:pt x="3340062" y="49468"/>
                  </a:cubicBezTo>
                  <a:lnTo>
                    <a:pt x="3340062" y="1244235"/>
                  </a:lnTo>
                  <a:cubicBezTo>
                    <a:pt x="3340062" y="1271556"/>
                    <a:pt x="3317915" y="1293703"/>
                    <a:pt x="3290594" y="1293703"/>
                  </a:cubicBezTo>
                  <a:lnTo>
                    <a:pt x="49468" y="1293703"/>
                  </a:lnTo>
                  <a:cubicBezTo>
                    <a:pt x="36348" y="1293703"/>
                    <a:pt x="23766" y="1288492"/>
                    <a:pt x="14489" y="1279214"/>
                  </a:cubicBezTo>
                  <a:cubicBezTo>
                    <a:pt x="5212" y="1269937"/>
                    <a:pt x="0" y="1257355"/>
                    <a:pt x="0" y="1244235"/>
                  </a:cubicBezTo>
                  <a:lnTo>
                    <a:pt x="0" y="49468"/>
                  </a:lnTo>
                  <a:cubicBezTo>
                    <a:pt x="0" y="36348"/>
                    <a:pt x="5212" y="23766"/>
                    <a:pt x="14489" y="14489"/>
                  </a:cubicBezTo>
                  <a:cubicBezTo>
                    <a:pt x="23766" y="5212"/>
                    <a:pt x="36348" y="0"/>
                    <a:pt x="494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40062" cy="1331803"/>
            </a:xfrm>
            <a:prstGeom prst="rect">
              <a:avLst/>
            </a:prstGeom>
          </p:spPr>
          <p:txBody>
            <a:bodyPr anchor="ctr" rtlCol="false" tIns="41582" lIns="41582" bIns="41582" rIns="4158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46368" y="2633069"/>
            <a:ext cx="7307986" cy="250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6"/>
              </a:lnSpc>
            </a:pPr>
            <a:r>
              <a:rPr lang="en-US" sz="2796" spc="-167">
                <a:solidFill>
                  <a:srgbClr val="0A0A0A"/>
                </a:solidFill>
                <a:latin typeface="Space Mono Bold"/>
              </a:rPr>
              <a:t>Crie uma variável chamada de 'idade' do tipo inteiro para receber a idade do usuário. Depois imprima essa variável na tela</a:t>
            </a:r>
          </a:p>
          <a:p>
            <a:pPr algn="just">
              <a:lnSpc>
                <a:spcPts val="3356"/>
              </a:lnSpc>
            </a:pPr>
          </a:p>
          <a:p>
            <a:pPr algn="just">
              <a:lnSpc>
                <a:spcPts val="3356"/>
              </a:lnSpc>
              <a:spcBef>
                <a:spcPct val="0"/>
              </a:spcBef>
            </a:pPr>
            <a:r>
              <a:rPr lang="en-US" sz="2796" spc="-167">
                <a:solidFill>
                  <a:srgbClr val="0A0A0A"/>
                </a:solidFill>
                <a:latin typeface="Space Mono Bold"/>
              </a:rPr>
              <a:t>dica: int(input())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716496" y="2110468"/>
            <a:ext cx="7981695" cy="3517446"/>
            <a:chOff x="0" y="0"/>
            <a:chExt cx="3340062" cy="147192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340062" cy="1471929"/>
            </a:xfrm>
            <a:custGeom>
              <a:avLst/>
              <a:gdLst/>
              <a:ahLst/>
              <a:cxnLst/>
              <a:rect r="r" b="b" t="t" l="l"/>
              <a:pathLst>
                <a:path h="1471929" w="3340062">
                  <a:moveTo>
                    <a:pt x="49468" y="0"/>
                  </a:moveTo>
                  <a:lnTo>
                    <a:pt x="3290594" y="0"/>
                  </a:lnTo>
                  <a:cubicBezTo>
                    <a:pt x="3303714" y="0"/>
                    <a:pt x="3316296" y="5212"/>
                    <a:pt x="3325573" y="14489"/>
                  </a:cubicBezTo>
                  <a:cubicBezTo>
                    <a:pt x="3334850" y="23766"/>
                    <a:pt x="3340062" y="36348"/>
                    <a:pt x="3340062" y="49468"/>
                  </a:cubicBezTo>
                  <a:lnTo>
                    <a:pt x="3340062" y="1422461"/>
                  </a:lnTo>
                  <a:cubicBezTo>
                    <a:pt x="3340062" y="1449782"/>
                    <a:pt x="3317915" y="1471929"/>
                    <a:pt x="3290594" y="1471929"/>
                  </a:cubicBezTo>
                  <a:lnTo>
                    <a:pt x="49468" y="1471929"/>
                  </a:lnTo>
                  <a:cubicBezTo>
                    <a:pt x="36348" y="1471929"/>
                    <a:pt x="23766" y="1466717"/>
                    <a:pt x="14489" y="1457440"/>
                  </a:cubicBezTo>
                  <a:cubicBezTo>
                    <a:pt x="5212" y="1448163"/>
                    <a:pt x="0" y="1435581"/>
                    <a:pt x="0" y="1422461"/>
                  </a:cubicBezTo>
                  <a:lnTo>
                    <a:pt x="0" y="49468"/>
                  </a:lnTo>
                  <a:cubicBezTo>
                    <a:pt x="0" y="36348"/>
                    <a:pt x="5212" y="23766"/>
                    <a:pt x="14489" y="14489"/>
                  </a:cubicBezTo>
                  <a:cubicBezTo>
                    <a:pt x="23766" y="5212"/>
                    <a:pt x="36348" y="0"/>
                    <a:pt x="494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340062" cy="1510029"/>
            </a:xfrm>
            <a:prstGeom prst="rect">
              <a:avLst/>
            </a:prstGeom>
          </p:spPr>
          <p:txBody>
            <a:bodyPr anchor="ctr" rtlCol="false" tIns="41582" lIns="41582" bIns="41582" rIns="4158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968147" y="2403316"/>
            <a:ext cx="7478391" cy="292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45"/>
              </a:lnSpc>
            </a:pPr>
            <a:r>
              <a:rPr lang="en-US" sz="2787" spc="-167">
                <a:solidFill>
                  <a:srgbClr val="0A0A0A"/>
                </a:solidFill>
                <a:latin typeface="Space Mono Bold"/>
              </a:rPr>
              <a:t>Faça uma variável chamada de 'nome' para receber o seu nome e uma variável chamada de 'sobrenome' para receber seu sobrenome depois imprima as duas variáveis concatenadas</a:t>
            </a:r>
          </a:p>
          <a:p>
            <a:pPr algn="just">
              <a:lnSpc>
                <a:spcPts val="3345"/>
              </a:lnSpc>
            </a:pPr>
          </a:p>
          <a:p>
            <a:pPr algn="just" marL="0" indent="0" lvl="0">
              <a:lnSpc>
                <a:spcPts val="3345"/>
              </a:lnSpc>
              <a:spcBef>
                <a:spcPct val="0"/>
              </a:spcBef>
            </a:pPr>
            <a:r>
              <a:rPr lang="en-US" sz="2787" spc="-167">
                <a:solidFill>
                  <a:srgbClr val="0A0A0A"/>
                </a:solidFill>
                <a:latin typeface="Space Mono Bold"/>
              </a:rPr>
              <a:t>dica: print(variavel_1 + variavel_2)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3963264" y="1888759"/>
            <a:ext cx="1929313" cy="734786"/>
            <a:chOff x="0" y="0"/>
            <a:chExt cx="794577" cy="30261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94577" cy="302618"/>
            </a:xfrm>
            <a:custGeom>
              <a:avLst/>
              <a:gdLst/>
              <a:ahLst/>
              <a:cxnLst/>
              <a:rect r="r" b="b" t="t" l="l"/>
              <a:pathLst>
                <a:path h="302618" w="794577">
                  <a:moveTo>
                    <a:pt x="151309" y="0"/>
                  </a:moveTo>
                  <a:lnTo>
                    <a:pt x="643269" y="0"/>
                  </a:lnTo>
                  <a:cubicBezTo>
                    <a:pt x="683398" y="0"/>
                    <a:pt x="721884" y="15941"/>
                    <a:pt x="750260" y="44317"/>
                  </a:cubicBezTo>
                  <a:cubicBezTo>
                    <a:pt x="778636" y="72693"/>
                    <a:pt x="794577" y="111179"/>
                    <a:pt x="794577" y="151309"/>
                  </a:cubicBezTo>
                  <a:lnTo>
                    <a:pt x="794577" y="151309"/>
                  </a:lnTo>
                  <a:cubicBezTo>
                    <a:pt x="794577" y="191438"/>
                    <a:pt x="778636" y="229924"/>
                    <a:pt x="750260" y="258300"/>
                  </a:cubicBezTo>
                  <a:cubicBezTo>
                    <a:pt x="721884" y="286676"/>
                    <a:pt x="683398" y="302618"/>
                    <a:pt x="643269" y="302618"/>
                  </a:cubicBezTo>
                  <a:lnTo>
                    <a:pt x="151309" y="302618"/>
                  </a:lnTo>
                  <a:cubicBezTo>
                    <a:pt x="111179" y="302618"/>
                    <a:pt x="72693" y="286676"/>
                    <a:pt x="44317" y="258300"/>
                  </a:cubicBezTo>
                  <a:cubicBezTo>
                    <a:pt x="15941" y="229924"/>
                    <a:pt x="0" y="191438"/>
                    <a:pt x="0" y="151309"/>
                  </a:cubicBezTo>
                  <a:lnTo>
                    <a:pt x="0" y="151309"/>
                  </a:lnTo>
                  <a:cubicBezTo>
                    <a:pt x="0" y="111179"/>
                    <a:pt x="15941" y="72693"/>
                    <a:pt x="44317" y="44317"/>
                  </a:cubicBezTo>
                  <a:cubicBezTo>
                    <a:pt x="72693" y="15941"/>
                    <a:pt x="111179" y="0"/>
                    <a:pt x="151309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794577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963264" y="1921329"/>
            <a:ext cx="1873136" cy="6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5"/>
              </a:lnSpc>
            </a:pPr>
            <a:r>
              <a:rPr lang="en-US" sz="3547" spc="-212">
                <a:solidFill>
                  <a:srgbClr val="160E0C"/>
                </a:solidFill>
                <a:latin typeface="Space Mono Bold"/>
              </a:rPr>
              <a:t>Ex 06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2769709" y="1643830"/>
            <a:ext cx="1929313" cy="734786"/>
            <a:chOff x="0" y="0"/>
            <a:chExt cx="794577" cy="30261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94577" cy="302618"/>
            </a:xfrm>
            <a:custGeom>
              <a:avLst/>
              <a:gdLst/>
              <a:ahLst/>
              <a:cxnLst/>
              <a:rect r="r" b="b" t="t" l="l"/>
              <a:pathLst>
                <a:path h="302618" w="794577">
                  <a:moveTo>
                    <a:pt x="151309" y="0"/>
                  </a:moveTo>
                  <a:lnTo>
                    <a:pt x="643269" y="0"/>
                  </a:lnTo>
                  <a:cubicBezTo>
                    <a:pt x="683398" y="0"/>
                    <a:pt x="721884" y="15941"/>
                    <a:pt x="750260" y="44317"/>
                  </a:cubicBezTo>
                  <a:cubicBezTo>
                    <a:pt x="778636" y="72693"/>
                    <a:pt x="794577" y="111179"/>
                    <a:pt x="794577" y="151309"/>
                  </a:cubicBezTo>
                  <a:lnTo>
                    <a:pt x="794577" y="151309"/>
                  </a:lnTo>
                  <a:cubicBezTo>
                    <a:pt x="794577" y="191438"/>
                    <a:pt x="778636" y="229924"/>
                    <a:pt x="750260" y="258300"/>
                  </a:cubicBezTo>
                  <a:cubicBezTo>
                    <a:pt x="721884" y="286676"/>
                    <a:pt x="683398" y="302618"/>
                    <a:pt x="643269" y="302618"/>
                  </a:cubicBezTo>
                  <a:lnTo>
                    <a:pt x="151309" y="302618"/>
                  </a:lnTo>
                  <a:cubicBezTo>
                    <a:pt x="111179" y="302618"/>
                    <a:pt x="72693" y="286676"/>
                    <a:pt x="44317" y="258300"/>
                  </a:cubicBezTo>
                  <a:cubicBezTo>
                    <a:pt x="15941" y="229924"/>
                    <a:pt x="0" y="191438"/>
                    <a:pt x="0" y="151309"/>
                  </a:cubicBezTo>
                  <a:lnTo>
                    <a:pt x="0" y="151309"/>
                  </a:lnTo>
                  <a:cubicBezTo>
                    <a:pt x="0" y="111179"/>
                    <a:pt x="15941" y="72693"/>
                    <a:pt x="44317" y="44317"/>
                  </a:cubicBezTo>
                  <a:cubicBezTo>
                    <a:pt x="72693" y="15941"/>
                    <a:pt x="111179" y="0"/>
                    <a:pt x="151309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794577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774683" y="1676400"/>
            <a:ext cx="1873136" cy="6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5"/>
              </a:lnSpc>
            </a:pPr>
            <a:r>
              <a:rPr lang="en-US" sz="3547" spc="-212">
                <a:solidFill>
                  <a:srgbClr val="160E0C"/>
                </a:solidFill>
                <a:latin typeface="Space Mono Bold"/>
              </a:rPr>
              <a:t>Ex 07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5153153" y="5890532"/>
            <a:ext cx="7981695" cy="4040686"/>
            <a:chOff x="0" y="0"/>
            <a:chExt cx="1863590" cy="94343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863590" cy="943432"/>
            </a:xfrm>
            <a:custGeom>
              <a:avLst/>
              <a:gdLst/>
              <a:ahLst/>
              <a:cxnLst/>
              <a:rect r="r" b="b" t="t" l="l"/>
              <a:pathLst>
                <a:path h="943432" w="1863590">
                  <a:moveTo>
                    <a:pt x="49468" y="0"/>
                  </a:moveTo>
                  <a:lnTo>
                    <a:pt x="1814122" y="0"/>
                  </a:lnTo>
                  <a:cubicBezTo>
                    <a:pt x="1841443" y="0"/>
                    <a:pt x="1863590" y="22148"/>
                    <a:pt x="1863590" y="49468"/>
                  </a:cubicBezTo>
                  <a:lnTo>
                    <a:pt x="1863590" y="893964"/>
                  </a:lnTo>
                  <a:cubicBezTo>
                    <a:pt x="1863590" y="907083"/>
                    <a:pt x="1858378" y="919666"/>
                    <a:pt x="1849101" y="928943"/>
                  </a:cubicBezTo>
                  <a:cubicBezTo>
                    <a:pt x="1839824" y="938220"/>
                    <a:pt x="1827242" y="943432"/>
                    <a:pt x="1814122" y="943432"/>
                  </a:cubicBezTo>
                  <a:lnTo>
                    <a:pt x="49468" y="943432"/>
                  </a:lnTo>
                  <a:cubicBezTo>
                    <a:pt x="22148" y="943432"/>
                    <a:pt x="0" y="921284"/>
                    <a:pt x="0" y="893964"/>
                  </a:cubicBezTo>
                  <a:lnTo>
                    <a:pt x="0" y="49468"/>
                  </a:lnTo>
                  <a:cubicBezTo>
                    <a:pt x="0" y="36348"/>
                    <a:pt x="5212" y="23766"/>
                    <a:pt x="14489" y="14489"/>
                  </a:cubicBezTo>
                  <a:cubicBezTo>
                    <a:pt x="23766" y="5212"/>
                    <a:pt x="36348" y="0"/>
                    <a:pt x="494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863590" cy="981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086477" y="5523139"/>
            <a:ext cx="2276648" cy="734786"/>
            <a:chOff x="0" y="0"/>
            <a:chExt cx="937625" cy="30261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37625" cy="302618"/>
            </a:xfrm>
            <a:custGeom>
              <a:avLst/>
              <a:gdLst/>
              <a:ahLst/>
              <a:cxnLst/>
              <a:rect r="r" b="b" t="t" l="l"/>
              <a:pathLst>
                <a:path h="302618" w="937625">
                  <a:moveTo>
                    <a:pt x="151309" y="0"/>
                  </a:moveTo>
                  <a:lnTo>
                    <a:pt x="786316" y="0"/>
                  </a:lnTo>
                  <a:cubicBezTo>
                    <a:pt x="826446" y="0"/>
                    <a:pt x="864932" y="15941"/>
                    <a:pt x="893308" y="44317"/>
                  </a:cubicBezTo>
                  <a:cubicBezTo>
                    <a:pt x="921684" y="72693"/>
                    <a:pt x="937625" y="111179"/>
                    <a:pt x="937625" y="151309"/>
                  </a:cubicBezTo>
                  <a:lnTo>
                    <a:pt x="937625" y="151309"/>
                  </a:lnTo>
                  <a:cubicBezTo>
                    <a:pt x="937625" y="234874"/>
                    <a:pt x="869882" y="302618"/>
                    <a:pt x="786316" y="302618"/>
                  </a:cubicBezTo>
                  <a:lnTo>
                    <a:pt x="151309" y="302618"/>
                  </a:lnTo>
                  <a:cubicBezTo>
                    <a:pt x="111179" y="302618"/>
                    <a:pt x="72693" y="286676"/>
                    <a:pt x="44317" y="258300"/>
                  </a:cubicBezTo>
                  <a:cubicBezTo>
                    <a:pt x="15941" y="229924"/>
                    <a:pt x="0" y="191438"/>
                    <a:pt x="0" y="151309"/>
                  </a:cubicBezTo>
                  <a:lnTo>
                    <a:pt x="0" y="151309"/>
                  </a:lnTo>
                  <a:cubicBezTo>
                    <a:pt x="0" y="111179"/>
                    <a:pt x="15941" y="72693"/>
                    <a:pt x="44317" y="44317"/>
                  </a:cubicBezTo>
                  <a:cubicBezTo>
                    <a:pt x="72693" y="15941"/>
                    <a:pt x="111179" y="0"/>
                    <a:pt x="151309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937625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8405901" y="5660484"/>
            <a:ext cx="1873136" cy="6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5"/>
              </a:lnSpc>
            </a:pPr>
            <a:r>
              <a:rPr lang="en-US" sz="3547" spc="-212">
                <a:solidFill>
                  <a:srgbClr val="160E0C"/>
                </a:solidFill>
                <a:latin typeface="Space Mono Bold"/>
              </a:rPr>
              <a:t>Ex 08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490007" y="6343650"/>
            <a:ext cx="7307986" cy="394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80"/>
              </a:lnSpc>
            </a:pPr>
            <a:r>
              <a:rPr lang="en-US" sz="2900" spc="-174">
                <a:solidFill>
                  <a:srgbClr val="0A0A0A"/>
                </a:solidFill>
                <a:latin typeface="Space Mono Bold"/>
              </a:rPr>
              <a:t>Refaça o Ex 06, Mas dessa vez, Mas dessa vez, depois de recebermos a idade dele, faça uma subtração com o ano atual para descobrir em qual ano ele nasceu. Depois imprima na tela o ano:</a:t>
            </a:r>
          </a:p>
          <a:p>
            <a:pPr algn="just">
              <a:lnSpc>
                <a:spcPts val="3480"/>
              </a:lnSpc>
            </a:pPr>
          </a:p>
          <a:p>
            <a:pPr algn="just">
              <a:lnSpc>
                <a:spcPts val="3480"/>
              </a:lnSpc>
            </a:pPr>
            <a:r>
              <a:rPr lang="en-US" sz="2900" spc="-174">
                <a:solidFill>
                  <a:srgbClr val="0A0A0A"/>
                </a:solidFill>
                <a:latin typeface="Space Mono Bold"/>
              </a:rPr>
              <a:t>Dica: ano_atual - idade</a:t>
            </a:r>
          </a:p>
          <a:p>
            <a:pPr algn="just">
              <a:lnSpc>
                <a:spcPts val="3480"/>
              </a:lnSpc>
              <a:spcBef>
                <a:spcPct val="0"/>
              </a:spcBef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1028700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EXERCÍCIOS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19249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3198228" y="1028700"/>
            <a:ext cx="12216634" cy="1296101"/>
            <a:chOff x="0" y="0"/>
            <a:chExt cx="16288845" cy="172813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6288845" cy="1728134"/>
              <a:chOff x="0" y="0"/>
              <a:chExt cx="2852377" cy="30261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52377" cy="302618"/>
              </a:xfrm>
              <a:custGeom>
                <a:avLst/>
                <a:gdLst/>
                <a:ahLst/>
                <a:cxnLst/>
                <a:rect r="r" b="b" t="t" l="l"/>
                <a:pathLst>
                  <a:path h="302618" w="2852377">
                    <a:moveTo>
                      <a:pt x="32320" y="0"/>
                    </a:moveTo>
                    <a:lnTo>
                      <a:pt x="2820057" y="0"/>
                    </a:lnTo>
                    <a:cubicBezTo>
                      <a:pt x="2837907" y="0"/>
                      <a:pt x="2852377" y="14470"/>
                      <a:pt x="2852377" y="32320"/>
                    </a:cubicBezTo>
                    <a:lnTo>
                      <a:pt x="2852377" y="270298"/>
                    </a:lnTo>
                    <a:cubicBezTo>
                      <a:pt x="2852377" y="278870"/>
                      <a:pt x="2848972" y="287090"/>
                      <a:pt x="2842910" y="293151"/>
                    </a:cubicBezTo>
                    <a:cubicBezTo>
                      <a:pt x="2836849" y="299212"/>
                      <a:pt x="2828629" y="302618"/>
                      <a:pt x="2820057" y="302618"/>
                    </a:cubicBezTo>
                    <a:lnTo>
                      <a:pt x="32320" y="302618"/>
                    </a:lnTo>
                    <a:cubicBezTo>
                      <a:pt x="23748" y="302618"/>
                      <a:pt x="15527" y="299212"/>
                      <a:pt x="9466" y="293151"/>
                    </a:cubicBezTo>
                    <a:cubicBezTo>
                      <a:pt x="3405" y="287090"/>
                      <a:pt x="0" y="278870"/>
                      <a:pt x="0" y="270298"/>
                    </a:cubicBezTo>
                    <a:lnTo>
                      <a:pt x="0" y="32320"/>
                    </a:lnTo>
                    <a:cubicBezTo>
                      <a:pt x="0" y="23748"/>
                      <a:pt x="3405" y="15527"/>
                      <a:pt x="9466" y="9466"/>
                    </a:cubicBezTo>
                    <a:cubicBezTo>
                      <a:pt x="15527" y="3405"/>
                      <a:pt x="23748" y="0"/>
                      <a:pt x="32320" y="0"/>
                    </a:cubicBezTo>
                    <a:close/>
                  </a:path>
                </a:pathLst>
              </a:custGeom>
              <a:solidFill>
                <a:srgbClr val="F7AC1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852377" cy="340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37147" y="119113"/>
              <a:ext cx="15814552" cy="1375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759"/>
                </a:lnSpc>
              </a:pPr>
              <a:r>
                <a:rPr lang="en-US" sz="6256" spc="-375">
                  <a:solidFill>
                    <a:srgbClr val="160E0C"/>
                  </a:solidFill>
                  <a:latin typeface="Space Mono Bold"/>
                </a:rPr>
                <a:t>Exercícios para praticar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446006" y="3539834"/>
            <a:ext cx="7981695" cy="2543862"/>
            <a:chOff x="0" y="0"/>
            <a:chExt cx="3340062" cy="10645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340062" cy="1064518"/>
            </a:xfrm>
            <a:custGeom>
              <a:avLst/>
              <a:gdLst/>
              <a:ahLst/>
              <a:cxnLst/>
              <a:rect r="r" b="b" t="t" l="l"/>
              <a:pathLst>
                <a:path h="1064518" w="3340062">
                  <a:moveTo>
                    <a:pt x="49468" y="0"/>
                  </a:moveTo>
                  <a:lnTo>
                    <a:pt x="3290594" y="0"/>
                  </a:lnTo>
                  <a:cubicBezTo>
                    <a:pt x="3303714" y="0"/>
                    <a:pt x="3316296" y="5212"/>
                    <a:pt x="3325573" y="14489"/>
                  </a:cubicBezTo>
                  <a:cubicBezTo>
                    <a:pt x="3334850" y="23766"/>
                    <a:pt x="3340062" y="36348"/>
                    <a:pt x="3340062" y="49468"/>
                  </a:cubicBezTo>
                  <a:lnTo>
                    <a:pt x="3340062" y="1015050"/>
                  </a:lnTo>
                  <a:cubicBezTo>
                    <a:pt x="3340062" y="1042370"/>
                    <a:pt x="3317915" y="1064518"/>
                    <a:pt x="3290594" y="1064518"/>
                  </a:cubicBezTo>
                  <a:lnTo>
                    <a:pt x="49468" y="1064518"/>
                  </a:lnTo>
                  <a:cubicBezTo>
                    <a:pt x="36348" y="1064518"/>
                    <a:pt x="23766" y="1059306"/>
                    <a:pt x="14489" y="1050029"/>
                  </a:cubicBezTo>
                  <a:cubicBezTo>
                    <a:pt x="5212" y="1040752"/>
                    <a:pt x="0" y="1028170"/>
                    <a:pt x="0" y="1015050"/>
                  </a:cubicBezTo>
                  <a:lnTo>
                    <a:pt x="0" y="49468"/>
                  </a:lnTo>
                  <a:cubicBezTo>
                    <a:pt x="0" y="36348"/>
                    <a:pt x="5212" y="23766"/>
                    <a:pt x="14489" y="14489"/>
                  </a:cubicBezTo>
                  <a:cubicBezTo>
                    <a:pt x="23766" y="5212"/>
                    <a:pt x="36348" y="0"/>
                    <a:pt x="494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340062" cy="1102618"/>
            </a:xfrm>
            <a:prstGeom prst="rect">
              <a:avLst/>
            </a:prstGeom>
          </p:spPr>
          <p:txBody>
            <a:bodyPr anchor="ctr" rtlCol="false" tIns="41582" lIns="41582" bIns="41582" rIns="4158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697658" y="3708737"/>
            <a:ext cx="7478391" cy="2628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80"/>
              </a:lnSpc>
            </a:pPr>
            <a:r>
              <a:rPr lang="en-US" sz="2900" spc="-174">
                <a:solidFill>
                  <a:srgbClr val="0A0A0A"/>
                </a:solidFill>
                <a:latin typeface="Space Mono Bold"/>
              </a:rPr>
              <a:t>Encontre a média da sua idade e do seu melhor amigo! </a:t>
            </a:r>
          </a:p>
          <a:p>
            <a:pPr algn="just">
              <a:lnSpc>
                <a:spcPts val="3480"/>
              </a:lnSpc>
            </a:pPr>
            <a:r>
              <a:rPr lang="en-US" sz="2900" spc="-174">
                <a:solidFill>
                  <a:srgbClr val="0A0A0A"/>
                </a:solidFill>
                <a:latin typeface="Space Mono Bold"/>
              </a:rPr>
              <a:t>Faça uma variável media, some sua  idade e do seu amigo, divida por 2 para encontrar a média e imprima</a:t>
            </a:r>
          </a:p>
          <a:p>
            <a:pPr algn="just" marL="0" indent="0" lvl="0">
              <a:lnSpc>
                <a:spcPts val="3480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8499219" y="3073196"/>
            <a:ext cx="1929313" cy="734786"/>
            <a:chOff x="0" y="0"/>
            <a:chExt cx="794577" cy="30261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94577" cy="302618"/>
            </a:xfrm>
            <a:custGeom>
              <a:avLst/>
              <a:gdLst/>
              <a:ahLst/>
              <a:cxnLst/>
              <a:rect r="r" b="b" t="t" l="l"/>
              <a:pathLst>
                <a:path h="302618" w="794577">
                  <a:moveTo>
                    <a:pt x="151309" y="0"/>
                  </a:moveTo>
                  <a:lnTo>
                    <a:pt x="643269" y="0"/>
                  </a:lnTo>
                  <a:cubicBezTo>
                    <a:pt x="683398" y="0"/>
                    <a:pt x="721884" y="15941"/>
                    <a:pt x="750260" y="44317"/>
                  </a:cubicBezTo>
                  <a:cubicBezTo>
                    <a:pt x="778636" y="72693"/>
                    <a:pt x="794577" y="111179"/>
                    <a:pt x="794577" y="151309"/>
                  </a:cubicBezTo>
                  <a:lnTo>
                    <a:pt x="794577" y="151309"/>
                  </a:lnTo>
                  <a:cubicBezTo>
                    <a:pt x="794577" y="191438"/>
                    <a:pt x="778636" y="229924"/>
                    <a:pt x="750260" y="258300"/>
                  </a:cubicBezTo>
                  <a:cubicBezTo>
                    <a:pt x="721884" y="286676"/>
                    <a:pt x="683398" y="302618"/>
                    <a:pt x="643269" y="302618"/>
                  </a:cubicBezTo>
                  <a:lnTo>
                    <a:pt x="151309" y="302618"/>
                  </a:lnTo>
                  <a:cubicBezTo>
                    <a:pt x="111179" y="302618"/>
                    <a:pt x="72693" y="286676"/>
                    <a:pt x="44317" y="258300"/>
                  </a:cubicBezTo>
                  <a:cubicBezTo>
                    <a:pt x="15941" y="229924"/>
                    <a:pt x="0" y="191438"/>
                    <a:pt x="0" y="151309"/>
                  </a:cubicBezTo>
                  <a:lnTo>
                    <a:pt x="0" y="151309"/>
                  </a:lnTo>
                  <a:cubicBezTo>
                    <a:pt x="0" y="111179"/>
                    <a:pt x="15941" y="72693"/>
                    <a:pt x="44317" y="44317"/>
                  </a:cubicBezTo>
                  <a:cubicBezTo>
                    <a:pt x="72693" y="15941"/>
                    <a:pt x="111179" y="0"/>
                    <a:pt x="151309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794577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8504193" y="3105766"/>
            <a:ext cx="1873136" cy="6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5"/>
              </a:lnSpc>
            </a:pPr>
            <a:r>
              <a:rPr lang="en-US" sz="3547" spc="-212">
                <a:solidFill>
                  <a:srgbClr val="160E0C"/>
                </a:solidFill>
                <a:latin typeface="Space Mono Bold"/>
              </a:rPr>
              <a:t>Ex 05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5449914" y="6705030"/>
            <a:ext cx="7981695" cy="1891393"/>
            <a:chOff x="0" y="0"/>
            <a:chExt cx="1863590" cy="44160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63590" cy="441608"/>
            </a:xfrm>
            <a:custGeom>
              <a:avLst/>
              <a:gdLst/>
              <a:ahLst/>
              <a:cxnLst/>
              <a:rect r="r" b="b" t="t" l="l"/>
              <a:pathLst>
                <a:path h="441608" w="1863590">
                  <a:moveTo>
                    <a:pt x="49468" y="0"/>
                  </a:moveTo>
                  <a:lnTo>
                    <a:pt x="1814122" y="0"/>
                  </a:lnTo>
                  <a:cubicBezTo>
                    <a:pt x="1841443" y="0"/>
                    <a:pt x="1863590" y="22148"/>
                    <a:pt x="1863590" y="49468"/>
                  </a:cubicBezTo>
                  <a:lnTo>
                    <a:pt x="1863590" y="392140"/>
                  </a:lnTo>
                  <a:cubicBezTo>
                    <a:pt x="1863590" y="405260"/>
                    <a:pt x="1858378" y="417842"/>
                    <a:pt x="1849101" y="427119"/>
                  </a:cubicBezTo>
                  <a:cubicBezTo>
                    <a:pt x="1839824" y="436396"/>
                    <a:pt x="1827242" y="441608"/>
                    <a:pt x="1814122" y="441608"/>
                  </a:cubicBezTo>
                  <a:lnTo>
                    <a:pt x="49468" y="441608"/>
                  </a:lnTo>
                  <a:cubicBezTo>
                    <a:pt x="36348" y="441608"/>
                    <a:pt x="23766" y="436396"/>
                    <a:pt x="14489" y="427119"/>
                  </a:cubicBezTo>
                  <a:cubicBezTo>
                    <a:pt x="5212" y="417842"/>
                    <a:pt x="0" y="405260"/>
                    <a:pt x="0" y="392140"/>
                  </a:cubicBezTo>
                  <a:lnTo>
                    <a:pt x="0" y="49468"/>
                  </a:lnTo>
                  <a:cubicBezTo>
                    <a:pt x="0" y="36348"/>
                    <a:pt x="5212" y="23766"/>
                    <a:pt x="14489" y="14489"/>
                  </a:cubicBezTo>
                  <a:cubicBezTo>
                    <a:pt x="23766" y="5212"/>
                    <a:pt x="36348" y="0"/>
                    <a:pt x="494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863590" cy="4797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961829" y="6337637"/>
            <a:ext cx="2957865" cy="734786"/>
            <a:chOff x="0" y="0"/>
            <a:chExt cx="1218181" cy="30261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18181" cy="302618"/>
            </a:xfrm>
            <a:custGeom>
              <a:avLst/>
              <a:gdLst/>
              <a:ahLst/>
              <a:cxnLst/>
              <a:rect r="r" b="b" t="t" l="l"/>
              <a:pathLst>
                <a:path h="302618" w="1218181">
                  <a:moveTo>
                    <a:pt x="133487" y="0"/>
                  </a:moveTo>
                  <a:lnTo>
                    <a:pt x="1084693" y="0"/>
                  </a:lnTo>
                  <a:cubicBezTo>
                    <a:pt x="1120096" y="0"/>
                    <a:pt x="1154049" y="14064"/>
                    <a:pt x="1179083" y="39098"/>
                  </a:cubicBezTo>
                  <a:cubicBezTo>
                    <a:pt x="1204117" y="64131"/>
                    <a:pt x="1218181" y="98084"/>
                    <a:pt x="1218181" y="133487"/>
                  </a:cubicBezTo>
                  <a:lnTo>
                    <a:pt x="1218181" y="169130"/>
                  </a:lnTo>
                  <a:cubicBezTo>
                    <a:pt x="1218181" y="204533"/>
                    <a:pt x="1204117" y="238486"/>
                    <a:pt x="1179083" y="263520"/>
                  </a:cubicBezTo>
                  <a:cubicBezTo>
                    <a:pt x="1154049" y="288554"/>
                    <a:pt x="1120096" y="302618"/>
                    <a:pt x="1084693" y="302618"/>
                  </a:cubicBezTo>
                  <a:lnTo>
                    <a:pt x="133487" y="302618"/>
                  </a:lnTo>
                  <a:cubicBezTo>
                    <a:pt x="98084" y="302618"/>
                    <a:pt x="64131" y="288554"/>
                    <a:pt x="39098" y="263520"/>
                  </a:cubicBezTo>
                  <a:cubicBezTo>
                    <a:pt x="14064" y="238486"/>
                    <a:pt x="0" y="204533"/>
                    <a:pt x="0" y="169130"/>
                  </a:cubicBezTo>
                  <a:lnTo>
                    <a:pt x="0" y="133487"/>
                  </a:lnTo>
                  <a:cubicBezTo>
                    <a:pt x="0" y="98084"/>
                    <a:pt x="14064" y="64131"/>
                    <a:pt x="39098" y="39098"/>
                  </a:cubicBezTo>
                  <a:cubicBezTo>
                    <a:pt x="64131" y="14064"/>
                    <a:pt x="98084" y="0"/>
                    <a:pt x="133487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218181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8264306" y="6370207"/>
            <a:ext cx="2324778" cy="6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5"/>
              </a:lnSpc>
            </a:pPr>
            <a:r>
              <a:rPr lang="en-US" sz="3547" spc="-212">
                <a:solidFill>
                  <a:srgbClr val="160E0C"/>
                </a:solidFill>
                <a:latin typeface="Space Mono Bold"/>
              </a:rPr>
              <a:t>Exemplo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029314" y="7167673"/>
            <a:ext cx="711535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spc="-174">
                <a:solidFill>
                  <a:srgbClr val="0A0A0A"/>
                </a:solidFill>
                <a:latin typeface="Space Mono Bold"/>
              </a:rPr>
              <a:t>media = (idade1 + idade2)/2</a:t>
            </a:r>
          </a:p>
          <a:p>
            <a:pPr algn="l">
              <a:lnSpc>
                <a:spcPts val="3480"/>
              </a:lnSpc>
            </a:pPr>
            <a:r>
              <a:rPr lang="en-US" sz="2900" spc="-174">
                <a:solidFill>
                  <a:srgbClr val="0A0A0A"/>
                </a:solidFill>
                <a:latin typeface="Space Mono Bold"/>
              </a:rPr>
              <a:t>print(soma)</a:t>
            </a:r>
          </a:p>
          <a:p>
            <a:pPr algn="just">
              <a:lnSpc>
                <a:spcPts val="22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spc="-1149">
                <a:solidFill>
                  <a:srgbClr val="F2EFEB"/>
                </a:solidFill>
                <a:latin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90949" y="6125567"/>
            <a:ext cx="15516169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sz="4213" spc="-252">
                <a:solidFill>
                  <a:srgbClr val="160E0C"/>
                </a:solidFill>
                <a:latin typeface="Space Mono Bold"/>
              </a:rPr>
              <a:t>Hoje iremos revisar entrada e transformação de variável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sz="4213" spc="-252">
                <a:solidFill>
                  <a:srgbClr val="F2EFEB"/>
                </a:solidFill>
                <a:latin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97043" y="4102966"/>
            <a:ext cx="8578790" cy="2081068"/>
          </a:xfrm>
          <a:custGeom>
            <a:avLst/>
            <a:gdLst/>
            <a:ahLst/>
            <a:cxnLst/>
            <a:rect r="r" b="b" t="t" l="l"/>
            <a:pathLst>
              <a:path h="2081068" w="8578790">
                <a:moveTo>
                  <a:pt x="0" y="0"/>
                </a:moveTo>
                <a:lnTo>
                  <a:pt x="8578790" y="0"/>
                </a:lnTo>
                <a:lnTo>
                  <a:pt x="8578790" y="2081068"/>
                </a:lnTo>
                <a:lnTo>
                  <a:pt x="0" y="20810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 strike="noStrike" u="none">
                <a:solidFill>
                  <a:srgbClr val="F7AC16"/>
                </a:solidFill>
                <a:latin typeface="Bugaki Italics"/>
              </a:rPr>
              <a:t>ENTRADA NO PYTHON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440862" y="2558004"/>
            <a:ext cx="7402354" cy="5602526"/>
            <a:chOff x="0" y="0"/>
            <a:chExt cx="2372212" cy="179542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72212" cy="1795426"/>
            </a:xfrm>
            <a:custGeom>
              <a:avLst/>
              <a:gdLst/>
              <a:ahLst/>
              <a:cxnLst/>
              <a:rect r="r" b="b" t="t" l="l"/>
              <a:pathLst>
                <a:path h="1795426" w="2372212">
                  <a:moveTo>
                    <a:pt x="66936" y="0"/>
                  </a:moveTo>
                  <a:lnTo>
                    <a:pt x="2305276" y="0"/>
                  </a:lnTo>
                  <a:cubicBezTo>
                    <a:pt x="2323029" y="0"/>
                    <a:pt x="2340054" y="7052"/>
                    <a:pt x="2352607" y="19605"/>
                  </a:cubicBezTo>
                  <a:cubicBezTo>
                    <a:pt x="2365160" y="32158"/>
                    <a:pt x="2372212" y="49183"/>
                    <a:pt x="2372212" y="66936"/>
                  </a:cubicBezTo>
                  <a:lnTo>
                    <a:pt x="2372212" y="1728490"/>
                  </a:lnTo>
                  <a:cubicBezTo>
                    <a:pt x="2372212" y="1765458"/>
                    <a:pt x="2342244" y="1795426"/>
                    <a:pt x="2305276" y="1795426"/>
                  </a:cubicBezTo>
                  <a:lnTo>
                    <a:pt x="66936" y="1795426"/>
                  </a:lnTo>
                  <a:cubicBezTo>
                    <a:pt x="29968" y="1795426"/>
                    <a:pt x="0" y="1765458"/>
                    <a:pt x="0" y="1728490"/>
                  </a:cubicBezTo>
                  <a:lnTo>
                    <a:pt x="0" y="66936"/>
                  </a:lnTo>
                  <a:cubicBezTo>
                    <a:pt x="0" y="29968"/>
                    <a:pt x="29968" y="0"/>
                    <a:pt x="6693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372212" cy="1824001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637634" y="2852831"/>
            <a:ext cx="6941244" cy="545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300" spc="-198">
                <a:solidFill>
                  <a:srgbClr val="C03027"/>
                </a:solidFill>
                <a:latin typeface="Space Mono Bold"/>
              </a:rPr>
              <a:t>Entradas</a:t>
            </a:r>
            <a:r>
              <a:rPr lang="en-US" sz="3300" spc="-198">
                <a:solidFill>
                  <a:srgbClr val="1C2130"/>
                </a:solidFill>
                <a:latin typeface="Space Mono Bold"/>
              </a:rPr>
              <a:t> são informações que o programa </a:t>
            </a:r>
            <a:r>
              <a:rPr lang="en-US" sz="3300" spc="-198">
                <a:solidFill>
                  <a:srgbClr val="C03027"/>
                </a:solidFill>
                <a:latin typeface="Space Mono Bold"/>
              </a:rPr>
              <a:t>recebe</a:t>
            </a:r>
            <a:r>
              <a:rPr lang="en-US" sz="3300" spc="-198">
                <a:solidFill>
                  <a:srgbClr val="1C2130"/>
                </a:solidFill>
                <a:latin typeface="Space Mono Bold"/>
              </a:rPr>
              <a:t> do usuário.</a:t>
            </a:r>
            <a:r>
              <a:rPr lang="en-US" sz="3300" spc="-198">
                <a:solidFill>
                  <a:srgbClr val="1C2130"/>
                </a:solidFill>
                <a:latin typeface="Space Mono Bold"/>
              </a:rPr>
              <a:t> </a:t>
            </a:r>
          </a:p>
          <a:p>
            <a:pPr algn="ctr">
              <a:lnSpc>
                <a:spcPts val="3960"/>
              </a:lnSpc>
            </a:pPr>
            <a:r>
              <a:rPr lang="en-US" sz="3300" spc="-198">
                <a:solidFill>
                  <a:srgbClr val="1C2130"/>
                </a:solidFill>
                <a:latin typeface="Space Mono Bold"/>
              </a:rPr>
              <a:t>Usamos a função </a:t>
            </a:r>
            <a:r>
              <a:rPr lang="en-US" sz="3300" spc="-198">
                <a:solidFill>
                  <a:srgbClr val="C03027"/>
                </a:solidFill>
                <a:latin typeface="Space Mono Bold"/>
              </a:rPr>
              <a:t>input()</a:t>
            </a:r>
            <a:r>
              <a:rPr lang="en-US" sz="3300" spc="-198">
                <a:solidFill>
                  <a:srgbClr val="1C2130"/>
                </a:solidFill>
                <a:latin typeface="Space Mono Bold"/>
              </a:rPr>
              <a:t> para receber um valor, e armazenamos isso em uma variável.</a:t>
            </a:r>
          </a:p>
          <a:p>
            <a:pPr algn="ctr">
              <a:lnSpc>
                <a:spcPts val="3960"/>
              </a:lnSpc>
            </a:pPr>
            <a:r>
              <a:rPr lang="en-US" sz="3300" spc="-198">
                <a:solidFill>
                  <a:srgbClr val="1C2130"/>
                </a:solidFill>
                <a:latin typeface="Space Mono Bold"/>
              </a:rPr>
              <a:t>Se pedimos para um usuário digitar sua idade, essa idade é uma entrada e armazenamos isso em uma variável.</a:t>
            </a:r>
          </a:p>
          <a:p>
            <a:pPr algn="ctr">
              <a:lnSpc>
                <a:spcPts val="39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 strike="noStrike" u="none">
                <a:solidFill>
                  <a:srgbClr val="F7AC16"/>
                </a:solidFill>
                <a:latin typeface="Bugaki Italics"/>
              </a:rPr>
              <a:t>REVISÃO VARIÁVEIS NO PYTHON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439981" y="8038817"/>
            <a:ext cx="2438966" cy="2438966"/>
          </a:xfrm>
          <a:custGeom>
            <a:avLst/>
            <a:gdLst/>
            <a:ahLst/>
            <a:cxnLst/>
            <a:rect r="r" b="b" t="t" l="l"/>
            <a:pathLst>
              <a:path h="2438966" w="2438966">
                <a:moveTo>
                  <a:pt x="0" y="0"/>
                </a:moveTo>
                <a:lnTo>
                  <a:pt x="2438966" y="0"/>
                </a:lnTo>
                <a:lnTo>
                  <a:pt x="2438966" y="2438966"/>
                </a:lnTo>
                <a:lnTo>
                  <a:pt x="0" y="24389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251305">
            <a:off x="14188515" y="5101356"/>
            <a:ext cx="4188388" cy="3731473"/>
          </a:xfrm>
          <a:custGeom>
            <a:avLst/>
            <a:gdLst/>
            <a:ahLst/>
            <a:cxnLst/>
            <a:rect r="r" b="b" t="t" l="l"/>
            <a:pathLst>
              <a:path h="3731473" w="4188388">
                <a:moveTo>
                  <a:pt x="4188388" y="0"/>
                </a:moveTo>
                <a:lnTo>
                  <a:pt x="0" y="0"/>
                </a:lnTo>
                <a:lnTo>
                  <a:pt x="0" y="3731472"/>
                </a:lnTo>
                <a:lnTo>
                  <a:pt x="4188388" y="3731472"/>
                </a:lnTo>
                <a:lnTo>
                  <a:pt x="418838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440693" y="5555167"/>
            <a:ext cx="3847307" cy="2120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4"/>
              </a:lnSpc>
            </a:pPr>
            <a:r>
              <a:rPr lang="en-US" sz="3537">
                <a:solidFill>
                  <a:srgbClr val="2F1C0E"/>
                </a:solidFill>
                <a:latin typeface="Dosis Bold"/>
              </a:rPr>
              <a:t>Você sabia </a:t>
            </a:r>
          </a:p>
          <a:p>
            <a:pPr algn="ctr">
              <a:lnSpc>
                <a:spcPts val="4244"/>
              </a:lnSpc>
            </a:pPr>
            <a:r>
              <a:rPr lang="en-US" sz="3537">
                <a:solidFill>
                  <a:srgbClr val="2F1C0E"/>
                </a:solidFill>
                <a:latin typeface="Dosis Bold"/>
              </a:rPr>
              <a:t>que existe</a:t>
            </a:r>
          </a:p>
          <a:p>
            <a:pPr algn="ctr">
              <a:lnSpc>
                <a:spcPts val="4244"/>
              </a:lnSpc>
            </a:pPr>
            <a:r>
              <a:rPr lang="en-US" sz="3537">
                <a:solidFill>
                  <a:srgbClr val="2F1C0E"/>
                </a:solidFill>
                <a:latin typeface="Dosis Bold"/>
              </a:rPr>
              <a:t>mais de um tipo de </a:t>
            </a:r>
          </a:p>
          <a:p>
            <a:pPr algn="ctr" marL="0" indent="0" lvl="0">
              <a:lnSpc>
                <a:spcPts val="4244"/>
              </a:lnSpc>
              <a:spcBef>
                <a:spcPct val="0"/>
              </a:spcBef>
            </a:pPr>
            <a:r>
              <a:rPr lang="en-US" sz="3537">
                <a:solidFill>
                  <a:srgbClr val="2F1C0E"/>
                </a:solidFill>
                <a:latin typeface="Dosis Bold"/>
              </a:rPr>
              <a:t>variável ?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440862" y="2199163"/>
            <a:ext cx="12420175" cy="3162398"/>
            <a:chOff x="0" y="0"/>
            <a:chExt cx="3381187" cy="86091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81187" cy="860911"/>
            </a:xfrm>
            <a:custGeom>
              <a:avLst/>
              <a:gdLst/>
              <a:ahLst/>
              <a:cxnLst/>
              <a:rect r="r" b="b" t="t" l="l"/>
              <a:pathLst>
                <a:path h="860911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821017"/>
                  </a:lnTo>
                  <a:cubicBezTo>
                    <a:pt x="3381187" y="843050"/>
                    <a:pt x="3363326" y="860911"/>
                    <a:pt x="3341294" y="860911"/>
                  </a:cubicBezTo>
                  <a:lnTo>
                    <a:pt x="39893" y="860911"/>
                  </a:lnTo>
                  <a:cubicBezTo>
                    <a:pt x="17861" y="860911"/>
                    <a:pt x="0" y="843050"/>
                    <a:pt x="0" y="821017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3381187" cy="889486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840895" y="2627716"/>
            <a:ext cx="11599086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sz="3981" spc="-238">
                <a:solidFill>
                  <a:srgbClr val="000000"/>
                </a:solidFill>
                <a:latin typeface="Space Mono Bold"/>
              </a:rPr>
              <a:t>Váriáveis são armazenamentos de informações. Elas guardam algo para ser usado em algum código que vem em sequência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821743" y="5731083"/>
            <a:ext cx="10075312" cy="3889654"/>
            <a:chOff x="0" y="0"/>
            <a:chExt cx="3147009" cy="121492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47009" cy="1214927"/>
            </a:xfrm>
            <a:custGeom>
              <a:avLst/>
              <a:gdLst/>
              <a:ahLst/>
              <a:cxnLst/>
              <a:rect r="r" b="b" t="t" l="l"/>
              <a:pathLst>
                <a:path h="1214927" w="3147009">
                  <a:moveTo>
                    <a:pt x="49178" y="0"/>
                  </a:moveTo>
                  <a:lnTo>
                    <a:pt x="3097831" y="0"/>
                  </a:lnTo>
                  <a:cubicBezTo>
                    <a:pt x="3124991" y="0"/>
                    <a:pt x="3147009" y="22018"/>
                    <a:pt x="3147009" y="49178"/>
                  </a:cubicBezTo>
                  <a:lnTo>
                    <a:pt x="3147009" y="1165750"/>
                  </a:lnTo>
                  <a:cubicBezTo>
                    <a:pt x="3147009" y="1178792"/>
                    <a:pt x="3141827" y="1191301"/>
                    <a:pt x="3132605" y="1200524"/>
                  </a:cubicBezTo>
                  <a:cubicBezTo>
                    <a:pt x="3123382" y="1209746"/>
                    <a:pt x="3110873" y="1214927"/>
                    <a:pt x="3097831" y="1214927"/>
                  </a:cubicBezTo>
                  <a:lnTo>
                    <a:pt x="49178" y="1214927"/>
                  </a:lnTo>
                  <a:cubicBezTo>
                    <a:pt x="36135" y="1214927"/>
                    <a:pt x="23627" y="1209746"/>
                    <a:pt x="14404" y="1200524"/>
                  </a:cubicBezTo>
                  <a:cubicBezTo>
                    <a:pt x="5181" y="1191301"/>
                    <a:pt x="0" y="1178792"/>
                    <a:pt x="0" y="1165750"/>
                  </a:cubicBezTo>
                  <a:lnTo>
                    <a:pt x="0" y="49178"/>
                  </a:lnTo>
                  <a:cubicBezTo>
                    <a:pt x="0" y="36135"/>
                    <a:pt x="5181" y="23627"/>
                    <a:pt x="14404" y="14404"/>
                  </a:cubicBezTo>
                  <a:cubicBezTo>
                    <a:pt x="23627" y="5181"/>
                    <a:pt x="36135" y="0"/>
                    <a:pt x="49178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147009" cy="124350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170400" y="6104596"/>
            <a:ext cx="9726656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</a:pPr>
            <a:r>
              <a:rPr lang="en-US" sz="3995" spc="-239">
                <a:solidFill>
                  <a:srgbClr val="000000"/>
                </a:solidFill>
                <a:latin typeface="Space Mono Bold"/>
              </a:rPr>
              <a:t>1 - Não podem iniciar com números</a:t>
            </a:r>
          </a:p>
          <a:p>
            <a:pPr algn="l">
              <a:lnSpc>
                <a:spcPts val="4795"/>
              </a:lnSpc>
            </a:pPr>
            <a:r>
              <a:rPr lang="en-US" sz="3995" spc="-239">
                <a:solidFill>
                  <a:srgbClr val="000000"/>
                </a:solidFill>
                <a:latin typeface="Space Mono Bold"/>
                <a:ea typeface="Space Mono Bold"/>
              </a:rPr>
              <a:t>2 - Não podem ter caracteres especiais (ex: ´, @,#...)</a:t>
            </a:r>
          </a:p>
          <a:p>
            <a:pPr algn="l">
              <a:lnSpc>
                <a:spcPts val="4795"/>
              </a:lnSpc>
            </a:pPr>
            <a:r>
              <a:rPr lang="en-US" sz="3995" spc="-239">
                <a:solidFill>
                  <a:srgbClr val="000000"/>
                </a:solidFill>
                <a:latin typeface="Space Mono Bold"/>
              </a:rPr>
              <a:t>3 - Não podem ter espaços</a:t>
            </a:r>
          </a:p>
          <a:p>
            <a:pPr algn="l">
              <a:lnSpc>
                <a:spcPts val="4795"/>
              </a:lnSpc>
            </a:pPr>
            <a:r>
              <a:rPr lang="en-US" sz="3995" spc="-239">
                <a:solidFill>
                  <a:srgbClr val="000000"/>
                </a:solidFill>
                <a:latin typeface="Space Mono Bold"/>
              </a:rPr>
              <a:t>4 - Possuem tipos</a:t>
            </a:r>
          </a:p>
          <a:p>
            <a:pPr algn="l">
              <a:lnSpc>
                <a:spcPts val="479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234781" y="247509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9"/>
              </a:lnSpc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VARIÁVEIS EM PYTHON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500885" y="2110963"/>
            <a:ext cx="13286231" cy="2286214"/>
            <a:chOff x="0" y="0"/>
            <a:chExt cx="17714974" cy="3048285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7714974" cy="3048285"/>
              <a:chOff x="0" y="0"/>
              <a:chExt cx="3465036" cy="59624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465036" cy="596242"/>
              </a:xfrm>
              <a:custGeom>
                <a:avLst/>
                <a:gdLst/>
                <a:ahLst/>
                <a:cxnLst/>
                <a:rect r="r" b="b" t="t" l="l"/>
                <a:pathLst>
                  <a:path h="596242" w="3465036">
                    <a:moveTo>
                      <a:pt x="41358" y="0"/>
                    </a:moveTo>
                    <a:lnTo>
                      <a:pt x="3423678" y="0"/>
                    </a:lnTo>
                    <a:cubicBezTo>
                      <a:pt x="3446519" y="0"/>
                      <a:pt x="3465036" y="18516"/>
                      <a:pt x="3465036" y="41358"/>
                    </a:cubicBezTo>
                    <a:lnTo>
                      <a:pt x="3465036" y="554885"/>
                    </a:lnTo>
                    <a:cubicBezTo>
                      <a:pt x="3465036" y="577726"/>
                      <a:pt x="3446519" y="596242"/>
                      <a:pt x="3423678" y="596242"/>
                    </a:cubicBezTo>
                    <a:lnTo>
                      <a:pt x="41358" y="596242"/>
                    </a:lnTo>
                    <a:cubicBezTo>
                      <a:pt x="18516" y="596242"/>
                      <a:pt x="0" y="577726"/>
                      <a:pt x="0" y="554885"/>
                    </a:cubicBezTo>
                    <a:lnTo>
                      <a:pt x="0" y="41358"/>
                    </a:lnTo>
                    <a:cubicBezTo>
                      <a:pt x="0" y="18516"/>
                      <a:pt x="18516" y="0"/>
                      <a:pt x="41358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3465036" cy="63434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308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813251" y="596456"/>
              <a:ext cx="16088472" cy="1604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36"/>
                </a:lnSpc>
                <a:spcBef>
                  <a:spcPct val="0"/>
                </a:spcBef>
              </a:pPr>
              <a:r>
                <a:rPr lang="en-US" sz="3947" spc="-236">
                  <a:solidFill>
                    <a:srgbClr val="000000"/>
                  </a:solidFill>
                  <a:latin typeface="Space Mono Bold"/>
                </a:rPr>
                <a:t>Podemos imaginar variáveis como caixinhas, onde vamos guardar alguma números ou letras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651973" y="4945898"/>
            <a:ext cx="4082929" cy="4338765"/>
            <a:chOff x="0" y="0"/>
            <a:chExt cx="5443905" cy="57850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963403"/>
              <a:ext cx="5443905" cy="4668148"/>
            </a:xfrm>
            <a:custGeom>
              <a:avLst/>
              <a:gdLst/>
              <a:ahLst/>
              <a:cxnLst/>
              <a:rect r="r" b="b" t="t" l="l"/>
              <a:pathLst>
                <a:path h="4668148" w="5443905">
                  <a:moveTo>
                    <a:pt x="0" y="0"/>
                  </a:moveTo>
                  <a:lnTo>
                    <a:pt x="5443905" y="0"/>
                  </a:lnTo>
                  <a:lnTo>
                    <a:pt x="5443905" y="4668148"/>
                  </a:lnTo>
                  <a:lnTo>
                    <a:pt x="0" y="4668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16" id="16"/>
            <p:cNvGrpSpPr/>
            <p:nvPr/>
          </p:nvGrpSpPr>
          <p:grpSpPr>
            <a:xfrm rot="0">
              <a:off x="434753" y="4408303"/>
              <a:ext cx="3912777" cy="1376718"/>
              <a:chOff x="0" y="0"/>
              <a:chExt cx="696686" cy="24513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96686" cy="245130"/>
              </a:xfrm>
              <a:custGeom>
                <a:avLst/>
                <a:gdLst/>
                <a:ahLst/>
                <a:cxnLst/>
                <a:rect r="r" b="b" t="t" l="l"/>
                <a:pathLst>
                  <a:path h="245130" w="696686">
                    <a:moveTo>
                      <a:pt x="122565" y="0"/>
                    </a:moveTo>
                    <a:lnTo>
                      <a:pt x="574121" y="0"/>
                    </a:lnTo>
                    <a:cubicBezTo>
                      <a:pt x="641811" y="0"/>
                      <a:pt x="696686" y="54874"/>
                      <a:pt x="696686" y="122565"/>
                    </a:cubicBezTo>
                    <a:lnTo>
                      <a:pt x="696686" y="122565"/>
                    </a:lnTo>
                    <a:cubicBezTo>
                      <a:pt x="696686" y="155071"/>
                      <a:pt x="683773" y="186246"/>
                      <a:pt x="660787" y="209232"/>
                    </a:cubicBezTo>
                    <a:cubicBezTo>
                      <a:pt x="637802" y="232217"/>
                      <a:pt x="606627" y="245130"/>
                      <a:pt x="574121" y="245130"/>
                    </a:cubicBezTo>
                    <a:lnTo>
                      <a:pt x="122565" y="245130"/>
                    </a:lnTo>
                    <a:cubicBezTo>
                      <a:pt x="90059" y="245130"/>
                      <a:pt x="58884" y="232217"/>
                      <a:pt x="35898" y="209232"/>
                    </a:cubicBezTo>
                    <a:cubicBezTo>
                      <a:pt x="12913" y="186246"/>
                      <a:pt x="0" y="155071"/>
                      <a:pt x="0" y="122565"/>
                    </a:cubicBezTo>
                    <a:lnTo>
                      <a:pt x="0" y="122565"/>
                    </a:lnTo>
                    <a:cubicBezTo>
                      <a:pt x="0" y="90059"/>
                      <a:pt x="12913" y="58884"/>
                      <a:pt x="35898" y="35898"/>
                    </a:cubicBezTo>
                    <a:cubicBezTo>
                      <a:pt x="58884" y="12913"/>
                      <a:pt x="90059" y="0"/>
                      <a:pt x="122565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6667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696686" cy="2832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1634399" y="-381000"/>
              <a:ext cx="2039982" cy="43799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630"/>
                </a:lnSpc>
                <a:spcBef>
                  <a:spcPct val="0"/>
                </a:spcBef>
              </a:pPr>
              <a:r>
                <a:rPr lang="en-US" sz="19736">
                  <a:solidFill>
                    <a:srgbClr val="FF4700"/>
                  </a:solidFill>
                  <a:latin typeface="Comic Sans Bold"/>
                </a:rPr>
                <a:t>7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681971" y="4688074"/>
              <a:ext cx="4079964" cy="746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28"/>
                </a:lnSpc>
                <a:spcBef>
                  <a:spcPct val="0"/>
                </a:spcBef>
              </a:pPr>
              <a:r>
                <a:rPr lang="en-US" sz="3690" spc="-221">
                  <a:solidFill>
                    <a:srgbClr val="000000"/>
                  </a:solidFill>
                  <a:latin typeface="Space Mono Bold"/>
                </a:rPr>
                <a:t>Variável 1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553098" y="4551196"/>
            <a:ext cx="4082929" cy="4980618"/>
            <a:chOff x="0" y="0"/>
            <a:chExt cx="5443905" cy="664082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1819207"/>
              <a:ext cx="5443905" cy="4668148"/>
            </a:xfrm>
            <a:custGeom>
              <a:avLst/>
              <a:gdLst/>
              <a:ahLst/>
              <a:cxnLst/>
              <a:rect r="r" b="b" t="t" l="l"/>
              <a:pathLst>
                <a:path h="4668148" w="5443905">
                  <a:moveTo>
                    <a:pt x="0" y="0"/>
                  </a:moveTo>
                  <a:lnTo>
                    <a:pt x="5443905" y="0"/>
                  </a:lnTo>
                  <a:lnTo>
                    <a:pt x="5443905" y="4668148"/>
                  </a:lnTo>
                  <a:lnTo>
                    <a:pt x="0" y="4668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23" id="23"/>
            <p:cNvGrpSpPr/>
            <p:nvPr/>
          </p:nvGrpSpPr>
          <p:grpSpPr>
            <a:xfrm rot="0">
              <a:off x="434753" y="5264107"/>
              <a:ext cx="3912777" cy="1376718"/>
              <a:chOff x="0" y="0"/>
              <a:chExt cx="696686" cy="24513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696686" cy="245130"/>
              </a:xfrm>
              <a:custGeom>
                <a:avLst/>
                <a:gdLst/>
                <a:ahLst/>
                <a:cxnLst/>
                <a:rect r="r" b="b" t="t" l="l"/>
                <a:pathLst>
                  <a:path h="245130" w="696686">
                    <a:moveTo>
                      <a:pt x="122565" y="0"/>
                    </a:moveTo>
                    <a:lnTo>
                      <a:pt x="574121" y="0"/>
                    </a:lnTo>
                    <a:cubicBezTo>
                      <a:pt x="641811" y="0"/>
                      <a:pt x="696686" y="54874"/>
                      <a:pt x="696686" y="122565"/>
                    </a:cubicBezTo>
                    <a:lnTo>
                      <a:pt x="696686" y="122565"/>
                    </a:lnTo>
                    <a:cubicBezTo>
                      <a:pt x="696686" y="155071"/>
                      <a:pt x="683773" y="186246"/>
                      <a:pt x="660787" y="209232"/>
                    </a:cubicBezTo>
                    <a:cubicBezTo>
                      <a:pt x="637802" y="232217"/>
                      <a:pt x="606627" y="245130"/>
                      <a:pt x="574121" y="245130"/>
                    </a:cubicBezTo>
                    <a:lnTo>
                      <a:pt x="122565" y="245130"/>
                    </a:lnTo>
                    <a:cubicBezTo>
                      <a:pt x="90059" y="245130"/>
                      <a:pt x="58884" y="232217"/>
                      <a:pt x="35898" y="209232"/>
                    </a:cubicBezTo>
                    <a:cubicBezTo>
                      <a:pt x="12913" y="186246"/>
                      <a:pt x="0" y="155071"/>
                      <a:pt x="0" y="122565"/>
                    </a:cubicBezTo>
                    <a:lnTo>
                      <a:pt x="0" y="122565"/>
                    </a:lnTo>
                    <a:cubicBezTo>
                      <a:pt x="0" y="90059"/>
                      <a:pt x="12913" y="58884"/>
                      <a:pt x="35898" y="35898"/>
                    </a:cubicBezTo>
                    <a:cubicBezTo>
                      <a:pt x="58884" y="12913"/>
                      <a:pt x="90059" y="0"/>
                      <a:pt x="122565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6667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696686" cy="2832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681971" y="5567144"/>
              <a:ext cx="4079964" cy="746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28"/>
                </a:lnSpc>
                <a:spcBef>
                  <a:spcPct val="0"/>
                </a:spcBef>
              </a:pPr>
              <a:r>
                <a:rPr lang="en-US" sz="3690" spc="-221">
                  <a:solidFill>
                    <a:srgbClr val="000000"/>
                  </a:solidFill>
                  <a:latin typeface="Space Mono Bold"/>
                </a:rPr>
                <a:t>Variável 2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-3898889">
              <a:off x="908863" y="1565451"/>
              <a:ext cx="4494590" cy="14474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133"/>
                </a:lnSpc>
                <a:spcBef>
                  <a:spcPct val="0"/>
                </a:spcBef>
              </a:pPr>
              <a:r>
                <a:rPr lang="en-US" sz="6523">
                  <a:solidFill>
                    <a:srgbClr val="3777FF"/>
                  </a:solidFill>
                  <a:latin typeface="Comic Sans Bold"/>
                </a:rPr>
                <a:t>STRING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4178230" y="8265962"/>
            <a:ext cx="2021038" cy="2021038"/>
          </a:xfrm>
          <a:custGeom>
            <a:avLst/>
            <a:gdLst/>
            <a:ahLst/>
            <a:cxnLst/>
            <a:rect r="r" b="b" t="t" l="l"/>
            <a:pathLst>
              <a:path h="2021038" w="2021038">
                <a:moveTo>
                  <a:pt x="0" y="0"/>
                </a:moveTo>
                <a:lnTo>
                  <a:pt x="2021038" y="0"/>
                </a:lnTo>
                <a:lnTo>
                  <a:pt x="2021038" y="2021038"/>
                </a:lnTo>
                <a:lnTo>
                  <a:pt x="0" y="2021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false" rot="251305">
            <a:off x="14629956" y="5561449"/>
            <a:ext cx="3927398" cy="3498955"/>
          </a:xfrm>
          <a:custGeom>
            <a:avLst/>
            <a:gdLst/>
            <a:ahLst/>
            <a:cxnLst/>
            <a:rect r="r" b="b" t="t" l="l"/>
            <a:pathLst>
              <a:path h="3498955" w="3927398">
                <a:moveTo>
                  <a:pt x="3927398" y="0"/>
                </a:moveTo>
                <a:lnTo>
                  <a:pt x="0" y="0"/>
                </a:lnTo>
                <a:lnTo>
                  <a:pt x="0" y="3498955"/>
                </a:lnTo>
                <a:lnTo>
                  <a:pt x="3927398" y="3498955"/>
                </a:lnTo>
                <a:lnTo>
                  <a:pt x="392739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4506630" y="6093837"/>
            <a:ext cx="4037308" cy="1895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1"/>
              </a:lnSpc>
            </a:pPr>
            <a:r>
              <a:rPr lang="en-US" sz="3151">
                <a:solidFill>
                  <a:srgbClr val="000000"/>
                </a:solidFill>
                <a:latin typeface="Dosis Bold"/>
              </a:rPr>
              <a:t>existem tipos de variáveis diferentes, vamos conhecer </a:t>
            </a:r>
          </a:p>
          <a:p>
            <a:pPr algn="ctr" marL="0" indent="0" lvl="0">
              <a:lnSpc>
                <a:spcPts val="3781"/>
              </a:lnSpc>
              <a:spcBef>
                <a:spcPct val="0"/>
              </a:spcBef>
            </a:pPr>
            <a:r>
              <a:rPr lang="en-US" sz="3151">
                <a:solidFill>
                  <a:srgbClr val="000000"/>
                </a:solidFill>
                <a:latin typeface="Dosis Bold"/>
              </a:rPr>
              <a:t>4 delas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05130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44919" y="2966846"/>
            <a:ext cx="7785251" cy="5185849"/>
            <a:chOff x="0" y="0"/>
            <a:chExt cx="1434392" cy="95546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34392" cy="955466"/>
            </a:xfrm>
            <a:custGeom>
              <a:avLst/>
              <a:gdLst/>
              <a:ahLst/>
              <a:cxnLst/>
              <a:rect r="r" b="b" t="t" l="l"/>
              <a:pathLst>
                <a:path h="955466" w="1434392">
                  <a:moveTo>
                    <a:pt x="50716" y="0"/>
                  </a:moveTo>
                  <a:lnTo>
                    <a:pt x="1383676" y="0"/>
                  </a:lnTo>
                  <a:cubicBezTo>
                    <a:pt x="1411686" y="0"/>
                    <a:pt x="1434392" y="22706"/>
                    <a:pt x="1434392" y="50716"/>
                  </a:cubicBezTo>
                  <a:lnTo>
                    <a:pt x="1434392" y="904750"/>
                  </a:lnTo>
                  <a:cubicBezTo>
                    <a:pt x="1434392" y="918200"/>
                    <a:pt x="1429049" y="931100"/>
                    <a:pt x="1419538" y="940611"/>
                  </a:cubicBezTo>
                  <a:cubicBezTo>
                    <a:pt x="1410027" y="950123"/>
                    <a:pt x="1397127" y="955466"/>
                    <a:pt x="1383676" y="955466"/>
                  </a:cubicBezTo>
                  <a:lnTo>
                    <a:pt x="50716" y="955466"/>
                  </a:lnTo>
                  <a:cubicBezTo>
                    <a:pt x="37265" y="955466"/>
                    <a:pt x="24366" y="950123"/>
                    <a:pt x="14854" y="940611"/>
                  </a:cubicBezTo>
                  <a:cubicBezTo>
                    <a:pt x="5343" y="931100"/>
                    <a:pt x="0" y="918200"/>
                    <a:pt x="0" y="904750"/>
                  </a:cubicBezTo>
                  <a:lnTo>
                    <a:pt x="0" y="50716"/>
                  </a:lnTo>
                  <a:cubicBezTo>
                    <a:pt x="0" y="37265"/>
                    <a:pt x="5343" y="24366"/>
                    <a:pt x="14854" y="14854"/>
                  </a:cubicBezTo>
                  <a:cubicBezTo>
                    <a:pt x="24366" y="5343"/>
                    <a:pt x="37265" y="0"/>
                    <a:pt x="5071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434392" cy="99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570857" y="2501270"/>
            <a:ext cx="3133374" cy="931152"/>
            <a:chOff x="0" y="0"/>
            <a:chExt cx="1018323" cy="3026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18323" cy="302618"/>
            </a:xfrm>
            <a:custGeom>
              <a:avLst/>
              <a:gdLst/>
              <a:ahLst/>
              <a:cxnLst/>
              <a:rect r="r" b="b" t="t" l="l"/>
              <a:pathLst>
                <a:path h="302618" w="1018323">
                  <a:moveTo>
                    <a:pt x="126010" y="0"/>
                  </a:moveTo>
                  <a:lnTo>
                    <a:pt x="892313" y="0"/>
                  </a:lnTo>
                  <a:cubicBezTo>
                    <a:pt x="961906" y="0"/>
                    <a:pt x="1018323" y="56417"/>
                    <a:pt x="1018323" y="126010"/>
                  </a:cubicBezTo>
                  <a:lnTo>
                    <a:pt x="1018323" y="176607"/>
                  </a:lnTo>
                  <a:cubicBezTo>
                    <a:pt x="1018323" y="246201"/>
                    <a:pt x="961906" y="302618"/>
                    <a:pt x="892313" y="302618"/>
                  </a:cubicBezTo>
                  <a:lnTo>
                    <a:pt x="126010" y="302618"/>
                  </a:lnTo>
                  <a:cubicBezTo>
                    <a:pt x="56417" y="302618"/>
                    <a:pt x="0" y="246201"/>
                    <a:pt x="0" y="176607"/>
                  </a:cubicBezTo>
                  <a:lnTo>
                    <a:pt x="0" y="126010"/>
                  </a:lnTo>
                  <a:cubicBezTo>
                    <a:pt x="0" y="56417"/>
                    <a:pt x="56417" y="0"/>
                    <a:pt x="126010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18323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40862" y="247509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9"/>
              </a:lnSpc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VARIÁVEIS EM PYTHON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822848" y="2550837"/>
            <a:ext cx="2629393" cy="755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2"/>
              </a:lnSpc>
            </a:pPr>
            <a:r>
              <a:rPr lang="en-US" sz="4494" spc="-269">
                <a:solidFill>
                  <a:srgbClr val="160E0C"/>
                </a:solidFill>
                <a:latin typeface="Space Mono Bold"/>
              </a:rPr>
              <a:t>Inteiro: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01156" y="3756839"/>
            <a:ext cx="7145373" cy="146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3"/>
              </a:lnSpc>
              <a:spcBef>
                <a:spcPct val="0"/>
              </a:spcBef>
            </a:pPr>
            <a:r>
              <a:rPr lang="en-US" sz="4811" spc="-288">
                <a:solidFill>
                  <a:srgbClr val="000000"/>
                </a:solidFill>
                <a:latin typeface="Space Mono Bold"/>
              </a:rPr>
              <a:t>São números inteiros, como 1, 2, 100, etc.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857677" y="2934923"/>
            <a:ext cx="7251454" cy="5264100"/>
            <a:chOff x="0" y="0"/>
            <a:chExt cx="1434392" cy="104127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34392" cy="1041278"/>
            </a:xfrm>
            <a:custGeom>
              <a:avLst/>
              <a:gdLst/>
              <a:ahLst/>
              <a:cxnLst/>
              <a:rect r="r" b="b" t="t" l="l"/>
              <a:pathLst>
                <a:path h="1041278" w="1434392">
                  <a:moveTo>
                    <a:pt x="54449" y="0"/>
                  </a:moveTo>
                  <a:lnTo>
                    <a:pt x="1379943" y="0"/>
                  </a:lnTo>
                  <a:cubicBezTo>
                    <a:pt x="1410014" y="0"/>
                    <a:pt x="1434392" y="24378"/>
                    <a:pt x="1434392" y="54449"/>
                  </a:cubicBezTo>
                  <a:lnTo>
                    <a:pt x="1434392" y="986829"/>
                  </a:lnTo>
                  <a:cubicBezTo>
                    <a:pt x="1434392" y="1001270"/>
                    <a:pt x="1428655" y="1015119"/>
                    <a:pt x="1418444" y="1025331"/>
                  </a:cubicBezTo>
                  <a:cubicBezTo>
                    <a:pt x="1408233" y="1035542"/>
                    <a:pt x="1394383" y="1041278"/>
                    <a:pt x="1379943" y="1041278"/>
                  </a:cubicBezTo>
                  <a:lnTo>
                    <a:pt x="54449" y="1041278"/>
                  </a:lnTo>
                  <a:cubicBezTo>
                    <a:pt x="40009" y="1041278"/>
                    <a:pt x="26159" y="1035542"/>
                    <a:pt x="15948" y="1025331"/>
                  </a:cubicBezTo>
                  <a:cubicBezTo>
                    <a:pt x="5737" y="1015119"/>
                    <a:pt x="0" y="1001270"/>
                    <a:pt x="0" y="986829"/>
                  </a:cubicBezTo>
                  <a:lnTo>
                    <a:pt x="0" y="54449"/>
                  </a:lnTo>
                  <a:cubicBezTo>
                    <a:pt x="0" y="40009"/>
                    <a:pt x="5737" y="26159"/>
                    <a:pt x="15948" y="15948"/>
                  </a:cubicBezTo>
                  <a:cubicBezTo>
                    <a:pt x="26159" y="5737"/>
                    <a:pt x="40009" y="0"/>
                    <a:pt x="5444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34392" cy="107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624409" y="2501270"/>
            <a:ext cx="5766977" cy="867308"/>
            <a:chOff x="0" y="0"/>
            <a:chExt cx="2012190" cy="30261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012190" cy="302618"/>
            </a:xfrm>
            <a:custGeom>
              <a:avLst/>
              <a:gdLst/>
              <a:ahLst/>
              <a:cxnLst/>
              <a:rect r="r" b="b" t="t" l="l"/>
              <a:pathLst>
                <a:path h="302618" w="2012190">
                  <a:moveTo>
                    <a:pt x="68465" y="0"/>
                  </a:moveTo>
                  <a:lnTo>
                    <a:pt x="1943725" y="0"/>
                  </a:lnTo>
                  <a:cubicBezTo>
                    <a:pt x="1961883" y="0"/>
                    <a:pt x="1979298" y="7213"/>
                    <a:pt x="1992137" y="20053"/>
                  </a:cubicBezTo>
                  <a:cubicBezTo>
                    <a:pt x="2004977" y="32893"/>
                    <a:pt x="2012190" y="50307"/>
                    <a:pt x="2012190" y="68465"/>
                  </a:cubicBezTo>
                  <a:lnTo>
                    <a:pt x="2012190" y="234152"/>
                  </a:lnTo>
                  <a:cubicBezTo>
                    <a:pt x="2012190" y="271965"/>
                    <a:pt x="1981537" y="302618"/>
                    <a:pt x="1943725" y="302618"/>
                  </a:cubicBezTo>
                  <a:lnTo>
                    <a:pt x="68465" y="302618"/>
                  </a:lnTo>
                  <a:cubicBezTo>
                    <a:pt x="30653" y="302618"/>
                    <a:pt x="0" y="271965"/>
                    <a:pt x="0" y="234152"/>
                  </a:cubicBezTo>
                  <a:lnTo>
                    <a:pt x="0" y="68465"/>
                  </a:lnTo>
                  <a:cubicBezTo>
                    <a:pt x="0" y="30653"/>
                    <a:pt x="30653" y="0"/>
                    <a:pt x="68465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012190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880841" y="2542214"/>
            <a:ext cx="5339094" cy="709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61"/>
              </a:lnSpc>
            </a:pPr>
            <a:r>
              <a:rPr lang="en-US" sz="4186" spc="-251">
                <a:solidFill>
                  <a:srgbClr val="160E0C"/>
                </a:solidFill>
                <a:latin typeface="Space Mono Bold"/>
              </a:rPr>
              <a:t>Pontos Flutuantes: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16101" y="3556815"/>
            <a:ext cx="6668575" cy="2039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7"/>
              </a:lnSpc>
              <a:spcBef>
                <a:spcPct val="0"/>
              </a:spcBef>
            </a:pPr>
            <a:r>
              <a:rPr lang="en-US" sz="4481" spc="-268">
                <a:solidFill>
                  <a:srgbClr val="000000"/>
                </a:solidFill>
                <a:latin typeface="Space Mono Bold"/>
              </a:rPr>
              <a:t>São números decimais, como 1.5, 3.14, 0.5, etc.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01156" y="6026262"/>
            <a:ext cx="6777243" cy="1363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5"/>
              </a:lnSpc>
              <a:spcBef>
                <a:spcPct val="0"/>
              </a:spcBef>
            </a:pPr>
            <a:r>
              <a:rPr lang="en-US" sz="4563" spc="-273">
                <a:solidFill>
                  <a:srgbClr val="000000"/>
                </a:solidFill>
                <a:latin typeface="Space Mono Bold"/>
              </a:rPr>
              <a:t>Nos referimos a essa variável como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6030308" y="6703342"/>
            <a:ext cx="1888312" cy="913627"/>
            <a:chOff x="0" y="0"/>
            <a:chExt cx="658225" cy="31847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58225" cy="318471"/>
            </a:xfrm>
            <a:custGeom>
              <a:avLst/>
              <a:gdLst/>
              <a:ahLst/>
              <a:cxnLst/>
              <a:rect r="r" b="b" t="t" l="l"/>
              <a:pathLst>
                <a:path h="318471" w="658225">
                  <a:moveTo>
                    <a:pt x="159235" y="0"/>
                  </a:moveTo>
                  <a:lnTo>
                    <a:pt x="498990" y="0"/>
                  </a:lnTo>
                  <a:cubicBezTo>
                    <a:pt x="541222" y="0"/>
                    <a:pt x="581724" y="16777"/>
                    <a:pt x="611586" y="46639"/>
                  </a:cubicBezTo>
                  <a:cubicBezTo>
                    <a:pt x="641449" y="76501"/>
                    <a:pt x="658225" y="117003"/>
                    <a:pt x="658225" y="159235"/>
                  </a:cubicBezTo>
                  <a:lnTo>
                    <a:pt x="658225" y="159235"/>
                  </a:lnTo>
                  <a:cubicBezTo>
                    <a:pt x="658225" y="201467"/>
                    <a:pt x="641449" y="241969"/>
                    <a:pt x="611586" y="271832"/>
                  </a:cubicBezTo>
                  <a:cubicBezTo>
                    <a:pt x="581724" y="301694"/>
                    <a:pt x="541222" y="318471"/>
                    <a:pt x="498990" y="318471"/>
                  </a:cubicBezTo>
                  <a:lnTo>
                    <a:pt x="159235" y="318471"/>
                  </a:lnTo>
                  <a:cubicBezTo>
                    <a:pt x="117003" y="318471"/>
                    <a:pt x="76501" y="301694"/>
                    <a:pt x="46639" y="271832"/>
                  </a:cubicBezTo>
                  <a:cubicBezTo>
                    <a:pt x="16777" y="241969"/>
                    <a:pt x="0" y="201467"/>
                    <a:pt x="0" y="159235"/>
                  </a:cubicBezTo>
                  <a:lnTo>
                    <a:pt x="0" y="159235"/>
                  </a:lnTo>
                  <a:cubicBezTo>
                    <a:pt x="0" y="117003"/>
                    <a:pt x="16777" y="76501"/>
                    <a:pt x="46639" y="46639"/>
                  </a:cubicBezTo>
                  <a:cubicBezTo>
                    <a:pt x="76501" y="16777"/>
                    <a:pt x="117003" y="0"/>
                    <a:pt x="159235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658225" cy="347046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6524174" y="6802606"/>
            <a:ext cx="1021421" cy="677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5"/>
              </a:lnSpc>
              <a:spcBef>
                <a:spcPct val="0"/>
              </a:spcBef>
            </a:pPr>
            <a:r>
              <a:rPr lang="en-US" sz="4563" spc="-273">
                <a:solidFill>
                  <a:srgbClr val="000000"/>
                </a:solidFill>
                <a:latin typeface="Space Mono Bold"/>
              </a:rPr>
              <a:t>int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107433" y="6116001"/>
            <a:ext cx="6777243" cy="1363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5"/>
              </a:lnSpc>
              <a:spcBef>
                <a:spcPct val="0"/>
              </a:spcBef>
            </a:pPr>
            <a:r>
              <a:rPr lang="en-US" sz="4563" spc="-273">
                <a:solidFill>
                  <a:srgbClr val="000000"/>
                </a:solidFill>
                <a:latin typeface="Space Mono Bold"/>
              </a:rPr>
              <a:t>Nos referimos a essa variável como 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4582080" y="6703342"/>
            <a:ext cx="1888312" cy="913627"/>
            <a:chOff x="0" y="0"/>
            <a:chExt cx="658225" cy="31847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58225" cy="318471"/>
            </a:xfrm>
            <a:custGeom>
              <a:avLst/>
              <a:gdLst/>
              <a:ahLst/>
              <a:cxnLst/>
              <a:rect r="r" b="b" t="t" l="l"/>
              <a:pathLst>
                <a:path h="318471" w="658225">
                  <a:moveTo>
                    <a:pt x="159235" y="0"/>
                  </a:moveTo>
                  <a:lnTo>
                    <a:pt x="498990" y="0"/>
                  </a:lnTo>
                  <a:cubicBezTo>
                    <a:pt x="541222" y="0"/>
                    <a:pt x="581724" y="16777"/>
                    <a:pt x="611586" y="46639"/>
                  </a:cubicBezTo>
                  <a:cubicBezTo>
                    <a:pt x="641449" y="76501"/>
                    <a:pt x="658225" y="117003"/>
                    <a:pt x="658225" y="159235"/>
                  </a:cubicBezTo>
                  <a:lnTo>
                    <a:pt x="658225" y="159235"/>
                  </a:lnTo>
                  <a:cubicBezTo>
                    <a:pt x="658225" y="201467"/>
                    <a:pt x="641449" y="241969"/>
                    <a:pt x="611586" y="271832"/>
                  </a:cubicBezTo>
                  <a:cubicBezTo>
                    <a:pt x="581724" y="301694"/>
                    <a:pt x="541222" y="318471"/>
                    <a:pt x="498990" y="318471"/>
                  </a:cubicBezTo>
                  <a:lnTo>
                    <a:pt x="159235" y="318471"/>
                  </a:lnTo>
                  <a:cubicBezTo>
                    <a:pt x="117003" y="318471"/>
                    <a:pt x="76501" y="301694"/>
                    <a:pt x="46639" y="271832"/>
                  </a:cubicBezTo>
                  <a:cubicBezTo>
                    <a:pt x="16777" y="241969"/>
                    <a:pt x="0" y="201467"/>
                    <a:pt x="0" y="159235"/>
                  </a:cubicBezTo>
                  <a:lnTo>
                    <a:pt x="0" y="159235"/>
                  </a:lnTo>
                  <a:cubicBezTo>
                    <a:pt x="0" y="117003"/>
                    <a:pt x="16777" y="76501"/>
                    <a:pt x="46639" y="46639"/>
                  </a:cubicBezTo>
                  <a:cubicBezTo>
                    <a:pt x="76501" y="16777"/>
                    <a:pt x="117003" y="0"/>
                    <a:pt x="159235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658225" cy="347046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4661663" y="6826378"/>
            <a:ext cx="1808730" cy="677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5"/>
              </a:lnSpc>
              <a:spcBef>
                <a:spcPct val="0"/>
              </a:spcBef>
            </a:pPr>
            <a:r>
              <a:rPr lang="en-US" sz="4563" spc="-273">
                <a:solidFill>
                  <a:srgbClr val="000000"/>
                </a:solidFill>
                <a:latin typeface="Space Mono Bold"/>
              </a:rPr>
              <a:t>float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05130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981790" y="2599453"/>
            <a:ext cx="7785251" cy="6288027"/>
            <a:chOff x="0" y="0"/>
            <a:chExt cx="1434392" cy="11585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34392" cy="1158536"/>
            </a:xfrm>
            <a:custGeom>
              <a:avLst/>
              <a:gdLst/>
              <a:ahLst/>
              <a:cxnLst/>
              <a:rect r="r" b="b" t="t" l="l"/>
              <a:pathLst>
                <a:path h="1158536" w="1434392">
                  <a:moveTo>
                    <a:pt x="50716" y="0"/>
                  </a:moveTo>
                  <a:lnTo>
                    <a:pt x="1383676" y="0"/>
                  </a:lnTo>
                  <a:cubicBezTo>
                    <a:pt x="1411686" y="0"/>
                    <a:pt x="1434392" y="22706"/>
                    <a:pt x="1434392" y="50716"/>
                  </a:cubicBezTo>
                  <a:lnTo>
                    <a:pt x="1434392" y="1107820"/>
                  </a:lnTo>
                  <a:cubicBezTo>
                    <a:pt x="1434392" y="1121271"/>
                    <a:pt x="1429049" y="1134171"/>
                    <a:pt x="1419538" y="1143682"/>
                  </a:cubicBezTo>
                  <a:cubicBezTo>
                    <a:pt x="1410027" y="1153193"/>
                    <a:pt x="1397127" y="1158536"/>
                    <a:pt x="1383676" y="1158536"/>
                  </a:cubicBezTo>
                  <a:lnTo>
                    <a:pt x="50716" y="1158536"/>
                  </a:lnTo>
                  <a:cubicBezTo>
                    <a:pt x="37265" y="1158536"/>
                    <a:pt x="24366" y="1153193"/>
                    <a:pt x="14854" y="1143682"/>
                  </a:cubicBezTo>
                  <a:cubicBezTo>
                    <a:pt x="5343" y="1134171"/>
                    <a:pt x="0" y="1121271"/>
                    <a:pt x="0" y="1107820"/>
                  </a:cubicBezTo>
                  <a:lnTo>
                    <a:pt x="0" y="50716"/>
                  </a:lnTo>
                  <a:cubicBezTo>
                    <a:pt x="0" y="37265"/>
                    <a:pt x="5343" y="24366"/>
                    <a:pt x="14854" y="14854"/>
                  </a:cubicBezTo>
                  <a:cubicBezTo>
                    <a:pt x="24366" y="5343"/>
                    <a:pt x="37265" y="0"/>
                    <a:pt x="5071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434392" cy="1196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307729" y="2133877"/>
            <a:ext cx="3133374" cy="931152"/>
            <a:chOff x="0" y="0"/>
            <a:chExt cx="1018323" cy="3026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18323" cy="302618"/>
            </a:xfrm>
            <a:custGeom>
              <a:avLst/>
              <a:gdLst/>
              <a:ahLst/>
              <a:cxnLst/>
              <a:rect r="r" b="b" t="t" l="l"/>
              <a:pathLst>
                <a:path h="302618" w="1018323">
                  <a:moveTo>
                    <a:pt x="126010" y="0"/>
                  </a:moveTo>
                  <a:lnTo>
                    <a:pt x="892313" y="0"/>
                  </a:lnTo>
                  <a:cubicBezTo>
                    <a:pt x="961906" y="0"/>
                    <a:pt x="1018323" y="56417"/>
                    <a:pt x="1018323" y="126010"/>
                  </a:cubicBezTo>
                  <a:lnTo>
                    <a:pt x="1018323" y="176607"/>
                  </a:lnTo>
                  <a:cubicBezTo>
                    <a:pt x="1018323" y="246201"/>
                    <a:pt x="961906" y="302618"/>
                    <a:pt x="892313" y="302618"/>
                  </a:cubicBezTo>
                  <a:lnTo>
                    <a:pt x="126010" y="302618"/>
                  </a:lnTo>
                  <a:cubicBezTo>
                    <a:pt x="56417" y="302618"/>
                    <a:pt x="0" y="246201"/>
                    <a:pt x="0" y="176607"/>
                  </a:cubicBezTo>
                  <a:lnTo>
                    <a:pt x="0" y="126010"/>
                  </a:lnTo>
                  <a:cubicBezTo>
                    <a:pt x="0" y="56417"/>
                    <a:pt x="56417" y="0"/>
                    <a:pt x="126010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18323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40862" y="247509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9"/>
              </a:lnSpc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VARIÁVEIS EM PYTHON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433724" y="2183444"/>
            <a:ext cx="2881383" cy="755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2"/>
              </a:lnSpc>
            </a:pPr>
            <a:r>
              <a:rPr lang="en-US" sz="4494" spc="-269">
                <a:solidFill>
                  <a:srgbClr val="160E0C"/>
                </a:solidFill>
                <a:latin typeface="Space Mono Bold"/>
              </a:rPr>
              <a:t>Booleano: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56340" y="3128973"/>
            <a:ext cx="7036151" cy="355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5"/>
              </a:lnSpc>
              <a:spcBef>
                <a:spcPct val="0"/>
              </a:spcBef>
            </a:pPr>
            <a:r>
              <a:rPr lang="en-US" sz="3929" spc="-235">
                <a:solidFill>
                  <a:srgbClr val="000000"/>
                </a:solidFill>
                <a:latin typeface="Space Mono Bold"/>
              </a:rPr>
              <a:t>Podem ter apenas dois valores, True (verdadeiro) ou False (falso). São usadas para representar verdadeiro/falso ou ligado/desligado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256261" y="2659898"/>
            <a:ext cx="8003039" cy="6227583"/>
            <a:chOff x="0" y="0"/>
            <a:chExt cx="1434392" cy="111617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34392" cy="1116175"/>
            </a:xfrm>
            <a:custGeom>
              <a:avLst/>
              <a:gdLst/>
              <a:ahLst/>
              <a:cxnLst/>
              <a:rect r="r" b="b" t="t" l="l"/>
              <a:pathLst>
                <a:path h="1116175" w="1434392">
                  <a:moveTo>
                    <a:pt x="49336" y="0"/>
                  </a:moveTo>
                  <a:lnTo>
                    <a:pt x="1385056" y="0"/>
                  </a:lnTo>
                  <a:cubicBezTo>
                    <a:pt x="1412304" y="0"/>
                    <a:pt x="1434392" y="22088"/>
                    <a:pt x="1434392" y="49336"/>
                  </a:cubicBezTo>
                  <a:lnTo>
                    <a:pt x="1434392" y="1066839"/>
                  </a:lnTo>
                  <a:cubicBezTo>
                    <a:pt x="1434392" y="1094087"/>
                    <a:pt x="1412304" y="1116175"/>
                    <a:pt x="1385056" y="1116175"/>
                  </a:cubicBezTo>
                  <a:lnTo>
                    <a:pt x="49336" y="1116175"/>
                  </a:lnTo>
                  <a:cubicBezTo>
                    <a:pt x="22088" y="1116175"/>
                    <a:pt x="0" y="1094087"/>
                    <a:pt x="0" y="1066839"/>
                  </a:cubicBezTo>
                  <a:lnTo>
                    <a:pt x="0" y="49336"/>
                  </a:lnTo>
                  <a:cubicBezTo>
                    <a:pt x="0" y="22088"/>
                    <a:pt x="22088" y="0"/>
                    <a:pt x="4933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34392" cy="1154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616222" y="2181297"/>
            <a:ext cx="3283117" cy="957201"/>
            <a:chOff x="0" y="0"/>
            <a:chExt cx="1037952" cy="30261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37952" cy="302618"/>
            </a:xfrm>
            <a:custGeom>
              <a:avLst/>
              <a:gdLst/>
              <a:ahLst/>
              <a:cxnLst/>
              <a:rect r="r" b="b" t="t" l="l"/>
              <a:pathLst>
                <a:path h="302618" w="1037952">
                  <a:moveTo>
                    <a:pt x="120263" y="0"/>
                  </a:moveTo>
                  <a:lnTo>
                    <a:pt x="917689" y="0"/>
                  </a:lnTo>
                  <a:cubicBezTo>
                    <a:pt x="949585" y="0"/>
                    <a:pt x="980174" y="12671"/>
                    <a:pt x="1002728" y="35224"/>
                  </a:cubicBezTo>
                  <a:cubicBezTo>
                    <a:pt x="1025282" y="57778"/>
                    <a:pt x="1037952" y="88367"/>
                    <a:pt x="1037952" y="120263"/>
                  </a:cubicBezTo>
                  <a:lnTo>
                    <a:pt x="1037952" y="182354"/>
                  </a:lnTo>
                  <a:cubicBezTo>
                    <a:pt x="1037952" y="248774"/>
                    <a:pt x="984109" y="302618"/>
                    <a:pt x="917689" y="302618"/>
                  </a:cubicBezTo>
                  <a:lnTo>
                    <a:pt x="120263" y="302618"/>
                  </a:lnTo>
                  <a:cubicBezTo>
                    <a:pt x="53844" y="302618"/>
                    <a:pt x="0" y="248774"/>
                    <a:pt x="0" y="182354"/>
                  </a:cubicBezTo>
                  <a:lnTo>
                    <a:pt x="0" y="120263"/>
                  </a:lnTo>
                  <a:cubicBezTo>
                    <a:pt x="0" y="53844"/>
                    <a:pt x="53844" y="0"/>
                    <a:pt x="120263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37952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311545" y="2224858"/>
            <a:ext cx="5892470" cy="784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68"/>
              </a:lnSpc>
            </a:pPr>
            <a:r>
              <a:rPr lang="en-US" sz="4620" spc="-277">
                <a:solidFill>
                  <a:srgbClr val="160E0C"/>
                </a:solidFill>
                <a:latin typeface="Space Mono Bold"/>
              </a:rPr>
              <a:t>Strings: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56340" y="7122055"/>
            <a:ext cx="7036151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5"/>
              </a:lnSpc>
              <a:spcBef>
                <a:spcPct val="0"/>
              </a:spcBef>
            </a:pPr>
            <a:r>
              <a:rPr lang="en-US" sz="4129" spc="-247">
                <a:solidFill>
                  <a:srgbClr val="000000"/>
                </a:solidFill>
                <a:latin typeface="Space Mono Bold"/>
              </a:rPr>
              <a:t>Nos referimos a essa variável como 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5432183" y="7750705"/>
            <a:ext cx="1765848" cy="840148"/>
            <a:chOff x="0" y="0"/>
            <a:chExt cx="2354464" cy="1120197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2354464" cy="1120197"/>
              <a:chOff x="0" y="0"/>
              <a:chExt cx="615537" cy="292858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615537" cy="292858"/>
              </a:xfrm>
              <a:custGeom>
                <a:avLst/>
                <a:gdLst/>
                <a:ahLst/>
                <a:cxnLst/>
                <a:rect r="r" b="b" t="t" l="l"/>
                <a:pathLst>
                  <a:path h="292858" w="615537">
                    <a:moveTo>
                      <a:pt x="146429" y="0"/>
                    </a:moveTo>
                    <a:lnTo>
                      <a:pt x="469108" y="0"/>
                    </a:lnTo>
                    <a:cubicBezTo>
                      <a:pt x="507943" y="0"/>
                      <a:pt x="545188" y="15427"/>
                      <a:pt x="572649" y="42888"/>
                    </a:cubicBezTo>
                    <a:cubicBezTo>
                      <a:pt x="600109" y="70349"/>
                      <a:pt x="615537" y="107593"/>
                      <a:pt x="615537" y="146429"/>
                    </a:cubicBezTo>
                    <a:lnTo>
                      <a:pt x="615537" y="146429"/>
                    </a:lnTo>
                    <a:cubicBezTo>
                      <a:pt x="615537" y="185264"/>
                      <a:pt x="600109" y="222509"/>
                      <a:pt x="572649" y="249970"/>
                    </a:cubicBezTo>
                    <a:cubicBezTo>
                      <a:pt x="545188" y="277430"/>
                      <a:pt x="507943" y="292858"/>
                      <a:pt x="469108" y="292858"/>
                    </a:cubicBezTo>
                    <a:lnTo>
                      <a:pt x="146429" y="292858"/>
                    </a:lnTo>
                    <a:cubicBezTo>
                      <a:pt x="107593" y="292858"/>
                      <a:pt x="70349" y="277430"/>
                      <a:pt x="42888" y="249970"/>
                    </a:cubicBezTo>
                    <a:cubicBezTo>
                      <a:pt x="15427" y="222509"/>
                      <a:pt x="0" y="185264"/>
                      <a:pt x="0" y="146429"/>
                    </a:cubicBezTo>
                    <a:lnTo>
                      <a:pt x="0" y="146429"/>
                    </a:lnTo>
                    <a:cubicBezTo>
                      <a:pt x="0" y="107593"/>
                      <a:pt x="15427" y="70349"/>
                      <a:pt x="42888" y="42888"/>
                    </a:cubicBezTo>
                    <a:cubicBezTo>
                      <a:pt x="70349" y="15427"/>
                      <a:pt x="107593" y="0"/>
                      <a:pt x="146429" y="0"/>
                    </a:cubicBezTo>
                    <a:close/>
                  </a:path>
                </a:pathLst>
              </a:custGeom>
              <a:solidFill>
                <a:srgbClr val="5DADD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28575"/>
                <a:ext cx="615537" cy="321433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335140" y="153987"/>
              <a:ext cx="1684183" cy="8045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15"/>
                </a:lnSpc>
                <a:spcBef>
                  <a:spcPct val="0"/>
                </a:spcBef>
              </a:pPr>
              <a:r>
                <a:rPr lang="en-US" sz="3929" spc="-235">
                  <a:solidFill>
                    <a:srgbClr val="000000"/>
                  </a:solidFill>
                  <a:latin typeface="Space Mono Bold"/>
                </a:rPr>
                <a:t>bool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9739705" y="3379921"/>
            <a:ext cx="7036151" cy="267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5"/>
              </a:lnSpc>
              <a:spcBef>
                <a:spcPct val="0"/>
              </a:spcBef>
            </a:pPr>
            <a:r>
              <a:rPr lang="en-US" sz="4429" spc="-265">
                <a:solidFill>
                  <a:srgbClr val="000000"/>
                </a:solidFill>
                <a:latin typeface="Space Mono Bold"/>
              </a:rPr>
              <a:t>São sequências de caracteres, como "Olá, mundo!", "python", "123", etc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739705" y="6681798"/>
            <a:ext cx="7036151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5"/>
              </a:lnSpc>
              <a:spcBef>
                <a:spcPct val="0"/>
              </a:spcBef>
            </a:pPr>
            <a:r>
              <a:rPr lang="en-US" sz="4129" spc="-247">
                <a:solidFill>
                  <a:srgbClr val="000000"/>
                </a:solidFill>
                <a:latin typeface="Space Mono Bold"/>
              </a:rPr>
              <a:t>Nos referimos a essa variável como 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3865201" y="7330631"/>
            <a:ext cx="1373962" cy="840148"/>
            <a:chOff x="0" y="0"/>
            <a:chExt cx="1831950" cy="1120197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1831950" cy="1120197"/>
              <a:chOff x="0" y="0"/>
              <a:chExt cx="478934" cy="292858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478934" cy="292858"/>
              </a:xfrm>
              <a:custGeom>
                <a:avLst/>
                <a:gdLst/>
                <a:ahLst/>
                <a:cxnLst/>
                <a:rect r="r" b="b" t="t" l="l"/>
                <a:pathLst>
                  <a:path h="292858" w="478934">
                    <a:moveTo>
                      <a:pt x="146429" y="0"/>
                    </a:moveTo>
                    <a:lnTo>
                      <a:pt x="332505" y="0"/>
                    </a:lnTo>
                    <a:cubicBezTo>
                      <a:pt x="371340" y="0"/>
                      <a:pt x="408585" y="15427"/>
                      <a:pt x="436046" y="42888"/>
                    </a:cubicBezTo>
                    <a:cubicBezTo>
                      <a:pt x="463506" y="70349"/>
                      <a:pt x="478934" y="107593"/>
                      <a:pt x="478934" y="146429"/>
                    </a:cubicBezTo>
                    <a:lnTo>
                      <a:pt x="478934" y="146429"/>
                    </a:lnTo>
                    <a:cubicBezTo>
                      <a:pt x="478934" y="185264"/>
                      <a:pt x="463506" y="222509"/>
                      <a:pt x="436046" y="249970"/>
                    </a:cubicBezTo>
                    <a:cubicBezTo>
                      <a:pt x="408585" y="277430"/>
                      <a:pt x="371340" y="292858"/>
                      <a:pt x="332505" y="292858"/>
                    </a:cubicBezTo>
                    <a:lnTo>
                      <a:pt x="146429" y="292858"/>
                    </a:lnTo>
                    <a:cubicBezTo>
                      <a:pt x="107593" y="292858"/>
                      <a:pt x="70349" y="277430"/>
                      <a:pt x="42888" y="249970"/>
                    </a:cubicBezTo>
                    <a:cubicBezTo>
                      <a:pt x="15427" y="222509"/>
                      <a:pt x="0" y="185264"/>
                      <a:pt x="0" y="146429"/>
                    </a:cubicBezTo>
                    <a:lnTo>
                      <a:pt x="0" y="146429"/>
                    </a:lnTo>
                    <a:cubicBezTo>
                      <a:pt x="0" y="107593"/>
                      <a:pt x="15427" y="70349"/>
                      <a:pt x="42888" y="42888"/>
                    </a:cubicBezTo>
                    <a:cubicBezTo>
                      <a:pt x="70349" y="15427"/>
                      <a:pt x="107593" y="0"/>
                      <a:pt x="146429" y="0"/>
                    </a:cubicBezTo>
                    <a:close/>
                  </a:path>
                </a:pathLst>
              </a:custGeom>
              <a:solidFill>
                <a:srgbClr val="5DADD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28575"/>
                <a:ext cx="478934" cy="321433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0">
              <a:off x="260764" y="153987"/>
              <a:ext cx="1310421" cy="8045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15"/>
                </a:lnSpc>
                <a:spcBef>
                  <a:spcPct val="0"/>
                </a:spcBef>
              </a:pPr>
              <a:r>
                <a:rPr lang="en-US" sz="3929" spc="-235">
                  <a:solidFill>
                    <a:srgbClr val="000000"/>
                  </a:solidFill>
                  <a:latin typeface="Space Mono Bold"/>
                </a:rPr>
                <a:t>str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30308" y="0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FUNÇÃO INPUT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421178" y="4178405"/>
            <a:ext cx="5838122" cy="6110978"/>
            <a:chOff x="0" y="0"/>
            <a:chExt cx="7784162" cy="81479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4896016"/>
              <a:ext cx="3251955" cy="3251955"/>
            </a:xfrm>
            <a:custGeom>
              <a:avLst/>
              <a:gdLst/>
              <a:ahLst/>
              <a:cxnLst/>
              <a:rect r="r" b="b" t="t" l="l"/>
              <a:pathLst>
                <a:path h="3251955" w="3251955">
                  <a:moveTo>
                    <a:pt x="0" y="0"/>
                  </a:moveTo>
                  <a:lnTo>
                    <a:pt x="3251955" y="0"/>
                  </a:lnTo>
                  <a:lnTo>
                    <a:pt x="3251955" y="3251955"/>
                  </a:lnTo>
                  <a:lnTo>
                    <a:pt x="0" y="3251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true" flipV="false" rot="506026">
              <a:off x="1086079" y="432979"/>
              <a:ext cx="6319386" cy="5629999"/>
            </a:xfrm>
            <a:custGeom>
              <a:avLst/>
              <a:gdLst/>
              <a:ahLst/>
              <a:cxnLst/>
              <a:rect r="r" b="b" t="t" l="l"/>
              <a:pathLst>
                <a:path h="5629999" w="6319386">
                  <a:moveTo>
                    <a:pt x="6319387" y="0"/>
                  </a:moveTo>
                  <a:lnTo>
                    <a:pt x="0" y="0"/>
                  </a:lnTo>
                  <a:lnTo>
                    <a:pt x="0" y="5629999"/>
                  </a:lnTo>
                  <a:lnTo>
                    <a:pt x="6319387" y="5629999"/>
                  </a:lnTo>
                  <a:lnTo>
                    <a:pt x="6319387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349173">
              <a:off x="1639168" y="824528"/>
              <a:ext cx="5365411" cy="3766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69"/>
                </a:lnSpc>
                <a:spcBef>
                  <a:spcPct val="0"/>
                </a:spcBef>
              </a:pPr>
              <a:r>
                <a:rPr lang="en-US" sz="3140">
                  <a:solidFill>
                    <a:srgbClr val="000000"/>
                  </a:solidFill>
                  <a:latin typeface="Dosis Bold"/>
                </a:rPr>
                <a:t>Em inglês String significa “cadeia”, como vimos podemos colocar qualquer coisa em uma cadeia desde letras a números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40862" y="2199163"/>
            <a:ext cx="9285089" cy="6640384"/>
            <a:chOff x="0" y="0"/>
            <a:chExt cx="2527712" cy="180773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27712" cy="1807735"/>
            </a:xfrm>
            <a:custGeom>
              <a:avLst/>
              <a:gdLst/>
              <a:ahLst/>
              <a:cxnLst/>
              <a:rect r="r" b="b" t="t" l="l"/>
              <a:pathLst>
                <a:path h="1807735" w="2527712">
                  <a:moveTo>
                    <a:pt x="53363" y="0"/>
                  </a:moveTo>
                  <a:lnTo>
                    <a:pt x="2474349" y="0"/>
                  </a:lnTo>
                  <a:cubicBezTo>
                    <a:pt x="2488502" y="0"/>
                    <a:pt x="2502075" y="5622"/>
                    <a:pt x="2512082" y="15630"/>
                  </a:cubicBezTo>
                  <a:cubicBezTo>
                    <a:pt x="2522090" y="25637"/>
                    <a:pt x="2527712" y="39210"/>
                    <a:pt x="2527712" y="53363"/>
                  </a:cubicBezTo>
                  <a:lnTo>
                    <a:pt x="2527712" y="1754372"/>
                  </a:lnTo>
                  <a:cubicBezTo>
                    <a:pt x="2527712" y="1783843"/>
                    <a:pt x="2503820" y="1807735"/>
                    <a:pt x="2474349" y="1807735"/>
                  </a:cubicBezTo>
                  <a:lnTo>
                    <a:pt x="53363" y="1807735"/>
                  </a:lnTo>
                  <a:cubicBezTo>
                    <a:pt x="39210" y="1807735"/>
                    <a:pt x="25637" y="1802113"/>
                    <a:pt x="15630" y="1792105"/>
                  </a:cubicBezTo>
                  <a:cubicBezTo>
                    <a:pt x="5622" y="1782097"/>
                    <a:pt x="0" y="1768524"/>
                    <a:pt x="0" y="1754372"/>
                  </a:cubicBezTo>
                  <a:lnTo>
                    <a:pt x="0" y="53363"/>
                  </a:lnTo>
                  <a:cubicBezTo>
                    <a:pt x="0" y="23892"/>
                    <a:pt x="23892" y="0"/>
                    <a:pt x="5336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2527712" cy="1836310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859945" y="2627716"/>
            <a:ext cx="8255417" cy="561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0"/>
              </a:lnSpc>
              <a:spcBef>
                <a:spcPct val="0"/>
              </a:spcBef>
            </a:pPr>
            <a:r>
              <a:rPr lang="en-US" sz="3741" spc="-224">
                <a:solidFill>
                  <a:srgbClr val="000000"/>
                </a:solidFill>
                <a:latin typeface="Space Mono Bold"/>
              </a:rPr>
              <a:t>As variáveis recebidas pela função de entrada input() são por padrão do tipo </a:t>
            </a:r>
            <a:r>
              <a:rPr lang="en-US" sz="3741" spc="-224">
                <a:solidFill>
                  <a:srgbClr val="C03027"/>
                </a:solidFill>
                <a:latin typeface="Space Mono Bold"/>
              </a:rPr>
              <a:t>str</a:t>
            </a:r>
            <a:r>
              <a:rPr lang="en-US" sz="3741" spc="-224">
                <a:solidFill>
                  <a:srgbClr val="000000"/>
                </a:solidFill>
                <a:latin typeface="Space Mono Bold"/>
              </a:rPr>
              <a:t> que no Python significa String, uma String é um texto e pode ser qualquer coisa, como, letras, números e símbolos. Para converter uma entrada para Inteiro, podemos usar int(input()) ou int(variável)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86612" y="0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57250" y="2117439"/>
            <a:ext cx="6912772" cy="6581485"/>
            <a:chOff x="0" y="0"/>
            <a:chExt cx="2372212" cy="225852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72212" cy="2258527"/>
            </a:xfrm>
            <a:custGeom>
              <a:avLst/>
              <a:gdLst/>
              <a:ahLst/>
              <a:cxnLst/>
              <a:rect r="r" b="b" t="t" l="l"/>
              <a:pathLst>
                <a:path h="2258527" w="2372212">
                  <a:moveTo>
                    <a:pt x="71676" y="0"/>
                  </a:moveTo>
                  <a:lnTo>
                    <a:pt x="2300536" y="0"/>
                  </a:lnTo>
                  <a:cubicBezTo>
                    <a:pt x="2340122" y="0"/>
                    <a:pt x="2372212" y="32091"/>
                    <a:pt x="2372212" y="71676"/>
                  </a:cubicBezTo>
                  <a:lnTo>
                    <a:pt x="2372212" y="2186850"/>
                  </a:lnTo>
                  <a:cubicBezTo>
                    <a:pt x="2372212" y="2226436"/>
                    <a:pt x="2340122" y="2258527"/>
                    <a:pt x="2300536" y="2258527"/>
                  </a:cubicBezTo>
                  <a:lnTo>
                    <a:pt x="71676" y="2258527"/>
                  </a:lnTo>
                  <a:cubicBezTo>
                    <a:pt x="32091" y="2258527"/>
                    <a:pt x="0" y="2226436"/>
                    <a:pt x="0" y="2186850"/>
                  </a:cubicBezTo>
                  <a:lnTo>
                    <a:pt x="0" y="71676"/>
                  </a:lnTo>
                  <a:cubicBezTo>
                    <a:pt x="0" y="32091"/>
                    <a:pt x="32091" y="0"/>
                    <a:pt x="7167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372212" cy="2287102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74598" y="2522107"/>
            <a:ext cx="6278075" cy="564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399" spc="-203">
                <a:solidFill>
                  <a:srgbClr val="1C2130"/>
                </a:solidFill>
                <a:latin typeface="Space Mono Bold"/>
              </a:rPr>
              <a:t>Se uma String é do tipo Texto, então </a:t>
            </a:r>
            <a:r>
              <a:rPr lang="en-US" sz="3399" spc="-203">
                <a:solidFill>
                  <a:srgbClr val="C03027"/>
                </a:solidFill>
                <a:latin typeface="Space Mono Bold"/>
              </a:rPr>
              <a:t>não podemos</a:t>
            </a:r>
            <a:r>
              <a:rPr lang="en-US" sz="3399" spc="-203">
                <a:solidFill>
                  <a:srgbClr val="1C2130"/>
                </a:solidFill>
                <a:latin typeface="Space Mono Bold"/>
              </a:rPr>
              <a:t> fazer contas aritméticas sem converter para inteiro antes, no exemplo tentamos somar a variável idade com 10 e tivemos erro, pois elas são de </a:t>
            </a:r>
            <a:r>
              <a:rPr lang="en-US" sz="3399" spc="-203">
                <a:solidFill>
                  <a:srgbClr val="C03027"/>
                </a:solidFill>
                <a:latin typeface="Space Mono Bold"/>
              </a:rPr>
              <a:t>tipos diferentes</a:t>
            </a:r>
            <a:r>
              <a:rPr lang="en-US" sz="3399" spc="-203">
                <a:solidFill>
                  <a:srgbClr val="324A5E"/>
                </a:solidFill>
                <a:latin typeface="Space Mono Bold"/>
              </a:rPr>
              <a:t>, </a:t>
            </a:r>
            <a:r>
              <a:rPr lang="en-US" sz="3399" spc="-203">
                <a:solidFill>
                  <a:srgbClr val="0A0A0A"/>
                </a:solidFill>
                <a:latin typeface="Space Mono Bold"/>
              </a:rPr>
              <a:t>e s</a:t>
            </a:r>
            <a:r>
              <a:rPr lang="en-US" sz="3399" spc="-203">
                <a:solidFill>
                  <a:srgbClr val="1C2130"/>
                </a:solidFill>
                <a:latin typeface="Space Mono Bold"/>
              </a:rPr>
              <a:t>ó podemos fazer operações entre duas variáveis do </a:t>
            </a:r>
            <a:r>
              <a:rPr lang="en-US" sz="3399" spc="-203">
                <a:solidFill>
                  <a:srgbClr val="C03027"/>
                </a:solidFill>
                <a:latin typeface="Space Mono Bold"/>
              </a:rPr>
              <a:t>mesmo tipo.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8186612" y="3527107"/>
            <a:ext cx="9772272" cy="3762150"/>
          </a:xfrm>
          <a:custGeom>
            <a:avLst/>
            <a:gdLst/>
            <a:ahLst/>
            <a:cxnLst/>
            <a:rect r="r" b="b" t="t" l="l"/>
            <a:pathLst>
              <a:path h="3762150" w="9772272">
                <a:moveTo>
                  <a:pt x="0" y="0"/>
                </a:moveTo>
                <a:lnTo>
                  <a:pt x="9772272" y="0"/>
                </a:lnTo>
                <a:lnTo>
                  <a:pt x="9772272" y="3762150"/>
                </a:lnTo>
                <a:lnTo>
                  <a:pt x="0" y="37621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FUNÇÃO INPUT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DAGEE-Fj88w</dc:identifier>
  <dcterms:modified xsi:type="dcterms:W3CDTF">2011-08-01T06:04:30Z</dcterms:modified>
  <cp:revision>1</cp:revision>
  <dc:title>Python - Aula 4</dc:title>
</cp:coreProperties>
</file>