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Bugaki Italics" charset="1" panose="00000000000000000000"/>
      <p:regular r:id="rId25"/>
    </p:embeddedFont>
    <p:embeddedFont>
      <p:font typeface="Space Mono Bold" charset="1" panose="02000809030000020004"/>
      <p:regular r:id="rId26"/>
    </p:embeddedFont>
    <p:embeddedFont>
      <p:font typeface="Open Sans Extra Bold" charset="1" panose="020B0906030804020204"/>
      <p:regular r:id="rId27"/>
    </p:embeddedFont>
    <p:embeddedFont>
      <p:font typeface="Bugaki" charset="1" panose="000000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5.pn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5.pn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5.pn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5.pn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5.pn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5.pn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2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5.pn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2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5.png" Type="http://schemas.openxmlformats.org/officeDocument/2006/relationships/image"/><Relationship Id="rId6" Target="../media/image3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5.png" Type="http://schemas.openxmlformats.org/officeDocument/2006/relationships/image"/><Relationship Id="rId6" Target="../media/image3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5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5.pn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5.pn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5.pn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5.pn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5.pn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2650" y="3518838"/>
            <a:ext cx="6362700" cy="5739462"/>
            <a:chOff x="0" y="0"/>
            <a:chExt cx="1675773" cy="15116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5773" cy="1511628"/>
            </a:xfrm>
            <a:custGeom>
              <a:avLst/>
              <a:gdLst/>
              <a:ahLst/>
              <a:cxnLst/>
              <a:rect r="r" b="b" t="t" l="l"/>
              <a:pathLst>
                <a:path h="1511628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389951"/>
                  </a:lnTo>
                  <a:cubicBezTo>
                    <a:pt x="1675773" y="1422222"/>
                    <a:pt x="1662954" y="1453171"/>
                    <a:pt x="1640135" y="1475990"/>
                  </a:cubicBezTo>
                  <a:cubicBezTo>
                    <a:pt x="1617316" y="1498808"/>
                    <a:pt x="1586367" y="1511628"/>
                    <a:pt x="1554096" y="1511628"/>
                  </a:cubicBezTo>
                  <a:lnTo>
                    <a:pt x="121677" y="1511628"/>
                  </a:lnTo>
                  <a:cubicBezTo>
                    <a:pt x="89406" y="1511628"/>
                    <a:pt x="58457" y="1498808"/>
                    <a:pt x="35638" y="1475990"/>
                  </a:cubicBezTo>
                  <a:cubicBezTo>
                    <a:pt x="12819" y="1453171"/>
                    <a:pt x="0" y="1422222"/>
                    <a:pt x="0" y="1389951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D10719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5773" cy="1549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85009">
            <a:off x="1092347" y="1274081"/>
            <a:ext cx="4021282" cy="5143500"/>
          </a:xfrm>
          <a:custGeom>
            <a:avLst/>
            <a:gdLst/>
            <a:ahLst/>
            <a:cxnLst/>
            <a:rect r="r" b="b" t="t" l="l"/>
            <a:pathLst>
              <a:path h="5143500" w="4021282">
                <a:moveTo>
                  <a:pt x="0" y="0"/>
                </a:moveTo>
                <a:lnTo>
                  <a:pt x="4021282" y="0"/>
                </a:lnTo>
                <a:lnTo>
                  <a:pt x="402128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79917">
            <a:off x="13831111" y="4077263"/>
            <a:ext cx="3104804" cy="4114800"/>
          </a:xfrm>
          <a:custGeom>
            <a:avLst/>
            <a:gdLst/>
            <a:ahLst/>
            <a:cxnLst/>
            <a:rect r="r" b="b" t="t" l="l"/>
            <a:pathLst>
              <a:path h="4114800" w="3104804">
                <a:moveTo>
                  <a:pt x="0" y="0"/>
                </a:moveTo>
                <a:lnTo>
                  <a:pt x="3104803" y="0"/>
                </a:lnTo>
                <a:lnTo>
                  <a:pt x="3104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0560" y="2200317"/>
            <a:ext cx="12691444" cy="5165407"/>
            <a:chOff x="0" y="0"/>
            <a:chExt cx="199705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7056" cy="812800"/>
            </a:xfrm>
            <a:custGeom>
              <a:avLst/>
              <a:gdLst/>
              <a:ahLst/>
              <a:cxnLst/>
              <a:rect r="r" b="b" t="t" l="l"/>
              <a:pathLst>
                <a:path h="812800" w="1997056">
                  <a:moveTo>
                    <a:pt x="998528" y="0"/>
                  </a:moveTo>
                  <a:cubicBezTo>
                    <a:pt x="447056" y="0"/>
                    <a:pt x="0" y="181951"/>
                    <a:pt x="0" y="406400"/>
                  </a:cubicBezTo>
                  <a:cubicBezTo>
                    <a:pt x="0" y="630849"/>
                    <a:pt x="447056" y="812800"/>
                    <a:pt x="998528" y="812800"/>
                  </a:cubicBezTo>
                  <a:cubicBezTo>
                    <a:pt x="1549999" y="812800"/>
                    <a:pt x="1997056" y="630849"/>
                    <a:pt x="1997056" y="406400"/>
                  </a:cubicBezTo>
                  <a:cubicBezTo>
                    <a:pt x="1997056" y="181951"/>
                    <a:pt x="1549999" y="0"/>
                    <a:pt x="998528" y="0"/>
                  </a:cubicBezTo>
                  <a:close/>
                </a:path>
              </a:pathLst>
            </a:custGeom>
            <a:solidFill>
              <a:srgbClr val="3777FF"/>
            </a:solidFill>
            <a:ln w="104775" cap="sq">
              <a:solidFill>
                <a:srgbClr val="160E0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87224" y="38100"/>
              <a:ext cx="162260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625148">
            <a:off x="1548436" y="1767823"/>
            <a:ext cx="3624249" cy="1526770"/>
          </a:xfrm>
          <a:custGeom>
            <a:avLst/>
            <a:gdLst/>
            <a:ahLst/>
            <a:cxnLst/>
            <a:rect r="r" b="b" t="t" l="l"/>
            <a:pathLst>
              <a:path h="1526770" w="3624249">
                <a:moveTo>
                  <a:pt x="0" y="0"/>
                </a:moveTo>
                <a:lnTo>
                  <a:pt x="3624249" y="0"/>
                </a:lnTo>
                <a:lnTo>
                  <a:pt x="3624249" y="1526770"/>
                </a:lnTo>
                <a:lnTo>
                  <a:pt x="0" y="1526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511" t="-123567" r="-70535" b="-42789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57456">
            <a:off x="13459709" y="7291099"/>
            <a:ext cx="1894937" cy="1884601"/>
          </a:xfrm>
          <a:custGeom>
            <a:avLst/>
            <a:gdLst/>
            <a:ahLst/>
            <a:cxnLst/>
            <a:rect r="r" b="b" t="t" l="l"/>
            <a:pathLst>
              <a:path h="1884601" w="1894937">
                <a:moveTo>
                  <a:pt x="0" y="0"/>
                </a:moveTo>
                <a:lnTo>
                  <a:pt x="1894937" y="0"/>
                </a:lnTo>
                <a:lnTo>
                  <a:pt x="1894937" y="1884601"/>
                </a:lnTo>
                <a:lnTo>
                  <a:pt x="0" y="1884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-582495">
            <a:off x="1712542" y="3131979"/>
            <a:ext cx="14872554" cy="3875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95"/>
              </a:lnSpc>
            </a:pPr>
            <a:r>
              <a:rPr lang="en-US" sz="16593" i="true" spc="-1709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PYTHON</a:t>
            </a:r>
          </a:p>
          <a:p>
            <a:pPr algn="ctr">
              <a:lnSpc>
                <a:spcPts val="11640"/>
              </a:lnSpc>
            </a:pPr>
            <a:r>
              <a:rPr lang="en-US" sz="12000" i="true" spc="-1236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AULA 16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5679535"/>
            <a:ext cx="2737850" cy="2737850"/>
          </a:xfrm>
          <a:custGeom>
            <a:avLst/>
            <a:gdLst/>
            <a:ahLst/>
            <a:cxnLst/>
            <a:rect r="r" b="b" t="t" l="l"/>
            <a:pathLst>
              <a:path h="2737850" w="2737850">
                <a:moveTo>
                  <a:pt x="0" y="0"/>
                </a:moveTo>
                <a:lnTo>
                  <a:pt x="2737850" y="0"/>
                </a:lnTo>
                <a:lnTo>
                  <a:pt x="2737850" y="2737850"/>
                </a:lnTo>
                <a:lnTo>
                  <a:pt x="0" y="27378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746293" y="1892901"/>
            <a:ext cx="12795413" cy="2628498"/>
            <a:chOff x="0" y="0"/>
            <a:chExt cx="3389044" cy="69619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389044" cy="696194"/>
            </a:xfrm>
            <a:custGeom>
              <a:avLst/>
              <a:gdLst/>
              <a:ahLst/>
              <a:cxnLst/>
              <a:rect r="r" b="b" t="t" l="l"/>
              <a:pathLst>
                <a:path h="696194" w="3389044">
                  <a:moveTo>
                    <a:pt x="38723" y="0"/>
                  </a:moveTo>
                  <a:lnTo>
                    <a:pt x="3350320" y="0"/>
                  </a:lnTo>
                  <a:cubicBezTo>
                    <a:pt x="3360591" y="0"/>
                    <a:pt x="3370440" y="4080"/>
                    <a:pt x="3377702" y="11342"/>
                  </a:cubicBezTo>
                  <a:cubicBezTo>
                    <a:pt x="3384964" y="18604"/>
                    <a:pt x="3389044" y="28453"/>
                    <a:pt x="3389044" y="38723"/>
                  </a:cubicBezTo>
                  <a:lnTo>
                    <a:pt x="3389044" y="657471"/>
                  </a:lnTo>
                  <a:cubicBezTo>
                    <a:pt x="3389044" y="678857"/>
                    <a:pt x="3371707" y="696194"/>
                    <a:pt x="3350320" y="696194"/>
                  </a:cubicBezTo>
                  <a:lnTo>
                    <a:pt x="38723" y="696194"/>
                  </a:lnTo>
                  <a:cubicBezTo>
                    <a:pt x="28453" y="696194"/>
                    <a:pt x="18604" y="692115"/>
                    <a:pt x="11342" y="684853"/>
                  </a:cubicBezTo>
                  <a:cubicBezTo>
                    <a:pt x="4080" y="677591"/>
                    <a:pt x="0" y="667741"/>
                    <a:pt x="0" y="657471"/>
                  </a:cubicBezTo>
                  <a:lnTo>
                    <a:pt x="0" y="38723"/>
                  </a:lnTo>
                  <a:cubicBezTo>
                    <a:pt x="0" y="28453"/>
                    <a:pt x="4080" y="18604"/>
                    <a:pt x="11342" y="11342"/>
                  </a:cubicBezTo>
                  <a:cubicBezTo>
                    <a:pt x="18604" y="4080"/>
                    <a:pt x="28453" y="0"/>
                    <a:pt x="3872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389044" cy="724769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957340" y="2159601"/>
            <a:ext cx="12373320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b="true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Nosso objetivo nessa aula é aprender várias funções que servem para facilitar a vida quando usamos Strings, e a função “len()” é apenas a primeira delas.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"/>
                <a:ea typeface="Bugaki"/>
                <a:cs typeface="Bugaki"/>
                <a:sym typeface="Bugaki"/>
              </a:rPr>
              <a:t>LISTAS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2535247" y="5340549"/>
            <a:ext cx="12795413" cy="1658908"/>
            <a:chOff x="0" y="0"/>
            <a:chExt cx="3389044" cy="43938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389044" cy="439385"/>
            </a:xfrm>
            <a:custGeom>
              <a:avLst/>
              <a:gdLst/>
              <a:ahLst/>
              <a:cxnLst/>
              <a:rect r="r" b="b" t="t" l="l"/>
              <a:pathLst>
                <a:path h="439385" w="3389044">
                  <a:moveTo>
                    <a:pt x="38723" y="0"/>
                  </a:moveTo>
                  <a:lnTo>
                    <a:pt x="3350320" y="0"/>
                  </a:lnTo>
                  <a:cubicBezTo>
                    <a:pt x="3360591" y="0"/>
                    <a:pt x="3370440" y="4080"/>
                    <a:pt x="3377702" y="11342"/>
                  </a:cubicBezTo>
                  <a:cubicBezTo>
                    <a:pt x="3384964" y="18604"/>
                    <a:pt x="3389044" y="28453"/>
                    <a:pt x="3389044" y="38723"/>
                  </a:cubicBezTo>
                  <a:lnTo>
                    <a:pt x="3389044" y="400662"/>
                  </a:lnTo>
                  <a:cubicBezTo>
                    <a:pt x="3389044" y="410932"/>
                    <a:pt x="3384964" y="420781"/>
                    <a:pt x="3377702" y="428043"/>
                  </a:cubicBezTo>
                  <a:cubicBezTo>
                    <a:pt x="3370440" y="435305"/>
                    <a:pt x="3360591" y="439385"/>
                    <a:pt x="3350320" y="439385"/>
                  </a:cubicBezTo>
                  <a:lnTo>
                    <a:pt x="38723" y="439385"/>
                  </a:lnTo>
                  <a:cubicBezTo>
                    <a:pt x="28453" y="439385"/>
                    <a:pt x="18604" y="435305"/>
                    <a:pt x="11342" y="428043"/>
                  </a:cubicBezTo>
                  <a:cubicBezTo>
                    <a:pt x="4080" y="420781"/>
                    <a:pt x="0" y="410932"/>
                    <a:pt x="0" y="400662"/>
                  </a:cubicBezTo>
                  <a:lnTo>
                    <a:pt x="0" y="38723"/>
                  </a:lnTo>
                  <a:cubicBezTo>
                    <a:pt x="0" y="28453"/>
                    <a:pt x="4080" y="18604"/>
                    <a:pt x="11342" y="11342"/>
                  </a:cubicBezTo>
                  <a:cubicBezTo>
                    <a:pt x="18604" y="4080"/>
                    <a:pt x="28453" y="0"/>
                    <a:pt x="3872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3389044" cy="467960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746293" y="5607249"/>
            <a:ext cx="1237332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b="true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Agora, como nós podemos saber se uma palavra está dentro de uma frase? Nós usamos o “in”!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730823" y="7464656"/>
            <a:ext cx="12795413" cy="1658908"/>
            <a:chOff x="0" y="0"/>
            <a:chExt cx="3389044" cy="43938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389044" cy="439385"/>
            </a:xfrm>
            <a:custGeom>
              <a:avLst/>
              <a:gdLst/>
              <a:ahLst/>
              <a:cxnLst/>
              <a:rect r="r" b="b" t="t" l="l"/>
              <a:pathLst>
                <a:path h="439385" w="3389044">
                  <a:moveTo>
                    <a:pt x="38723" y="0"/>
                  </a:moveTo>
                  <a:lnTo>
                    <a:pt x="3350320" y="0"/>
                  </a:lnTo>
                  <a:cubicBezTo>
                    <a:pt x="3360591" y="0"/>
                    <a:pt x="3370440" y="4080"/>
                    <a:pt x="3377702" y="11342"/>
                  </a:cubicBezTo>
                  <a:cubicBezTo>
                    <a:pt x="3384964" y="18604"/>
                    <a:pt x="3389044" y="28453"/>
                    <a:pt x="3389044" y="38723"/>
                  </a:cubicBezTo>
                  <a:lnTo>
                    <a:pt x="3389044" y="400662"/>
                  </a:lnTo>
                  <a:cubicBezTo>
                    <a:pt x="3389044" y="410932"/>
                    <a:pt x="3384964" y="420781"/>
                    <a:pt x="3377702" y="428043"/>
                  </a:cubicBezTo>
                  <a:cubicBezTo>
                    <a:pt x="3370440" y="435305"/>
                    <a:pt x="3360591" y="439385"/>
                    <a:pt x="3350320" y="439385"/>
                  </a:cubicBezTo>
                  <a:lnTo>
                    <a:pt x="38723" y="439385"/>
                  </a:lnTo>
                  <a:cubicBezTo>
                    <a:pt x="28453" y="439385"/>
                    <a:pt x="18604" y="435305"/>
                    <a:pt x="11342" y="428043"/>
                  </a:cubicBezTo>
                  <a:cubicBezTo>
                    <a:pt x="4080" y="420781"/>
                    <a:pt x="0" y="410932"/>
                    <a:pt x="0" y="400662"/>
                  </a:cubicBezTo>
                  <a:lnTo>
                    <a:pt x="0" y="38723"/>
                  </a:lnTo>
                  <a:cubicBezTo>
                    <a:pt x="0" y="28453"/>
                    <a:pt x="4080" y="18604"/>
                    <a:pt x="11342" y="11342"/>
                  </a:cubicBezTo>
                  <a:cubicBezTo>
                    <a:pt x="18604" y="4080"/>
                    <a:pt x="28453" y="0"/>
                    <a:pt x="3872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389044" cy="467960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258126" y="2494675"/>
            <a:ext cx="13771748" cy="4579679"/>
          </a:xfrm>
          <a:custGeom>
            <a:avLst/>
            <a:gdLst/>
            <a:ahLst/>
            <a:cxnLst/>
            <a:rect r="r" b="b" t="t" l="l"/>
            <a:pathLst>
              <a:path h="4579679" w="13771748">
                <a:moveTo>
                  <a:pt x="0" y="0"/>
                </a:moveTo>
                <a:lnTo>
                  <a:pt x="13771748" y="0"/>
                </a:lnTo>
                <a:lnTo>
                  <a:pt x="13771748" y="4579679"/>
                </a:lnTo>
                <a:lnTo>
                  <a:pt x="0" y="45796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"/>
                <a:ea typeface="Bugaki"/>
                <a:cs typeface="Bugaki"/>
                <a:sym typeface="Bugaki"/>
              </a:rPr>
              <a:t>LISTAS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941870" y="7731356"/>
            <a:ext cx="1237332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b="true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função “in” serve para usarmos dentro de uma verificação, como um “if” ou “while”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730823" y="7464656"/>
            <a:ext cx="12795413" cy="1658908"/>
            <a:chOff x="0" y="0"/>
            <a:chExt cx="3389044" cy="43938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389044" cy="439385"/>
            </a:xfrm>
            <a:custGeom>
              <a:avLst/>
              <a:gdLst/>
              <a:ahLst/>
              <a:cxnLst/>
              <a:rect r="r" b="b" t="t" l="l"/>
              <a:pathLst>
                <a:path h="439385" w="3389044">
                  <a:moveTo>
                    <a:pt x="38723" y="0"/>
                  </a:moveTo>
                  <a:lnTo>
                    <a:pt x="3350320" y="0"/>
                  </a:lnTo>
                  <a:cubicBezTo>
                    <a:pt x="3360591" y="0"/>
                    <a:pt x="3370440" y="4080"/>
                    <a:pt x="3377702" y="11342"/>
                  </a:cubicBezTo>
                  <a:cubicBezTo>
                    <a:pt x="3384964" y="18604"/>
                    <a:pt x="3389044" y="28453"/>
                    <a:pt x="3389044" y="38723"/>
                  </a:cubicBezTo>
                  <a:lnTo>
                    <a:pt x="3389044" y="400662"/>
                  </a:lnTo>
                  <a:cubicBezTo>
                    <a:pt x="3389044" y="410932"/>
                    <a:pt x="3384964" y="420781"/>
                    <a:pt x="3377702" y="428043"/>
                  </a:cubicBezTo>
                  <a:cubicBezTo>
                    <a:pt x="3370440" y="435305"/>
                    <a:pt x="3360591" y="439385"/>
                    <a:pt x="3350320" y="439385"/>
                  </a:cubicBezTo>
                  <a:lnTo>
                    <a:pt x="38723" y="439385"/>
                  </a:lnTo>
                  <a:cubicBezTo>
                    <a:pt x="28453" y="439385"/>
                    <a:pt x="18604" y="435305"/>
                    <a:pt x="11342" y="428043"/>
                  </a:cubicBezTo>
                  <a:cubicBezTo>
                    <a:pt x="4080" y="420781"/>
                    <a:pt x="0" y="410932"/>
                    <a:pt x="0" y="400662"/>
                  </a:cubicBezTo>
                  <a:lnTo>
                    <a:pt x="0" y="38723"/>
                  </a:lnTo>
                  <a:cubicBezTo>
                    <a:pt x="0" y="28453"/>
                    <a:pt x="4080" y="18604"/>
                    <a:pt x="11342" y="11342"/>
                  </a:cubicBezTo>
                  <a:cubicBezTo>
                    <a:pt x="18604" y="4080"/>
                    <a:pt x="28453" y="0"/>
                    <a:pt x="3872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389044" cy="467960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4088901" y="2157403"/>
            <a:ext cx="10079257" cy="4907701"/>
          </a:xfrm>
          <a:custGeom>
            <a:avLst/>
            <a:gdLst/>
            <a:ahLst/>
            <a:cxnLst/>
            <a:rect r="r" b="b" t="t" l="l"/>
            <a:pathLst>
              <a:path h="4907701" w="10079257">
                <a:moveTo>
                  <a:pt x="0" y="0"/>
                </a:moveTo>
                <a:lnTo>
                  <a:pt x="10079258" y="0"/>
                </a:lnTo>
                <a:lnTo>
                  <a:pt x="10079258" y="4907701"/>
                </a:lnTo>
                <a:lnTo>
                  <a:pt x="0" y="49077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"/>
                <a:ea typeface="Bugaki"/>
                <a:cs typeface="Bugaki"/>
                <a:sym typeface="Bugaki"/>
              </a:rPr>
              <a:t>LISTAS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941870" y="7731356"/>
            <a:ext cx="1237332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b="true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função “lower()” serve para deixarmos todas as letras em minúsculo.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730823" y="7464656"/>
            <a:ext cx="12795413" cy="1658908"/>
            <a:chOff x="0" y="0"/>
            <a:chExt cx="3389044" cy="43938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389044" cy="439385"/>
            </a:xfrm>
            <a:custGeom>
              <a:avLst/>
              <a:gdLst/>
              <a:ahLst/>
              <a:cxnLst/>
              <a:rect r="r" b="b" t="t" l="l"/>
              <a:pathLst>
                <a:path h="439385" w="3389044">
                  <a:moveTo>
                    <a:pt x="38723" y="0"/>
                  </a:moveTo>
                  <a:lnTo>
                    <a:pt x="3350320" y="0"/>
                  </a:lnTo>
                  <a:cubicBezTo>
                    <a:pt x="3360591" y="0"/>
                    <a:pt x="3370440" y="4080"/>
                    <a:pt x="3377702" y="11342"/>
                  </a:cubicBezTo>
                  <a:cubicBezTo>
                    <a:pt x="3384964" y="18604"/>
                    <a:pt x="3389044" y="28453"/>
                    <a:pt x="3389044" y="38723"/>
                  </a:cubicBezTo>
                  <a:lnTo>
                    <a:pt x="3389044" y="400662"/>
                  </a:lnTo>
                  <a:cubicBezTo>
                    <a:pt x="3389044" y="410932"/>
                    <a:pt x="3384964" y="420781"/>
                    <a:pt x="3377702" y="428043"/>
                  </a:cubicBezTo>
                  <a:cubicBezTo>
                    <a:pt x="3370440" y="435305"/>
                    <a:pt x="3360591" y="439385"/>
                    <a:pt x="3350320" y="439385"/>
                  </a:cubicBezTo>
                  <a:lnTo>
                    <a:pt x="38723" y="439385"/>
                  </a:lnTo>
                  <a:cubicBezTo>
                    <a:pt x="28453" y="439385"/>
                    <a:pt x="18604" y="435305"/>
                    <a:pt x="11342" y="428043"/>
                  </a:cubicBezTo>
                  <a:cubicBezTo>
                    <a:pt x="4080" y="420781"/>
                    <a:pt x="0" y="410932"/>
                    <a:pt x="0" y="400662"/>
                  </a:cubicBezTo>
                  <a:lnTo>
                    <a:pt x="0" y="38723"/>
                  </a:lnTo>
                  <a:cubicBezTo>
                    <a:pt x="0" y="28453"/>
                    <a:pt x="4080" y="18604"/>
                    <a:pt x="11342" y="11342"/>
                  </a:cubicBezTo>
                  <a:cubicBezTo>
                    <a:pt x="18604" y="4080"/>
                    <a:pt x="28453" y="0"/>
                    <a:pt x="3872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389044" cy="467960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4269733" y="2134167"/>
            <a:ext cx="9748534" cy="4954173"/>
          </a:xfrm>
          <a:custGeom>
            <a:avLst/>
            <a:gdLst/>
            <a:ahLst/>
            <a:cxnLst/>
            <a:rect r="r" b="b" t="t" l="l"/>
            <a:pathLst>
              <a:path h="4954173" w="9748534">
                <a:moveTo>
                  <a:pt x="0" y="0"/>
                </a:moveTo>
                <a:lnTo>
                  <a:pt x="9748534" y="0"/>
                </a:lnTo>
                <a:lnTo>
                  <a:pt x="9748534" y="4954173"/>
                </a:lnTo>
                <a:lnTo>
                  <a:pt x="0" y="49541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"/>
                <a:ea typeface="Bugaki"/>
                <a:cs typeface="Bugaki"/>
                <a:sym typeface="Bugaki"/>
              </a:rPr>
              <a:t>LISTAS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941870" y="7731356"/>
            <a:ext cx="1237332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b="true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função “upper()” serve para deixarmos todas as letras em MAIÚSCULO.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730823" y="7464656"/>
            <a:ext cx="12795413" cy="1658908"/>
            <a:chOff x="0" y="0"/>
            <a:chExt cx="3389044" cy="43938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389044" cy="439385"/>
            </a:xfrm>
            <a:custGeom>
              <a:avLst/>
              <a:gdLst/>
              <a:ahLst/>
              <a:cxnLst/>
              <a:rect r="r" b="b" t="t" l="l"/>
              <a:pathLst>
                <a:path h="439385" w="3389044">
                  <a:moveTo>
                    <a:pt x="38723" y="0"/>
                  </a:moveTo>
                  <a:lnTo>
                    <a:pt x="3350320" y="0"/>
                  </a:lnTo>
                  <a:cubicBezTo>
                    <a:pt x="3360591" y="0"/>
                    <a:pt x="3370440" y="4080"/>
                    <a:pt x="3377702" y="11342"/>
                  </a:cubicBezTo>
                  <a:cubicBezTo>
                    <a:pt x="3384964" y="18604"/>
                    <a:pt x="3389044" y="28453"/>
                    <a:pt x="3389044" y="38723"/>
                  </a:cubicBezTo>
                  <a:lnTo>
                    <a:pt x="3389044" y="400662"/>
                  </a:lnTo>
                  <a:cubicBezTo>
                    <a:pt x="3389044" y="410932"/>
                    <a:pt x="3384964" y="420781"/>
                    <a:pt x="3377702" y="428043"/>
                  </a:cubicBezTo>
                  <a:cubicBezTo>
                    <a:pt x="3370440" y="435305"/>
                    <a:pt x="3360591" y="439385"/>
                    <a:pt x="3350320" y="439385"/>
                  </a:cubicBezTo>
                  <a:lnTo>
                    <a:pt x="38723" y="439385"/>
                  </a:lnTo>
                  <a:cubicBezTo>
                    <a:pt x="28453" y="439385"/>
                    <a:pt x="18604" y="435305"/>
                    <a:pt x="11342" y="428043"/>
                  </a:cubicBezTo>
                  <a:cubicBezTo>
                    <a:pt x="4080" y="420781"/>
                    <a:pt x="0" y="410932"/>
                    <a:pt x="0" y="400662"/>
                  </a:cubicBezTo>
                  <a:lnTo>
                    <a:pt x="0" y="38723"/>
                  </a:lnTo>
                  <a:cubicBezTo>
                    <a:pt x="0" y="28453"/>
                    <a:pt x="4080" y="18604"/>
                    <a:pt x="11342" y="11342"/>
                  </a:cubicBezTo>
                  <a:cubicBezTo>
                    <a:pt x="18604" y="4080"/>
                    <a:pt x="28453" y="0"/>
                    <a:pt x="3872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389044" cy="467960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198381" y="2170694"/>
            <a:ext cx="11891238" cy="4881120"/>
          </a:xfrm>
          <a:custGeom>
            <a:avLst/>
            <a:gdLst/>
            <a:ahLst/>
            <a:cxnLst/>
            <a:rect r="r" b="b" t="t" l="l"/>
            <a:pathLst>
              <a:path h="4881120" w="11891238">
                <a:moveTo>
                  <a:pt x="0" y="0"/>
                </a:moveTo>
                <a:lnTo>
                  <a:pt x="11891238" y="0"/>
                </a:lnTo>
                <a:lnTo>
                  <a:pt x="11891238" y="4881120"/>
                </a:lnTo>
                <a:lnTo>
                  <a:pt x="0" y="48811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"/>
                <a:ea typeface="Bugaki"/>
                <a:cs typeface="Bugaki"/>
                <a:sym typeface="Bugaki"/>
              </a:rPr>
              <a:t>LISTAS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941870" y="7731356"/>
            <a:ext cx="1237332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b="true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função “capitalize()” serve para deixarmos a primeira letra em maíusculo.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989846" y="2494675"/>
            <a:ext cx="13985713" cy="1669127"/>
            <a:chOff x="0" y="0"/>
            <a:chExt cx="3681633" cy="43938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81633" cy="439385"/>
            </a:xfrm>
            <a:custGeom>
              <a:avLst/>
              <a:gdLst/>
              <a:ahLst/>
              <a:cxnLst/>
              <a:rect r="r" b="b" t="t" l="l"/>
              <a:pathLst>
                <a:path h="439385" w="3681633">
                  <a:moveTo>
                    <a:pt x="35428" y="0"/>
                  </a:moveTo>
                  <a:lnTo>
                    <a:pt x="3646205" y="0"/>
                  </a:lnTo>
                  <a:cubicBezTo>
                    <a:pt x="3655601" y="0"/>
                    <a:pt x="3664612" y="3733"/>
                    <a:pt x="3671257" y="10377"/>
                  </a:cubicBezTo>
                  <a:cubicBezTo>
                    <a:pt x="3677900" y="17021"/>
                    <a:pt x="3681633" y="26032"/>
                    <a:pt x="3681633" y="35428"/>
                  </a:cubicBezTo>
                  <a:lnTo>
                    <a:pt x="3681633" y="403957"/>
                  </a:lnTo>
                  <a:cubicBezTo>
                    <a:pt x="3681633" y="413353"/>
                    <a:pt x="3677900" y="422364"/>
                    <a:pt x="3671257" y="429009"/>
                  </a:cubicBezTo>
                  <a:cubicBezTo>
                    <a:pt x="3664612" y="435652"/>
                    <a:pt x="3655601" y="439385"/>
                    <a:pt x="3646205" y="439385"/>
                  </a:cubicBezTo>
                  <a:lnTo>
                    <a:pt x="35428" y="439385"/>
                  </a:lnTo>
                  <a:cubicBezTo>
                    <a:pt x="26032" y="439385"/>
                    <a:pt x="17021" y="435652"/>
                    <a:pt x="10377" y="429009"/>
                  </a:cubicBezTo>
                  <a:cubicBezTo>
                    <a:pt x="3733" y="422364"/>
                    <a:pt x="0" y="413353"/>
                    <a:pt x="0" y="403957"/>
                  </a:cubicBezTo>
                  <a:lnTo>
                    <a:pt x="0" y="35428"/>
                  </a:lnTo>
                  <a:cubicBezTo>
                    <a:pt x="0" y="26032"/>
                    <a:pt x="3733" y="17021"/>
                    <a:pt x="10377" y="10377"/>
                  </a:cubicBezTo>
                  <a:cubicBezTo>
                    <a:pt x="17021" y="3733"/>
                    <a:pt x="26032" y="0"/>
                    <a:pt x="3542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681633" cy="467960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229358" y="4412194"/>
            <a:ext cx="11829284" cy="2793851"/>
          </a:xfrm>
          <a:custGeom>
            <a:avLst/>
            <a:gdLst/>
            <a:ahLst/>
            <a:cxnLst/>
            <a:rect r="r" b="b" t="t" l="l"/>
            <a:pathLst>
              <a:path h="2793851" w="11829284">
                <a:moveTo>
                  <a:pt x="0" y="0"/>
                </a:moveTo>
                <a:lnTo>
                  <a:pt x="11829284" y="0"/>
                </a:lnTo>
                <a:lnTo>
                  <a:pt x="11829284" y="2793851"/>
                </a:lnTo>
                <a:lnTo>
                  <a:pt x="0" y="279385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"/>
                <a:ea typeface="Bugaki"/>
                <a:cs typeface="Bugaki"/>
                <a:sym typeface="Bugaki"/>
              </a:rPr>
              <a:t>LISTAS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20525" y="2763018"/>
            <a:ext cx="13524354" cy="1073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25"/>
              </a:lnSpc>
              <a:spcBef>
                <a:spcPct val="0"/>
              </a:spcBef>
            </a:pPr>
            <a:r>
              <a:rPr lang="en-US" b="true" sz="3521" spc="-21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Agora, imagine que nós temos uma lista com vários nomes e queremos juntar em uma String. 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989846" y="7454438"/>
            <a:ext cx="13985713" cy="2094801"/>
            <a:chOff x="0" y="0"/>
            <a:chExt cx="3681633" cy="5514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81633" cy="551440"/>
            </a:xfrm>
            <a:custGeom>
              <a:avLst/>
              <a:gdLst/>
              <a:ahLst/>
              <a:cxnLst/>
              <a:rect r="r" b="b" t="t" l="l"/>
              <a:pathLst>
                <a:path h="551440" w="3681633">
                  <a:moveTo>
                    <a:pt x="35428" y="0"/>
                  </a:moveTo>
                  <a:lnTo>
                    <a:pt x="3646205" y="0"/>
                  </a:lnTo>
                  <a:cubicBezTo>
                    <a:pt x="3655601" y="0"/>
                    <a:pt x="3664612" y="3733"/>
                    <a:pt x="3671257" y="10377"/>
                  </a:cubicBezTo>
                  <a:cubicBezTo>
                    <a:pt x="3677900" y="17021"/>
                    <a:pt x="3681633" y="26032"/>
                    <a:pt x="3681633" y="35428"/>
                  </a:cubicBezTo>
                  <a:lnTo>
                    <a:pt x="3681633" y="516013"/>
                  </a:lnTo>
                  <a:cubicBezTo>
                    <a:pt x="3681633" y="525409"/>
                    <a:pt x="3677900" y="534420"/>
                    <a:pt x="3671257" y="541064"/>
                  </a:cubicBezTo>
                  <a:cubicBezTo>
                    <a:pt x="3664612" y="547708"/>
                    <a:pt x="3655601" y="551440"/>
                    <a:pt x="3646205" y="551440"/>
                  </a:cubicBezTo>
                  <a:lnTo>
                    <a:pt x="35428" y="551440"/>
                  </a:lnTo>
                  <a:cubicBezTo>
                    <a:pt x="26032" y="551440"/>
                    <a:pt x="17021" y="547708"/>
                    <a:pt x="10377" y="541064"/>
                  </a:cubicBezTo>
                  <a:cubicBezTo>
                    <a:pt x="3733" y="534420"/>
                    <a:pt x="0" y="525409"/>
                    <a:pt x="0" y="516013"/>
                  </a:cubicBezTo>
                  <a:lnTo>
                    <a:pt x="0" y="35428"/>
                  </a:lnTo>
                  <a:cubicBezTo>
                    <a:pt x="0" y="26032"/>
                    <a:pt x="3733" y="17021"/>
                    <a:pt x="10377" y="10377"/>
                  </a:cubicBezTo>
                  <a:cubicBezTo>
                    <a:pt x="17021" y="3733"/>
                    <a:pt x="26032" y="0"/>
                    <a:pt x="3542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3681633" cy="580015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220525" y="7722781"/>
            <a:ext cx="13524354" cy="1610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25"/>
              </a:lnSpc>
              <a:spcBef>
                <a:spcPct val="0"/>
              </a:spcBef>
            </a:pPr>
            <a:r>
              <a:rPr lang="en-US" b="true" sz="3521" spc="-21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Nós podemos usar a função “join” para juntar, mas tome cuidado, dependendo de como escreve tem resultados diferentes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989846" y="2494675"/>
            <a:ext cx="13985713" cy="2142098"/>
            <a:chOff x="0" y="0"/>
            <a:chExt cx="3681633" cy="56389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81633" cy="563891"/>
            </a:xfrm>
            <a:custGeom>
              <a:avLst/>
              <a:gdLst/>
              <a:ahLst/>
              <a:cxnLst/>
              <a:rect r="r" b="b" t="t" l="l"/>
              <a:pathLst>
                <a:path h="563891" w="3681633">
                  <a:moveTo>
                    <a:pt x="35428" y="0"/>
                  </a:moveTo>
                  <a:lnTo>
                    <a:pt x="3646205" y="0"/>
                  </a:lnTo>
                  <a:cubicBezTo>
                    <a:pt x="3655601" y="0"/>
                    <a:pt x="3664612" y="3733"/>
                    <a:pt x="3671257" y="10377"/>
                  </a:cubicBezTo>
                  <a:cubicBezTo>
                    <a:pt x="3677900" y="17021"/>
                    <a:pt x="3681633" y="26032"/>
                    <a:pt x="3681633" y="35428"/>
                  </a:cubicBezTo>
                  <a:lnTo>
                    <a:pt x="3681633" y="528463"/>
                  </a:lnTo>
                  <a:cubicBezTo>
                    <a:pt x="3681633" y="537859"/>
                    <a:pt x="3677900" y="546870"/>
                    <a:pt x="3671257" y="553514"/>
                  </a:cubicBezTo>
                  <a:cubicBezTo>
                    <a:pt x="3664612" y="560158"/>
                    <a:pt x="3655601" y="563891"/>
                    <a:pt x="3646205" y="563891"/>
                  </a:cubicBezTo>
                  <a:lnTo>
                    <a:pt x="35428" y="563891"/>
                  </a:lnTo>
                  <a:cubicBezTo>
                    <a:pt x="26032" y="563891"/>
                    <a:pt x="17021" y="560158"/>
                    <a:pt x="10377" y="553514"/>
                  </a:cubicBezTo>
                  <a:cubicBezTo>
                    <a:pt x="3733" y="546870"/>
                    <a:pt x="0" y="537859"/>
                    <a:pt x="0" y="528463"/>
                  </a:cubicBezTo>
                  <a:lnTo>
                    <a:pt x="0" y="35428"/>
                  </a:lnTo>
                  <a:cubicBezTo>
                    <a:pt x="0" y="26032"/>
                    <a:pt x="3733" y="17021"/>
                    <a:pt x="10377" y="10377"/>
                  </a:cubicBezTo>
                  <a:cubicBezTo>
                    <a:pt x="17021" y="3733"/>
                    <a:pt x="26032" y="0"/>
                    <a:pt x="3542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681633" cy="592466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474824" y="5143500"/>
            <a:ext cx="13338351" cy="3150264"/>
          </a:xfrm>
          <a:custGeom>
            <a:avLst/>
            <a:gdLst/>
            <a:ahLst/>
            <a:cxnLst/>
            <a:rect r="r" b="b" t="t" l="l"/>
            <a:pathLst>
              <a:path h="3150264" w="13338351">
                <a:moveTo>
                  <a:pt x="0" y="0"/>
                </a:moveTo>
                <a:lnTo>
                  <a:pt x="13338352" y="0"/>
                </a:lnTo>
                <a:lnTo>
                  <a:pt x="13338352" y="3150264"/>
                </a:lnTo>
                <a:lnTo>
                  <a:pt x="0" y="31502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05" r="0" b="-305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"/>
                <a:ea typeface="Bugaki"/>
                <a:cs typeface="Bugaki"/>
                <a:sym typeface="Bugaki"/>
              </a:rPr>
              <a:t>LISTAS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20525" y="2761375"/>
            <a:ext cx="13524354" cy="1610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25"/>
              </a:lnSpc>
              <a:spcBef>
                <a:spcPct val="0"/>
              </a:spcBef>
            </a:pPr>
            <a:r>
              <a:rPr lang="en-US" b="true" sz="3521" spc="-21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Se em vez de juntar separando por espaços, você quiser separar por virgula, só é preciso mudar o que está dentro das aspas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989846" y="2027950"/>
            <a:ext cx="13985713" cy="1669127"/>
            <a:chOff x="0" y="0"/>
            <a:chExt cx="3681633" cy="43938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81633" cy="439385"/>
            </a:xfrm>
            <a:custGeom>
              <a:avLst/>
              <a:gdLst/>
              <a:ahLst/>
              <a:cxnLst/>
              <a:rect r="r" b="b" t="t" l="l"/>
              <a:pathLst>
                <a:path h="439385" w="3681633">
                  <a:moveTo>
                    <a:pt x="35428" y="0"/>
                  </a:moveTo>
                  <a:lnTo>
                    <a:pt x="3646205" y="0"/>
                  </a:lnTo>
                  <a:cubicBezTo>
                    <a:pt x="3655601" y="0"/>
                    <a:pt x="3664612" y="3733"/>
                    <a:pt x="3671257" y="10377"/>
                  </a:cubicBezTo>
                  <a:cubicBezTo>
                    <a:pt x="3677900" y="17021"/>
                    <a:pt x="3681633" y="26032"/>
                    <a:pt x="3681633" y="35428"/>
                  </a:cubicBezTo>
                  <a:lnTo>
                    <a:pt x="3681633" y="403957"/>
                  </a:lnTo>
                  <a:cubicBezTo>
                    <a:pt x="3681633" y="413353"/>
                    <a:pt x="3677900" y="422364"/>
                    <a:pt x="3671257" y="429009"/>
                  </a:cubicBezTo>
                  <a:cubicBezTo>
                    <a:pt x="3664612" y="435652"/>
                    <a:pt x="3655601" y="439385"/>
                    <a:pt x="3646205" y="439385"/>
                  </a:cubicBezTo>
                  <a:lnTo>
                    <a:pt x="35428" y="439385"/>
                  </a:lnTo>
                  <a:cubicBezTo>
                    <a:pt x="26032" y="439385"/>
                    <a:pt x="17021" y="435652"/>
                    <a:pt x="10377" y="429009"/>
                  </a:cubicBezTo>
                  <a:cubicBezTo>
                    <a:pt x="3733" y="422364"/>
                    <a:pt x="0" y="413353"/>
                    <a:pt x="0" y="403957"/>
                  </a:cubicBezTo>
                  <a:lnTo>
                    <a:pt x="0" y="35428"/>
                  </a:lnTo>
                  <a:cubicBezTo>
                    <a:pt x="0" y="26032"/>
                    <a:pt x="3733" y="17021"/>
                    <a:pt x="10377" y="10377"/>
                  </a:cubicBezTo>
                  <a:cubicBezTo>
                    <a:pt x="17021" y="3733"/>
                    <a:pt x="26032" y="0"/>
                    <a:pt x="3542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3681633" cy="467960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989846" y="7976793"/>
            <a:ext cx="13985713" cy="1550884"/>
            <a:chOff x="0" y="0"/>
            <a:chExt cx="3681633" cy="40825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1633" cy="408259"/>
            </a:xfrm>
            <a:custGeom>
              <a:avLst/>
              <a:gdLst/>
              <a:ahLst/>
              <a:cxnLst/>
              <a:rect r="r" b="b" t="t" l="l"/>
              <a:pathLst>
                <a:path h="408259" w="3681633">
                  <a:moveTo>
                    <a:pt x="35428" y="0"/>
                  </a:moveTo>
                  <a:lnTo>
                    <a:pt x="3646205" y="0"/>
                  </a:lnTo>
                  <a:cubicBezTo>
                    <a:pt x="3655601" y="0"/>
                    <a:pt x="3664612" y="3733"/>
                    <a:pt x="3671257" y="10377"/>
                  </a:cubicBezTo>
                  <a:cubicBezTo>
                    <a:pt x="3677900" y="17021"/>
                    <a:pt x="3681633" y="26032"/>
                    <a:pt x="3681633" y="35428"/>
                  </a:cubicBezTo>
                  <a:lnTo>
                    <a:pt x="3681633" y="372831"/>
                  </a:lnTo>
                  <a:cubicBezTo>
                    <a:pt x="3681633" y="382227"/>
                    <a:pt x="3677900" y="391238"/>
                    <a:pt x="3671257" y="397882"/>
                  </a:cubicBezTo>
                  <a:cubicBezTo>
                    <a:pt x="3664612" y="404526"/>
                    <a:pt x="3655601" y="408259"/>
                    <a:pt x="3646205" y="408259"/>
                  </a:cubicBezTo>
                  <a:lnTo>
                    <a:pt x="35428" y="408259"/>
                  </a:lnTo>
                  <a:cubicBezTo>
                    <a:pt x="26032" y="408259"/>
                    <a:pt x="17021" y="404526"/>
                    <a:pt x="10377" y="397882"/>
                  </a:cubicBezTo>
                  <a:cubicBezTo>
                    <a:pt x="3733" y="391238"/>
                    <a:pt x="0" y="382227"/>
                    <a:pt x="0" y="372831"/>
                  </a:cubicBezTo>
                  <a:lnTo>
                    <a:pt x="0" y="35428"/>
                  </a:lnTo>
                  <a:cubicBezTo>
                    <a:pt x="0" y="26032"/>
                    <a:pt x="3733" y="17021"/>
                    <a:pt x="10377" y="10377"/>
                  </a:cubicBezTo>
                  <a:cubicBezTo>
                    <a:pt x="17021" y="3733"/>
                    <a:pt x="26032" y="0"/>
                    <a:pt x="3542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681633" cy="436834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220525" y="8215549"/>
            <a:ext cx="13524354" cy="1073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25"/>
              </a:lnSpc>
              <a:spcBef>
                <a:spcPct val="0"/>
              </a:spcBef>
            </a:pPr>
            <a:r>
              <a:rPr lang="en-US" b="true" sz="3521" spc="-21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Ele funciona de forma parecida com o “count()”, por isso tomem cuidado para não confundir eles.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3511" t="-123567" r="-70535" b="-427893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2558534" y="4150354"/>
            <a:ext cx="12848336" cy="3373162"/>
          </a:xfrm>
          <a:custGeom>
            <a:avLst/>
            <a:gdLst/>
            <a:ahLst/>
            <a:cxnLst/>
            <a:rect r="r" b="b" t="t" l="l"/>
            <a:pathLst>
              <a:path h="3373162" w="12848336">
                <a:moveTo>
                  <a:pt x="0" y="0"/>
                </a:moveTo>
                <a:lnTo>
                  <a:pt x="12848336" y="0"/>
                </a:lnTo>
                <a:lnTo>
                  <a:pt x="12848336" y="3373162"/>
                </a:lnTo>
                <a:lnTo>
                  <a:pt x="0" y="33731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"/>
                <a:ea typeface="Bugaki"/>
                <a:cs typeface="Bugaki"/>
                <a:sym typeface="Bugaki"/>
              </a:rPr>
              <a:t>LISTAS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20525" y="2296293"/>
            <a:ext cx="13524354" cy="1073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25"/>
              </a:lnSpc>
              <a:spcBef>
                <a:spcPct val="0"/>
              </a:spcBef>
            </a:pPr>
            <a:r>
              <a:rPr lang="en-US" b="true" sz="3521" spc="-21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Mas se quisermos o índice de onde está a letra que queremos, temos que usar a função “find()”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989846" y="2027950"/>
            <a:ext cx="13985713" cy="2122404"/>
            <a:chOff x="0" y="0"/>
            <a:chExt cx="3681633" cy="55870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81633" cy="558707"/>
            </a:xfrm>
            <a:custGeom>
              <a:avLst/>
              <a:gdLst/>
              <a:ahLst/>
              <a:cxnLst/>
              <a:rect r="r" b="b" t="t" l="l"/>
              <a:pathLst>
                <a:path h="558707" w="3681633">
                  <a:moveTo>
                    <a:pt x="35428" y="0"/>
                  </a:moveTo>
                  <a:lnTo>
                    <a:pt x="3646205" y="0"/>
                  </a:lnTo>
                  <a:cubicBezTo>
                    <a:pt x="3655601" y="0"/>
                    <a:pt x="3664612" y="3733"/>
                    <a:pt x="3671257" y="10377"/>
                  </a:cubicBezTo>
                  <a:cubicBezTo>
                    <a:pt x="3677900" y="17021"/>
                    <a:pt x="3681633" y="26032"/>
                    <a:pt x="3681633" y="35428"/>
                  </a:cubicBezTo>
                  <a:lnTo>
                    <a:pt x="3681633" y="523279"/>
                  </a:lnTo>
                  <a:cubicBezTo>
                    <a:pt x="3681633" y="532675"/>
                    <a:pt x="3677900" y="541686"/>
                    <a:pt x="3671257" y="548330"/>
                  </a:cubicBezTo>
                  <a:cubicBezTo>
                    <a:pt x="3664612" y="554974"/>
                    <a:pt x="3655601" y="558707"/>
                    <a:pt x="3646205" y="558707"/>
                  </a:cubicBezTo>
                  <a:lnTo>
                    <a:pt x="35428" y="558707"/>
                  </a:lnTo>
                  <a:cubicBezTo>
                    <a:pt x="26032" y="558707"/>
                    <a:pt x="17021" y="554974"/>
                    <a:pt x="10377" y="548330"/>
                  </a:cubicBezTo>
                  <a:cubicBezTo>
                    <a:pt x="3733" y="541686"/>
                    <a:pt x="0" y="532675"/>
                    <a:pt x="0" y="523279"/>
                  </a:cubicBezTo>
                  <a:lnTo>
                    <a:pt x="0" y="35428"/>
                  </a:lnTo>
                  <a:cubicBezTo>
                    <a:pt x="0" y="26032"/>
                    <a:pt x="3733" y="17021"/>
                    <a:pt x="10377" y="10377"/>
                  </a:cubicBezTo>
                  <a:cubicBezTo>
                    <a:pt x="17021" y="3733"/>
                    <a:pt x="26032" y="0"/>
                    <a:pt x="3542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3681633" cy="587282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3511" t="-123567" r="-70535" b="-427893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3477765" y="4417054"/>
            <a:ext cx="11009874" cy="4706511"/>
          </a:xfrm>
          <a:custGeom>
            <a:avLst/>
            <a:gdLst/>
            <a:ahLst/>
            <a:cxnLst/>
            <a:rect r="r" b="b" t="t" l="l"/>
            <a:pathLst>
              <a:path h="4706511" w="11009874">
                <a:moveTo>
                  <a:pt x="0" y="0"/>
                </a:moveTo>
                <a:lnTo>
                  <a:pt x="11009874" y="0"/>
                </a:lnTo>
                <a:lnTo>
                  <a:pt x="11009874" y="4706511"/>
                </a:lnTo>
                <a:lnTo>
                  <a:pt x="0" y="47065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"/>
                <a:ea typeface="Bugaki"/>
                <a:cs typeface="Bugaki"/>
                <a:sym typeface="Bugaki"/>
              </a:rPr>
              <a:t>LISTAS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20525" y="2296293"/>
            <a:ext cx="13524354" cy="1610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25"/>
              </a:lnSpc>
              <a:spcBef>
                <a:spcPct val="0"/>
              </a:spcBef>
            </a:pPr>
            <a:r>
              <a:rPr lang="en-US" b="true" sz="3521" spc="-21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Nós terminamos as funções de Strings, mas existe uma forma de manipular Strings chamada “concatenação” que é muito útil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89958" y="9327196"/>
            <a:ext cx="6908084" cy="47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b="true" sz="3189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CODELAB TEEN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03845" y="381000"/>
            <a:ext cx="12880309" cy="240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9"/>
              </a:lnSpc>
            </a:pPr>
            <a:r>
              <a:rPr lang="en-US" sz="12767" i="true" spc="-1315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OBRIGADO!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82000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5" y="0"/>
                </a:lnTo>
                <a:lnTo>
                  <a:pt x="2397565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959072" y="8343483"/>
            <a:ext cx="836985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2EFEB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https://forms.gle/BcZJyUjZGyJW9XiR6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601404" y="2790147"/>
            <a:ext cx="13085192" cy="920474"/>
            <a:chOff x="0" y="0"/>
            <a:chExt cx="4193376" cy="2949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93376" cy="294982"/>
            </a:xfrm>
            <a:custGeom>
              <a:avLst/>
              <a:gdLst/>
              <a:ahLst/>
              <a:cxnLst/>
              <a:rect r="r" b="b" t="t" l="l"/>
              <a:pathLst>
                <a:path h="294982" w="4193376">
                  <a:moveTo>
                    <a:pt x="37866" y="0"/>
                  </a:moveTo>
                  <a:lnTo>
                    <a:pt x="4155510" y="0"/>
                  </a:lnTo>
                  <a:cubicBezTo>
                    <a:pt x="4165553" y="0"/>
                    <a:pt x="4175184" y="3989"/>
                    <a:pt x="4182285" y="11091"/>
                  </a:cubicBezTo>
                  <a:cubicBezTo>
                    <a:pt x="4189387" y="18192"/>
                    <a:pt x="4193376" y="27823"/>
                    <a:pt x="4193376" y="37866"/>
                  </a:cubicBezTo>
                  <a:lnTo>
                    <a:pt x="4193376" y="257116"/>
                  </a:lnTo>
                  <a:cubicBezTo>
                    <a:pt x="4193376" y="267159"/>
                    <a:pt x="4189387" y="276790"/>
                    <a:pt x="4182285" y="283891"/>
                  </a:cubicBezTo>
                  <a:cubicBezTo>
                    <a:pt x="4175184" y="290992"/>
                    <a:pt x="4165553" y="294982"/>
                    <a:pt x="4155510" y="294982"/>
                  </a:cubicBezTo>
                  <a:lnTo>
                    <a:pt x="37866" y="294982"/>
                  </a:lnTo>
                  <a:cubicBezTo>
                    <a:pt x="27823" y="294982"/>
                    <a:pt x="18192" y="290992"/>
                    <a:pt x="11091" y="283891"/>
                  </a:cubicBezTo>
                  <a:cubicBezTo>
                    <a:pt x="3989" y="276790"/>
                    <a:pt x="0" y="267159"/>
                    <a:pt x="0" y="257116"/>
                  </a:cubicBezTo>
                  <a:lnTo>
                    <a:pt x="0" y="37866"/>
                  </a:lnTo>
                  <a:cubicBezTo>
                    <a:pt x="0" y="27823"/>
                    <a:pt x="3989" y="18192"/>
                    <a:pt x="11091" y="11091"/>
                  </a:cubicBezTo>
                  <a:cubicBezTo>
                    <a:pt x="18192" y="3989"/>
                    <a:pt x="27823" y="0"/>
                    <a:pt x="3786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193376" cy="323557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98037" y="2993209"/>
            <a:ext cx="1229192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b="true" sz="3300" spc="-19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Contem para gente o que você achou da aula de hoje: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086600" y="4002990"/>
            <a:ext cx="4114800" cy="4114800"/>
            <a:chOff x="0" y="0"/>
            <a:chExt cx="5486400" cy="548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93307" y="790575"/>
            <a:ext cx="12718638" cy="210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i="true" spc="-1149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MINI-REVISÃO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6" y="0"/>
                </a:lnTo>
                <a:lnTo>
                  <a:pt x="2478376" y="2621359"/>
                </a:lnTo>
                <a:lnTo>
                  <a:pt x="0" y="2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9"/>
                </a:lnTo>
                <a:lnTo>
                  <a:pt x="2478375" y="2621359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38225" y="3611958"/>
            <a:ext cx="16230600" cy="5646342"/>
            <a:chOff x="0" y="0"/>
            <a:chExt cx="4274726" cy="14871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487102"/>
            </a:xfrm>
            <a:custGeom>
              <a:avLst/>
              <a:gdLst/>
              <a:ahLst/>
              <a:cxnLst/>
              <a:rect r="r" b="b" t="t" l="l"/>
              <a:pathLst>
                <a:path h="1487102" w="4274726">
                  <a:moveTo>
                    <a:pt x="12402" y="0"/>
                  </a:moveTo>
                  <a:lnTo>
                    <a:pt x="4262324" y="0"/>
                  </a:lnTo>
                  <a:cubicBezTo>
                    <a:pt x="4269174" y="0"/>
                    <a:pt x="4274726" y="5553"/>
                    <a:pt x="4274726" y="12402"/>
                  </a:cubicBezTo>
                  <a:lnTo>
                    <a:pt x="4274726" y="1474700"/>
                  </a:lnTo>
                  <a:cubicBezTo>
                    <a:pt x="4274726" y="1477990"/>
                    <a:pt x="4273419" y="1481144"/>
                    <a:pt x="4271094" y="1483470"/>
                  </a:cubicBezTo>
                  <a:cubicBezTo>
                    <a:pt x="4268768" y="1485796"/>
                    <a:pt x="4265613" y="1487102"/>
                    <a:pt x="4262324" y="1487102"/>
                  </a:cubicBezTo>
                  <a:lnTo>
                    <a:pt x="12402" y="1487102"/>
                  </a:lnTo>
                  <a:cubicBezTo>
                    <a:pt x="5553" y="1487102"/>
                    <a:pt x="0" y="1481550"/>
                    <a:pt x="0" y="1474700"/>
                  </a:cubicBezTo>
                  <a:lnTo>
                    <a:pt x="0" y="12402"/>
                  </a:lnTo>
                  <a:cubicBezTo>
                    <a:pt x="0" y="9113"/>
                    <a:pt x="1307" y="5958"/>
                    <a:pt x="3632" y="3632"/>
                  </a:cubicBezTo>
                  <a:cubicBezTo>
                    <a:pt x="5958" y="1307"/>
                    <a:pt x="9113" y="0"/>
                    <a:pt x="1240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525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962650" y="3214038"/>
            <a:ext cx="6362700" cy="1105952"/>
            <a:chOff x="0" y="0"/>
            <a:chExt cx="1675773" cy="2912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75773" cy="291280"/>
            </a:xfrm>
            <a:custGeom>
              <a:avLst/>
              <a:gdLst/>
              <a:ahLst/>
              <a:cxnLst/>
              <a:rect r="r" b="b" t="t" l="l"/>
              <a:pathLst>
                <a:path h="291280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69603"/>
                  </a:lnTo>
                  <a:cubicBezTo>
                    <a:pt x="1675773" y="201874"/>
                    <a:pt x="1662954" y="232822"/>
                    <a:pt x="1640135" y="255641"/>
                  </a:cubicBezTo>
                  <a:cubicBezTo>
                    <a:pt x="1617316" y="278460"/>
                    <a:pt x="1586367" y="291280"/>
                    <a:pt x="1554096" y="291280"/>
                  </a:cubicBezTo>
                  <a:lnTo>
                    <a:pt x="121677" y="291280"/>
                  </a:lnTo>
                  <a:cubicBezTo>
                    <a:pt x="89406" y="291280"/>
                    <a:pt x="58457" y="278460"/>
                    <a:pt x="35638" y="255641"/>
                  </a:cubicBezTo>
                  <a:cubicBezTo>
                    <a:pt x="12819" y="232822"/>
                    <a:pt x="0" y="201874"/>
                    <a:pt x="0" y="169603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85725"/>
              <a:ext cx="1675773" cy="3770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019"/>
                </a:lnSpc>
              </a:pPr>
              <a:r>
                <a:rPr lang="en-US" b="true" sz="4299">
                  <a:solidFill>
                    <a:srgbClr val="FFFF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MODELOS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693307" y="4319990"/>
            <a:ext cx="8551150" cy="4463026"/>
          </a:xfrm>
          <a:custGeom>
            <a:avLst/>
            <a:gdLst/>
            <a:ahLst/>
            <a:cxnLst/>
            <a:rect r="r" b="b" t="t" l="l"/>
            <a:pathLst>
              <a:path h="4463026" w="8551150">
                <a:moveTo>
                  <a:pt x="0" y="0"/>
                </a:moveTo>
                <a:lnTo>
                  <a:pt x="8551150" y="0"/>
                </a:lnTo>
                <a:lnTo>
                  <a:pt x="8551150" y="4463026"/>
                </a:lnTo>
                <a:lnTo>
                  <a:pt x="0" y="44630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5799" r="0" b="-45799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3511" t="-123567" r="-70535" b="-427893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297145" y="431999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6" y="0"/>
                </a:lnTo>
                <a:lnTo>
                  <a:pt x="2478376" y="2621359"/>
                </a:lnTo>
                <a:lnTo>
                  <a:pt x="0" y="2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3307" y="790575"/>
            <a:ext cx="12718638" cy="210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i="true" spc="-1149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BEM - VINDOS!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9"/>
                </a:lnTo>
                <a:lnTo>
                  <a:pt x="2478375" y="2621359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38225" y="3611958"/>
            <a:ext cx="16230600" cy="5646342"/>
            <a:chOff x="0" y="0"/>
            <a:chExt cx="4274726" cy="14871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487102"/>
            </a:xfrm>
            <a:custGeom>
              <a:avLst/>
              <a:gdLst/>
              <a:ahLst/>
              <a:cxnLst/>
              <a:rect r="r" b="b" t="t" l="l"/>
              <a:pathLst>
                <a:path h="1487102" w="4274726">
                  <a:moveTo>
                    <a:pt x="12402" y="0"/>
                  </a:moveTo>
                  <a:lnTo>
                    <a:pt x="4262324" y="0"/>
                  </a:lnTo>
                  <a:cubicBezTo>
                    <a:pt x="4269174" y="0"/>
                    <a:pt x="4274726" y="5553"/>
                    <a:pt x="4274726" y="12402"/>
                  </a:cubicBezTo>
                  <a:lnTo>
                    <a:pt x="4274726" y="1474700"/>
                  </a:lnTo>
                  <a:cubicBezTo>
                    <a:pt x="4274726" y="1477990"/>
                    <a:pt x="4273419" y="1481144"/>
                    <a:pt x="4271094" y="1483470"/>
                  </a:cubicBezTo>
                  <a:cubicBezTo>
                    <a:pt x="4268768" y="1485796"/>
                    <a:pt x="4265613" y="1487102"/>
                    <a:pt x="4262324" y="1487102"/>
                  </a:cubicBezTo>
                  <a:lnTo>
                    <a:pt x="12402" y="1487102"/>
                  </a:lnTo>
                  <a:cubicBezTo>
                    <a:pt x="5553" y="1487102"/>
                    <a:pt x="0" y="1481550"/>
                    <a:pt x="0" y="1474700"/>
                  </a:cubicBezTo>
                  <a:lnTo>
                    <a:pt x="0" y="12402"/>
                  </a:lnTo>
                  <a:cubicBezTo>
                    <a:pt x="0" y="9113"/>
                    <a:pt x="1307" y="5958"/>
                    <a:pt x="3632" y="3632"/>
                  </a:cubicBezTo>
                  <a:cubicBezTo>
                    <a:pt x="5958" y="1307"/>
                    <a:pt x="9113" y="0"/>
                    <a:pt x="1240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525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62650" y="3214038"/>
            <a:ext cx="6362700" cy="1053162"/>
            <a:chOff x="0" y="0"/>
            <a:chExt cx="1675773" cy="277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5773" cy="277376"/>
            </a:xfrm>
            <a:custGeom>
              <a:avLst/>
              <a:gdLst/>
              <a:ahLst/>
              <a:cxnLst/>
              <a:rect r="r" b="b" t="t" l="l"/>
              <a:pathLst>
                <a:path h="277376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55699"/>
                  </a:lnTo>
                  <a:cubicBezTo>
                    <a:pt x="1675773" y="187970"/>
                    <a:pt x="1662954" y="218919"/>
                    <a:pt x="1640135" y="241738"/>
                  </a:cubicBezTo>
                  <a:cubicBezTo>
                    <a:pt x="1617316" y="264556"/>
                    <a:pt x="1586367" y="277376"/>
                    <a:pt x="1554096" y="277376"/>
                  </a:cubicBezTo>
                  <a:lnTo>
                    <a:pt x="121677" y="277376"/>
                  </a:lnTo>
                  <a:cubicBezTo>
                    <a:pt x="89406" y="277376"/>
                    <a:pt x="58457" y="264556"/>
                    <a:pt x="35638" y="241738"/>
                  </a:cubicBezTo>
                  <a:cubicBezTo>
                    <a:pt x="12819" y="218919"/>
                    <a:pt x="0" y="187970"/>
                    <a:pt x="0" y="155699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75773" cy="31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901950" y="5806479"/>
            <a:ext cx="13624287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6"/>
              </a:lnSpc>
              <a:spcBef>
                <a:spcPct val="0"/>
              </a:spcBef>
            </a:pPr>
            <a:r>
              <a:rPr lang="en-US" b="true" sz="4213" spc="-252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Hoje vamos revisar funções e aprender algumas novas funções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11860" y="3432289"/>
            <a:ext cx="5464280" cy="62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6"/>
              </a:lnSpc>
            </a:pPr>
            <a:r>
              <a:rPr lang="en-US" b="true" sz="4213" spc="-252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71405" y="2356833"/>
            <a:ext cx="7591207" cy="3077497"/>
            <a:chOff x="0" y="0"/>
            <a:chExt cx="2514832" cy="10195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14833" cy="1019520"/>
            </a:xfrm>
            <a:custGeom>
              <a:avLst/>
              <a:gdLst/>
              <a:ahLst/>
              <a:cxnLst/>
              <a:rect r="r" b="b" t="t" l="l"/>
              <a:pathLst>
                <a:path h="1019520" w="2514833">
                  <a:moveTo>
                    <a:pt x="65271" y="0"/>
                  </a:moveTo>
                  <a:lnTo>
                    <a:pt x="2449562" y="0"/>
                  </a:lnTo>
                  <a:cubicBezTo>
                    <a:pt x="2466873" y="0"/>
                    <a:pt x="2483475" y="6877"/>
                    <a:pt x="2495715" y="19117"/>
                  </a:cubicBezTo>
                  <a:cubicBezTo>
                    <a:pt x="2507956" y="31358"/>
                    <a:pt x="2514833" y="47960"/>
                    <a:pt x="2514833" y="65271"/>
                  </a:cubicBezTo>
                  <a:lnTo>
                    <a:pt x="2514833" y="954250"/>
                  </a:lnTo>
                  <a:cubicBezTo>
                    <a:pt x="2514833" y="990297"/>
                    <a:pt x="2485610" y="1019520"/>
                    <a:pt x="2449562" y="1019520"/>
                  </a:cubicBezTo>
                  <a:lnTo>
                    <a:pt x="65271" y="1019520"/>
                  </a:lnTo>
                  <a:cubicBezTo>
                    <a:pt x="29223" y="1019520"/>
                    <a:pt x="0" y="990297"/>
                    <a:pt x="0" y="954250"/>
                  </a:cubicBezTo>
                  <a:lnTo>
                    <a:pt x="0" y="65271"/>
                  </a:lnTo>
                  <a:cubicBezTo>
                    <a:pt x="0" y="29223"/>
                    <a:pt x="29223" y="0"/>
                    <a:pt x="6527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514832" cy="1048095"/>
            </a:xfrm>
            <a:prstGeom prst="rect">
              <a:avLst/>
            </a:prstGeom>
          </p:spPr>
          <p:txBody>
            <a:bodyPr anchor="ctr" rtlCol="false" tIns="37716" lIns="37716" bIns="37716" rIns="37716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036068" y="2393874"/>
            <a:ext cx="7591207" cy="1753380"/>
            <a:chOff x="0" y="0"/>
            <a:chExt cx="10121610" cy="2337839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10121610" cy="2337839"/>
              <a:chOff x="0" y="0"/>
              <a:chExt cx="1832233" cy="4232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32233" cy="423200"/>
              </a:xfrm>
              <a:custGeom>
                <a:avLst/>
                <a:gdLst/>
                <a:ahLst/>
                <a:cxnLst/>
                <a:rect r="r" b="b" t="t" l="l"/>
                <a:pathLst>
                  <a:path h="423200" w="1832233">
                    <a:moveTo>
                      <a:pt x="52013" y="0"/>
                    </a:moveTo>
                    <a:lnTo>
                      <a:pt x="1780220" y="0"/>
                    </a:lnTo>
                    <a:cubicBezTo>
                      <a:pt x="1808946" y="0"/>
                      <a:pt x="1832233" y="23287"/>
                      <a:pt x="1832233" y="52013"/>
                    </a:cubicBezTo>
                    <a:lnTo>
                      <a:pt x="1832233" y="371188"/>
                    </a:lnTo>
                    <a:cubicBezTo>
                      <a:pt x="1832233" y="399913"/>
                      <a:pt x="1808946" y="423200"/>
                      <a:pt x="1780220" y="423200"/>
                    </a:cubicBezTo>
                    <a:lnTo>
                      <a:pt x="52013" y="423200"/>
                    </a:lnTo>
                    <a:cubicBezTo>
                      <a:pt x="23287" y="423200"/>
                      <a:pt x="0" y="399913"/>
                      <a:pt x="0" y="371188"/>
                    </a:cubicBezTo>
                    <a:lnTo>
                      <a:pt x="0" y="52013"/>
                    </a:lnTo>
                    <a:cubicBezTo>
                      <a:pt x="0" y="23287"/>
                      <a:pt x="23287" y="0"/>
                      <a:pt x="52013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28575"/>
                <a:ext cx="1832233" cy="451775"/>
              </a:xfrm>
              <a:prstGeom prst="rect">
                <a:avLst/>
              </a:prstGeom>
            </p:spPr>
            <p:txBody>
              <a:bodyPr anchor="ctr" rtlCol="false" tIns="49142" lIns="49142" bIns="49142" rIns="49142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196659" y="313347"/>
              <a:ext cx="9728292" cy="18059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98"/>
                </a:lnSpc>
                <a:spcBef>
                  <a:spcPct val="0"/>
                </a:spcBef>
              </a:pPr>
              <a:r>
                <a:rPr lang="en-US" b="true" sz="2998" spc="-179">
                  <a:solidFill>
                    <a:srgbClr val="0A0A0A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Esse outro serve para pegar um valor do usuário e devolver o dobro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879069" y="4451786"/>
            <a:ext cx="8783306" cy="4978005"/>
          </a:xfrm>
          <a:custGeom>
            <a:avLst/>
            <a:gdLst/>
            <a:ahLst/>
            <a:cxnLst/>
            <a:rect r="r" b="b" t="t" l="l"/>
            <a:pathLst>
              <a:path h="4978005" w="8783306">
                <a:moveTo>
                  <a:pt x="0" y="0"/>
                </a:moveTo>
                <a:lnTo>
                  <a:pt x="8783306" y="0"/>
                </a:lnTo>
                <a:lnTo>
                  <a:pt x="8783306" y="4978005"/>
                </a:lnTo>
                <a:lnTo>
                  <a:pt x="0" y="49780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902733" y="427980"/>
            <a:ext cx="13952672" cy="1279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63"/>
              </a:lnSpc>
              <a:spcBef>
                <a:spcPct val="0"/>
              </a:spcBef>
            </a:pPr>
            <a:r>
              <a:rPr lang="en-US" sz="6784" i="true" spc="-698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DE FUNÇÕES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07842" y="2772061"/>
            <a:ext cx="7118333" cy="2395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0"/>
              </a:lnSpc>
              <a:spcBef>
                <a:spcPct val="0"/>
              </a:spcBef>
            </a:pPr>
            <a:r>
              <a:rPr lang="en-US" b="true" sz="3192" spc="-191">
                <a:solidFill>
                  <a:srgbClr val="0A0A0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Funções em Python serve para reaproveitar o código quantas vezes quiser. Esse primeiro serve para calcular a área de um quadrado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2047186" y="5839698"/>
            <a:ext cx="5946502" cy="2973251"/>
          </a:xfrm>
          <a:custGeom>
            <a:avLst/>
            <a:gdLst/>
            <a:ahLst/>
            <a:cxnLst/>
            <a:rect r="r" b="b" t="t" l="l"/>
            <a:pathLst>
              <a:path h="2973251" w="5946502">
                <a:moveTo>
                  <a:pt x="0" y="0"/>
                </a:moveTo>
                <a:lnTo>
                  <a:pt x="5946503" y="0"/>
                </a:lnTo>
                <a:lnTo>
                  <a:pt x="5946503" y="2973251"/>
                </a:lnTo>
                <a:lnTo>
                  <a:pt x="0" y="29732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12482" y="2397794"/>
            <a:ext cx="15594636" cy="2329493"/>
            <a:chOff x="0" y="0"/>
            <a:chExt cx="4130457" cy="61699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130457" cy="616999"/>
            </a:xfrm>
            <a:custGeom>
              <a:avLst/>
              <a:gdLst/>
              <a:ahLst/>
              <a:cxnLst/>
              <a:rect r="r" b="b" t="t" l="l"/>
              <a:pathLst>
                <a:path h="616999" w="4130457">
                  <a:moveTo>
                    <a:pt x="31773" y="0"/>
                  </a:moveTo>
                  <a:lnTo>
                    <a:pt x="4098685" y="0"/>
                  </a:lnTo>
                  <a:cubicBezTo>
                    <a:pt x="4116232" y="0"/>
                    <a:pt x="4130457" y="14225"/>
                    <a:pt x="4130457" y="31773"/>
                  </a:cubicBezTo>
                  <a:lnTo>
                    <a:pt x="4130457" y="585226"/>
                  </a:lnTo>
                  <a:cubicBezTo>
                    <a:pt x="4130457" y="602774"/>
                    <a:pt x="4116232" y="616999"/>
                    <a:pt x="4098685" y="616999"/>
                  </a:cubicBezTo>
                  <a:lnTo>
                    <a:pt x="31773" y="616999"/>
                  </a:lnTo>
                  <a:cubicBezTo>
                    <a:pt x="14225" y="616999"/>
                    <a:pt x="0" y="602774"/>
                    <a:pt x="0" y="585226"/>
                  </a:cubicBezTo>
                  <a:lnTo>
                    <a:pt x="0" y="31773"/>
                  </a:lnTo>
                  <a:cubicBezTo>
                    <a:pt x="0" y="14225"/>
                    <a:pt x="14225" y="0"/>
                    <a:pt x="3177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130457" cy="645574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695372" y="2643074"/>
            <a:ext cx="14897255" cy="1420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28"/>
              </a:lnSpc>
              <a:spcBef>
                <a:spcPct val="0"/>
              </a:spcBef>
            </a:pPr>
            <a:r>
              <a:rPr lang="en-US" b="true" sz="3107" spc="-186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As Strigs são semelhantes a vetores, onde temos vários valores iguais guardados no mesmo lugar, e precisamos saber índice para entendermos como usar direito.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2393703" y="5143500"/>
            <a:ext cx="1545889" cy="1064346"/>
          </a:xfrm>
          <a:custGeom>
            <a:avLst/>
            <a:gdLst/>
            <a:ahLst/>
            <a:cxnLst/>
            <a:rect r="r" b="b" t="t" l="l"/>
            <a:pathLst>
              <a:path h="1064346" w="1545889">
                <a:moveTo>
                  <a:pt x="0" y="0"/>
                </a:moveTo>
                <a:lnTo>
                  <a:pt x="1545889" y="0"/>
                </a:lnTo>
                <a:lnTo>
                  <a:pt x="1545889" y="1064346"/>
                </a:lnTo>
                <a:lnTo>
                  <a:pt x="0" y="10643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939592" y="5143500"/>
            <a:ext cx="1545889" cy="1064346"/>
          </a:xfrm>
          <a:custGeom>
            <a:avLst/>
            <a:gdLst/>
            <a:ahLst/>
            <a:cxnLst/>
            <a:rect r="r" b="b" t="t" l="l"/>
            <a:pathLst>
              <a:path h="1064346" w="1545889">
                <a:moveTo>
                  <a:pt x="0" y="0"/>
                </a:moveTo>
                <a:lnTo>
                  <a:pt x="1545889" y="0"/>
                </a:lnTo>
                <a:lnTo>
                  <a:pt x="1545889" y="1064346"/>
                </a:lnTo>
                <a:lnTo>
                  <a:pt x="0" y="10643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485481" y="6207846"/>
            <a:ext cx="1545889" cy="1064346"/>
          </a:xfrm>
          <a:custGeom>
            <a:avLst/>
            <a:gdLst/>
            <a:ahLst/>
            <a:cxnLst/>
            <a:rect r="r" b="b" t="t" l="l"/>
            <a:pathLst>
              <a:path h="1064346" w="1545889">
                <a:moveTo>
                  <a:pt x="0" y="0"/>
                </a:moveTo>
                <a:lnTo>
                  <a:pt x="1545889" y="0"/>
                </a:lnTo>
                <a:lnTo>
                  <a:pt x="1545889" y="1064345"/>
                </a:lnTo>
                <a:lnTo>
                  <a:pt x="0" y="10643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939592" y="6207846"/>
            <a:ext cx="1545889" cy="1064346"/>
          </a:xfrm>
          <a:custGeom>
            <a:avLst/>
            <a:gdLst/>
            <a:ahLst/>
            <a:cxnLst/>
            <a:rect r="r" b="b" t="t" l="l"/>
            <a:pathLst>
              <a:path h="1064346" w="1545889">
                <a:moveTo>
                  <a:pt x="0" y="0"/>
                </a:moveTo>
                <a:lnTo>
                  <a:pt x="1545889" y="0"/>
                </a:lnTo>
                <a:lnTo>
                  <a:pt x="1545889" y="1064345"/>
                </a:lnTo>
                <a:lnTo>
                  <a:pt x="0" y="10643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393703" y="6140201"/>
            <a:ext cx="1545889" cy="1064346"/>
          </a:xfrm>
          <a:custGeom>
            <a:avLst/>
            <a:gdLst/>
            <a:ahLst/>
            <a:cxnLst/>
            <a:rect r="r" b="b" t="t" l="l"/>
            <a:pathLst>
              <a:path h="1064346" w="1545889">
                <a:moveTo>
                  <a:pt x="0" y="0"/>
                </a:moveTo>
                <a:lnTo>
                  <a:pt x="1545889" y="0"/>
                </a:lnTo>
                <a:lnTo>
                  <a:pt x="1545889" y="1064346"/>
                </a:lnTo>
                <a:lnTo>
                  <a:pt x="0" y="10643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485481" y="7204547"/>
            <a:ext cx="1545889" cy="1064346"/>
          </a:xfrm>
          <a:custGeom>
            <a:avLst/>
            <a:gdLst/>
            <a:ahLst/>
            <a:cxnLst/>
            <a:rect r="r" b="b" t="t" l="l"/>
            <a:pathLst>
              <a:path h="1064346" w="1545889">
                <a:moveTo>
                  <a:pt x="0" y="0"/>
                </a:moveTo>
                <a:lnTo>
                  <a:pt x="1545889" y="0"/>
                </a:lnTo>
                <a:lnTo>
                  <a:pt x="1545889" y="1064346"/>
                </a:lnTo>
                <a:lnTo>
                  <a:pt x="0" y="10643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939592" y="7204547"/>
            <a:ext cx="1545889" cy="1064346"/>
          </a:xfrm>
          <a:custGeom>
            <a:avLst/>
            <a:gdLst/>
            <a:ahLst/>
            <a:cxnLst/>
            <a:rect r="r" b="b" t="t" l="l"/>
            <a:pathLst>
              <a:path h="1064346" w="1545889">
                <a:moveTo>
                  <a:pt x="0" y="0"/>
                </a:moveTo>
                <a:lnTo>
                  <a:pt x="1545889" y="0"/>
                </a:lnTo>
                <a:lnTo>
                  <a:pt x="1545889" y="1064346"/>
                </a:lnTo>
                <a:lnTo>
                  <a:pt x="0" y="10643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393703" y="7204547"/>
            <a:ext cx="1545889" cy="1064346"/>
          </a:xfrm>
          <a:custGeom>
            <a:avLst/>
            <a:gdLst/>
            <a:ahLst/>
            <a:cxnLst/>
            <a:rect r="r" b="b" t="t" l="l"/>
            <a:pathLst>
              <a:path h="1064346" w="1545889">
                <a:moveTo>
                  <a:pt x="0" y="0"/>
                </a:moveTo>
                <a:lnTo>
                  <a:pt x="1545889" y="0"/>
                </a:lnTo>
                <a:lnTo>
                  <a:pt x="1545889" y="1064346"/>
                </a:lnTo>
                <a:lnTo>
                  <a:pt x="0" y="10643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485481" y="5143500"/>
            <a:ext cx="1545889" cy="1064346"/>
          </a:xfrm>
          <a:custGeom>
            <a:avLst/>
            <a:gdLst/>
            <a:ahLst/>
            <a:cxnLst/>
            <a:rect r="r" b="b" t="t" l="l"/>
            <a:pathLst>
              <a:path h="1064346" w="1545889">
                <a:moveTo>
                  <a:pt x="0" y="0"/>
                </a:moveTo>
                <a:lnTo>
                  <a:pt x="1545889" y="0"/>
                </a:lnTo>
                <a:lnTo>
                  <a:pt x="1545889" y="1064346"/>
                </a:lnTo>
                <a:lnTo>
                  <a:pt x="0" y="10643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2104874" y="8192693"/>
            <a:ext cx="5215325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Várias letras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8184036" y="5987646"/>
            <a:ext cx="2761328" cy="1118338"/>
          </a:xfrm>
          <a:custGeom>
            <a:avLst/>
            <a:gdLst/>
            <a:ahLst/>
            <a:cxnLst/>
            <a:rect r="r" b="b" t="t" l="l"/>
            <a:pathLst>
              <a:path h="1118338" w="2761328">
                <a:moveTo>
                  <a:pt x="0" y="0"/>
                </a:moveTo>
                <a:lnTo>
                  <a:pt x="2761328" y="0"/>
                </a:lnTo>
                <a:lnTo>
                  <a:pt x="2761328" y="1118338"/>
                </a:lnTo>
                <a:lnTo>
                  <a:pt x="0" y="11183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2098030" y="5613112"/>
            <a:ext cx="2712279" cy="1867406"/>
          </a:xfrm>
          <a:custGeom>
            <a:avLst/>
            <a:gdLst/>
            <a:ahLst/>
            <a:cxnLst/>
            <a:rect r="r" b="b" t="t" l="l"/>
            <a:pathLst>
              <a:path h="1867406" w="2712279">
                <a:moveTo>
                  <a:pt x="0" y="0"/>
                </a:moveTo>
                <a:lnTo>
                  <a:pt x="2712279" y="0"/>
                </a:lnTo>
                <a:lnTo>
                  <a:pt x="2712279" y="1867406"/>
                </a:lnTo>
                <a:lnTo>
                  <a:pt x="0" y="18674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0727941" y="7660520"/>
            <a:ext cx="5215325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Uma string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"/>
                <a:ea typeface="Bugaki"/>
                <a:cs typeface="Bugaki"/>
                <a:sym typeface="Bugaki"/>
              </a:rPr>
              <a:t>STRINGS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4236252" y="2027950"/>
            <a:ext cx="9815496" cy="1525443"/>
            <a:chOff x="0" y="0"/>
            <a:chExt cx="2599771" cy="40403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99771" cy="404035"/>
            </a:xfrm>
            <a:custGeom>
              <a:avLst/>
              <a:gdLst/>
              <a:ahLst/>
              <a:cxnLst/>
              <a:rect r="r" b="b" t="t" l="l"/>
              <a:pathLst>
                <a:path h="404035" w="2599771">
                  <a:moveTo>
                    <a:pt x="50480" y="0"/>
                  </a:moveTo>
                  <a:lnTo>
                    <a:pt x="2549292" y="0"/>
                  </a:lnTo>
                  <a:cubicBezTo>
                    <a:pt x="2577171" y="0"/>
                    <a:pt x="2599771" y="22601"/>
                    <a:pt x="2599771" y="50480"/>
                  </a:cubicBezTo>
                  <a:lnTo>
                    <a:pt x="2599771" y="353555"/>
                  </a:lnTo>
                  <a:cubicBezTo>
                    <a:pt x="2599771" y="381434"/>
                    <a:pt x="2577171" y="404035"/>
                    <a:pt x="2549292" y="404035"/>
                  </a:cubicBezTo>
                  <a:lnTo>
                    <a:pt x="50480" y="404035"/>
                  </a:lnTo>
                  <a:cubicBezTo>
                    <a:pt x="22601" y="404035"/>
                    <a:pt x="0" y="381434"/>
                    <a:pt x="0" y="353555"/>
                  </a:cubicBezTo>
                  <a:lnTo>
                    <a:pt x="0" y="50480"/>
                  </a:lnTo>
                  <a:cubicBezTo>
                    <a:pt x="0" y="22601"/>
                    <a:pt x="22601" y="0"/>
                    <a:pt x="5048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599771" cy="432610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4561042" y="2273230"/>
            <a:ext cx="9294493" cy="947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28"/>
              </a:lnSpc>
              <a:spcBef>
                <a:spcPct val="0"/>
              </a:spcBef>
            </a:pPr>
            <a:r>
              <a:rPr lang="en-US" b="true" sz="3107" spc="-186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Lembrando que para calcular o índice nós começamos sempre a contar do zero.</a:t>
            </a:r>
          </a:p>
        </p:txBody>
      </p:sp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4134283" y="3847383"/>
          <a:ext cx="11391954" cy="5410917"/>
        </p:xfrm>
        <a:graphic>
          <a:graphicData uri="http://schemas.openxmlformats.org/drawingml/2006/table">
            <a:tbl>
              <a:tblPr/>
              <a:tblGrid>
                <a:gridCol w="1898659"/>
                <a:gridCol w="1898659"/>
                <a:gridCol w="1898659"/>
                <a:gridCol w="1898659"/>
                <a:gridCol w="1898659"/>
                <a:gridCol w="1898659"/>
              </a:tblGrid>
              <a:tr h="1822420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7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5000" strike="noStrike" u="non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7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5000" strike="noStrike" u="non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7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5000" strike="noStrike" u="non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7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5000" strike="noStrike" u="non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7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5000" strike="noStrike" u="non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7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5000" strike="noStrike" u="non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1822420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7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7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7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7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7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7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1766077">
                <a:tc gridSpan="6"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7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PYTHON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7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PYTHON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7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PYTHON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7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PYTHON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7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PYTHON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7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PYTHON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1934211" y="3847383"/>
          <a:ext cx="2000801" cy="1695378"/>
        </p:xfrm>
        <a:graphic>
          <a:graphicData uri="http://schemas.openxmlformats.org/drawingml/2006/table">
            <a:tbl>
              <a:tblPr/>
              <a:tblGrid>
                <a:gridCol w="2000801"/>
              </a:tblGrid>
              <a:tr h="16953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VÁRIAS LETRAS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1934211" y="5771666"/>
          <a:ext cx="2000801" cy="1602036"/>
        </p:xfrm>
        <a:graphic>
          <a:graphicData uri="http://schemas.openxmlformats.org/drawingml/2006/table">
            <a:tbl>
              <a:tblPr/>
              <a:tblGrid>
                <a:gridCol w="2000801"/>
              </a:tblGrid>
              <a:tr h="15138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ÍNDICE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</a:tr>
            </a:tbl>
          </a:graphicData>
        </a:graphic>
      </p:graphicFrame>
      <p:sp>
        <p:nvSpPr>
          <p:cNvPr name="TextBox 17" id="17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"/>
                <a:ea typeface="Bugaki"/>
                <a:cs typeface="Bugaki"/>
                <a:sym typeface="Bugaki"/>
              </a:rPr>
              <a:t>STRINGS</a:t>
            </a:r>
          </a:p>
        </p:txBody>
      </p:sp>
      <p:graphicFrame>
        <p:nvGraphicFramePr>
          <p:cNvPr name="Table 18" id="18"/>
          <p:cNvGraphicFramePr>
            <a:graphicFrameLocks noGrp="true"/>
          </p:cNvGraphicFramePr>
          <p:nvPr/>
        </p:nvGraphicFramePr>
        <p:xfrm>
          <a:off x="1934211" y="7645313"/>
          <a:ext cx="2000801" cy="1602036"/>
        </p:xfrm>
        <a:graphic>
          <a:graphicData uri="http://schemas.openxmlformats.org/drawingml/2006/table">
            <a:tbl>
              <a:tblPr/>
              <a:tblGrid>
                <a:gridCol w="2000801"/>
              </a:tblGrid>
              <a:tr h="15138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STRING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746293" y="2494675"/>
            <a:ext cx="12795413" cy="1753502"/>
            <a:chOff x="0" y="0"/>
            <a:chExt cx="3389044" cy="46444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389044" cy="464440"/>
            </a:xfrm>
            <a:custGeom>
              <a:avLst/>
              <a:gdLst/>
              <a:ahLst/>
              <a:cxnLst/>
              <a:rect r="r" b="b" t="t" l="l"/>
              <a:pathLst>
                <a:path h="464440" w="3389044">
                  <a:moveTo>
                    <a:pt x="38723" y="0"/>
                  </a:moveTo>
                  <a:lnTo>
                    <a:pt x="3350320" y="0"/>
                  </a:lnTo>
                  <a:cubicBezTo>
                    <a:pt x="3360591" y="0"/>
                    <a:pt x="3370440" y="4080"/>
                    <a:pt x="3377702" y="11342"/>
                  </a:cubicBezTo>
                  <a:cubicBezTo>
                    <a:pt x="3384964" y="18604"/>
                    <a:pt x="3389044" y="28453"/>
                    <a:pt x="3389044" y="38723"/>
                  </a:cubicBezTo>
                  <a:lnTo>
                    <a:pt x="3389044" y="425716"/>
                  </a:lnTo>
                  <a:cubicBezTo>
                    <a:pt x="3389044" y="435986"/>
                    <a:pt x="3384964" y="445836"/>
                    <a:pt x="3377702" y="453098"/>
                  </a:cubicBezTo>
                  <a:cubicBezTo>
                    <a:pt x="3370440" y="460360"/>
                    <a:pt x="3360591" y="464440"/>
                    <a:pt x="3350320" y="464440"/>
                  </a:cubicBezTo>
                  <a:lnTo>
                    <a:pt x="38723" y="464440"/>
                  </a:lnTo>
                  <a:cubicBezTo>
                    <a:pt x="28453" y="464440"/>
                    <a:pt x="18604" y="460360"/>
                    <a:pt x="11342" y="453098"/>
                  </a:cubicBezTo>
                  <a:cubicBezTo>
                    <a:pt x="4080" y="445836"/>
                    <a:pt x="0" y="435986"/>
                    <a:pt x="0" y="425716"/>
                  </a:cubicBezTo>
                  <a:lnTo>
                    <a:pt x="0" y="38723"/>
                  </a:lnTo>
                  <a:cubicBezTo>
                    <a:pt x="0" y="28453"/>
                    <a:pt x="4080" y="18604"/>
                    <a:pt x="11342" y="11342"/>
                  </a:cubicBezTo>
                  <a:cubicBezTo>
                    <a:pt x="18604" y="4080"/>
                    <a:pt x="28453" y="0"/>
                    <a:pt x="3872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389044" cy="493015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957340" y="2761375"/>
            <a:ext cx="1237332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b="true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Mas como vamos saber qual é o índice da última letra de uma frase que o usuário digita?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"/>
                <a:ea typeface="Bugaki"/>
                <a:cs typeface="Bugaki"/>
                <a:sym typeface="Bugaki"/>
              </a:rPr>
              <a:t>LISTAS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2730823" y="5800752"/>
            <a:ext cx="12795413" cy="1753502"/>
            <a:chOff x="0" y="0"/>
            <a:chExt cx="3389044" cy="46444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389044" cy="464440"/>
            </a:xfrm>
            <a:custGeom>
              <a:avLst/>
              <a:gdLst/>
              <a:ahLst/>
              <a:cxnLst/>
              <a:rect r="r" b="b" t="t" l="l"/>
              <a:pathLst>
                <a:path h="464440" w="3389044">
                  <a:moveTo>
                    <a:pt x="38723" y="0"/>
                  </a:moveTo>
                  <a:lnTo>
                    <a:pt x="3350320" y="0"/>
                  </a:lnTo>
                  <a:cubicBezTo>
                    <a:pt x="3360591" y="0"/>
                    <a:pt x="3370440" y="4080"/>
                    <a:pt x="3377702" y="11342"/>
                  </a:cubicBezTo>
                  <a:cubicBezTo>
                    <a:pt x="3384964" y="18604"/>
                    <a:pt x="3389044" y="28453"/>
                    <a:pt x="3389044" y="38723"/>
                  </a:cubicBezTo>
                  <a:lnTo>
                    <a:pt x="3389044" y="425716"/>
                  </a:lnTo>
                  <a:cubicBezTo>
                    <a:pt x="3389044" y="435986"/>
                    <a:pt x="3384964" y="445836"/>
                    <a:pt x="3377702" y="453098"/>
                  </a:cubicBezTo>
                  <a:cubicBezTo>
                    <a:pt x="3370440" y="460360"/>
                    <a:pt x="3360591" y="464440"/>
                    <a:pt x="3350320" y="464440"/>
                  </a:cubicBezTo>
                  <a:lnTo>
                    <a:pt x="38723" y="464440"/>
                  </a:lnTo>
                  <a:cubicBezTo>
                    <a:pt x="28453" y="464440"/>
                    <a:pt x="18604" y="460360"/>
                    <a:pt x="11342" y="453098"/>
                  </a:cubicBezTo>
                  <a:cubicBezTo>
                    <a:pt x="4080" y="445836"/>
                    <a:pt x="0" y="435986"/>
                    <a:pt x="0" y="425716"/>
                  </a:cubicBezTo>
                  <a:lnTo>
                    <a:pt x="0" y="38723"/>
                  </a:lnTo>
                  <a:cubicBezTo>
                    <a:pt x="0" y="28453"/>
                    <a:pt x="4080" y="18604"/>
                    <a:pt x="11342" y="11342"/>
                  </a:cubicBezTo>
                  <a:cubicBezTo>
                    <a:pt x="18604" y="4080"/>
                    <a:pt x="28453" y="0"/>
                    <a:pt x="3872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3389044" cy="493015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941870" y="6144104"/>
            <a:ext cx="1237332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b="true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Para sabermos isso, temos que saber quantas letras tem a palavra e subtrair 1, sabem o por quê?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746293" y="1892901"/>
            <a:ext cx="12795413" cy="1753502"/>
            <a:chOff x="0" y="0"/>
            <a:chExt cx="3389044" cy="46444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389044" cy="464440"/>
            </a:xfrm>
            <a:custGeom>
              <a:avLst/>
              <a:gdLst/>
              <a:ahLst/>
              <a:cxnLst/>
              <a:rect r="r" b="b" t="t" l="l"/>
              <a:pathLst>
                <a:path h="464440" w="3389044">
                  <a:moveTo>
                    <a:pt x="38723" y="0"/>
                  </a:moveTo>
                  <a:lnTo>
                    <a:pt x="3350320" y="0"/>
                  </a:lnTo>
                  <a:cubicBezTo>
                    <a:pt x="3360591" y="0"/>
                    <a:pt x="3370440" y="4080"/>
                    <a:pt x="3377702" y="11342"/>
                  </a:cubicBezTo>
                  <a:cubicBezTo>
                    <a:pt x="3384964" y="18604"/>
                    <a:pt x="3389044" y="28453"/>
                    <a:pt x="3389044" y="38723"/>
                  </a:cubicBezTo>
                  <a:lnTo>
                    <a:pt x="3389044" y="425716"/>
                  </a:lnTo>
                  <a:cubicBezTo>
                    <a:pt x="3389044" y="435986"/>
                    <a:pt x="3384964" y="445836"/>
                    <a:pt x="3377702" y="453098"/>
                  </a:cubicBezTo>
                  <a:cubicBezTo>
                    <a:pt x="3370440" y="460360"/>
                    <a:pt x="3360591" y="464440"/>
                    <a:pt x="3350320" y="464440"/>
                  </a:cubicBezTo>
                  <a:lnTo>
                    <a:pt x="38723" y="464440"/>
                  </a:lnTo>
                  <a:cubicBezTo>
                    <a:pt x="28453" y="464440"/>
                    <a:pt x="18604" y="460360"/>
                    <a:pt x="11342" y="453098"/>
                  </a:cubicBezTo>
                  <a:cubicBezTo>
                    <a:pt x="4080" y="445836"/>
                    <a:pt x="0" y="435986"/>
                    <a:pt x="0" y="425716"/>
                  </a:cubicBezTo>
                  <a:lnTo>
                    <a:pt x="0" y="38723"/>
                  </a:lnTo>
                  <a:cubicBezTo>
                    <a:pt x="0" y="28453"/>
                    <a:pt x="4080" y="18604"/>
                    <a:pt x="11342" y="11342"/>
                  </a:cubicBezTo>
                  <a:cubicBezTo>
                    <a:pt x="18604" y="4080"/>
                    <a:pt x="28453" y="0"/>
                    <a:pt x="3872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389044" cy="493015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601588" y="3883509"/>
            <a:ext cx="4747004" cy="4582947"/>
            <a:chOff x="0" y="0"/>
            <a:chExt cx="1257310" cy="121385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57310" cy="1213857"/>
            </a:xfrm>
            <a:custGeom>
              <a:avLst/>
              <a:gdLst/>
              <a:ahLst/>
              <a:cxnLst/>
              <a:rect r="r" b="b" t="t" l="l"/>
              <a:pathLst>
                <a:path h="1213857" w="1257310">
                  <a:moveTo>
                    <a:pt x="104378" y="0"/>
                  </a:moveTo>
                  <a:lnTo>
                    <a:pt x="1152932" y="0"/>
                  </a:lnTo>
                  <a:cubicBezTo>
                    <a:pt x="1180615" y="0"/>
                    <a:pt x="1207164" y="10997"/>
                    <a:pt x="1226739" y="30572"/>
                  </a:cubicBezTo>
                  <a:cubicBezTo>
                    <a:pt x="1246313" y="50146"/>
                    <a:pt x="1257310" y="76695"/>
                    <a:pt x="1257310" y="104378"/>
                  </a:cubicBezTo>
                  <a:lnTo>
                    <a:pt x="1257310" y="1109479"/>
                  </a:lnTo>
                  <a:cubicBezTo>
                    <a:pt x="1257310" y="1137162"/>
                    <a:pt x="1246313" y="1163711"/>
                    <a:pt x="1226739" y="1183286"/>
                  </a:cubicBezTo>
                  <a:cubicBezTo>
                    <a:pt x="1207164" y="1202861"/>
                    <a:pt x="1180615" y="1213857"/>
                    <a:pt x="1152932" y="1213857"/>
                  </a:cubicBezTo>
                  <a:lnTo>
                    <a:pt x="104378" y="1213857"/>
                  </a:lnTo>
                  <a:cubicBezTo>
                    <a:pt x="76695" y="1213857"/>
                    <a:pt x="50146" y="1202861"/>
                    <a:pt x="30572" y="1183286"/>
                  </a:cubicBezTo>
                  <a:cubicBezTo>
                    <a:pt x="10997" y="1163711"/>
                    <a:pt x="0" y="1137162"/>
                    <a:pt x="0" y="1109479"/>
                  </a:cubicBezTo>
                  <a:lnTo>
                    <a:pt x="0" y="104378"/>
                  </a:lnTo>
                  <a:cubicBezTo>
                    <a:pt x="0" y="76695"/>
                    <a:pt x="10997" y="50146"/>
                    <a:pt x="30572" y="30572"/>
                  </a:cubicBezTo>
                  <a:cubicBezTo>
                    <a:pt x="50146" y="10997"/>
                    <a:pt x="76695" y="0"/>
                    <a:pt x="10437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1257310" cy="1242433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501078" y="3779753"/>
            <a:ext cx="10511374" cy="5925529"/>
          </a:xfrm>
          <a:custGeom>
            <a:avLst/>
            <a:gdLst/>
            <a:ahLst/>
            <a:cxnLst/>
            <a:rect r="r" b="b" t="t" l="l"/>
            <a:pathLst>
              <a:path h="5925529" w="10511374">
                <a:moveTo>
                  <a:pt x="0" y="0"/>
                </a:moveTo>
                <a:lnTo>
                  <a:pt x="10511374" y="0"/>
                </a:lnTo>
                <a:lnTo>
                  <a:pt x="10511374" y="5925529"/>
                </a:lnTo>
                <a:lnTo>
                  <a:pt x="0" y="59255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2957340" y="2159601"/>
            <a:ext cx="1237332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b="true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Temos duas formas de calcular a quantidade de letras tem em uma frase: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"/>
                <a:ea typeface="Bugaki"/>
                <a:cs typeface="Bugaki"/>
                <a:sym typeface="Bugaki"/>
              </a:rPr>
              <a:t>LISTAS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120571" y="4041383"/>
            <a:ext cx="3709037" cy="426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Até agora, essa é a única forma que vocês sabem calcular a quantidade de palavras que tem em uma frase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746293" y="1892901"/>
            <a:ext cx="12795413" cy="1753502"/>
            <a:chOff x="0" y="0"/>
            <a:chExt cx="3389044" cy="46444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389044" cy="464440"/>
            </a:xfrm>
            <a:custGeom>
              <a:avLst/>
              <a:gdLst/>
              <a:ahLst/>
              <a:cxnLst/>
              <a:rect r="r" b="b" t="t" l="l"/>
              <a:pathLst>
                <a:path h="464440" w="3389044">
                  <a:moveTo>
                    <a:pt x="38723" y="0"/>
                  </a:moveTo>
                  <a:lnTo>
                    <a:pt x="3350320" y="0"/>
                  </a:lnTo>
                  <a:cubicBezTo>
                    <a:pt x="3360591" y="0"/>
                    <a:pt x="3370440" y="4080"/>
                    <a:pt x="3377702" y="11342"/>
                  </a:cubicBezTo>
                  <a:cubicBezTo>
                    <a:pt x="3384964" y="18604"/>
                    <a:pt x="3389044" y="28453"/>
                    <a:pt x="3389044" y="38723"/>
                  </a:cubicBezTo>
                  <a:lnTo>
                    <a:pt x="3389044" y="425716"/>
                  </a:lnTo>
                  <a:cubicBezTo>
                    <a:pt x="3389044" y="435986"/>
                    <a:pt x="3384964" y="445836"/>
                    <a:pt x="3377702" y="453098"/>
                  </a:cubicBezTo>
                  <a:cubicBezTo>
                    <a:pt x="3370440" y="460360"/>
                    <a:pt x="3360591" y="464440"/>
                    <a:pt x="3350320" y="464440"/>
                  </a:cubicBezTo>
                  <a:lnTo>
                    <a:pt x="38723" y="464440"/>
                  </a:lnTo>
                  <a:cubicBezTo>
                    <a:pt x="28453" y="464440"/>
                    <a:pt x="18604" y="460360"/>
                    <a:pt x="11342" y="453098"/>
                  </a:cubicBezTo>
                  <a:cubicBezTo>
                    <a:pt x="4080" y="445836"/>
                    <a:pt x="0" y="435986"/>
                    <a:pt x="0" y="425716"/>
                  </a:cubicBezTo>
                  <a:lnTo>
                    <a:pt x="0" y="38723"/>
                  </a:lnTo>
                  <a:cubicBezTo>
                    <a:pt x="0" y="28453"/>
                    <a:pt x="4080" y="18604"/>
                    <a:pt x="11342" y="11342"/>
                  </a:cubicBezTo>
                  <a:cubicBezTo>
                    <a:pt x="18604" y="4080"/>
                    <a:pt x="28453" y="0"/>
                    <a:pt x="3872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389044" cy="493015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336739" y="4143773"/>
            <a:ext cx="13614522" cy="4482422"/>
          </a:xfrm>
          <a:custGeom>
            <a:avLst/>
            <a:gdLst/>
            <a:ahLst/>
            <a:cxnLst/>
            <a:rect r="r" b="b" t="t" l="l"/>
            <a:pathLst>
              <a:path h="4482422" w="13614522">
                <a:moveTo>
                  <a:pt x="0" y="0"/>
                </a:moveTo>
                <a:lnTo>
                  <a:pt x="13614522" y="0"/>
                </a:lnTo>
                <a:lnTo>
                  <a:pt x="13614522" y="4482422"/>
                </a:lnTo>
                <a:lnTo>
                  <a:pt x="0" y="44824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957340" y="2159601"/>
            <a:ext cx="1237332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b="true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Para a nossa sorte, em Python existe uma função chamada “len()” que faz a mesma coisa!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"/>
                <a:ea typeface="Bugaki"/>
                <a:cs typeface="Bugaki"/>
                <a:sym typeface="Bugaki"/>
              </a:rPr>
              <a:t>LISTAS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DAGQIOijqmY</dc:identifier>
  <dcterms:modified xsi:type="dcterms:W3CDTF">2011-08-01T06:04:30Z</dcterms:modified>
  <cp:revision>1</cp:revision>
  <dc:title>Python - Aula 16</dc:title>
</cp:coreProperties>
</file>