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x="18288000" cy="10287000"/>
  <p:notesSz cx="6858000" cy="9144000"/>
  <p:embeddedFontLst>
    <p:embeddedFont>
      <p:font typeface="Bugaki Italics" charset="1" panose="00000000000000000000"/>
      <p:regular r:id="rId75"/>
    </p:embeddedFont>
    <p:embeddedFont>
      <p:font typeface="Space Mono Bold" charset="1" panose="02000809030000020004"/>
      <p:regular r:id="rId76"/>
    </p:embeddedFont>
    <p:embeddedFont>
      <p:font typeface="Open Sans 1" charset="1" panose="020B0606030504020204"/>
      <p:regular r:id="rId77"/>
    </p:embeddedFont>
    <p:embeddedFont>
      <p:font typeface="Open Sans 1 Bold" charset="1" panose="020B0806030504020204"/>
      <p:regular r:id="rId78"/>
    </p:embeddedFont>
    <p:embeddedFont>
      <p:font typeface="Open Sans 2 Bold" charset="1" panose="00000000000000000000"/>
      <p:regular r:id="rId7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fonts/font75.fntdata" Type="http://schemas.openxmlformats.org/officeDocument/2006/relationships/font"/><Relationship Id="rId76" Target="fonts/font76.fntdata" Type="http://schemas.openxmlformats.org/officeDocument/2006/relationships/font"/><Relationship Id="rId77" Target="fonts/font77.fntdata" Type="http://schemas.openxmlformats.org/officeDocument/2006/relationships/font"/><Relationship Id="rId78" Target="fonts/font78.fntdata" Type="http://schemas.openxmlformats.org/officeDocument/2006/relationships/font"/><Relationship Id="rId79" Target="fonts/font79.fntdata" Type="http://schemas.openxmlformats.org/officeDocument/2006/relationships/font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3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4.pn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37.pn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40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41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1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4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44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45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45.pn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svg" Type="http://schemas.openxmlformats.org/officeDocument/2006/relationships/image"/><Relationship Id="rId2" Target="../media/image20.png" Type="http://schemas.openxmlformats.org/officeDocument/2006/relationships/image"/><Relationship Id="rId3" Target="../media/image45.png" Type="http://schemas.openxmlformats.org/officeDocument/2006/relationships/image"/><Relationship Id="rId4" Target="../media/image48.pn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svg" Type="http://schemas.openxmlformats.org/officeDocument/2006/relationships/image"/><Relationship Id="rId2" Target="../media/image20.png" Type="http://schemas.openxmlformats.org/officeDocument/2006/relationships/image"/><Relationship Id="rId3" Target="../media/image45.png" Type="http://schemas.openxmlformats.org/officeDocument/2006/relationships/image"/><Relationship Id="rId4" Target="../media/image48.pn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svg" Type="http://schemas.openxmlformats.org/officeDocument/2006/relationships/image"/><Relationship Id="rId2" Target="../media/image20.png" Type="http://schemas.openxmlformats.org/officeDocument/2006/relationships/image"/><Relationship Id="rId3" Target="../media/image45.png" Type="http://schemas.openxmlformats.org/officeDocument/2006/relationships/image"/><Relationship Id="rId4" Target="../media/image48.pn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svg" Type="http://schemas.openxmlformats.org/officeDocument/2006/relationships/image"/><Relationship Id="rId12" Target="../media/image51.png" Type="http://schemas.openxmlformats.org/officeDocument/2006/relationships/image"/><Relationship Id="rId2" Target="../media/image20.png" Type="http://schemas.openxmlformats.org/officeDocument/2006/relationships/image"/><Relationship Id="rId3" Target="../media/image45.png" Type="http://schemas.openxmlformats.org/officeDocument/2006/relationships/image"/><Relationship Id="rId4" Target="../media/image48.pn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52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9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9.pn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9.pn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9.pn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9.pn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9.pn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9.pn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3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53.pn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5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54.pn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54.pn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54.pn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54.pn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54.pn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55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56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57.png" Type="http://schemas.openxmlformats.org/officeDocument/2006/relationships/image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2.png" Type="http://schemas.openxmlformats.org/officeDocument/2006/relationships/image"/><Relationship Id="rId11" Target="../media/image63.svg" Type="http://schemas.openxmlformats.org/officeDocument/2006/relationships/image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58.png" Type="http://schemas.openxmlformats.org/officeDocument/2006/relationships/image"/><Relationship Id="rId7" Target="../media/image59.svg" Type="http://schemas.openxmlformats.org/officeDocument/2006/relationships/image"/><Relationship Id="rId8" Target="../media/image60.png" Type="http://schemas.openxmlformats.org/officeDocument/2006/relationships/image"/><Relationship Id="rId9" Target="../media/image61.png" Type="http://schemas.openxmlformats.org/officeDocument/2006/relationships/image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58.png" Type="http://schemas.openxmlformats.org/officeDocument/2006/relationships/image"/><Relationship Id="rId7" Target="../media/image59.svg" Type="http://schemas.openxmlformats.org/officeDocument/2006/relationships/image"/><Relationship Id="rId8" Target="../media/image60.png" Type="http://schemas.openxmlformats.org/officeDocument/2006/relationships/image"/><Relationship Id="rId9" Target="../media/image6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65.png" Type="http://schemas.openxmlformats.org/officeDocument/2006/relationships/image"/></Relationships>
</file>

<file path=ppt/slides/_rels/slide6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66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6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66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6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66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6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66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6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66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6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66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6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66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Relationship Id="rId7" Target="../media/image67.png" Type="http://schemas.openxmlformats.org/officeDocument/2006/relationships/image"/></Relationships>
</file>

<file path=ppt/slides/_rels/slide6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68.png" Type="http://schemas.openxmlformats.org/officeDocument/2006/relationships/image"/><Relationship Id="rId4" Target="../media/image69.svg" Type="http://schemas.openxmlformats.org/officeDocument/2006/relationships/image"/><Relationship Id="rId5" Target="../media/image70.png" Type="http://schemas.openxmlformats.org/officeDocument/2006/relationships/image"/><Relationship Id="rId6" Target="../media/image7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9.png" Type="http://schemas.openxmlformats.org/officeDocument/2006/relationships/image"/><Relationship Id="rId6" Target="../media/image31.pn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17989" y="3374177"/>
            <a:ext cx="6652022" cy="6028784"/>
          </a:xfrm>
          <a:custGeom>
            <a:avLst/>
            <a:gdLst/>
            <a:ahLst/>
            <a:cxnLst/>
            <a:rect r="r" b="b" t="t" l="l"/>
            <a:pathLst>
              <a:path h="6028784" w="6652022">
                <a:moveTo>
                  <a:pt x="0" y="0"/>
                </a:moveTo>
                <a:lnTo>
                  <a:pt x="6652022" y="0"/>
                </a:lnTo>
                <a:lnTo>
                  <a:pt x="6652022" y="6028784"/>
                </a:lnTo>
                <a:lnTo>
                  <a:pt x="0" y="6028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33" t="0" r="-33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4" y="0"/>
                </a:lnTo>
                <a:lnTo>
                  <a:pt x="31048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10" r="0" b="-11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97625" y="1592354"/>
            <a:ext cx="14336634" cy="6258799"/>
          </a:xfrm>
          <a:custGeom>
            <a:avLst/>
            <a:gdLst/>
            <a:ahLst/>
            <a:cxnLst/>
            <a:rect r="r" b="b" t="t" l="l"/>
            <a:pathLst>
              <a:path h="6258799" w="14336634">
                <a:moveTo>
                  <a:pt x="0" y="0"/>
                </a:moveTo>
                <a:lnTo>
                  <a:pt x="14336634" y="0"/>
                </a:lnTo>
                <a:lnTo>
                  <a:pt x="14336634" y="6258799"/>
                </a:lnTo>
                <a:lnTo>
                  <a:pt x="0" y="6258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625148">
            <a:off x="1548436" y="1767823"/>
            <a:ext cx="3624249" cy="1526770"/>
            <a:chOff x="0" y="0"/>
            <a:chExt cx="4832332" cy="20356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32350" cy="2035683"/>
            </a:xfrm>
            <a:custGeom>
              <a:avLst/>
              <a:gdLst/>
              <a:ahLst/>
              <a:cxnLst/>
              <a:rect r="r" b="b" t="t" l="l"/>
              <a:pathLst>
                <a:path h="2035683" w="4832350">
                  <a:moveTo>
                    <a:pt x="0" y="0"/>
                  </a:moveTo>
                  <a:lnTo>
                    <a:pt x="4832350" y="0"/>
                  </a:lnTo>
                  <a:lnTo>
                    <a:pt x="4832350" y="2035683"/>
                  </a:lnTo>
                  <a:lnTo>
                    <a:pt x="0" y="20356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17862" r="0" b="-117862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582495">
            <a:off x="1707723" y="2800820"/>
            <a:ext cx="14872554" cy="6357593"/>
            <a:chOff x="0" y="0"/>
            <a:chExt cx="19830072" cy="84767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830072" cy="8476791"/>
            </a:xfrm>
            <a:custGeom>
              <a:avLst/>
              <a:gdLst/>
              <a:ahLst/>
              <a:cxnLst/>
              <a:rect r="r" b="b" t="t" l="l"/>
              <a:pathLst>
                <a:path h="8476791" w="19830072">
                  <a:moveTo>
                    <a:pt x="0" y="0"/>
                  </a:moveTo>
                  <a:lnTo>
                    <a:pt x="19830072" y="0"/>
                  </a:lnTo>
                  <a:lnTo>
                    <a:pt x="19830072" y="8476791"/>
                  </a:lnTo>
                  <a:lnTo>
                    <a:pt x="0" y="8476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47625"/>
              <a:ext cx="19830072" cy="842916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4446"/>
                </a:lnSpc>
              </a:pPr>
              <a:r>
                <a:rPr lang="en-US" sz="14893" i="true" spc="-1533">
                  <a:solidFill>
                    <a:srgbClr val="F2EFEB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MARATONA OBI</a:t>
              </a:r>
            </a:p>
            <a:p>
              <a:pPr algn="ctr">
                <a:lnSpc>
                  <a:spcPts val="11252"/>
                </a:lnSpc>
              </a:pPr>
              <a:r>
                <a:rPr lang="en-US" sz="11600" i="true" spc="-1194">
                  <a:solidFill>
                    <a:srgbClr val="F2EFEB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AULA 01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5679535"/>
            <a:ext cx="2737850" cy="2737850"/>
            <a:chOff x="0" y="0"/>
            <a:chExt cx="3650467" cy="36504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50488" cy="3650488"/>
            </a:xfrm>
            <a:custGeom>
              <a:avLst/>
              <a:gdLst/>
              <a:ahLst/>
              <a:cxnLst/>
              <a:rect r="r" b="b" t="t" l="l"/>
              <a:pathLst>
                <a:path h="3650488" w="3650488">
                  <a:moveTo>
                    <a:pt x="0" y="0"/>
                  </a:moveTo>
                  <a:lnTo>
                    <a:pt x="3650488" y="0"/>
                  </a:lnTo>
                  <a:lnTo>
                    <a:pt x="3650488" y="3650488"/>
                  </a:lnTo>
                  <a:lnTo>
                    <a:pt x="0" y="36504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-655019">
            <a:off x="13711587" y="7269789"/>
            <a:ext cx="1617345" cy="2307412"/>
          </a:xfrm>
          <a:custGeom>
            <a:avLst/>
            <a:gdLst/>
            <a:ahLst/>
            <a:cxnLst/>
            <a:rect r="r" b="b" t="t" l="l"/>
            <a:pathLst>
              <a:path h="2307412" w="1617345">
                <a:moveTo>
                  <a:pt x="0" y="0"/>
                </a:moveTo>
                <a:lnTo>
                  <a:pt x="1617345" y="0"/>
                </a:lnTo>
                <a:lnTo>
                  <a:pt x="1617345" y="2307412"/>
                </a:lnTo>
                <a:lnTo>
                  <a:pt x="0" y="230741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DICA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PALÍNDROMOS  - 2020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106098" y="3302559"/>
            <a:ext cx="14075804" cy="6570122"/>
            <a:chOff x="0" y="0"/>
            <a:chExt cx="3707208" cy="17304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07208" cy="1730403"/>
            </a:xfrm>
            <a:custGeom>
              <a:avLst/>
              <a:gdLst/>
              <a:ahLst/>
              <a:cxnLst/>
              <a:rect r="r" b="b" t="t" l="l"/>
              <a:pathLst>
                <a:path h="1730403" w="3707208">
                  <a:moveTo>
                    <a:pt x="28051" y="0"/>
                  </a:moveTo>
                  <a:lnTo>
                    <a:pt x="3679157" y="0"/>
                  </a:lnTo>
                  <a:cubicBezTo>
                    <a:pt x="3686597" y="0"/>
                    <a:pt x="3693732" y="2955"/>
                    <a:pt x="3698992" y="8216"/>
                  </a:cubicBezTo>
                  <a:cubicBezTo>
                    <a:pt x="3704253" y="13476"/>
                    <a:pt x="3707208" y="20611"/>
                    <a:pt x="3707208" y="28051"/>
                  </a:cubicBezTo>
                  <a:lnTo>
                    <a:pt x="3707208" y="1702352"/>
                  </a:lnTo>
                  <a:cubicBezTo>
                    <a:pt x="3707208" y="1709791"/>
                    <a:pt x="3704253" y="1716926"/>
                    <a:pt x="3698992" y="1722187"/>
                  </a:cubicBezTo>
                  <a:cubicBezTo>
                    <a:pt x="3693732" y="1727447"/>
                    <a:pt x="3686597" y="1730403"/>
                    <a:pt x="3679157" y="1730403"/>
                  </a:cubicBezTo>
                  <a:lnTo>
                    <a:pt x="28051" y="1730403"/>
                  </a:lnTo>
                  <a:cubicBezTo>
                    <a:pt x="20611" y="1730403"/>
                    <a:pt x="13476" y="1727447"/>
                    <a:pt x="8216" y="1722187"/>
                  </a:cubicBezTo>
                  <a:cubicBezTo>
                    <a:pt x="2955" y="1716926"/>
                    <a:pt x="0" y="1709791"/>
                    <a:pt x="0" y="1702352"/>
                  </a:cubicBezTo>
                  <a:lnTo>
                    <a:pt x="0" y="28051"/>
                  </a:lnTo>
                  <a:cubicBezTo>
                    <a:pt x="0" y="20611"/>
                    <a:pt x="2955" y="13476"/>
                    <a:pt x="8216" y="8216"/>
                  </a:cubicBezTo>
                  <a:cubicBezTo>
                    <a:pt x="13476" y="2955"/>
                    <a:pt x="20611" y="0"/>
                    <a:pt x="28051" y="0"/>
                  </a:cubicBezTo>
                  <a:close/>
                </a:path>
              </a:pathLst>
            </a:custGeom>
            <a:solidFill>
              <a:srgbClr val="5271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707208" cy="1768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2580877" y="3522988"/>
            <a:ext cx="12735879" cy="1123299"/>
            <a:chOff x="0" y="0"/>
            <a:chExt cx="28072634" cy="247599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072634" cy="2475993"/>
            </a:xfrm>
            <a:custGeom>
              <a:avLst/>
              <a:gdLst/>
              <a:ahLst/>
              <a:cxnLst/>
              <a:rect r="r" b="b" t="t" l="l"/>
              <a:pathLst>
                <a:path h="2475993" w="28072634">
                  <a:moveTo>
                    <a:pt x="0" y="0"/>
                  </a:moveTo>
                  <a:lnTo>
                    <a:pt x="28072634" y="0"/>
                  </a:lnTo>
                  <a:lnTo>
                    <a:pt x="28072634" y="2475993"/>
                  </a:lnTo>
                  <a:lnTo>
                    <a:pt x="0" y="24759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28072634" cy="24759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7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Exemplo não palíndromo: 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821491" y="8000413"/>
            <a:ext cx="5335370" cy="1589998"/>
            <a:chOff x="0" y="0"/>
            <a:chExt cx="11760309" cy="3504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760309" cy="3504700"/>
            </a:xfrm>
            <a:custGeom>
              <a:avLst/>
              <a:gdLst/>
              <a:ahLst/>
              <a:cxnLst/>
              <a:rect r="r" b="b" t="t" l="l"/>
              <a:pathLst>
                <a:path h="3504700" w="11760309">
                  <a:moveTo>
                    <a:pt x="0" y="0"/>
                  </a:moveTo>
                  <a:lnTo>
                    <a:pt x="11760309" y="0"/>
                  </a:lnTo>
                  <a:lnTo>
                    <a:pt x="11760309" y="3504700"/>
                  </a:lnTo>
                  <a:lnTo>
                    <a:pt x="0" y="3504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11760309" cy="35047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1° R = R </a:t>
              </a:r>
            </a:p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2° E = E</a:t>
              </a:r>
            </a:p>
            <a:p>
              <a:pPr algn="just">
                <a:lnSpc>
                  <a:spcPts val="3727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3° C = C 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4783595" y="8143140"/>
            <a:ext cx="435609" cy="435609"/>
          </a:xfrm>
          <a:custGeom>
            <a:avLst/>
            <a:gdLst/>
            <a:ahLst/>
            <a:cxnLst/>
            <a:rect r="r" b="b" t="t" l="l"/>
            <a:pathLst>
              <a:path h="435609" w="435609">
                <a:moveTo>
                  <a:pt x="0" y="0"/>
                </a:moveTo>
                <a:lnTo>
                  <a:pt x="435609" y="0"/>
                </a:lnTo>
                <a:lnTo>
                  <a:pt x="435609" y="435609"/>
                </a:lnTo>
                <a:lnTo>
                  <a:pt x="0" y="4356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4783595" y="8606183"/>
            <a:ext cx="435609" cy="435609"/>
          </a:xfrm>
          <a:custGeom>
            <a:avLst/>
            <a:gdLst/>
            <a:ahLst/>
            <a:cxnLst/>
            <a:rect r="r" b="b" t="t" l="l"/>
            <a:pathLst>
              <a:path h="435609" w="435609">
                <a:moveTo>
                  <a:pt x="0" y="0"/>
                </a:moveTo>
                <a:lnTo>
                  <a:pt x="435609" y="0"/>
                </a:lnTo>
                <a:lnTo>
                  <a:pt x="435609" y="435609"/>
                </a:lnTo>
                <a:lnTo>
                  <a:pt x="0" y="4356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3493371" y="4440517"/>
            <a:ext cx="11301259" cy="3559897"/>
          </a:xfrm>
          <a:custGeom>
            <a:avLst/>
            <a:gdLst/>
            <a:ahLst/>
            <a:cxnLst/>
            <a:rect r="r" b="b" t="t" l="l"/>
            <a:pathLst>
              <a:path h="3559897" w="11301259">
                <a:moveTo>
                  <a:pt x="0" y="0"/>
                </a:moveTo>
                <a:lnTo>
                  <a:pt x="11301258" y="0"/>
                </a:lnTo>
                <a:lnTo>
                  <a:pt x="11301258" y="3559896"/>
                </a:lnTo>
                <a:lnTo>
                  <a:pt x="0" y="35598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783595" y="9070367"/>
            <a:ext cx="435609" cy="435609"/>
          </a:xfrm>
          <a:custGeom>
            <a:avLst/>
            <a:gdLst/>
            <a:ahLst/>
            <a:cxnLst/>
            <a:rect r="r" b="b" t="t" l="l"/>
            <a:pathLst>
              <a:path h="435609" w="435609">
                <a:moveTo>
                  <a:pt x="0" y="0"/>
                </a:moveTo>
                <a:lnTo>
                  <a:pt x="435609" y="0"/>
                </a:lnTo>
                <a:lnTo>
                  <a:pt x="435609" y="435609"/>
                </a:lnTo>
                <a:lnTo>
                  <a:pt x="0" y="4356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DICA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PALÍNDROMOS  - 2020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106098" y="3302559"/>
            <a:ext cx="14075804" cy="6570122"/>
            <a:chOff x="0" y="0"/>
            <a:chExt cx="3707208" cy="17304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07208" cy="1730403"/>
            </a:xfrm>
            <a:custGeom>
              <a:avLst/>
              <a:gdLst/>
              <a:ahLst/>
              <a:cxnLst/>
              <a:rect r="r" b="b" t="t" l="l"/>
              <a:pathLst>
                <a:path h="1730403" w="3707208">
                  <a:moveTo>
                    <a:pt x="28051" y="0"/>
                  </a:moveTo>
                  <a:lnTo>
                    <a:pt x="3679157" y="0"/>
                  </a:lnTo>
                  <a:cubicBezTo>
                    <a:pt x="3686597" y="0"/>
                    <a:pt x="3693732" y="2955"/>
                    <a:pt x="3698992" y="8216"/>
                  </a:cubicBezTo>
                  <a:cubicBezTo>
                    <a:pt x="3704253" y="13476"/>
                    <a:pt x="3707208" y="20611"/>
                    <a:pt x="3707208" y="28051"/>
                  </a:cubicBezTo>
                  <a:lnTo>
                    <a:pt x="3707208" y="1702352"/>
                  </a:lnTo>
                  <a:cubicBezTo>
                    <a:pt x="3707208" y="1709791"/>
                    <a:pt x="3704253" y="1716926"/>
                    <a:pt x="3698992" y="1722187"/>
                  </a:cubicBezTo>
                  <a:cubicBezTo>
                    <a:pt x="3693732" y="1727447"/>
                    <a:pt x="3686597" y="1730403"/>
                    <a:pt x="3679157" y="1730403"/>
                  </a:cubicBezTo>
                  <a:lnTo>
                    <a:pt x="28051" y="1730403"/>
                  </a:lnTo>
                  <a:cubicBezTo>
                    <a:pt x="20611" y="1730403"/>
                    <a:pt x="13476" y="1727447"/>
                    <a:pt x="8216" y="1722187"/>
                  </a:cubicBezTo>
                  <a:cubicBezTo>
                    <a:pt x="2955" y="1716926"/>
                    <a:pt x="0" y="1709791"/>
                    <a:pt x="0" y="1702352"/>
                  </a:cubicBezTo>
                  <a:lnTo>
                    <a:pt x="0" y="28051"/>
                  </a:lnTo>
                  <a:cubicBezTo>
                    <a:pt x="0" y="20611"/>
                    <a:pt x="2955" y="13476"/>
                    <a:pt x="8216" y="8216"/>
                  </a:cubicBezTo>
                  <a:cubicBezTo>
                    <a:pt x="13476" y="2955"/>
                    <a:pt x="20611" y="0"/>
                    <a:pt x="28051" y="0"/>
                  </a:cubicBezTo>
                  <a:close/>
                </a:path>
              </a:pathLst>
            </a:custGeom>
            <a:solidFill>
              <a:srgbClr val="5271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707208" cy="1768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2580877" y="3522988"/>
            <a:ext cx="12735879" cy="1123299"/>
            <a:chOff x="0" y="0"/>
            <a:chExt cx="28072634" cy="247599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072634" cy="2475993"/>
            </a:xfrm>
            <a:custGeom>
              <a:avLst/>
              <a:gdLst/>
              <a:ahLst/>
              <a:cxnLst/>
              <a:rect r="r" b="b" t="t" l="l"/>
              <a:pathLst>
                <a:path h="2475993" w="28072634">
                  <a:moveTo>
                    <a:pt x="0" y="0"/>
                  </a:moveTo>
                  <a:lnTo>
                    <a:pt x="28072634" y="0"/>
                  </a:lnTo>
                  <a:lnTo>
                    <a:pt x="28072634" y="2475993"/>
                  </a:lnTo>
                  <a:lnTo>
                    <a:pt x="0" y="24759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28072634" cy="24759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7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Exemplo não palíndromo: 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821491" y="8000413"/>
            <a:ext cx="5335370" cy="1589998"/>
            <a:chOff x="0" y="0"/>
            <a:chExt cx="11760309" cy="3504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760309" cy="3504700"/>
            </a:xfrm>
            <a:custGeom>
              <a:avLst/>
              <a:gdLst/>
              <a:ahLst/>
              <a:cxnLst/>
              <a:rect r="r" b="b" t="t" l="l"/>
              <a:pathLst>
                <a:path h="3504700" w="11760309">
                  <a:moveTo>
                    <a:pt x="0" y="0"/>
                  </a:moveTo>
                  <a:lnTo>
                    <a:pt x="11760309" y="0"/>
                  </a:lnTo>
                  <a:lnTo>
                    <a:pt x="11760309" y="3504700"/>
                  </a:lnTo>
                  <a:lnTo>
                    <a:pt x="0" y="3504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11760309" cy="35047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1° R = R </a:t>
              </a:r>
            </a:p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2° E = E</a:t>
              </a:r>
            </a:p>
            <a:p>
              <a:pPr algn="just">
                <a:lnSpc>
                  <a:spcPts val="3727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3° C = C 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4783595" y="8143140"/>
            <a:ext cx="435609" cy="435609"/>
          </a:xfrm>
          <a:custGeom>
            <a:avLst/>
            <a:gdLst/>
            <a:ahLst/>
            <a:cxnLst/>
            <a:rect r="r" b="b" t="t" l="l"/>
            <a:pathLst>
              <a:path h="435609" w="435609">
                <a:moveTo>
                  <a:pt x="0" y="0"/>
                </a:moveTo>
                <a:lnTo>
                  <a:pt x="435609" y="0"/>
                </a:lnTo>
                <a:lnTo>
                  <a:pt x="435609" y="435609"/>
                </a:lnTo>
                <a:lnTo>
                  <a:pt x="0" y="4356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4783595" y="8606183"/>
            <a:ext cx="435609" cy="435609"/>
          </a:xfrm>
          <a:custGeom>
            <a:avLst/>
            <a:gdLst/>
            <a:ahLst/>
            <a:cxnLst/>
            <a:rect r="r" b="b" t="t" l="l"/>
            <a:pathLst>
              <a:path h="435609" w="435609">
                <a:moveTo>
                  <a:pt x="0" y="0"/>
                </a:moveTo>
                <a:lnTo>
                  <a:pt x="435609" y="0"/>
                </a:lnTo>
                <a:lnTo>
                  <a:pt x="435609" y="435609"/>
                </a:lnTo>
                <a:lnTo>
                  <a:pt x="0" y="4356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783595" y="9070367"/>
            <a:ext cx="435609" cy="435609"/>
          </a:xfrm>
          <a:custGeom>
            <a:avLst/>
            <a:gdLst/>
            <a:ahLst/>
            <a:cxnLst/>
            <a:rect r="r" b="b" t="t" l="l"/>
            <a:pathLst>
              <a:path h="435609" w="435609">
                <a:moveTo>
                  <a:pt x="0" y="0"/>
                </a:moveTo>
                <a:lnTo>
                  <a:pt x="435609" y="0"/>
                </a:lnTo>
                <a:lnTo>
                  <a:pt x="435609" y="435609"/>
                </a:lnTo>
                <a:lnTo>
                  <a:pt x="0" y="4356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3493371" y="4411942"/>
            <a:ext cx="11301259" cy="3559897"/>
          </a:xfrm>
          <a:custGeom>
            <a:avLst/>
            <a:gdLst/>
            <a:ahLst/>
            <a:cxnLst/>
            <a:rect r="r" b="b" t="t" l="l"/>
            <a:pathLst>
              <a:path h="3559897" w="11301259">
                <a:moveTo>
                  <a:pt x="0" y="0"/>
                </a:moveTo>
                <a:lnTo>
                  <a:pt x="11301258" y="0"/>
                </a:lnTo>
                <a:lnTo>
                  <a:pt x="11301258" y="3559896"/>
                </a:lnTo>
                <a:lnTo>
                  <a:pt x="0" y="35598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6239004" y="8059605"/>
            <a:ext cx="5335370" cy="1123299"/>
            <a:chOff x="0" y="0"/>
            <a:chExt cx="11760309" cy="247599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1760309" cy="2475993"/>
            </a:xfrm>
            <a:custGeom>
              <a:avLst/>
              <a:gdLst/>
              <a:ahLst/>
              <a:cxnLst/>
              <a:rect r="r" b="b" t="t" l="l"/>
              <a:pathLst>
                <a:path h="2475993" w="11760309">
                  <a:moveTo>
                    <a:pt x="0" y="0"/>
                  </a:moveTo>
                  <a:lnTo>
                    <a:pt x="11760309" y="0"/>
                  </a:lnTo>
                  <a:lnTo>
                    <a:pt x="11760309" y="2475993"/>
                  </a:lnTo>
                  <a:lnTo>
                    <a:pt x="0" y="24759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0"/>
              <a:ext cx="11760309" cy="24759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7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1° O ≠ E </a:t>
              </a: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8156861" y="8158367"/>
            <a:ext cx="454209" cy="462888"/>
          </a:xfrm>
          <a:custGeom>
            <a:avLst/>
            <a:gdLst/>
            <a:ahLst/>
            <a:cxnLst/>
            <a:rect r="r" b="b" t="t" l="l"/>
            <a:pathLst>
              <a:path h="462888" w="454209">
                <a:moveTo>
                  <a:pt x="0" y="0"/>
                </a:moveTo>
                <a:lnTo>
                  <a:pt x="454209" y="0"/>
                </a:lnTo>
                <a:lnTo>
                  <a:pt x="454209" y="462887"/>
                </a:lnTo>
                <a:lnTo>
                  <a:pt x="0" y="4628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DICA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PALÍNDROMOS  - 2020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106098" y="3302559"/>
            <a:ext cx="14075804" cy="6570122"/>
            <a:chOff x="0" y="0"/>
            <a:chExt cx="3707208" cy="17304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07208" cy="1730403"/>
            </a:xfrm>
            <a:custGeom>
              <a:avLst/>
              <a:gdLst/>
              <a:ahLst/>
              <a:cxnLst/>
              <a:rect r="r" b="b" t="t" l="l"/>
              <a:pathLst>
                <a:path h="1730403" w="3707208">
                  <a:moveTo>
                    <a:pt x="28051" y="0"/>
                  </a:moveTo>
                  <a:lnTo>
                    <a:pt x="3679157" y="0"/>
                  </a:lnTo>
                  <a:cubicBezTo>
                    <a:pt x="3686597" y="0"/>
                    <a:pt x="3693732" y="2955"/>
                    <a:pt x="3698992" y="8216"/>
                  </a:cubicBezTo>
                  <a:cubicBezTo>
                    <a:pt x="3704253" y="13476"/>
                    <a:pt x="3707208" y="20611"/>
                    <a:pt x="3707208" y="28051"/>
                  </a:cubicBezTo>
                  <a:lnTo>
                    <a:pt x="3707208" y="1702352"/>
                  </a:lnTo>
                  <a:cubicBezTo>
                    <a:pt x="3707208" y="1709791"/>
                    <a:pt x="3704253" y="1716926"/>
                    <a:pt x="3698992" y="1722187"/>
                  </a:cubicBezTo>
                  <a:cubicBezTo>
                    <a:pt x="3693732" y="1727447"/>
                    <a:pt x="3686597" y="1730403"/>
                    <a:pt x="3679157" y="1730403"/>
                  </a:cubicBezTo>
                  <a:lnTo>
                    <a:pt x="28051" y="1730403"/>
                  </a:lnTo>
                  <a:cubicBezTo>
                    <a:pt x="20611" y="1730403"/>
                    <a:pt x="13476" y="1727447"/>
                    <a:pt x="8216" y="1722187"/>
                  </a:cubicBezTo>
                  <a:cubicBezTo>
                    <a:pt x="2955" y="1716926"/>
                    <a:pt x="0" y="1709791"/>
                    <a:pt x="0" y="1702352"/>
                  </a:cubicBezTo>
                  <a:lnTo>
                    <a:pt x="0" y="28051"/>
                  </a:lnTo>
                  <a:cubicBezTo>
                    <a:pt x="0" y="20611"/>
                    <a:pt x="2955" y="13476"/>
                    <a:pt x="8216" y="8216"/>
                  </a:cubicBezTo>
                  <a:cubicBezTo>
                    <a:pt x="13476" y="2955"/>
                    <a:pt x="20611" y="0"/>
                    <a:pt x="28051" y="0"/>
                  </a:cubicBezTo>
                  <a:close/>
                </a:path>
              </a:pathLst>
            </a:custGeom>
            <a:solidFill>
              <a:srgbClr val="5271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707208" cy="1768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2580877" y="3522988"/>
            <a:ext cx="12735879" cy="1123299"/>
            <a:chOff x="0" y="0"/>
            <a:chExt cx="28072634" cy="247599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072634" cy="2475993"/>
            </a:xfrm>
            <a:custGeom>
              <a:avLst/>
              <a:gdLst/>
              <a:ahLst/>
              <a:cxnLst/>
              <a:rect r="r" b="b" t="t" l="l"/>
              <a:pathLst>
                <a:path h="2475993" w="28072634">
                  <a:moveTo>
                    <a:pt x="0" y="0"/>
                  </a:moveTo>
                  <a:lnTo>
                    <a:pt x="28072634" y="0"/>
                  </a:lnTo>
                  <a:lnTo>
                    <a:pt x="28072634" y="2475993"/>
                  </a:lnTo>
                  <a:lnTo>
                    <a:pt x="0" y="24759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28072634" cy="24759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7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Como as letras não foram iguais, logo, a palavra “RECONHECER” não é um palíndromo. 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821491" y="8000413"/>
            <a:ext cx="5335370" cy="1589998"/>
            <a:chOff x="0" y="0"/>
            <a:chExt cx="11760309" cy="3504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760309" cy="3504700"/>
            </a:xfrm>
            <a:custGeom>
              <a:avLst/>
              <a:gdLst/>
              <a:ahLst/>
              <a:cxnLst/>
              <a:rect r="r" b="b" t="t" l="l"/>
              <a:pathLst>
                <a:path h="3504700" w="11760309">
                  <a:moveTo>
                    <a:pt x="0" y="0"/>
                  </a:moveTo>
                  <a:lnTo>
                    <a:pt x="11760309" y="0"/>
                  </a:lnTo>
                  <a:lnTo>
                    <a:pt x="11760309" y="3504700"/>
                  </a:lnTo>
                  <a:lnTo>
                    <a:pt x="0" y="3504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11760309" cy="35047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1° R = R </a:t>
              </a:r>
            </a:p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2° E = E</a:t>
              </a:r>
            </a:p>
            <a:p>
              <a:pPr algn="just">
                <a:lnSpc>
                  <a:spcPts val="3727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3° C = C 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4783595" y="8143140"/>
            <a:ext cx="435609" cy="435609"/>
          </a:xfrm>
          <a:custGeom>
            <a:avLst/>
            <a:gdLst/>
            <a:ahLst/>
            <a:cxnLst/>
            <a:rect r="r" b="b" t="t" l="l"/>
            <a:pathLst>
              <a:path h="435609" w="435609">
                <a:moveTo>
                  <a:pt x="0" y="0"/>
                </a:moveTo>
                <a:lnTo>
                  <a:pt x="435609" y="0"/>
                </a:lnTo>
                <a:lnTo>
                  <a:pt x="435609" y="435609"/>
                </a:lnTo>
                <a:lnTo>
                  <a:pt x="0" y="4356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4783595" y="8606183"/>
            <a:ext cx="435609" cy="435609"/>
          </a:xfrm>
          <a:custGeom>
            <a:avLst/>
            <a:gdLst/>
            <a:ahLst/>
            <a:cxnLst/>
            <a:rect r="r" b="b" t="t" l="l"/>
            <a:pathLst>
              <a:path h="435609" w="435609">
                <a:moveTo>
                  <a:pt x="0" y="0"/>
                </a:moveTo>
                <a:lnTo>
                  <a:pt x="435609" y="0"/>
                </a:lnTo>
                <a:lnTo>
                  <a:pt x="435609" y="435609"/>
                </a:lnTo>
                <a:lnTo>
                  <a:pt x="0" y="4356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783595" y="9070367"/>
            <a:ext cx="435609" cy="435609"/>
          </a:xfrm>
          <a:custGeom>
            <a:avLst/>
            <a:gdLst/>
            <a:ahLst/>
            <a:cxnLst/>
            <a:rect r="r" b="b" t="t" l="l"/>
            <a:pathLst>
              <a:path h="435609" w="435609">
                <a:moveTo>
                  <a:pt x="0" y="0"/>
                </a:moveTo>
                <a:lnTo>
                  <a:pt x="435609" y="0"/>
                </a:lnTo>
                <a:lnTo>
                  <a:pt x="435609" y="435609"/>
                </a:lnTo>
                <a:lnTo>
                  <a:pt x="0" y="4356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6239004" y="8059605"/>
            <a:ext cx="5335370" cy="1123299"/>
            <a:chOff x="0" y="0"/>
            <a:chExt cx="11760309" cy="247599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1760309" cy="2475993"/>
            </a:xfrm>
            <a:custGeom>
              <a:avLst/>
              <a:gdLst/>
              <a:ahLst/>
              <a:cxnLst/>
              <a:rect r="r" b="b" t="t" l="l"/>
              <a:pathLst>
                <a:path h="2475993" w="11760309">
                  <a:moveTo>
                    <a:pt x="0" y="0"/>
                  </a:moveTo>
                  <a:lnTo>
                    <a:pt x="11760309" y="0"/>
                  </a:lnTo>
                  <a:lnTo>
                    <a:pt x="11760309" y="2475993"/>
                  </a:lnTo>
                  <a:lnTo>
                    <a:pt x="0" y="24759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0"/>
              <a:ext cx="11760309" cy="24759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7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1° O ≠ E 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8156861" y="8158367"/>
            <a:ext cx="454209" cy="462888"/>
          </a:xfrm>
          <a:custGeom>
            <a:avLst/>
            <a:gdLst/>
            <a:ahLst/>
            <a:cxnLst/>
            <a:rect r="r" b="b" t="t" l="l"/>
            <a:pathLst>
              <a:path h="462888" w="454209">
                <a:moveTo>
                  <a:pt x="0" y="0"/>
                </a:moveTo>
                <a:lnTo>
                  <a:pt x="454209" y="0"/>
                </a:lnTo>
                <a:lnTo>
                  <a:pt x="454209" y="462887"/>
                </a:lnTo>
                <a:lnTo>
                  <a:pt x="0" y="4628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3493371" y="4487807"/>
            <a:ext cx="11301259" cy="3277365"/>
          </a:xfrm>
          <a:custGeom>
            <a:avLst/>
            <a:gdLst/>
            <a:ahLst/>
            <a:cxnLst/>
            <a:rect r="r" b="b" t="t" l="l"/>
            <a:pathLst>
              <a:path h="3277365" w="11301259">
                <a:moveTo>
                  <a:pt x="0" y="0"/>
                </a:moveTo>
                <a:lnTo>
                  <a:pt x="11301258" y="0"/>
                </a:lnTo>
                <a:lnTo>
                  <a:pt x="11301258" y="3277365"/>
                </a:lnTo>
                <a:lnTo>
                  <a:pt x="0" y="32773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PALÍNDROMOS  - 2020 fase 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11" id="11"/>
          <p:cNvGrpSpPr/>
          <p:nvPr/>
        </p:nvGrpSpPr>
        <p:grpSpPr>
          <a:xfrm rot="0">
            <a:off x="1880685" y="2675831"/>
            <a:ext cx="14075804" cy="2131771"/>
            <a:chOff x="0" y="0"/>
            <a:chExt cx="18767739" cy="284236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8767739" cy="2842361"/>
              <a:chOff x="0" y="0"/>
              <a:chExt cx="3707208" cy="56145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707208" cy="561454"/>
              </a:xfrm>
              <a:custGeom>
                <a:avLst/>
                <a:gdLst/>
                <a:ahLst/>
                <a:cxnLst/>
                <a:rect r="r" b="b" t="t" l="l"/>
                <a:pathLst>
                  <a:path h="561454" w="3707208">
                    <a:moveTo>
                      <a:pt x="28051" y="0"/>
                    </a:moveTo>
                    <a:lnTo>
                      <a:pt x="3679157" y="0"/>
                    </a:lnTo>
                    <a:cubicBezTo>
                      <a:pt x="3686597" y="0"/>
                      <a:pt x="3693732" y="2955"/>
                      <a:pt x="3698992" y="8216"/>
                    </a:cubicBezTo>
                    <a:cubicBezTo>
                      <a:pt x="3704253" y="13476"/>
                      <a:pt x="3707208" y="20611"/>
                      <a:pt x="3707208" y="28051"/>
                    </a:cubicBezTo>
                    <a:lnTo>
                      <a:pt x="3707208" y="533403"/>
                    </a:lnTo>
                    <a:cubicBezTo>
                      <a:pt x="3707208" y="540843"/>
                      <a:pt x="3704253" y="547978"/>
                      <a:pt x="3698992" y="553238"/>
                    </a:cubicBezTo>
                    <a:cubicBezTo>
                      <a:pt x="3693732" y="558499"/>
                      <a:pt x="3686597" y="561454"/>
                      <a:pt x="3679157" y="561454"/>
                    </a:cubicBezTo>
                    <a:lnTo>
                      <a:pt x="28051" y="561454"/>
                    </a:lnTo>
                    <a:cubicBezTo>
                      <a:pt x="20611" y="561454"/>
                      <a:pt x="13476" y="558499"/>
                      <a:pt x="8216" y="553238"/>
                    </a:cubicBezTo>
                    <a:cubicBezTo>
                      <a:pt x="2955" y="547978"/>
                      <a:pt x="0" y="540843"/>
                      <a:pt x="0" y="533403"/>
                    </a:cubicBezTo>
                    <a:lnTo>
                      <a:pt x="0" y="28051"/>
                    </a:lnTo>
                    <a:cubicBezTo>
                      <a:pt x="0" y="20611"/>
                      <a:pt x="2955" y="13476"/>
                      <a:pt x="8216" y="8216"/>
                    </a:cubicBezTo>
                    <a:cubicBezTo>
                      <a:pt x="13476" y="2955"/>
                      <a:pt x="20611" y="0"/>
                      <a:pt x="28051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3707208" cy="5995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24349" y="508378"/>
              <a:ext cx="16981172" cy="1825604"/>
              <a:chOff x="0" y="0"/>
              <a:chExt cx="28072634" cy="301802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8072634" cy="3018020"/>
              </a:xfrm>
              <a:custGeom>
                <a:avLst/>
                <a:gdLst/>
                <a:ahLst/>
                <a:cxnLst/>
                <a:rect r="r" b="b" t="t" l="l"/>
                <a:pathLst>
                  <a:path h="3018020" w="28072634">
                    <a:moveTo>
                      <a:pt x="0" y="0"/>
                    </a:moveTo>
                    <a:lnTo>
                      <a:pt x="28072634" y="0"/>
                    </a:lnTo>
                    <a:lnTo>
                      <a:pt x="28072634" y="3018020"/>
                    </a:lnTo>
                    <a:lnTo>
                      <a:pt x="0" y="3018020"/>
                    </a:lnTo>
                    <a:close/>
                  </a:path>
                </a:pathLst>
              </a:custGeom>
              <a:solidFill>
                <a:srgbClr val="F7AC16">
                  <a:alpha val="0"/>
                </a:srgbClr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0"/>
                <a:ext cx="28072634" cy="301802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727"/>
                  </a:lnSpc>
                </a:pPr>
                <a:r>
                  <a:rPr lang="en-US" b="true" sz="3107" spc="-186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Aplique a mesma lógica a cada uma das alternativas, assim, descobrirá qual das alternativas não é um palíndromo!</a:t>
                </a:r>
              </a:p>
            </p:txBody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3267958" y="5528885"/>
            <a:ext cx="11301259" cy="3729415"/>
          </a:xfrm>
          <a:custGeom>
            <a:avLst/>
            <a:gdLst/>
            <a:ahLst/>
            <a:cxnLst/>
            <a:rect r="r" b="b" t="t" l="l"/>
            <a:pathLst>
              <a:path h="3729415" w="11301259">
                <a:moveTo>
                  <a:pt x="0" y="0"/>
                </a:moveTo>
                <a:lnTo>
                  <a:pt x="11301259" y="0"/>
                </a:lnTo>
                <a:lnTo>
                  <a:pt x="11301259" y="3729415"/>
                </a:lnTo>
                <a:lnTo>
                  <a:pt x="0" y="37294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PALÍNDROMOS  -  2020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106098" y="3302559"/>
            <a:ext cx="14075804" cy="6570122"/>
            <a:chOff x="0" y="0"/>
            <a:chExt cx="3707208" cy="17304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07208" cy="1730403"/>
            </a:xfrm>
            <a:custGeom>
              <a:avLst/>
              <a:gdLst/>
              <a:ahLst/>
              <a:cxnLst/>
              <a:rect r="r" b="b" t="t" l="l"/>
              <a:pathLst>
                <a:path h="1730403" w="3707208">
                  <a:moveTo>
                    <a:pt x="28051" y="0"/>
                  </a:moveTo>
                  <a:lnTo>
                    <a:pt x="3679157" y="0"/>
                  </a:lnTo>
                  <a:cubicBezTo>
                    <a:pt x="3686597" y="0"/>
                    <a:pt x="3693732" y="2955"/>
                    <a:pt x="3698992" y="8216"/>
                  </a:cubicBezTo>
                  <a:cubicBezTo>
                    <a:pt x="3704253" y="13476"/>
                    <a:pt x="3707208" y="20611"/>
                    <a:pt x="3707208" y="28051"/>
                  </a:cubicBezTo>
                  <a:lnTo>
                    <a:pt x="3707208" y="1702352"/>
                  </a:lnTo>
                  <a:cubicBezTo>
                    <a:pt x="3707208" y="1709791"/>
                    <a:pt x="3704253" y="1716926"/>
                    <a:pt x="3698992" y="1722187"/>
                  </a:cubicBezTo>
                  <a:cubicBezTo>
                    <a:pt x="3693732" y="1727447"/>
                    <a:pt x="3686597" y="1730403"/>
                    <a:pt x="3679157" y="1730403"/>
                  </a:cubicBezTo>
                  <a:lnTo>
                    <a:pt x="28051" y="1730403"/>
                  </a:lnTo>
                  <a:cubicBezTo>
                    <a:pt x="20611" y="1730403"/>
                    <a:pt x="13476" y="1727447"/>
                    <a:pt x="8216" y="1722187"/>
                  </a:cubicBezTo>
                  <a:cubicBezTo>
                    <a:pt x="2955" y="1716926"/>
                    <a:pt x="0" y="1709791"/>
                    <a:pt x="0" y="1702352"/>
                  </a:cubicBezTo>
                  <a:lnTo>
                    <a:pt x="0" y="28051"/>
                  </a:lnTo>
                  <a:cubicBezTo>
                    <a:pt x="0" y="20611"/>
                    <a:pt x="2955" y="13476"/>
                    <a:pt x="8216" y="8216"/>
                  </a:cubicBezTo>
                  <a:cubicBezTo>
                    <a:pt x="13476" y="2955"/>
                    <a:pt x="20611" y="0"/>
                    <a:pt x="28051" y="0"/>
                  </a:cubicBezTo>
                  <a:close/>
                </a:path>
              </a:pathLst>
            </a:custGeom>
            <a:solidFill>
              <a:srgbClr val="5271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707208" cy="1768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2580877" y="3522988"/>
            <a:ext cx="12735879" cy="1123299"/>
            <a:chOff x="0" y="0"/>
            <a:chExt cx="28072634" cy="247599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072634" cy="2475993"/>
            </a:xfrm>
            <a:custGeom>
              <a:avLst/>
              <a:gdLst/>
              <a:ahLst/>
              <a:cxnLst/>
              <a:rect r="r" b="b" t="t" l="l"/>
              <a:pathLst>
                <a:path h="2475993" w="28072634">
                  <a:moveTo>
                    <a:pt x="0" y="0"/>
                  </a:moveTo>
                  <a:lnTo>
                    <a:pt x="28072634" y="0"/>
                  </a:lnTo>
                  <a:lnTo>
                    <a:pt x="28072634" y="2475993"/>
                  </a:lnTo>
                  <a:lnTo>
                    <a:pt x="0" y="24759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28072634" cy="24759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7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Aplicando a dica e lógica de comparação, descobrimos que a palavra que não é um palíndromo é:  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821491" y="8000413"/>
            <a:ext cx="5335370" cy="1589998"/>
            <a:chOff x="0" y="0"/>
            <a:chExt cx="11760309" cy="3504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760309" cy="3504700"/>
            </a:xfrm>
            <a:custGeom>
              <a:avLst/>
              <a:gdLst/>
              <a:ahLst/>
              <a:cxnLst/>
              <a:rect r="r" b="b" t="t" l="l"/>
              <a:pathLst>
                <a:path h="3504700" w="11760309">
                  <a:moveTo>
                    <a:pt x="0" y="0"/>
                  </a:moveTo>
                  <a:lnTo>
                    <a:pt x="11760309" y="0"/>
                  </a:lnTo>
                  <a:lnTo>
                    <a:pt x="11760309" y="3504700"/>
                  </a:lnTo>
                  <a:lnTo>
                    <a:pt x="0" y="3504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11760309" cy="35047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7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3562842" y="4440517"/>
            <a:ext cx="11301259" cy="3559897"/>
            <a:chOff x="0" y="0"/>
            <a:chExt cx="15068345" cy="474652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5068345" cy="4746529"/>
            </a:xfrm>
            <a:custGeom>
              <a:avLst/>
              <a:gdLst/>
              <a:ahLst/>
              <a:cxnLst/>
              <a:rect r="r" b="b" t="t" l="l"/>
              <a:pathLst>
                <a:path h="4746529" w="15068345">
                  <a:moveTo>
                    <a:pt x="0" y="0"/>
                  </a:moveTo>
                  <a:lnTo>
                    <a:pt x="15068345" y="0"/>
                  </a:lnTo>
                  <a:lnTo>
                    <a:pt x="15068345" y="4746529"/>
                  </a:lnTo>
                  <a:lnTo>
                    <a:pt x="0" y="47465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913414" y="1148525"/>
              <a:ext cx="580812" cy="580812"/>
            </a:xfrm>
            <a:custGeom>
              <a:avLst/>
              <a:gdLst/>
              <a:ahLst/>
              <a:cxnLst/>
              <a:rect r="r" b="b" t="t" l="l"/>
              <a:pathLst>
                <a:path h="580812" w="580812">
                  <a:moveTo>
                    <a:pt x="0" y="0"/>
                  </a:moveTo>
                  <a:lnTo>
                    <a:pt x="580812" y="0"/>
                  </a:lnTo>
                  <a:lnTo>
                    <a:pt x="580812" y="580813"/>
                  </a:lnTo>
                  <a:lnTo>
                    <a:pt x="0" y="580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3811226" y="993856"/>
              <a:ext cx="580812" cy="580812"/>
            </a:xfrm>
            <a:custGeom>
              <a:avLst/>
              <a:gdLst/>
              <a:ahLst/>
              <a:cxnLst/>
              <a:rect r="r" b="b" t="t" l="l"/>
              <a:pathLst>
                <a:path h="580812" w="580812">
                  <a:moveTo>
                    <a:pt x="0" y="0"/>
                  </a:moveTo>
                  <a:lnTo>
                    <a:pt x="580812" y="0"/>
                  </a:lnTo>
                  <a:lnTo>
                    <a:pt x="580812" y="580813"/>
                  </a:lnTo>
                  <a:lnTo>
                    <a:pt x="0" y="580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424507" y="1148525"/>
              <a:ext cx="580812" cy="580812"/>
            </a:xfrm>
            <a:custGeom>
              <a:avLst/>
              <a:gdLst/>
              <a:ahLst/>
              <a:cxnLst/>
              <a:rect r="r" b="b" t="t" l="l"/>
              <a:pathLst>
                <a:path h="580812" w="580812">
                  <a:moveTo>
                    <a:pt x="0" y="0"/>
                  </a:moveTo>
                  <a:lnTo>
                    <a:pt x="580813" y="0"/>
                  </a:lnTo>
                  <a:lnTo>
                    <a:pt x="580813" y="580813"/>
                  </a:lnTo>
                  <a:lnTo>
                    <a:pt x="0" y="580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3726698" y="1148525"/>
              <a:ext cx="580812" cy="580812"/>
            </a:xfrm>
            <a:custGeom>
              <a:avLst/>
              <a:gdLst/>
              <a:ahLst/>
              <a:cxnLst/>
              <a:rect r="r" b="b" t="t" l="l"/>
              <a:pathLst>
                <a:path h="580812" w="580812">
                  <a:moveTo>
                    <a:pt x="0" y="0"/>
                  </a:moveTo>
                  <a:lnTo>
                    <a:pt x="580813" y="0"/>
                  </a:lnTo>
                  <a:lnTo>
                    <a:pt x="580813" y="580813"/>
                  </a:lnTo>
                  <a:lnTo>
                    <a:pt x="0" y="580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4926028" y="1148525"/>
              <a:ext cx="580812" cy="580812"/>
            </a:xfrm>
            <a:custGeom>
              <a:avLst/>
              <a:gdLst/>
              <a:ahLst/>
              <a:cxnLst/>
              <a:rect r="r" b="b" t="t" l="l"/>
              <a:pathLst>
                <a:path h="580812" w="580812">
                  <a:moveTo>
                    <a:pt x="0" y="0"/>
                  </a:moveTo>
                  <a:lnTo>
                    <a:pt x="580813" y="0"/>
                  </a:lnTo>
                  <a:lnTo>
                    <a:pt x="580813" y="580813"/>
                  </a:lnTo>
                  <a:lnTo>
                    <a:pt x="0" y="580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2284892" y="982838"/>
              <a:ext cx="580812" cy="580812"/>
            </a:xfrm>
            <a:custGeom>
              <a:avLst/>
              <a:gdLst/>
              <a:ahLst/>
              <a:cxnLst/>
              <a:rect r="r" b="b" t="t" l="l"/>
              <a:pathLst>
                <a:path h="580812" w="580812">
                  <a:moveTo>
                    <a:pt x="0" y="0"/>
                  </a:moveTo>
                  <a:lnTo>
                    <a:pt x="580812" y="0"/>
                  </a:lnTo>
                  <a:lnTo>
                    <a:pt x="580812" y="580812"/>
                  </a:lnTo>
                  <a:lnTo>
                    <a:pt x="0" y="5808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9555445" y="982838"/>
              <a:ext cx="580812" cy="580812"/>
            </a:xfrm>
            <a:custGeom>
              <a:avLst/>
              <a:gdLst/>
              <a:ahLst/>
              <a:cxnLst/>
              <a:rect r="r" b="b" t="t" l="l"/>
              <a:pathLst>
                <a:path h="580812" w="580812">
                  <a:moveTo>
                    <a:pt x="0" y="0"/>
                  </a:moveTo>
                  <a:lnTo>
                    <a:pt x="580813" y="0"/>
                  </a:lnTo>
                  <a:lnTo>
                    <a:pt x="580813" y="580812"/>
                  </a:lnTo>
                  <a:lnTo>
                    <a:pt x="0" y="5808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0758558" y="993856"/>
              <a:ext cx="580812" cy="580812"/>
            </a:xfrm>
            <a:custGeom>
              <a:avLst/>
              <a:gdLst/>
              <a:ahLst/>
              <a:cxnLst/>
              <a:rect r="r" b="b" t="t" l="l"/>
              <a:pathLst>
                <a:path h="580812" w="580812">
                  <a:moveTo>
                    <a:pt x="0" y="0"/>
                  </a:moveTo>
                  <a:lnTo>
                    <a:pt x="580812" y="0"/>
                  </a:lnTo>
                  <a:lnTo>
                    <a:pt x="580812" y="580813"/>
                  </a:lnTo>
                  <a:lnTo>
                    <a:pt x="0" y="5808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8411944" y="3583676"/>
              <a:ext cx="605611" cy="617184"/>
            </a:xfrm>
            <a:custGeom>
              <a:avLst/>
              <a:gdLst/>
              <a:ahLst/>
              <a:cxnLst/>
              <a:rect r="r" b="b" t="t" l="l"/>
              <a:pathLst>
                <a:path h="617184" w="605611">
                  <a:moveTo>
                    <a:pt x="0" y="0"/>
                  </a:moveTo>
                  <a:lnTo>
                    <a:pt x="605612" y="0"/>
                  </a:lnTo>
                  <a:lnTo>
                    <a:pt x="605612" y="617183"/>
                  </a:lnTo>
                  <a:lnTo>
                    <a:pt x="0" y="6171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6230741" y="674246"/>
              <a:ext cx="605611" cy="617184"/>
            </a:xfrm>
            <a:custGeom>
              <a:avLst/>
              <a:gdLst/>
              <a:ahLst/>
              <a:cxnLst/>
              <a:rect r="r" b="b" t="t" l="l"/>
              <a:pathLst>
                <a:path h="617184" w="605611">
                  <a:moveTo>
                    <a:pt x="0" y="0"/>
                  </a:moveTo>
                  <a:lnTo>
                    <a:pt x="605611" y="0"/>
                  </a:lnTo>
                  <a:lnTo>
                    <a:pt x="605611" y="617184"/>
                  </a:lnTo>
                  <a:lnTo>
                    <a:pt x="0" y="6171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sp>
        <p:nvSpPr>
          <p:cNvPr name="Freeform 39" id="39"/>
          <p:cNvSpPr/>
          <p:nvPr/>
        </p:nvSpPr>
        <p:spPr>
          <a:xfrm flipH="false" flipV="false" rot="0">
            <a:off x="2580877" y="7803930"/>
            <a:ext cx="6323829" cy="1786482"/>
          </a:xfrm>
          <a:custGeom>
            <a:avLst/>
            <a:gdLst/>
            <a:ahLst/>
            <a:cxnLst/>
            <a:rect r="r" b="b" t="t" l="l"/>
            <a:pathLst>
              <a:path h="1786482" w="6323829">
                <a:moveTo>
                  <a:pt x="0" y="0"/>
                </a:moveTo>
                <a:lnTo>
                  <a:pt x="6323829" y="0"/>
                </a:lnTo>
                <a:lnTo>
                  <a:pt x="6323829" y="1786481"/>
                </a:lnTo>
                <a:lnTo>
                  <a:pt x="0" y="17864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888273" y="2011631"/>
            <a:ext cx="9563735" cy="1539633"/>
          </a:xfrm>
          <a:custGeom>
            <a:avLst/>
            <a:gdLst/>
            <a:ahLst/>
            <a:cxnLst/>
            <a:rect r="r" b="b" t="t" l="l"/>
            <a:pathLst>
              <a:path h="1539633" w="9563735">
                <a:moveTo>
                  <a:pt x="0" y="0"/>
                </a:moveTo>
                <a:lnTo>
                  <a:pt x="9563735" y="0"/>
                </a:lnTo>
                <a:lnTo>
                  <a:pt x="9563735" y="1539634"/>
                </a:lnTo>
                <a:lnTo>
                  <a:pt x="0" y="15396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46997" y="2318039"/>
            <a:ext cx="7531055" cy="1145785"/>
            <a:chOff x="0" y="0"/>
            <a:chExt cx="16600076" cy="2525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600075" cy="2525557"/>
            </a:xfrm>
            <a:custGeom>
              <a:avLst/>
              <a:gdLst/>
              <a:ahLst/>
              <a:cxnLst/>
              <a:rect r="r" b="b" t="t" l="l"/>
              <a:pathLst>
                <a:path h="2525557" w="16600075">
                  <a:moveTo>
                    <a:pt x="0" y="0"/>
                  </a:moveTo>
                  <a:lnTo>
                    <a:pt x="16600075" y="0"/>
                  </a:lnTo>
                  <a:lnTo>
                    <a:pt x="16600075" y="2525557"/>
                  </a:lnTo>
                  <a:lnTo>
                    <a:pt x="0" y="25255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16600076" cy="25255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 que é um mapa cartesiano?</a:t>
              </a:r>
            </a:p>
            <a:p>
              <a:pPr algn="just">
                <a:lnSpc>
                  <a:spcPts val="372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04596" y="642144"/>
            <a:ext cx="16230600" cy="1198725"/>
            <a:chOff x="0" y="0"/>
            <a:chExt cx="21640800" cy="15983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ESTRADA RETA - 2020 fase 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197063" y="4564314"/>
            <a:ext cx="7122834" cy="3480527"/>
            <a:chOff x="0" y="0"/>
            <a:chExt cx="9497111" cy="464070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9497111" cy="4640703"/>
              <a:chOff x="0" y="0"/>
              <a:chExt cx="1895863" cy="92640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895863" cy="926401"/>
              </a:xfrm>
              <a:custGeom>
                <a:avLst/>
                <a:gdLst/>
                <a:ahLst/>
                <a:cxnLst/>
                <a:rect r="r" b="b" t="t" l="l"/>
                <a:pathLst>
                  <a:path h="926401" w="1895863">
                    <a:moveTo>
                      <a:pt x="55433" y="0"/>
                    </a:moveTo>
                    <a:lnTo>
                      <a:pt x="1840430" y="0"/>
                    </a:lnTo>
                    <a:cubicBezTo>
                      <a:pt x="1855132" y="0"/>
                      <a:pt x="1869231" y="5840"/>
                      <a:pt x="1879627" y="16236"/>
                    </a:cubicBezTo>
                    <a:cubicBezTo>
                      <a:pt x="1890023" y="26632"/>
                      <a:pt x="1895863" y="40731"/>
                      <a:pt x="1895863" y="55433"/>
                    </a:cubicBezTo>
                    <a:lnTo>
                      <a:pt x="1895863" y="870969"/>
                    </a:lnTo>
                    <a:cubicBezTo>
                      <a:pt x="1895863" y="901583"/>
                      <a:pt x="1871045" y="926401"/>
                      <a:pt x="1840430" y="926401"/>
                    </a:cubicBezTo>
                    <a:lnTo>
                      <a:pt x="55433" y="926401"/>
                    </a:lnTo>
                    <a:cubicBezTo>
                      <a:pt x="24818" y="926401"/>
                      <a:pt x="0" y="901583"/>
                      <a:pt x="0" y="870969"/>
                    </a:cubicBezTo>
                    <a:lnTo>
                      <a:pt x="0" y="55433"/>
                    </a:lnTo>
                    <a:cubicBezTo>
                      <a:pt x="0" y="24818"/>
                      <a:pt x="24818" y="0"/>
                      <a:pt x="55433" y="0"/>
                    </a:cubicBezTo>
                    <a:close/>
                  </a:path>
                </a:pathLst>
              </a:custGeom>
              <a:solidFill>
                <a:srgbClr val="5271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895863" cy="9645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333798" y="363830"/>
              <a:ext cx="8829515" cy="3913043"/>
              <a:chOff x="0" y="0"/>
              <a:chExt cx="14751385" cy="653748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4751385" cy="6537483"/>
              </a:xfrm>
              <a:custGeom>
                <a:avLst/>
                <a:gdLst/>
                <a:ahLst/>
                <a:cxnLst/>
                <a:rect r="r" b="b" t="t" l="l"/>
                <a:pathLst>
                  <a:path h="6537483" w="14751385">
                    <a:moveTo>
                      <a:pt x="0" y="0"/>
                    </a:moveTo>
                    <a:lnTo>
                      <a:pt x="14751385" y="0"/>
                    </a:lnTo>
                    <a:lnTo>
                      <a:pt x="14751385" y="6537483"/>
                    </a:lnTo>
                    <a:lnTo>
                      <a:pt x="0" y="6537483"/>
                    </a:lnTo>
                    <a:close/>
                  </a:path>
                </a:pathLst>
              </a:custGeom>
              <a:solidFill>
                <a:srgbClr val="F7AC16">
                  <a:alpha val="0"/>
                </a:srgbClr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0"/>
                <a:ext cx="14751385" cy="6537483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000000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O plano cartesiano é uma forma organizada de representar posições e fazer cálculos com coordenadas!</a:t>
                </a:r>
              </a:p>
            </p:txBody>
          </p:sp>
        </p:grpSp>
      </p:grpSp>
      <p:grpSp>
        <p:nvGrpSpPr>
          <p:cNvPr name="Group 22" id="22"/>
          <p:cNvGrpSpPr/>
          <p:nvPr/>
        </p:nvGrpSpPr>
        <p:grpSpPr>
          <a:xfrm rot="0">
            <a:off x="10591676" y="4297502"/>
            <a:ext cx="5246370" cy="4286057"/>
            <a:chOff x="0" y="0"/>
            <a:chExt cx="812800" cy="66402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664022"/>
            </a:xfrm>
            <a:custGeom>
              <a:avLst/>
              <a:gdLst/>
              <a:ahLst/>
              <a:cxnLst/>
              <a:rect r="r" b="b" t="t" l="l"/>
              <a:pathLst>
                <a:path h="664022" w="812800">
                  <a:moveTo>
                    <a:pt x="73784" y="0"/>
                  </a:moveTo>
                  <a:lnTo>
                    <a:pt x="739016" y="0"/>
                  </a:lnTo>
                  <a:cubicBezTo>
                    <a:pt x="779766" y="0"/>
                    <a:pt x="812800" y="33034"/>
                    <a:pt x="812800" y="73784"/>
                  </a:cubicBezTo>
                  <a:lnTo>
                    <a:pt x="812800" y="590239"/>
                  </a:lnTo>
                  <a:cubicBezTo>
                    <a:pt x="812800" y="609807"/>
                    <a:pt x="805026" y="628575"/>
                    <a:pt x="791189" y="642412"/>
                  </a:cubicBezTo>
                  <a:cubicBezTo>
                    <a:pt x="777352" y="656249"/>
                    <a:pt x="758585" y="664022"/>
                    <a:pt x="739016" y="664022"/>
                  </a:cubicBezTo>
                  <a:lnTo>
                    <a:pt x="73784" y="664022"/>
                  </a:lnTo>
                  <a:cubicBezTo>
                    <a:pt x="33034" y="664022"/>
                    <a:pt x="0" y="630988"/>
                    <a:pt x="0" y="590239"/>
                  </a:cubicBezTo>
                  <a:lnTo>
                    <a:pt x="0" y="73784"/>
                  </a:lnTo>
                  <a:cubicBezTo>
                    <a:pt x="0" y="33034"/>
                    <a:pt x="33034" y="0"/>
                    <a:pt x="73784" y="0"/>
                  </a:cubicBezTo>
                  <a:close/>
                </a:path>
              </a:pathLst>
            </a:custGeom>
            <a:blipFill>
              <a:blip r:embed="rId8"/>
              <a:stretch>
                <a:fillRect l="0" t="-11202" r="0" b="-11202"/>
              </a:stretch>
            </a:blipFill>
            <a:ln w="47625" cap="rnd">
              <a:solidFill>
                <a:srgbClr val="000000"/>
              </a:solidFill>
              <a:prstDash val="solid"/>
              <a:round/>
            </a:ln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888273" y="2011631"/>
            <a:ext cx="9563735" cy="1539633"/>
          </a:xfrm>
          <a:custGeom>
            <a:avLst/>
            <a:gdLst/>
            <a:ahLst/>
            <a:cxnLst/>
            <a:rect r="r" b="b" t="t" l="l"/>
            <a:pathLst>
              <a:path h="1539633" w="9563735">
                <a:moveTo>
                  <a:pt x="0" y="0"/>
                </a:moveTo>
                <a:lnTo>
                  <a:pt x="9563735" y="0"/>
                </a:lnTo>
                <a:lnTo>
                  <a:pt x="9563735" y="1539634"/>
                </a:lnTo>
                <a:lnTo>
                  <a:pt x="0" y="15396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46997" y="2318039"/>
            <a:ext cx="5199965" cy="1145785"/>
            <a:chOff x="0" y="0"/>
            <a:chExt cx="11461848" cy="2525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61848" cy="2525557"/>
            </a:xfrm>
            <a:custGeom>
              <a:avLst/>
              <a:gdLst/>
              <a:ahLst/>
              <a:cxnLst/>
              <a:rect r="r" b="b" t="t" l="l"/>
              <a:pathLst>
                <a:path h="2525557" w="11461848">
                  <a:moveTo>
                    <a:pt x="0" y="0"/>
                  </a:moveTo>
                  <a:lnTo>
                    <a:pt x="11461848" y="0"/>
                  </a:lnTo>
                  <a:lnTo>
                    <a:pt x="11461848" y="2525557"/>
                  </a:lnTo>
                  <a:lnTo>
                    <a:pt x="0" y="25255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11461848" cy="25255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 que são Retas?</a:t>
              </a:r>
            </a:p>
            <a:p>
              <a:pPr algn="just">
                <a:lnSpc>
                  <a:spcPts val="372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04596" y="642144"/>
            <a:ext cx="16230600" cy="1198725"/>
            <a:chOff x="0" y="0"/>
            <a:chExt cx="21640800" cy="15983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ESTRADA RETA - 2020 fase 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937695" y="3722715"/>
            <a:ext cx="11883313" cy="3480527"/>
            <a:chOff x="0" y="0"/>
            <a:chExt cx="3162945" cy="92640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62945" cy="926401"/>
            </a:xfrm>
            <a:custGeom>
              <a:avLst/>
              <a:gdLst/>
              <a:ahLst/>
              <a:cxnLst/>
              <a:rect r="r" b="b" t="t" l="l"/>
              <a:pathLst>
                <a:path h="926401" w="3162945">
                  <a:moveTo>
                    <a:pt x="33226" y="0"/>
                  </a:moveTo>
                  <a:lnTo>
                    <a:pt x="3129719" y="0"/>
                  </a:lnTo>
                  <a:cubicBezTo>
                    <a:pt x="3138531" y="0"/>
                    <a:pt x="3146983" y="3501"/>
                    <a:pt x="3153214" y="9732"/>
                  </a:cubicBezTo>
                  <a:cubicBezTo>
                    <a:pt x="3159445" y="15963"/>
                    <a:pt x="3162945" y="24414"/>
                    <a:pt x="3162945" y="33226"/>
                  </a:cubicBezTo>
                  <a:lnTo>
                    <a:pt x="3162945" y="893175"/>
                  </a:lnTo>
                  <a:cubicBezTo>
                    <a:pt x="3162945" y="911525"/>
                    <a:pt x="3148069" y="926401"/>
                    <a:pt x="3129719" y="926401"/>
                  </a:cubicBezTo>
                  <a:lnTo>
                    <a:pt x="33226" y="926401"/>
                  </a:lnTo>
                  <a:cubicBezTo>
                    <a:pt x="14876" y="926401"/>
                    <a:pt x="0" y="911525"/>
                    <a:pt x="0" y="893175"/>
                  </a:cubicBezTo>
                  <a:lnTo>
                    <a:pt x="0" y="33226"/>
                  </a:lnTo>
                  <a:cubicBezTo>
                    <a:pt x="0" y="14876"/>
                    <a:pt x="14876" y="0"/>
                    <a:pt x="33226" y="0"/>
                  </a:cubicBezTo>
                  <a:close/>
                </a:path>
              </a:pathLst>
            </a:custGeom>
            <a:solidFill>
              <a:srgbClr val="3777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162945" cy="964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239859" y="3918285"/>
            <a:ext cx="11342877" cy="3882458"/>
            <a:chOff x="0" y="0"/>
            <a:chExt cx="25267244" cy="864851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5267244" cy="8648513"/>
            </a:xfrm>
            <a:custGeom>
              <a:avLst/>
              <a:gdLst/>
              <a:ahLst/>
              <a:cxnLst/>
              <a:rect r="r" b="b" t="t" l="l"/>
              <a:pathLst>
                <a:path h="8648513" w="25267244">
                  <a:moveTo>
                    <a:pt x="0" y="0"/>
                  </a:moveTo>
                  <a:lnTo>
                    <a:pt x="25267244" y="0"/>
                  </a:lnTo>
                  <a:lnTo>
                    <a:pt x="25267244" y="8648513"/>
                  </a:lnTo>
                  <a:lnTo>
                    <a:pt x="0" y="8648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25267244" cy="864851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8"/>
                </a:lnSpc>
              </a:pPr>
              <a:r>
                <a:rPr lang="en-US" b="true" sz="3106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As retas são linhas que não têm começo nem fim. Elas seguem sempre na mesma direção e nunca fazem curvas.</a:t>
              </a:r>
            </a:p>
            <a:p>
              <a:pPr algn="just">
                <a:lnSpc>
                  <a:spcPts val="3728"/>
                </a:lnSpc>
              </a:pPr>
            </a:p>
            <a:p>
              <a:pPr algn="just">
                <a:lnSpc>
                  <a:spcPts val="3728"/>
                </a:lnSpc>
              </a:pPr>
              <a:r>
                <a:rPr lang="en-US" b="true" sz="3106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 desenharmos um pedaço de uma reta, chamamos de segmento de reta. Já quando duas retas se cruzam, podem formar diferentes ângulos.</a:t>
              </a:r>
            </a:p>
            <a:p>
              <a:pPr algn="just">
                <a:lnSpc>
                  <a:spcPts val="3727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36399" y="7460417"/>
            <a:ext cx="10021126" cy="2300939"/>
            <a:chOff x="0" y="0"/>
            <a:chExt cx="2667293" cy="61243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667293" cy="612434"/>
            </a:xfrm>
            <a:custGeom>
              <a:avLst/>
              <a:gdLst/>
              <a:ahLst/>
              <a:cxnLst/>
              <a:rect r="r" b="b" t="t" l="l"/>
              <a:pathLst>
                <a:path h="612434" w="2667293">
                  <a:moveTo>
                    <a:pt x="39401" y="0"/>
                  </a:moveTo>
                  <a:lnTo>
                    <a:pt x="2627892" y="0"/>
                  </a:lnTo>
                  <a:cubicBezTo>
                    <a:pt x="2649652" y="0"/>
                    <a:pt x="2667293" y="17640"/>
                    <a:pt x="2667293" y="39401"/>
                  </a:cubicBezTo>
                  <a:lnTo>
                    <a:pt x="2667293" y="573033"/>
                  </a:lnTo>
                  <a:cubicBezTo>
                    <a:pt x="2667293" y="583483"/>
                    <a:pt x="2663142" y="593505"/>
                    <a:pt x="2655752" y="600894"/>
                  </a:cubicBezTo>
                  <a:cubicBezTo>
                    <a:pt x="2648363" y="608283"/>
                    <a:pt x="2638342" y="612434"/>
                    <a:pt x="2627892" y="612434"/>
                  </a:cubicBezTo>
                  <a:lnTo>
                    <a:pt x="39401" y="612434"/>
                  </a:lnTo>
                  <a:cubicBezTo>
                    <a:pt x="28951" y="612434"/>
                    <a:pt x="18929" y="608283"/>
                    <a:pt x="11540" y="600894"/>
                  </a:cubicBezTo>
                  <a:cubicBezTo>
                    <a:pt x="4151" y="593505"/>
                    <a:pt x="0" y="583483"/>
                    <a:pt x="0" y="573033"/>
                  </a:cubicBezTo>
                  <a:lnTo>
                    <a:pt x="0" y="39401"/>
                  </a:lnTo>
                  <a:cubicBezTo>
                    <a:pt x="0" y="28951"/>
                    <a:pt x="4151" y="18929"/>
                    <a:pt x="11540" y="11540"/>
                  </a:cubicBezTo>
                  <a:cubicBezTo>
                    <a:pt x="18929" y="4151"/>
                    <a:pt x="28951" y="0"/>
                    <a:pt x="39401" y="0"/>
                  </a:cubicBezTo>
                  <a:close/>
                </a:path>
              </a:pathLst>
            </a:custGeom>
            <a:solidFill>
              <a:srgbClr val="F7AC16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667293" cy="6505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973170" y="7739375"/>
            <a:ext cx="9080638" cy="1673395"/>
            <a:chOff x="0" y="0"/>
            <a:chExt cx="51703672" cy="95280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1703672" cy="9528039"/>
            </a:xfrm>
            <a:custGeom>
              <a:avLst/>
              <a:gdLst/>
              <a:ahLst/>
              <a:cxnLst/>
              <a:rect r="r" b="b" t="t" l="l"/>
              <a:pathLst>
                <a:path h="9528039" w="51703672">
                  <a:moveTo>
                    <a:pt x="0" y="0"/>
                  </a:moveTo>
                  <a:lnTo>
                    <a:pt x="51703672" y="0"/>
                  </a:lnTo>
                  <a:lnTo>
                    <a:pt x="51703672" y="9528039"/>
                  </a:lnTo>
                  <a:lnTo>
                    <a:pt x="0" y="95280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51703672" cy="95280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7"/>
                </a:lnSpc>
              </a:pPr>
              <a:r>
                <a:rPr lang="en-US" b="true" sz="3106" spc="-185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As retas podem estar em qualquer direção: horizontal, vertical ou diagonal.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888273" y="2011631"/>
            <a:ext cx="9563735" cy="1539633"/>
          </a:xfrm>
          <a:custGeom>
            <a:avLst/>
            <a:gdLst/>
            <a:ahLst/>
            <a:cxnLst/>
            <a:rect r="r" b="b" t="t" l="l"/>
            <a:pathLst>
              <a:path h="1539633" w="9563735">
                <a:moveTo>
                  <a:pt x="0" y="0"/>
                </a:moveTo>
                <a:lnTo>
                  <a:pt x="9563735" y="0"/>
                </a:lnTo>
                <a:lnTo>
                  <a:pt x="9563735" y="1539634"/>
                </a:lnTo>
                <a:lnTo>
                  <a:pt x="0" y="15396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46997" y="2318039"/>
            <a:ext cx="5199965" cy="1145785"/>
            <a:chOff x="0" y="0"/>
            <a:chExt cx="11461848" cy="2525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61848" cy="2525557"/>
            </a:xfrm>
            <a:custGeom>
              <a:avLst/>
              <a:gdLst/>
              <a:ahLst/>
              <a:cxnLst/>
              <a:rect r="r" b="b" t="t" l="l"/>
              <a:pathLst>
                <a:path h="2525557" w="11461848">
                  <a:moveTo>
                    <a:pt x="0" y="0"/>
                  </a:moveTo>
                  <a:lnTo>
                    <a:pt x="11461848" y="0"/>
                  </a:lnTo>
                  <a:lnTo>
                    <a:pt x="11461848" y="2525557"/>
                  </a:lnTo>
                  <a:lnTo>
                    <a:pt x="0" y="25255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11461848" cy="25255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 que são Retas?</a:t>
              </a:r>
            </a:p>
            <a:p>
              <a:pPr algn="just">
                <a:lnSpc>
                  <a:spcPts val="372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04596" y="642144"/>
            <a:ext cx="16230600" cy="1198725"/>
            <a:chOff x="0" y="0"/>
            <a:chExt cx="21640800" cy="15983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ESTRADA RETA - 2020 fase 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906842" y="4027515"/>
            <a:ext cx="10826109" cy="3031160"/>
            <a:chOff x="0" y="0"/>
            <a:chExt cx="2881552" cy="80679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881552" cy="806795"/>
            </a:xfrm>
            <a:custGeom>
              <a:avLst/>
              <a:gdLst/>
              <a:ahLst/>
              <a:cxnLst/>
              <a:rect r="r" b="b" t="t" l="l"/>
              <a:pathLst>
                <a:path h="806795" w="2881552">
                  <a:moveTo>
                    <a:pt x="36471" y="0"/>
                  </a:moveTo>
                  <a:lnTo>
                    <a:pt x="2845082" y="0"/>
                  </a:lnTo>
                  <a:cubicBezTo>
                    <a:pt x="2865224" y="0"/>
                    <a:pt x="2881552" y="16329"/>
                    <a:pt x="2881552" y="36471"/>
                  </a:cubicBezTo>
                  <a:lnTo>
                    <a:pt x="2881552" y="770324"/>
                  </a:lnTo>
                  <a:cubicBezTo>
                    <a:pt x="2881552" y="779996"/>
                    <a:pt x="2877710" y="789273"/>
                    <a:pt x="2870870" y="796113"/>
                  </a:cubicBezTo>
                  <a:cubicBezTo>
                    <a:pt x="2864031" y="802952"/>
                    <a:pt x="2854754" y="806795"/>
                    <a:pt x="2845082" y="806795"/>
                  </a:cubicBezTo>
                  <a:lnTo>
                    <a:pt x="36471" y="806795"/>
                  </a:lnTo>
                  <a:cubicBezTo>
                    <a:pt x="16329" y="806795"/>
                    <a:pt x="0" y="790466"/>
                    <a:pt x="0" y="770324"/>
                  </a:cubicBezTo>
                  <a:lnTo>
                    <a:pt x="0" y="36471"/>
                  </a:lnTo>
                  <a:cubicBezTo>
                    <a:pt x="0" y="26798"/>
                    <a:pt x="3842" y="17522"/>
                    <a:pt x="10682" y="10682"/>
                  </a:cubicBezTo>
                  <a:cubicBezTo>
                    <a:pt x="17522" y="3842"/>
                    <a:pt x="26798" y="0"/>
                    <a:pt x="36471" y="0"/>
                  </a:cubicBezTo>
                  <a:close/>
                </a:path>
              </a:pathLst>
            </a:custGeom>
            <a:solidFill>
              <a:srgbClr val="E7EDE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881552" cy="844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182124" y="4197835"/>
            <a:ext cx="2197152" cy="978248"/>
            <a:chOff x="0" y="0"/>
            <a:chExt cx="4894348" cy="217913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94348" cy="2179133"/>
            </a:xfrm>
            <a:custGeom>
              <a:avLst/>
              <a:gdLst/>
              <a:ahLst/>
              <a:cxnLst/>
              <a:rect r="r" b="b" t="t" l="l"/>
              <a:pathLst>
                <a:path h="2179133" w="4894348">
                  <a:moveTo>
                    <a:pt x="0" y="0"/>
                  </a:moveTo>
                  <a:lnTo>
                    <a:pt x="4894348" y="0"/>
                  </a:lnTo>
                  <a:lnTo>
                    <a:pt x="4894348" y="2179133"/>
                  </a:lnTo>
                  <a:lnTo>
                    <a:pt x="0" y="2179133"/>
                  </a:lnTo>
                  <a:close/>
                </a:path>
              </a:pathLst>
            </a:custGeom>
            <a:solidFill>
              <a:srgbClr val="F7AC16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4894348" cy="21791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27"/>
                </a:lnSpc>
              </a:pPr>
              <a:r>
                <a:rPr lang="en-US" b="true" sz="3106" spc="-18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Diagonal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 flipV="true">
            <a:off x="4595363" y="5318787"/>
            <a:ext cx="1021289" cy="701931"/>
          </a:xfrm>
          <a:prstGeom prst="line">
            <a:avLst/>
          </a:prstGeom>
          <a:ln cap="flat" w="85725">
            <a:solidFill>
              <a:srgbClr val="45A83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7909173" y="4197835"/>
            <a:ext cx="2197152" cy="978248"/>
            <a:chOff x="0" y="0"/>
            <a:chExt cx="4894348" cy="217913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894348" cy="2179133"/>
            </a:xfrm>
            <a:custGeom>
              <a:avLst/>
              <a:gdLst/>
              <a:ahLst/>
              <a:cxnLst/>
              <a:rect r="r" b="b" t="t" l="l"/>
              <a:pathLst>
                <a:path h="2179133" w="4894348">
                  <a:moveTo>
                    <a:pt x="0" y="0"/>
                  </a:moveTo>
                  <a:lnTo>
                    <a:pt x="4894348" y="0"/>
                  </a:lnTo>
                  <a:lnTo>
                    <a:pt x="4894348" y="2179133"/>
                  </a:lnTo>
                  <a:lnTo>
                    <a:pt x="0" y="2179133"/>
                  </a:lnTo>
                  <a:close/>
                </a:path>
              </a:pathLst>
            </a:custGeom>
            <a:solidFill>
              <a:srgbClr val="F7AC16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4894348" cy="21791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27"/>
                </a:lnSpc>
              </a:pPr>
              <a:r>
                <a:rPr lang="en-US" b="true" sz="3106" spc="-18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Vertical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flipH="true" flipV="true">
            <a:off x="9025105" y="5176084"/>
            <a:ext cx="0" cy="1084894"/>
          </a:xfrm>
          <a:prstGeom prst="line">
            <a:avLst/>
          </a:prstGeom>
          <a:ln cap="flat" w="85725">
            <a:solidFill>
              <a:srgbClr val="45A83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12029455" y="4197835"/>
            <a:ext cx="2197152" cy="978248"/>
            <a:chOff x="0" y="0"/>
            <a:chExt cx="4894348" cy="217913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894348" cy="2179133"/>
            </a:xfrm>
            <a:custGeom>
              <a:avLst/>
              <a:gdLst/>
              <a:ahLst/>
              <a:cxnLst/>
              <a:rect r="r" b="b" t="t" l="l"/>
              <a:pathLst>
                <a:path h="2179133" w="4894348">
                  <a:moveTo>
                    <a:pt x="0" y="0"/>
                  </a:moveTo>
                  <a:lnTo>
                    <a:pt x="4894348" y="0"/>
                  </a:lnTo>
                  <a:lnTo>
                    <a:pt x="4894348" y="2179133"/>
                  </a:lnTo>
                  <a:lnTo>
                    <a:pt x="0" y="2179133"/>
                  </a:lnTo>
                  <a:close/>
                </a:path>
              </a:pathLst>
            </a:custGeom>
            <a:solidFill>
              <a:srgbClr val="F7AC16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0"/>
              <a:ext cx="4894348" cy="21791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27"/>
                </a:lnSpc>
              </a:pPr>
              <a:r>
                <a:rPr lang="en-US" b="true" sz="3106" spc="-18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Horizontal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H="true">
            <a:off x="12577935" y="5718531"/>
            <a:ext cx="1134902" cy="0"/>
          </a:xfrm>
          <a:prstGeom prst="line">
            <a:avLst/>
          </a:prstGeom>
          <a:ln cap="flat" w="85725">
            <a:solidFill>
              <a:srgbClr val="45A83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4881890" y="7889542"/>
            <a:ext cx="8251719" cy="2028699"/>
            <a:chOff x="0" y="0"/>
            <a:chExt cx="11002291" cy="2704932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11002291" cy="2704932"/>
              <a:chOff x="0" y="0"/>
              <a:chExt cx="2196335" cy="539973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2196335" cy="539973"/>
              </a:xfrm>
              <a:custGeom>
                <a:avLst/>
                <a:gdLst/>
                <a:ahLst/>
                <a:cxnLst/>
                <a:rect r="r" b="b" t="t" l="l"/>
                <a:pathLst>
                  <a:path h="539973" w="2196335">
                    <a:moveTo>
                      <a:pt x="47849" y="0"/>
                    </a:moveTo>
                    <a:lnTo>
                      <a:pt x="2148486" y="0"/>
                    </a:lnTo>
                    <a:cubicBezTo>
                      <a:pt x="2174912" y="0"/>
                      <a:pt x="2196335" y="21423"/>
                      <a:pt x="2196335" y="47849"/>
                    </a:cubicBezTo>
                    <a:lnTo>
                      <a:pt x="2196335" y="492123"/>
                    </a:lnTo>
                    <a:cubicBezTo>
                      <a:pt x="2196335" y="518550"/>
                      <a:pt x="2174912" y="539973"/>
                      <a:pt x="2148486" y="539973"/>
                    </a:cubicBezTo>
                    <a:lnTo>
                      <a:pt x="47849" y="539973"/>
                    </a:lnTo>
                    <a:cubicBezTo>
                      <a:pt x="35159" y="539973"/>
                      <a:pt x="22988" y="534931"/>
                      <a:pt x="14015" y="525958"/>
                    </a:cubicBezTo>
                    <a:cubicBezTo>
                      <a:pt x="5041" y="516984"/>
                      <a:pt x="0" y="504814"/>
                      <a:pt x="0" y="492123"/>
                    </a:cubicBezTo>
                    <a:lnTo>
                      <a:pt x="0" y="47849"/>
                    </a:lnTo>
                    <a:cubicBezTo>
                      <a:pt x="0" y="35159"/>
                      <a:pt x="5041" y="22988"/>
                      <a:pt x="14015" y="14015"/>
                    </a:cubicBezTo>
                    <a:cubicBezTo>
                      <a:pt x="22988" y="5041"/>
                      <a:pt x="35159" y="0"/>
                      <a:pt x="47849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2196335" cy="578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631584" y="409603"/>
              <a:ext cx="9629487" cy="2119997"/>
              <a:chOff x="0" y="0"/>
              <a:chExt cx="15919106" cy="3504699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15919106" cy="3504699"/>
              </a:xfrm>
              <a:custGeom>
                <a:avLst/>
                <a:gdLst/>
                <a:ahLst/>
                <a:cxnLst/>
                <a:rect r="r" b="b" t="t" l="l"/>
                <a:pathLst>
                  <a:path h="3504699" w="15919106">
                    <a:moveTo>
                      <a:pt x="0" y="0"/>
                    </a:moveTo>
                    <a:lnTo>
                      <a:pt x="15919106" y="0"/>
                    </a:lnTo>
                    <a:lnTo>
                      <a:pt x="15919106" y="3504699"/>
                    </a:lnTo>
                    <a:lnTo>
                      <a:pt x="0" y="350469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0"/>
                <a:ext cx="15919106" cy="3504699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728"/>
                  </a:lnSpc>
                </a:pPr>
                <a:r>
                  <a:rPr lang="en-US" b="true" sz="3107" spc="-186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Agora, vamos tentar resolver mais uma questão da OBI!</a:t>
                </a:r>
              </a:p>
              <a:p>
                <a:pPr algn="just">
                  <a:lnSpc>
                    <a:spcPts val="3727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3360403" y="1430372"/>
            <a:ext cx="11023685" cy="8620903"/>
            <a:chOff x="0" y="0"/>
            <a:chExt cx="2562479" cy="200394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62479" cy="2003947"/>
            </a:xfrm>
            <a:custGeom>
              <a:avLst/>
              <a:gdLst/>
              <a:ahLst/>
              <a:cxnLst/>
              <a:rect r="r" b="b" t="t" l="l"/>
              <a:pathLst>
                <a:path h="2003947" w="2562479">
                  <a:moveTo>
                    <a:pt x="0" y="0"/>
                  </a:moveTo>
                  <a:lnTo>
                    <a:pt x="2562479" y="0"/>
                  </a:lnTo>
                  <a:lnTo>
                    <a:pt x="2562479" y="2003947"/>
                  </a:lnTo>
                  <a:lnTo>
                    <a:pt x="0" y="2003947"/>
                  </a:lnTo>
                  <a:close/>
                </a:path>
              </a:pathLst>
            </a:custGeom>
            <a:blipFill>
              <a:blip r:embed="rId3"/>
              <a:stretch>
                <a:fillRect l="-3124" t="0" r="-3124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1028700" y="231646"/>
            <a:ext cx="16230600" cy="1198725"/>
            <a:chOff x="0" y="0"/>
            <a:chExt cx="21640800" cy="15983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ESTRADA RETA  -  2020 fase 1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231646"/>
            <a:ext cx="16230600" cy="1198725"/>
            <a:chOff x="0" y="0"/>
            <a:chExt cx="21640800" cy="1598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ESTRADA RETA  -  2020 fase 1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996380" y="3364727"/>
            <a:ext cx="12295239" cy="2844057"/>
          </a:xfrm>
          <a:custGeom>
            <a:avLst/>
            <a:gdLst/>
            <a:ahLst/>
            <a:cxnLst/>
            <a:rect r="r" b="b" t="t" l="l"/>
            <a:pathLst>
              <a:path h="2844057" w="12295239">
                <a:moveTo>
                  <a:pt x="0" y="0"/>
                </a:moveTo>
                <a:lnTo>
                  <a:pt x="12295240" y="0"/>
                </a:lnTo>
                <a:lnTo>
                  <a:pt x="12295240" y="2844057"/>
                </a:lnTo>
                <a:lnTo>
                  <a:pt x="0" y="28440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93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4265846" y="1851653"/>
            <a:ext cx="9756308" cy="1155310"/>
            <a:chOff x="0" y="0"/>
            <a:chExt cx="13008410" cy="154041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3008410" cy="1216679"/>
              <a:chOff x="0" y="0"/>
              <a:chExt cx="2569563" cy="24033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569563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2569563">
                    <a:moveTo>
                      <a:pt x="40470" y="0"/>
                    </a:moveTo>
                    <a:lnTo>
                      <a:pt x="2529093" y="0"/>
                    </a:lnTo>
                    <a:cubicBezTo>
                      <a:pt x="2539826" y="0"/>
                      <a:pt x="2550120" y="4264"/>
                      <a:pt x="2557709" y="11853"/>
                    </a:cubicBezTo>
                    <a:cubicBezTo>
                      <a:pt x="2565299" y="19443"/>
                      <a:pt x="2569563" y="29737"/>
                      <a:pt x="2569563" y="40470"/>
                    </a:cubicBezTo>
                    <a:lnTo>
                      <a:pt x="2569563" y="199862"/>
                    </a:lnTo>
                    <a:cubicBezTo>
                      <a:pt x="2569563" y="222213"/>
                      <a:pt x="2551443" y="240332"/>
                      <a:pt x="2529093" y="240332"/>
                    </a:cubicBezTo>
                    <a:lnTo>
                      <a:pt x="40470" y="240332"/>
                    </a:lnTo>
                    <a:cubicBezTo>
                      <a:pt x="29737" y="240332"/>
                      <a:pt x="19443" y="236068"/>
                      <a:pt x="11853" y="228478"/>
                    </a:cubicBezTo>
                    <a:cubicBezTo>
                      <a:pt x="4264" y="220889"/>
                      <a:pt x="0" y="210595"/>
                      <a:pt x="0" y="199862"/>
                    </a:cubicBezTo>
                    <a:lnTo>
                      <a:pt x="0" y="40470"/>
                    </a:lnTo>
                    <a:cubicBezTo>
                      <a:pt x="0" y="29737"/>
                      <a:pt x="4264" y="19443"/>
                      <a:pt x="11853" y="11853"/>
                    </a:cubicBezTo>
                    <a:cubicBezTo>
                      <a:pt x="19443" y="4264"/>
                      <a:pt x="29737" y="0"/>
                      <a:pt x="4047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569563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630356" y="12700"/>
              <a:ext cx="12015158" cy="1527713"/>
              <a:chOff x="0" y="0"/>
              <a:chExt cx="19863007" cy="252555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9863006" cy="2525557"/>
              </a:xfrm>
              <a:custGeom>
                <a:avLst/>
                <a:gdLst/>
                <a:ahLst/>
                <a:cxnLst/>
                <a:rect r="r" b="b" t="t" l="l"/>
                <a:pathLst>
                  <a:path h="2525557" w="19863006">
                    <a:moveTo>
                      <a:pt x="0" y="0"/>
                    </a:moveTo>
                    <a:lnTo>
                      <a:pt x="19863006" y="0"/>
                    </a:lnTo>
                    <a:lnTo>
                      <a:pt x="19863006" y="2525557"/>
                    </a:lnTo>
                    <a:lnTo>
                      <a:pt x="0" y="25255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0"/>
                <a:ext cx="19863007" cy="2525557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Agora tentem resolver este exercício!!!</a:t>
                </a: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0">
            <a:off x="758188" y="7230630"/>
            <a:ext cx="5188652" cy="912510"/>
            <a:chOff x="0" y="0"/>
            <a:chExt cx="6918203" cy="1216679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DICA</a:t>
                </a:r>
              </a:p>
            </p:txBody>
          </p:sp>
        </p:grpSp>
      </p:grpSp>
      <p:grpSp>
        <p:nvGrpSpPr>
          <p:cNvPr name="Group 22" id="22"/>
          <p:cNvGrpSpPr/>
          <p:nvPr/>
        </p:nvGrpSpPr>
        <p:grpSpPr>
          <a:xfrm rot="0">
            <a:off x="6549674" y="7230630"/>
            <a:ext cx="10311299" cy="2418973"/>
            <a:chOff x="0" y="0"/>
            <a:chExt cx="2715733" cy="63709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715733" cy="637096"/>
            </a:xfrm>
            <a:custGeom>
              <a:avLst/>
              <a:gdLst/>
              <a:ahLst/>
              <a:cxnLst/>
              <a:rect r="r" b="b" t="t" l="l"/>
              <a:pathLst>
                <a:path h="637096" w="2715733">
                  <a:moveTo>
                    <a:pt x="38292" y="0"/>
                  </a:moveTo>
                  <a:lnTo>
                    <a:pt x="2677441" y="0"/>
                  </a:lnTo>
                  <a:cubicBezTo>
                    <a:pt x="2687597" y="0"/>
                    <a:pt x="2697336" y="4034"/>
                    <a:pt x="2704517" y="11215"/>
                  </a:cubicBezTo>
                  <a:cubicBezTo>
                    <a:pt x="2711699" y="18397"/>
                    <a:pt x="2715733" y="28136"/>
                    <a:pt x="2715733" y="38292"/>
                  </a:cubicBezTo>
                  <a:lnTo>
                    <a:pt x="2715733" y="598804"/>
                  </a:lnTo>
                  <a:cubicBezTo>
                    <a:pt x="2715733" y="619952"/>
                    <a:pt x="2698589" y="637096"/>
                    <a:pt x="2677441" y="637096"/>
                  </a:cubicBezTo>
                  <a:lnTo>
                    <a:pt x="38292" y="637096"/>
                  </a:lnTo>
                  <a:cubicBezTo>
                    <a:pt x="17144" y="637096"/>
                    <a:pt x="0" y="619952"/>
                    <a:pt x="0" y="598804"/>
                  </a:cubicBezTo>
                  <a:lnTo>
                    <a:pt x="0" y="38292"/>
                  </a:lnTo>
                  <a:cubicBezTo>
                    <a:pt x="0" y="28136"/>
                    <a:pt x="4034" y="18397"/>
                    <a:pt x="11215" y="11215"/>
                  </a:cubicBezTo>
                  <a:cubicBezTo>
                    <a:pt x="18397" y="4034"/>
                    <a:pt x="28136" y="0"/>
                    <a:pt x="38292" y="0"/>
                  </a:cubicBezTo>
                  <a:close/>
                </a:path>
              </a:pathLst>
            </a:custGeom>
            <a:solidFill>
              <a:srgbClr val="169D53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715733" cy="6751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744685" y="7411742"/>
            <a:ext cx="9921405" cy="1865793"/>
            <a:chOff x="0" y="0"/>
            <a:chExt cx="21868923" cy="411261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1868923" cy="4112612"/>
            </a:xfrm>
            <a:custGeom>
              <a:avLst/>
              <a:gdLst/>
              <a:ahLst/>
              <a:cxnLst/>
              <a:rect r="r" b="b" t="t" l="l"/>
              <a:pathLst>
                <a:path h="4112612" w="21868923">
                  <a:moveTo>
                    <a:pt x="0" y="0"/>
                  </a:moveTo>
                  <a:lnTo>
                    <a:pt x="21868923" y="0"/>
                  </a:lnTo>
                  <a:lnTo>
                    <a:pt x="21868923" y="4112612"/>
                  </a:lnTo>
                  <a:lnTo>
                    <a:pt x="0" y="4112612"/>
                  </a:lnTo>
                  <a:close/>
                </a:path>
              </a:pathLst>
            </a:custGeom>
            <a:solidFill>
              <a:srgbClr val="169D53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0"/>
              <a:ext cx="21868923" cy="411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7"/>
                </a:lnSpc>
              </a:pPr>
              <a:r>
                <a:rPr lang="en-US" b="true" sz="3106" spc="-185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resolver este problema, trace retas abrangendo o máximo de industrias. LEMBRE-SE que as retas podem estar em qualquer direção!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0" t="-12471" r="-26038" b="-142032"/>
                </a:stretch>
              </a:blipFill>
            </p:spPr>
          </p:sp>
        </p:grp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5" y="0"/>
                </a:lnTo>
                <a:lnTo>
                  <a:pt x="2478375" y="2621358"/>
                </a:lnTo>
                <a:lnTo>
                  <a:pt x="0" y="2621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" t="0" r="-1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93307" y="790575"/>
            <a:ext cx="12718638" cy="2107845"/>
            <a:chOff x="0" y="0"/>
            <a:chExt cx="16958184" cy="28104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958183" cy="2810460"/>
            </a:xfrm>
            <a:custGeom>
              <a:avLst/>
              <a:gdLst/>
              <a:ahLst/>
              <a:cxnLst/>
              <a:rect r="r" b="b" t="t" l="l"/>
              <a:pathLst>
                <a:path h="2810460" w="16958183">
                  <a:moveTo>
                    <a:pt x="0" y="0"/>
                  </a:moveTo>
                  <a:lnTo>
                    <a:pt x="16958183" y="0"/>
                  </a:lnTo>
                  <a:lnTo>
                    <a:pt x="16958183" y="2810460"/>
                  </a:lnTo>
                  <a:lnTo>
                    <a:pt x="0" y="2810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09575"/>
              <a:ext cx="16958184" cy="3220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5404"/>
                </a:lnSpc>
              </a:pPr>
              <a:r>
                <a:rPr lang="en-US" sz="11161" i="true" spc="-1149">
                  <a:solidFill>
                    <a:srgbClr val="F2EFEB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BEM - VINDOS!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671632" y="18608"/>
            <a:ext cx="2375722" cy="1010095"/>
          </a:xfrm>
          <a:custGeom>
            <a:avLst/>
            <a:gdLst/>
            <a:ahLst/>
            <a:cxnLst/>
            <a:rect r="r" b="b" t="t" l="l"/>
            <a:pathLst>
              <a:path h="1010095" w="2375722">
                <a:moveTo>
                  <a:pt x="0" y="0"/>
                </a:moveTo>
                <a:lnTo>
                  <a:pt x="2375722" y="0"/>
                </a:lnTo>
                <a:lnTo>
                  <a:pt x="2375722" y="1010095"/>
                </a:lnTo>
                <a:lnTo>
                  <a:pt x="0" y="1010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8"/>
                </a:lnTo>
                <a:lnTo>
                  <a:pt x="2478375" y="2621358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" t="0" r="-1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9729" y="3467297"/>
            <a:ext cx="16447591" cy="5899499"/>
          </a:xfrm>
          <a:custGeom>
            <a:avLst/>
            <a:gdLst/>
            <a:ahLst/>
            <a:cxnLst/>
            <a:rect r="r" b="b" t="t" l="l"/>
            <a:pathLst>
              <a:path h="5899499" w="16447591">
                <a:moveTo>
                  <a:pt x="0" y="0"/>
                </a:moveTo>
                <a:lnTo>
                  <a:pt x="16447592" y="0"/>
                </a:lnTo>
                <a:lnTo>
                  <a:pt x="16447592" y="5899499"/>
                </a:lnTo>
                <a:lnTo>
                  <a:pt x="0" y="58994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54154" y="3069377"/>
            <a:ext cx="6579691" cy="1306319"/>
          </a:xfrm>
          <a:custGeom>
            <a:avLst/>
            <a:gdLst/>
            <a:ahLst/>
            <a:cxnLst/>
            <a:rect r="r" b="b" t="t" l="l"/>
            <a:pathLst>
              <a:path h="1306319" w="6579691">
                <a:moveTo>
                  <a:pt x="0" y="0"/>
                </a:moveTo>
                <a:lnTo>
                  <a:pt x="6579692" y="0"/>
                </a:lnTo>
                <a:lnTo>
                  <a:pt x="6579692" y="1306319"/>
                </a:lnTo>
                <a:lnTo>
                  <a:pt x="0" y="13063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54119" y="4909096"/>
            <a:ext cx="15516169" cy="2171805"/>
            <a:chOff x="0" y="0"/>
            <a:chExt cx="20688225" cy="28957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688226" cy="2895740"/>
            </a:xfrm>
            <a:custGeom>
              <a:avLst/>
              <a:gdLst/>
              <a:ahLst/>
              <a:cxnLst/>
              <a:rect r="r" b="b" t="t" l="l"/>
              <a:pathLst>
                <a:path h="2895740" w="20688226">
                  <a:moveTo>
                    <a:pt x="0" y="0"/>
                  </a:moveTo>
                  <a:lnTo>
                    <a:pt x="20688226" y="0"/>
                  </a:lnTo>
                  <a:lnTo>
                    <a:pt x="20688226" y="2895740"/>
                  </a:lnTo>
                  <a:lnTo>
                    <a:pt x="0" y="28957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20688225" cy="28862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055"/>
                </a:lnSpc>
              </a:pPr>
              <a:r>
                <a:rPr lang="en-US" sz="4212" spc="-252" b="true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Na Aula de hoje iremos revisar e aprender conteúdos</a:t>
              </a:r>
            </a:p>
            <a:p>
              <a:pPr algn="l">
                <a:lnSpc>
                  <a:spcPts val="5055"/>
                </a:lnSpc>
              </a:pPr>
              <a:r>
                <a:rPr lang="en-US" b="true" sz="4213" spc="-251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a realização da maratona de exercícios da OBI (Olímpiada Brasileira de Informática)! Vamos lá?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526237" y="36715"/>
            <a:ext cx="2761763" cy="1163435"/>
            <a:chOff x="0" y="0"/>
            <a:chExt cx="3682351" cy="155124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82365" cy="1551305"/>
            </a:xfrm>
            <a:custGeom>
              <a:avLst/>
              <a:gdLst/>
              <a:ahLst/>
              <a:cxnLst/>
              <a:rect r="r" b="b" t="t" l="l"/>
              <a:pathLst>
                <a:path h="1551305" w="3682365">
                  <a:moveTo>
                    <a:pt x="0" y="0"/>
                  </a:moveTo>
                  <a:lnTo>
                    <a:pt x="3682365" y="0"/>
                  </a:lnTo>
                  <a:lnTo>
                    <a:pt x="3682365" y="1551305"/>
                  </a:lnTo>
                  <a:lnTo>
                    <a:pt x="0" y="1551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17857" r="0" b="-117853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6411860" y="3432289"/>
            <a:ext cx="5464280" cy="626186"/>
            <a:chOff x="0" y="0"/>
            <a:chExt cx="7285707" cy="83491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285706" cy="834915"/>
            </a:xfrm>
            <a:custGeom>
              <a:avLst/>
              <a:gdLst/>
              <a:ahLst/>
              <a:cxnLst/>
              <a:rect r="r" b="b" t="t" l="l"/>
              <a:pathLst>
                <a:path h="834915" w="7285706">
                  <a:moveTo>
                    <a:pt x="0" y="0"/>
                  </a:moveTo>
                  <a:lnTo>
                    <a:pt x="7285706" y="0"/>
                  </a:lnTo>
                  <a:lnTo>
                    <a:pt x="7285706" y="834915"/>
                  </a:lnTo>
                  <a:lnTo>
                    <a:pt x="0" y="8349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9525"/>
              <a:ext cx="7285707" cy="8253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055"/>
                </a:lnSpc>
              </a:pPr>
              <a:r>
                <a:rPr lang="en-US" b="true" sz="4213" spc="-251">
                  <a:solidFill>
                    <a:srgbClr val="F2EFEB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AGENDA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5816121" y="7366598"/>
            <a:ext cx="1154167" cy="1646611"/>
          </a:xfrm>
          <a:custGeom>
            <a:avLst/>
            <a:gdLst/>
            <a:ahLst/>
            <a:cxnLst/>
            <a:rect r="r" b="b" t="t" l="l"/>
            <a:pathLst>
              <a:path h="1646611" w="1154167">
                <a:moveTo>
                  <a:pt x="0" y="0"/>
                </a:moveTo>
                <a:lnTo>
                  <a:pt x="1154167" y="0"/>
                </a:lnTo>
                <a:lnTo>
                  <a:pt x="1154167" y="1646611"/>
                </a:lnTo>
                <a:lnTo>
                  <a:pt x="0" y="164661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231646"/>
            <a:ext cx="16230600" cy="1198725"/>
            <a:chOff x="0" y="0"/>
            <a:chExt cx="21640800" cy="1598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ESTRADA RETA  -  2020 fase 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152754" y="3749585"/>
            <a:ext cx="9143253" cy="3935383"/>
            <a:chOff x="0" y="0"/>
            <a:chExt cx="12191004" cy="524717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2191004" cy="5247178"/>
              <a:chOff x="0" y="0"/>
              <a:chExt cx="2408099" cy="103648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408100" cy="1036480"/>
              </a:xfrm>
              <a:custGeom>
                <a:avLst/>
                <a:gdLst/>
                <a:ahLst/>
                <a:cxnLst/>
                <a:rect r="r" b="b" t="t" l="l"/>
                <a:pathLst>
                  <a:path h="1036480" w="2408100">
                    <a:moveTo>
                      <a:pt x="43184" y="0"/>
                    </a:moveTo>
                    <a:lnTo>
                      <a:pt x="2364916" y="0"/>
                    </a:lnTo>
                    <a:cubicBezTo>
                      <a:pt x="2388766" y="0"/>
                      <a:pt x="2408100" y="19334"/>
                      <a:pt x="2408100" y="43184"/>
                    </a:cubicBezTo>
                    <a:lnTo>
                      <a:pt x="2408100" y="993296"/>
                    </a:lnTo>
                    <a:cubicBezTo>
                      <a:pt x="2408100" y="1004749"/>
                      <a:pt x="2403550" y="1015733"/>
                      <a:pt x="2395451" y="1023831"/>
                    </a:cubicBezTo>
                    <a:cubicBezTo>
                      <a:pt x="2387353" y="1031930"/>
                      <a:pt x="2376369" y="1036480"/>
                      <a:pt x="2364916" y="1036480"/>
                    </a:cubicBezTo>
                    <a:lnTo>
                      <a:pt x="43184" y="1036480"/>
                    </a:lnTo>
                    <a:cubicBezTo>
                      <a:pt x="19334" y="1036480"/>
                      <a:pt x="0" y="1017146"/>
                      <a:pt x="0" y="993296"/>
                    </a:cubicBezTo>
                    <a:lnTo>
                      <a:pt x="0" y="43184"/>
                    </a:lnTo>
                    <a:cubicBezTo>
                      <a:pt x="0" y="19334"/>
                      <a:pt x="19334" y="0"/>
                      <a:pt x="43184" y="0"/>
                    </a:cubicBezTo>
                    <a:close/>
                  </a:path>
                </a:pathLst>
              </a:custGeom>
              <a:solidFill>
                <a:srgbClr val="EBE9E6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408099" cy="1074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259929" y="368786"/>
              <a:ext cx="11421128" cy="3364631"/>
              <a:chOff x="0" y="0"/>
              <a:chExt cx="18880979" cy="556228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8880978" cy="5562281"/>
              </a:xfrm>
              <a:custGeom>
                <a:avLst/>
                <a:gdLst/>
                <a:ahLst/>
                <a:cxnLst/>
                <a:rect r="r" b="b" t="t" l="l"/>
                <a:pathLst>
                  <a:path h="5562281" w="18880978">
                    <a:moveTo>
                      <a:pt x="0" y="0"/>
                    </a:moveTo>
                    <a:lnTo>
                      <a:pt x="18880978" y="0"/>
                    </a:lnTo>
                    <a:lnTo>
                      <a:pt x="18880978" y="5562281"/>
                    </a:lnTo>
                    <a:lnTo>
                      <a:pt x="0" y="5562281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18880979" cy="5562281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Quando observamos o mapa cartesiano da cidade, vemos que se traçarmos retas horizontais e verticais abrangendo o maior número possível de industrias encontramos estes grupos:</a:t>
                </a: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6294075" y="1757922"/>
            <a:ext cx="5188652" cy="912510"/>
            <a:chOff x="0" y="0"/>
            <a:chExt cx="6918203" cy="1216679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231646"/>
            <a:ext cx="16230600" cy="1198725"/>
            <a:chOff x="0" y="0"/>
            <a:chExt cx="21640800" cy="1598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ESTRADA RETA  -  2020 fase 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09075" y="3708601"/>
            <a:ext cx="9143253" cy="5636782"/>
            <a:chOff x="0" y="0"/>
            <a:chExt cx="12191004" cy="751571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2191004" cy="7515710"/>
              <a:chOff x="0" y="0"/>
              <a:chExt cx="2408099" cy="148458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408100" cy="1484585"/>
              </a:xfrm>
              <a:custGeom>
                <a:avLst/>
                <a:gdLst/>
                <a:ahLst/>
                <a:cxnLst/>
                <a:rect r="r" b="b" t="t" l="l"/>
                <a:pathLst>
                  <a:path h="1484585" w="2408100">
                    <a:moveTo>
                      <a:pt x="43184" y="0"/>
                    </a:moveTo>
                    <a:lnTo>
                      <a:pt x="2364916" y="0"/>
                    </a:lnTo>
                    <a:cubicBezTo>
                      <a:pt x="2388766" y="0"/>
                      <a:pt x="2408100" y="19334"/>
                      <a:pt x="2408100" y="43184"/>
                    </a:cubicBezTo>
                    <a:lnTo>
                      <a:pt x="2408100" y="1441401"/>
                    </a:lnTo>
                    <a:cubicBezTo>
                      <a:pt x="2408100" y="1452854"/>
                      <a:pt x="2403550" y="1463838"/>
                      <a:pt x="2395451" y="1471936"/>
                    </a:cubicBezTo>
                    <a:cubicBezTo>
                      <a:pt x="2387353" y="1480035"/>
                      <a:pt x="2376369" y="1484585"/>
                      <a:pt x="2364916" y="1484585"/>
                    </a:cubicBezTo>
                    <a:lnTo>
                      <a:pt x="43184" y="1484585"/>
                    </a:lnTo>
                    <a:cubicBezTo>
                      <a:pt x="19334" y="1484585"/>
                      <a:pt x="0" y="1465251"/>
                      <a:pt x="0" y="1441401"/>
                    </a:cubicBezTo>
                    <a:lnTo>
                      <a:pt x="0" y="43184"/>
                    </a:lnTo>
                    <a:cubicBezTo>
                      <a:pt x="0" y="19334"/>
                      <a:pt x="19334" y="0"/>
                      <a:pt x="43184" y="0"/>
                    </a:cubicBezTo>
                    <a:close/>
                  </a:path>
                </a:pathLst>
              </a:custGeom>
              <a:solidFill>
                <a:srgbClr val="EBE9E6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408099" cy="15226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384938" y="208656"/>
              <a:ext cx="11421128" cy="7098397"/>
              <a:chOff x="0" y="0"/>
              <a:chExt cx="18880979" cy="1173480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8880978" cy="11734802"/>
              </a:xfrm>
              <a:custGeom>
                <a:avLst/>
                <a:gdLst/>
                <a:ahLst/>
                <a:cxnLst/>
                <a:rect r="r" b="b" t="t" l="l"/>
                <a:pathLst>
                  <a:path h="11734802" w="18880978">
                    <a:moveTo>
                      <a:pt x="0" y="0"/>
                    </a:moveTo>
                    <a:lnTo>
                      <a:pt x="18880978" y="0"/>
                    </a:lnTo>
                    <a:lnTo>
                      <a:pt x="18880978" y="11734802"/>
                    </a:lnTo>
                    <a:lnTo>
                      <a:pt x="0" y="11734802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18880979" cy="1173480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728"/>
                  </a:lnSpc>
                </a:pPr>
                <a:r>
                  <a:rPr lang="en-US" b="true" sz="3106" spc="-186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Quando observamos o mapa cartesiano da cidade, se traçarmos retas horizontais e verticais abrangendo o maior número possível de industrias encontramos estes grupos:</a:t>
                </a:r>
              </a:p>
              <a:p>
                <a:pPr algn="just">
                  <a:lnSpc>
                    <a:spcPts val="3728"/>
                  </a:lnSpc>
                </a:pPr>
              </a:p>
              <a:p>
                <a:pPr algn="just">
                  <a:lnSpc>
                    <a:spcPts val="3728"/>
                  </a:lnSpc>
                </a:pPr>
                <a:r>
                  <a:rPr lang="en-US" b="true" sz="3106" spc="-186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Considerando a seta como nossa “reta tracejada”</a:t>
                </a:r>
              </a:p>
              <a:p>
                <a:pPr algn="just">
                  <a:lnSpc>
                    <a:spcPts val="3728"/>
                  </a:lnSpc>
                </a:pPr>
              </a:p>
              <a:p>
                <a:pPr algn="just">
                  <a:lnSpc>
                    <a:spcPts val="3728"/>
                  </a:lnSpc>
                </a:pPr>
                <a:r>
                  <a:rPr lang="en-US" b="true" sz="3106" spc="-186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1 grupo com três indústrias </a:t>
                </a:r>
              </a:p>
              <a:p>
                <a:pPr algn="just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1 grupo com quatro industrias</a:t>
                </a: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10346675" y="2994281"/>
            <a:ext cx="6668328" cy="6096757"/>
          </a:xfrm>
          <a:custGeom>
            <a:avLst/>
            <a:gdLst/>
            <a:ahLst/>
            <a:cxnLst/>
            <a:rect r="r" b="b" t="t" l="l"/>
            <a:pathLst>
              <a:path h="6096757" w="6668328">
                <a:moveTo>
                  <a:pt x="0" y="0"/>
                </a:moveTo>
                <a:lnTo>
                  <a:pt x="6668329" y="0"/>
                </a:lnTo>
                <a:lnTo>
                  <a:pt x="6668329" y="6096757"/>
                </a:lnTo>
                <a:lnTo>
                  <a:pt x="0" y="60967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6294075" y="1757922"/>
            <a:ext cx="5188652" cy="912510"/>
            <a:chOff x="0" y="0"/>
            <a:chExt cx="6918203" cy="1216679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sp>
        <p:nvSpPr>
          <p:cNvPr name="AutoShape 26" id="26"/>
          <p:cNvSpPr/>
          <p:nvPr/>
        </p:nvSpPr>
        <p:spPr>
          <a:xfrm>
            <a:off x="10346820" y="7696372"/>
            <a:ext cx="6912625" cy="19050"/>
          </a:xfrm>
          <a:prstGeom prst="line">
            <a:avLst/>
          </a:prstGeom>
          <a:ln cap="flat" w="57150">
            <a:solidFill>
              <a:srgbClr val="D10719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>
            <a:off x="10873833" y="5248275"/>
            <a:ext cx="6912625" cy="19050"/>
          </a:xfrm>
          <a:prstGeom prst="line">
            <a:avLst/>
          </a:prstGeom>
          <a:ln cap="flat" w="57150">
            <a:solidFill>
              <a:srgbClr val="D10719"/>
            </a:solidFill>
            <a:prstDash val="sysDot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231646"/>
            <a:ext cx="16230600" cy="1198725"/>
            <a:chOff x="0" y="0"/>
            <a:chExt cx="21640800" cy="1598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ESTRADA RETA  -  2020 fase 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316774" y="4054111"/>
            <a:ext cx="9143253" cy="2178778"/>
            <a:chOff x="0" y="0"/>
            <a:chExt cx="12191004" cy="290503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2191004" cy="2905037"/>
              <a:chOff x="0" y="0"/>
              <a:chExt cx="2408099" cy="5738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408100" cy="573834"/>
              </a:xfrm>
              <a:custGeom>
                <a:avLst/>
                <a:gdLst/>
                <a:ahLst/>
                <a:cxnLst/>
                <a:rect r="r" b="b" t="t" l="l"/>
                <a:pathLst>
                  <a:path h="573834" w="2408100">
                    <a:moveTo>
                      <a:pt x="43184" y="0"/>
                    </a:moveTo>
                    <a:lnTo>
                      <a:pt x="2364916" y="0"/>
                    </a:lnTo>
                    <a:cubicBezTo>
                      <a:pt x="2388766" y="0"/>
                      <a:pt x="2408100" y="19334"/>
                      <a:pt x="2408100" y="43184"/>
                    </a:cubicBezTo>
                    <a:lnTo>
                      <a:pt x="2408100" y="530651"/>
                    </a:lnTo>
                    <a:cubicBezTo>
                      <a:pt x="2408100" y="554501"/>
                      <a:pt x="2388766" y="573834"/>
                      <a:pt x="2364916" y="573834"/>
                    </a:cubicBezTo>
                    <a:lnTo>
                      <a:pt x="43184" y="573834"/>
                    </a:lnTo>
                    <a:cubicBezTo>
                      <a:pt x="31731" y="573834"/>
                      <a:pt x="20747" y="569285"/>
                      <a:pt x="12648" y="561186"/>
                    </a:cubicBezTo>
                    <a:cubicBezTo>
                      <a:pt x="4550" y="553088"/>
                      <a:pt x="0" y="542104"/>
                      <a:pt x="0" y="530651"/>
                    </a:cubicBezTo>
                    <a:lnTo>
                      <a:pt x="0" y="43184"/>
                    </a:lnTo>
                    <a:cubicBezTo>
                      <a:pt x="0" y="19334"/>
                      <a:pt x="19334" y="0"/>
                      <a:pt x="43184" y="0"/>
                    </a:cubicBezTo>
                    <a:close/>
                  </a:path>
                </a:pathLst>
              </a:custGeom>
              <a:solidFill>
                <a:srgbClr val="EBE9E6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408099" cy="6119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384938" y="208656"/>
              <a:ext cx="11421128" cy="2487724"/>
              <a:chOff x="0" y="0"/>
              <a:chExt cx="18880979" cy="411261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8880978" cy="4112612"/>
              </a:xfrm>
              <a:custGeom>
                <a:avLst/>
                <a:gdLst/>
                <a:ahLst/>
                <a:cxnLst/>
                <a:rect r="r" b="b" t="t" l="l"/>
                <a:pathLst>
                  <a:path h="4112612" w="18880978">
                    <a:moveTo>
                      <a:pt x="0" y="0"/>
                    </a:moveTo>
                    <a:lnTo>
                      <a:pt x="18880978" y="0"/>
                    </a:lnTo>
                    <a:lnTo>
                      <a:pt x="18880978" y="4112612"/>
                    </a:lnTo>
                    <a:lnTo>
                      <a:pt x="0" y="4112612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18880979" cy="411261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Mas, o nosso objetivo é tracejar uma reta que abranja o máximo de cidades possíveis!!</a:t>
                </a: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6294075" y="1757922"/>
            <a:ext cx="5188652" cy="912510"/>
            <a:chOff x="0" y="0"/>
            <a:chExt cx="6918203" cy="1216679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231646"/>
            <a:ext cx="16230600" cy="1198725"/>
            <a:chOff x="0" y="0"/>
            <a:chExt cx="21640800" cy="1598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ESTRADA RETA  -  2020 fase 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09075" y="3708601"/>
            <a:ext cx="9143253" cy="2369733"/>
            <a:chOff x="0" y="0"/>
            <a:chExt cx="12191004" cy="315964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2191004" cy="3159644"/>
              <a:chOff x="0" y="0"/>
              <a:chExt cx="2408099" cy="62412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408100" cy="624127"/>
              </a:xfrm>
              <a:custGeom>
                <a:avLst/>
                <a:gdLst/>
                <a:ahLst/>
                <a:cxnLst/>
                <a:rect r="r" b="b" t="t" l="l"/>
                <a:pathLst>
                  <a:path h="624127" w="2408100">
                    <a:moveTo>
                      <a:pt x="43184" y="0"/>
                    </a:moveTo>
                    <a:lnTo>
                      <a:pt x="2364916" y="0"/>
                    </a:lnTo>
                    <a:cubicBezTo>
                      <a:pt x="2388766" y="0"/>
                      <a:pt x="2408100" y="19334"/>
                      <a:pt x="2408100" y="43184"/>
                    </a:cubicBezTo>
                    <a:lnTo>
                      <a:pt x="2408100" y="580944"/>
                    </a:lnTo>
                    <a:cubicBezTo>
                      <a:pt x="2408100" y="592397"/>
                      <a:pt x="2403550" y="603381"/>
                      <a:pt x="2395451" y="611479"/>
                    </a:cubicBezTo>
                    <a:cubicBezTo>
                      <a:pt x="2387353" y="619577"/>
                      <a:pt x="2376369" y="624127"/>
                      <a:pt x="2364916" y="624127"/>
                    </a:cubicBezTo>
                    <a:lnTo>
                      <a:pt x="43184" y="624127"/>
                    </a:lnTo>
                    <a:cubicBezTo>
                      <a:pt x="19334" y="624127"/>
                      <a:pt x="0" y="604793"/>
                      <a:pt x="0" y="580944"/>
                    </a:cubicBezTo>
                    <a:lnTo>
                      <a:pt x="0" y="43184"/>
                    </a:lnTo>
                    <a:cubicBezTo>
                      <a:pt x="0" y="19334"/>
                      <a:pt x="19334" y="0"/>
                      <a:pt x="43184" y="0"/>
                    </a:cubicBezTo>
                    <a:close/>
                  </a:path>
                </a:pathLst>
              </a:custGeom>
              <a:solidFill>
                <a:srgbClr val="EBE9E6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408099" cy="66222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384938" y="208656"/>
              <a:ext cx="11421128" cy="2742331"/>
              <a:chOff x="0" y="0"/>
              <a:chExt cx="18880979" cy="453351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8880978" cy="4533518"/>
              </a:xfrm>
              <a:custGeom>
                <a:avLst/>
                <a:gdLst/>
                <a:ahLst/>
                <a:cxnLst/>
                <a:rect r="r" b="b" t="t" l="l"/>
                <a:pathLst>
                  <a:path h="4533518" w="18880978">
                    <a:moveTo>
                      <a:pt x="0" y="0"/>
                    </a:moveTo>
                    <a:lnTo>
                      <a:pt x="18880978" y="0"/>
                    </a:lnTo>
                    <a:lnTo>
                      <a:pt x="18880978" y="4533518"/>
                    </a:lnTo>
                    <a:lnTo>
                      <a:pt x="0" y="4533518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18880979" cy="4533518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Ao considerarmos as retas no sentido diagonal, encontramos um grupo com 5 indústrias, sendo este a reposta correta para nossa questão.</a:t>
                </a: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sp>
        <p:nvSpPr>
          <p:cNvPr name="Freeform 18" id="18"/>
          <p:cNvSpPr/>
          <p:nvPr/>
        </p:nvSpPr>
        <p:spPr>
          <a:xfrm flipH="false" flipV="false" rot="0">
            <a:off x="10346675" y="2994281"/>
            <a:ext cx="6668328" cy="6096757"/>
          </a:xfrm>
          <a:custGeom>
            <a:avLst/>
            <a:gdLst/>
            <a:ahLst/>
            <a:cxnLst/>
            <a:rect r="r" b="b" t="t" l="l"/>
            <a:pathLst>
              <a:path h="6096757" w="6668328">
                <a:moveTo>
                  <a:pt x="0" y="0"/>
                </a:moveTo>
                <a:lnTo>
                  <a:pt x="6668329" y="0"/>
                </a:lnTo>
                <a:lnTo>
                  <a:pt x="6668329" y="6096757"/>
                </a:lnTo>
                <a:lnTo>
                  <a:pt x="0" y="60967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6294075" y="1757922"/>
            <a:ext cx="5188652" cy="912510"/>
            <a:chOff x="0" y="0"/>
            <a:chExt cx="6918203" cy="1216679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sp>
        <p:nvSpPr>
          <p:cNvPr name="AutoShape 26" id="26"/>
          <p:cNvSpPr/>
          <p:nvPr/>
        </p:nvSpPr>
        <p:spPr>
          <a:xfrm flipV="true">
            <a:off x="11253889" y="4878357"/>
            <a:ext cx="6005411" cy="4034706"/>
          </a:xfrm>
          <a:prstGeom prst="line">
            <a:avLst/>
          </a:prstGeom>
          <a:ln cap="flat" w="57150">
            <a:solidFill>
              <a:srgbClr val="D10719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856428" y="6737333"/>
            <a:ext cx="8648547" cy="1935088"/>
          </a:xfrm>
          <a:custGeom>
            <a:avLst/>
            <a:gdLst/>
            <a:ahLst/>
            <a:cxnLst/>
            <a:rect r="r" b="b" t="t" l="l"/>
            <a:pathLst>
              <a:path h="1935088" w="8648547">
                <a:moveTo>
                  <a:pt x="0" y="0"/>
                </a:moveTo>
                <a:lnTo>
                  <a:pt x="8648547" y="0"/>
                </a:lnTo>
                <a:lnTo>
                  <a:pt x="8648547" y="1935089"/>
                </a:lnTo>
                <a:lnTo>
                  <a:pt x="0" y="19350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838" r="0" b="-838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52530" y="2697116"/>
            <a:ext cx="15582941" cy="6045653"/>
            <a:chOff x="0" y="0"/>
            <a:chExt cx="3622287" cy="14053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22287" cy="1405325"/>
            </a:xfrm>
            <a:custGeom>
              <a:avLst/>
              <a:gdLst/>
              <a:ahLst/>
              <a:cxnLst/>
              <a:rect r="r" b="b" t="t" l="l"/>
              <a:pathLst>
                <a:path h="1405325" w="3622287">
                  <a:moveTo>
                    <a:pt x="0" y="0"/>
                  </a:moveTo>
                  <a:lnTo>
                    <a:pt x="3622287" y="0"/>
                  </a:lnTo>
                  <a:lnTo>
                    <a:pt x="3622287" y="1405325"/>
                  </a:lnTo>
                  <a:lnTo>
                    <a:pt x="0" y="1405325"/>
                  </a:lnTo>
                  <a:close/>
                </a:path>
              </a:pathLst>
            </a:custGeom>
            <a:blipFill>
              <a:blip r:embed="rId3"/>
              <a:stretch>
                <a:fillRect l="0" t="-101" r="0" b="-101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1028700" y="652462"/>
            <a:ext cx="16230600" cy="1198725"/>
            <a:chOff x="0" y="0"/>
            <a:chExt cx="21640800" cy="15983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DICA</a:t>
                </a: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339217" y="3302559"/>
            <a:ext cx="13134943" cy="5231886"/>
            <a:chOff x="0" y="0"/>
            <a:chExt cx="3459409" cy="137794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459409" cy="1377945"/>
            </a:xfrm>
            <a:custGeom>
              <a:avLst/>
              <a:gdLst/>
              <a:ahLst/>
              <a:cxnLst/>
              <a:rect r="r" b="b" t="t" l="l"/>
              <a:pathLst>
                <a:path h="1377945" w="3459409">
                  <a:moveTo>
                    <a:pt x="30060" y="0"/>
                  </a:moveTo>
                  <a:lnTo>
                    <a:pt x="3429348" y="0"/>
                  </a:lnTo>
                  <a:cubicBezTo>
                    <a:pt x="3437321" y="0"/>
                    <a:pt x="3444967" y="3167"/>
                    <a:pt x="3450604" y="8804"/>
                  </a:cubicBezTo>
                  <a:cubicBezTo>
                    <a:pt x="3456242" y="14442"/>
                    <a:pt x="3459409" y="22088"/>
                    <a:pt x="3459409" y="30060"/>
                  </a:cubicBezTo>
                  <a:lnTo>
                    <a:pt x="3459409" y="1347885"/>
                  </a:lnTo>
                  <a:cubicBezTo>
                    <a:pt x="3459409" y="1355858"/>
                    <a:pt x="3456242" y="1363504"/>
                    <a:pt x="3450604" y="1369141"/>
                  </a:cubicBezTo>
                  <a:cubicBezTo>
                    <a:pt x="3444967" y="1374778"/>
                    <a:pt x="3437321" y="1377945"/>
                    <a:pt x="3429348" y="1377945"/>
                  </a:cubicBezTo>
                  <a:lnTo>
                    <a:pt x="30060" y="1377945"/>
                  </a:lnTo>
                  <a:cubicBezTo>
                    <a:pt x="22088" y="1377945"/>
                    <a:pt x="14442" y="1374778"/>
                    <a:pt x="8804" y="1369141"/>
                  </a:cubicBezTo>
                  <a:cubicBezTo>
                    <a:pt x="3167" y="1363504"/>
                    <a:pt x="0" y="1355858"/>
                    <a:pt x="0" y="1347885"/>
                  </a:cubicBezTo>
                  <a:lnTo>
                    <a:pt x="0" y="30060"/>
                  </a:lnTo>
                  <a:cubicBezTo>
                    <a:pt x="0" y="22088"/>
                    <a:pt x="3167" y="14442"/>
                    <a:pt x="8804" y="8804"/>
                  </a:cubicBezTo>
                  <a:cubicBezTo>
                    <a:pt x="14442" y="3167"/>
                    <a:pt x="22088" y="0"/>
                    <a:pt x="30060" y="0"/>
                  </a:cubicBezTo>
                  <a:close/>
                </a:path>
              </a:pathLst>
            </a:custGeom>
            <a:solidFill>
              <a:srgbClr val="5271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3459409" cy="1416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580877" y="3522988"/>
            <a:ext cx="12735879" cy="4856609"/>
            <a:chOff x="0" y="0"/>
            <a:chExt cx="28072634" cy="1070501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072634" cy="10705017"/>
            </a:xfrm>
            <a:custGeom>
              <a:avLst/>
              <a:gdLst/>
              <a:ahLst/>
              <a:cxnLst/>
              <a:rect r="r" b="b" t="t" l="l"/>
              <a:pathLst>
                <a:path h="10705017" w="28072634">
                  <a:moveTo>
                    <a:pt x="0" y="0"/>
                  </a:moveTo>
                  <a:lnTo>
                    <a:pt x="28072634" y="0"/>
                  </a:lnTo>
                  <a:lnTo>
                    <a:pt x="28072634" y="10705017"/>
                  </a:lnTo>
                  <a:lnTo>
                    <a:pt x="0" y="10705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28072634" cy="107050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5"/>
                </a:lnSpc>
              </a:pPr>
              <a:r>
                <a:rPr lang="en-US" b="true" sz="3107" spc="-183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cada diagrama, você consegue observar um padrão no total de palitos adicionados?</a:t>
              </a:r>
            </a:p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5"/>
                </a:lnSpc>
              </a:pPr>
              <a:r>
                <a:rPr lang="en-US" b="true" sz="3107" spc="-183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Além de observar a figura, em exercícios que exigem encontrar um padrão, uma ótima estratégia é </a:t>
              </a:r>
              <a:r>
                <a:rPr lang="en-US" b="true" sz="3107" spc="-183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organizar as informações em uma tabela!</a:t>
              </a:r>
              <a:r>
                <a:rPr lang="en-US" b="true" sz="3107" spc="-183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</a:p>
            <a:p>
              <a:pPr algn="just">
                <a:lnSpc>
                  <a:spcPts val="3727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Que tal tentar? Anote o número do diagrama de um lado e a quantidade de palitos do outro.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3298187" y="4658628"/>
            <a:ext cx="11301259" cy="1187667"/>
          </a:xfrm>
          <a:custGeom>
            <a:avLst/>
            <a:gdLst/>
            <a:ahLst/>
            <a:cxnLst/>
            <a:rect r="r" b="b" t="t" l="l"/>
            <a:pathLst>
              <a:path h="1187667" w="11301259">
                <a:moveTo>
                  <a:pt x="0" y="0"/>
                </a:moveTo>
                <a:lnTo>
                  <a:pt x="11301259" y="0"/>
                </a:lnTo>
                <a:lnTo>
                  <a:pt x="11301259" y="1187667"/>
                </a:lnTo>
                <a:lnTo>
                  <a:pt x="0" y="11876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112" t="-107211" r="-3112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68566" y="3550828"/>
            <a:ext cx="5528295" cy="2523315"/>
            <a:chOff x="0" y="0"/>
            <a:chExt cx="12185559" cy="55619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85559" cy="5561932"/>
            </a:xfrm>
            <a:custGeom>
              <a:avLst/>
              <a:gdLst/>
              <a:ahLst/>
              <a:cxnLst/>
              <a:rect r="r" b="b" t="t" l="l"/>
              <a:pathLst>
                <a:path h="5561932" w="12185559">
                  <a:moveTo>
                    <a:pt x="0" y="0"/>
                  </a:moveTo>
                  <a:lnTo>
                    <a:pt x="12185559" y="0"/>
                  </a:lnTo>
                  <a:lnTo>
                    <a:pt x="12185559" y="5561932"/>
                  </a:lnTo>
                  <a:lnTo>
                    <a:pt x="0" y="55619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12185559" cy="55619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7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688883" y="4143097"/>
            <a:ext cx="1153381" cy="937102"/>
          </a:xfrm>
          <a:custGeom>
            <a:avLst/>
            <a:gdLst/>
            <a:ahLst/>
            <a:cxnLst/>
            <a:rect r="r" b="b" t="t" l="l"/>
            <a:pathLst>
              <a:path h="937102" w="1153381">
                <a:moveTo>
                  <a:pt x="0" y="0"/>
                </a:moveTo>
                <a:lnTo>
                  <a:pt x="1153380" y="0"/>
                </a:lnTo>
                <a:lnTo>
                  <a:pt x="1153380" y="937102"/>
                </a:lnTo>
                <a:lnTo>
                  <a:pt x="0" y="9371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9810" t="-153703" r="-751023" b="-8912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666612" y="4439871"/>
            <a:ext cx="6672744" cy="5575408"/>
            <a:chOff x="0" y="0"/>
            <a:chExt cx="1757430" cy="14684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57431" cy="1468420"/>
            </a:xfrm>
            <a:custGeom>
              <a:avLst/>
              <a:gdLst/>
              <a:ahLst/>
              <a:cxnLst/>
              <a:rect r="r" b="b" t="t" l="l"/>
              <a:pathLst>
                <a:path h="1468420" w="1757431">
                  <a:moveTo>
                    <a:pt x="59172" y="0"/>
                  </a:moveTo>
                  <a:lnTo>
                    <a:pt x="1698259" y="0"/>
                  </a:lnTo>
                  <a:cubicBezTo>
                    <a:pt x="1730939" y="0"/>
                    <a:pt x="1757431" y="26492"/>
                    <a:pt x="1757431" y="59172"/>
                  </a:cubicBezTo>
                  <a:lnTo>
                    <a:pt x="1757431" y="1409249"/>
                  </a:lnTo>
                  <a:cubicBezTo>
                    <a:pt x="1757431" y="1441928"/>
                    <a:pt x="1730939" y="1468420"/>
                    <a:pt x="1698259" y="1468420"/>
                  </a:cubicBezTo>
                  <a:lnTo>
                    <a:pt x="59172" y="1468420"/>
                  </a:lnTo>
                  <a:cubicBezTo>
                    <a:pt x="26492" y="1468420"/>
                    <a:pt x="0" y="1441928"/>
                    <a:pt x="0" y="1409249"/>
                  </a:cubicBezTo>
                  <a:lnTo>
                    <a:pt x="0" y="59172"/>
                  </a:lnTo>
                  <a:cubicBezTo>
                    <a:pt x="0" y="26492"/>
                    <a:pt x="26492" y="0"/>
                    <a:pt x="59172" y="0"/>
                  </a:cubicBezTo>
                  <a:close/>
                </a:path>
              </a:pathLst>
            </a:custGeom>
            <a:solidFill>
              <a:srgbClr val="95B7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757430" cy="1506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51890" y="4611648"/>
            <a:ext cx="6259113" cy="6402641"/>
            <a:chOff x="0" y="0"/>
            <a:chExt cx="13510439" cy="1382024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510439" cy="13820246"/>
            </a:xfrm>
            <a:custGeom>
              <a:avLst/>
              <a:gdLst/>
              <a:ahLst/>
              <a:cxnLst/>
              <a:rect r="r" b="b" t="t" l="l"/>
              <a:pathLst>
                <a:path h="13820246" w="13510439">
                  <a:moveTo>
                    <a:pt x="0" y="0"/>
                  </a:moveTo>
                  <a:lnTo>
                    <a:pt x="13510439" y="0"/>
                  </a:lnTo>
                  <a:lnTo>
                    <a:pt x="13510439" y="13820246"/>
                  </a:lnTo>
                  <a:lnTo>
                    <a:pt x="0" y="138202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13510439" cy="1382024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485"/>
                </a:lnSpc>
              </a:pPr>
              <a:r>
                <a:rPr lang="en-US" b="true" sz="2907" spc="-171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Vamos preencher nossa tabela! Para cada diagrama, conte o total de palitos e anote os valores.</a:t>
              </a:r>
            </a:p>
            <a:p>
              <a:pPr algn="just">
                <a:lnSpc>
                  <a:spcPts val="3485"/>
                </a:lnSpc>
              </a:pPr>
              <a:r>
                <a:rPr lang="en-US" b="true" sz="2907" spc="-171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Observe como os palitos aumentam de um diagrama para o outro. Assim, conseguimos identificar um padrão que nos ajudará a encontrar a resposta para o diagrama número 5.</a:t>
              </a:r>
            </a:p>
            <a:p>
              <a:pPr algn="just">
                <a:lnSpc>
                  <a:spcPts val="3488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249647" y="3162781"/>
            <a:ext cx="7387399" cy="1187667"/>
          </a:xfrm>
          <a:custGeom>
            <a:avLst/>
            <a:gdLst/>
            <a:ahLst/>
            <a:cxnLst/>
            <a:rect r="r" b="b" t="t" l="l"/>
            <a:pathLst>
              <a:path h="1187667" w="7387399">
                <a:moveTo>
                  <a:pt x="0" y="0"/>
                </a:moveTo>
                <a:lnTo>
                  <a:pt x="7387400" y="0"/>
                </a:lnTo>
                <a:lnTo>
                  <a:pt x="7387400" y="1187667"/>
                </a:lnTo>
                <a:lnTo>
                  <a:pt x="0" y="118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823" t="-107211" r="-3268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0060069" y="2962756"/>
            <a:ext cx="6830466" cy="7124219"/>
            <a:chOff x="0" y="0"/>
            <a:chExt cx="9107287" cy="949895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107287" cy="9498958"/>
            </a:xfrm>
            <a:custGeom>
              <a:avLst/>
              <a:gdLst/>
              <a:ahLst/>
              <a:cxnLst/>
              <a:rect r="r" b="b" t="t" l="l"/>
              <a:pathLst>
                <a:path h="9498958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9498958"/>
                  </a:lnTo>
                  <a:lnTo>
                    <a:pt x="0" y="9498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453469" y="374439"/>
              <a:ext cx="3974647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Palitos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2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4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313198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4594312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3" id="43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0" t="-12471" r="-26038" b="-142032"/>
                </a:stretch>
              </a:blipFill>
            </p:spPr>
          </p:sp>
        </p:grp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68566" y="3550828"/>
            <a:ext cx="5528295" cy="2523315"/>
            <a:chOff x="0" y="0"/>
            <a:chExt cx="12185559" cy="55619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85559" cy="5561932"/>
            </a:xfrm>
            <a:custGeom>
              <a:avLst/>
              <a:gdLst/>
              <a:ahLst/>
              <a:cxnLst/>
              <a:rect r="r" b="b" t="t" l="l"/>
              <a:pathLst>
                <a:path h="5561932" w="12185559">
                  <a:moveTo>
                    <a:pt x="0" y="0"/>
                  </a:moveTo>
                  <a:lnTo>
                    <a:pt x="12185559" y="0"/>
                  </a:lnTo>
                  <a:lnTo>
                    <a:pt x="12185559" y="5561932"/>
                  </a:lnTo>
                  <a:lnTo>
                    <a:pt x="0" y="55619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12185559" cy="55619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7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688883" y="4143097"/>
            <a:ext cx="1153381" cy="937102"/>
          </a:xfrm>
          <a:custGeom>
            <a:avLst/>
            <a:gdLst/>
            <a:ahLst/>
            <a:cxnLst/>
            <a:rect r="r" b="b" t="t" l="l"/>
            <a:pathLst>
              <a:path h="937102" w="1153381">
                <a:moveTo>
                  <a:pt x="0" y="0"/>
                </a:moveTo>
                <a:lnTo>
                  <a:pt x="1153380" y="0"/>
                </a:lnTo>
                <a:lnTo>
                  <a:pt x="1153380" y="937102"/>
                </a:lnTo>
                <a:lnTo>
                  <a:pt x="0" y="9371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9810" t="-153703" r="-751023" b="-891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688883" y="5113954"/>
            <a:ext cx="1153381" cy="937102"/>
          </a:xfrm>
          <a:custGeom>
            <a:avLst/>
            <a:gdLst/>
            <a:ahLst/>
            <a:cxnLst/>
            <a:rect r="r" b="b" t="t" l="l"/>
            <a:pathLst>
              <a:path h="937102" w="1153381">
                <a:moveTo>
                  <a:pt x="0" y="0"/>
                </a:moveTo>
                <a:lnTo>
                  <a:pt x="1153380" y="0"/>
                </a:lnTo>
                <a:lnTo>
                  <a:pt x="1153380" y="937102"/>
                </a:lnTo>
                <a:lnTo>
                  <a:pt x="0" y="937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0020" t="-140296" r="-569817" b="-6929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666612" y="4439871"/>
            <a:ext cx="6672744" cy="5575408"/>
            <a:chOff x="0" y="0"/>
            <a:chExt cx="1757430" cy="14684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57431" cy="1468420"/>
            </a:xfrm>
            <a:custGeom>
              <a:avLst/>
              <a:gdLst/>
              <a:ahLst/>
              <a:cxnLst/>
              <a:rect r="r" b="b" t="t" l="l"/>
              <a:pathLst>
                <a:path h="1468420" w="1757431">
                  <a:moveTo>
                    <a:pt x="59172" y="0"/>
                  </a:moveTo>
                  <a:lnTo>
                    <a:pt x="1698259" y="0"/>
                  </a:lnTo>
                  <a:cubicBezTo>
                    <a:pt x="1730939" y="0"/>
                    <a:pt x="1757431" y="26492"/>
                    <a:pt x="1757431" y="59172"/>
                  </a:cubicBezTo>
                  <a:lnTo>
                    <a:pt x="1757431" y="1409249"/>
                  </a:lnTo>
                  <a:cubicBezTo>
                    <a:pt x="1757431" y="1441928"/>
                    <a:pt x="1730939" y="1468420"/>
                    <a:pt x="1698259" y="1468420"/>
                  </a:cubicBezTo>
                  <a:lnTo>
                    <a:pt x="59172" y="1468420"/>
                  </a:lnTo>
                  <a:cubicBezTo>
                    <a:pt x="26492" y="1468420"/>
                    <a:pt x="0" y="1441928"/>
                    <a:pt x="0" y="1409249"/>
                  </a:cubicBezTo>
                  <a:lnTo>
                    <a:pt x="0" y="59172"/>
                  </a:lnTo>
                  <a:cubicBezTo>
                    <a:pt x="0" y="26492"/>
                    <a:pt x="26492" y="0"/>
                    <a:pt x="59172" y="0"/>
                  </a:cubicBezTo>
                  <a:close/>
                </a:path>
              </a:pathLst>
            </a:custGeom>
            <a:solidFill>
              <a:srgbClr val="95B7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757430" cy="1506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51890" y="4611648"/>
            <a:ext cx="6259113" cy="6402641"/>
            <a:chOff x="0" y="0"/>
            <a:chExt cx="13510439" cy="1382024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510439" cy="13820246"/>
            </a:xfrm>
            <a:custGeom>
              <a:avLst/>
              <a:gdLst/>
              <a:ahLst/>
              <a:cxnLst/>
              <a:rect r="r" b="b" t="t" l="l"/>
              <a:pathLst>
                <a:path h="13820246" w="13510439">
                  <a:moveTo>
                    <a:pt x="0" y="0"/>
                  </a:moveTo>
                  <a:lnTo>
                    <a:pt x="13510439" y="0"/>
                  </a:lnTo>
                  <a:lnTo>
                    <a:pt x="13510439" y="13820246"/>
                  </a:lnTo>
                  <a:lnTo>
                    <a:pt x="0" y="138202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13510439" cy="1382024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485"/>
                </a:lnSpc>
              </a:pPr>
              <a:r>
                <a:rPr lang="en-US" b="true" sz="2907" spc="-171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Vamos preencher nossa tabela! Para cada diagrama, conte o total de palitos e anote os valores.</a:t>
              </a:r>
            </a:p>
            <a:p>
              <a:pPr algn="just">
                <a:lnSpc>
                  <a:spcPts val="3485"/>
                </a:lnSpc>
              </a:pPr>
              <a:r>
                <a:rPr lang="en-US" b="true" sz="2907" spc="-171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Observe como os palitos aumentam de um diagrama para o outro. Assim, conseguimos identificar um padrão que nos ajudará a encontrar a resposta para o diagrama número 5.</a:t>
              </a:r>
            </a:p>
            <a:p>
              <a:pPr algn="just">
                <a:lnSpc>
                  <a:spcPts val="3488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49647" y="3162781"/>
            <a:ext cx="7387399" cy="1187667"/>
          </a:xfrm>
          <a:custGeom>
            <a:avLst/>
            <a:gdLst/>
            <a:ahLst/>
            <a:cxnLst/>
            <a:rect r="r" b="b" t="t" l="l"/>
            <a:pathLst>
              <a:path h="1187667" w="7387399">
                <a:moveTo>
                  <a:pt x="0" y="0"/>
                </a:moveTo>
                <a:lnTo>
                  <a:pt x="7387400" y="0"/>
                </a:lnTo>
                <a:lnTo>
                  <a:pt x="7387400" y="1187667"/>
                </a:lnTo>
                <a:lnTo>
                  <a:pt x="0" y="118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823" t="-107211" r="-3268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0060069" y="2962756"/>
            <a:ext cx="6830466" cy="7124219"/>
            <a:chOff x="0" y="0"/>
            <a:chExt cx="9107287" cy="949895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107287" cy="9498958"/>
            </a:xfrm>
            <a:custGeom>
              <a:avLst/>
              <a:gdLst/>
              <a:ahLst/>
              <a:cxnLst/>
              <a:rect r="r" b="b" t="t" l="l"/>
              <a:pathLst>
                <a:path h="9498958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9498958"/>
                  </a:lnTo>
                  <a:lnTo>
                    <a:pt x="0" y="9498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453469" y="374439"/>
              <a:ext cx="3974647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Palitos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2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4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313198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594312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4" id="44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9"/>
                <a:stretch>
                  <a:fillRect l="0" t="-12471" r="-26038" b="-142032"/>
                </a:stretch>
              </a:blipFill>
            </p:spPr>
          </p:sp>
        </p:grpSp>
      </p:grpSp>
      <p:sp>
        <p:nvSpPr>
          <p:cNvPr name="Freeform 46" id="46"/>
          <p:cNvSpPr/>
          <p:nvPr/>
        </p:nvSpPr>
        <p:spPr>
          <a:xfrm flipH="true" flipV="true" rot="0">
            <a:off x="16890535" y="4611648"/>
            <a:ext cx="523629" cy="891805"/>
          </a:xfrm>
          <a:custGeom>
            <a:avLst/>
            <a:gdLst/>
            <a:ahLst/>
            <a:cxnLst/>
            <a:rect r="r" b="b" t="t" l="l"/>
            <a:pathLst>
              <a:path h="891805" w="523629">
                <a:moveTo>
                  <a:pt x="523629" y="891805"/>
                </a:moveTo>
                <a:lnTo>
                  <a:pt x="0" y="891805"/>
                </a:lnTo>
                <a:lnTo>
                  <a:pt x="0" y="0"/>
                </a:lnTo>
                <a:lnTo>
                  <a:pt x="523629" y="0"/>
                </a:lnTo>
                <a:lnTo>
                  <a:pt x="523629" y="891805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6750513" y="4665213"/>
            <a:ext cx="401836" cy="448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8"/>
              </a:lnSpc>
              <a:spcBef>
                <a:spcPct val="0"/>
              </a:spcBef>
            </a:pPr>
            <a:r>
              <a:rPr lang="en-US" b="true" sz="2584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+2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68566" y="3550828"/>
            <a:ext cx="5528295" cy="2523315"/>
            <a:chOff x="0" y="0"/>
            <a:chExt cx="12185559" cy="55619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85559" cy="5561932"/>
            </a:xfrm>
            <a:custGeom>
              <a:avLst/>
              <a:gdLst/>
              <a:ahLst/>
              <a:cxnLst/>
              <a:rect r="r" b="b" t="t" l="l"/>
              <a:pathLst>
                <a:path h="5561932" w="12185559">
                  <a:moveTo>
                    <a:pt x="0" y="0"/>
                  </a:moveTo>
                  <a:lnTo>
                    <a:pt x="12185559" y="0"/>
                  </a:lnTo>
                  <a:lnTo>
                    <a:pt x="12185559" y="5561932"/>
                  </a:lnTo>
                  <a:lnTo>
                    <a:pt x="0" y="55619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12185559" cy="55619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7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688883" y="4143097"/>
            <a:ext cx="1153381" cy="937102"/>
          </a:xfrm>
          <a:custGeom>
            <a:avLst/>
            <a:gdLst/>
            <a:ahLst/>
            <a:cxnLst/>
            <a:rect r="r" b="b" t="t" l="l"/>
            <a:pathLst>
              <a:path h="937102" w="1153381">
                <a:moveTo>
                  <a:pt x="0" y="0"/>
                </a:moveTo>
                <a:lnTo>
                  <a:pt x="1153380" y="0"/>
                </a:lnTo>
                <a:lnTo>
                  <a:pt x="1153380" y="937102"/>
                </a:lnTo>
                <a:lnTo>
                  <a:pt x="0" y="9371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9810" t="-153703" r="-751023" b="-891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688883" y="5113954"/>
            <a:ext cx="1153381" cy="937102"/>
          </a:xfrm>
          <a:custGeom>
            <a:avLst/>
            <a:gdLst/>
            <a:ahLst/>
            <a:cxnLst/>
            <a:rect r="r" b="b" t="t" l="l"/>
            <a:pathLst>
              <a:path h="937102" w="1153381">
                <a:moveTo>
                  <a:pt x="0" y="0"/>
                </a:moveTo>
                <a:lnTo>
                  <a:pt x="1153380" y="0"/>
                </a:lnTo>
                <a:lnTo>
                  <a:pt x="1153380" y="937102"/>
                </a:lnTo>
                <a:lnTo>
                  <a:pt x="0" y="937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0020" t="-140296" r="-569817" b="-6929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666612" y="4439871"/>
            <a:ext cx="6672744" cy="5575408"/>
            <a:chOff x="0" y="0"/>
            <a:chExt cx="1757430" cy="14684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57431" cy="1468420"/>
            </a:xfrm>
            <a:custGeom>
              <a:avLst/>
              <a:gdLst/>
              <a:ahLst/>
              <a:cxnLst/>
              <a:rect r="r" b="b" t="t" l="l"/>
              <a:pathLst>
                <a:path h="1468420" w="1757431">
                  <a:moveTo>
                    <a:pt x="59172" y="0"/>
                  </a:moveTo>
                  <a:lnTo>
                    <a:pt x="1698259" y="0"/>
                  </a:lnTo>
                  <a:cubicBezTo>
                    <a:pt x="1730939" y="0"/>
                    <a:pt x="1757431" y="26492"/>
                    <a:pt x="1757431" y="59172"/>
                  </a:cubicBezTo>
                  <a:lnTo>
                    <a:pt x="1757431" y="1409249"/>
                  </a:lnTo>
                  <a:cubicBezTo>
                    <a:pt x="1757431" y="1441928"/>
                    <a:pt x="1730939" y="1468420"/>
                    <a:pt x="1698259" y="1468420"/>
                  </a:cubicBezTo>
                  <a:lnTo>
                    <a:pt x="59172" y="1468420"/>
                  </a:lnTo>
                  <a:cubicBezTo>
                    <a:pt x="26492" y="1468420"/>
                    <a:pt x="0" y="1441928"/>
                    <a:pt x="0" y="1409249"/>
                  </a:cubicBezTo>
                  <a:lnTo>
                    <a:pt x="0" y="59172"/>
                  </a:lnTo>
                  <a:cubicBezTo>
                    <a:pt x="0" y="26492"/>
                    <a:pt x="26492" y="0"/>
                    <a:pt x="59172" y="0"/>
                  </a:cubicBezTo>
                  <a:close/>
                </a:path>
              </a:pathLst>
            </a:custGeom>
            <a:solidFill>
              <a:srgbClr val="95B7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757430" cy="1506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51890" y="4611648"/>
            <a:ext cx="6259113" cy="6402641"/>
            <a:chOff x="0" y="0"/>
            <a:chExt cx="13510439" cy="1382024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510439" cy="13820246"/>
            </a:xfrm>
            <a:custGeom>
              <a:avLst/>
              <a:gdLst/>
              <a:ahLst/>
              <a:cxnLst/>
              <a:rect r="r" b="b" t="t" l="l"/>
              <a:pathLst>
                <a:path h="13820246" w="13510439">
                  <a:moveTo>
                    <a:pt x="0" y="0"/>
                  </a:moveTo>
                  <a:lnTo>
                    <a:pt x="13510439" y="0"/>
                  </a:lnTo>
                  <a:lnTo>
                    <a:pt x="13510439" y="13820246"/>
                  </a:lnTo>
                  <a:lnTo>
                    <a:pt x="0" y="138202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13510439" cy="1382024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485"/>
                </a:lnSpc>
              </a:pPr>
              <a:r>
                <a:rPr lang="en-US" b="true" sz="2907" spc="-171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Vamos preencher nossa tabela! Para cada diagrama, conte o total de palitos e anote os valores.</a:t>
              </a:r>
            </a:p>
            <a:p>
              <a:pPr algn="just">
                <a:lnSpc>
                  <a:spcPts val="3485"/>
                </a:lnSpc>
              </a:pPr>
              <a:r>
                <a:rPr lang="en-US" b="true" sz="2907" spc="-171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Observe como os palitos aumentam de um diagrama para o outro. Assim, conseguimos identificar um padrão que nos ajudará a encontrar a resposta para o diagrama número 5.</a:t>
              </a:r>
            </a:p>
            <a:p>
              <a:pPr algn="just">
                <a:lnSpc>
                  <a:spcPts val="3488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49647" y="3162781"/>
            <a:ext cx="7387399" cy="1187667"/>
          </a:xfrm>
          <a:custGeom>
            <a:avLst/>
            <a:gdLst/>
            <a:ahLst/>
            <a:cxnLst/>
            <a:rect r="r" b="b" t="t" l="l"/>
            <a:pathLst>
              <a:path h="1187667" w="7387399">
                <a:moveTo>
                  <a:pt x="0" y="0"/>
                </a:moveTo>
                <a:lnTo>
                  <a:pt x="7387400" y="0"/>
                </a:lnTo>
                <a:lnTo>
                  <a:pt x="7387400" y="1187667"/>
                </a:lnTo>
                <a:lnTo>
                  <a:pt x="0" y="118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823" t="-107211" r="-3268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688883" y="6084812"/>
            <a:ext cx="1153381" cy="937102"/>
          </a:xfrm>
          <a:custGeom>
            <a:avLst/>
            <a:gdLst/>
            <a:ahLst/>
            <a:cxnLst/>
            <a:rect r="r" b="b" t="t" l="l"/>
            <a:pathLst>
              <a:path h="937102" w="1153381">
                <a:moveTo>
                  <a:pt x="0" y="0"/>
                </a:moveTo>
                <a:lnTo>
                  <a:pt x="1153380" y="0"/>
                </a:lnTo>
                <a:lnTo>
                  <a:pt x="1153380" y="937102"/>
                </a:lnTo>
                <a:lnTo>
                  <a:pt x="0" y="937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7237" t="-139627" r="-412600" b="-7598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60069" y="2962756"/>
            <a:ext cx="6830466" cy="7124219"/>
            <a:chOff x="0" y="0"/>
            <a:chExt cx="9107287" cy="94989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07287" cy="9498958"/>
            </a:xfrm>
            <a:custGeom>
              <a:avLst/>
              <a:gdLst/>
              <a:ahLst/>
              <a:cxnLst/>
              <a:rect r="r" b="b" t="t" l="l"/>
              <a:pathLst>
                <a:path h="9498958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9498958"/>
                  </a:lnTo>
                  <a:lnTo>
                    <a:pt x="0" y="9498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453469" y="374439"/>
              <a:ext cx="3974647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Palitos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2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7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4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313198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4594312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5" id="45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9"/>
                <a:stretch>
                  <a:fillRect l="0" t="-12471" r="-26038" b="-142032"/>
                </a:stretch>
              </a:blipFill>
            </p:spPr>
          </p:sp>
        </p:grpSp>
      </p:grpSp>
      <p:sp>
        <p:nvSpPr>
          <p:cNvPr name="Freeform 47" id="47"/>
          <p:cNvSpPr/>
          <p:nvPr/>
        </p:nvSpPr>
        <p:spPr>
          <a:xfrm flipH="true" flipV="true" rot="0">
            <a:off x="16890535" y="4611648"/>
            <a:ext cx="523629" cy="891805"/>
          </a:xfrm>
          <a:custGeom>
            <a:avLst/>
            <a:gdLst/>
            <a:ahLst/>
            <a:cxnLst/>
            <a:rect r="r" b="b" t="t" l="l"/>
            <a:pathLst>
              <a:path h="891805" w="523629">
                <a:moveTo>
                  <a:pt x="523629" y="891805"/>
                </a:moveTo>
                <a:lnTo>
                  <a:pt x="0" y="891805"/>
                </a:lnTo>
                <a:lnTo>
                  <a:pt x="0" y="0"/>
                </a:lnTo>
                <a:lnTo>
                  <a:pt x="523629" y="0"/>
                </a:lnTo>
                <a:lnTo>
                  <a:pt x="523629" y="891805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true" flipV="true" rot="0">
            <a:off x="16890535" y="5661557"/>
            <a:ext cx="523629" cy="891805"/>
          </a:xfrm>
          <a:custGeom>
            <a:avLst/>
            <a:gdLst/>
            <a:ahLst/>
            <a:cxnLst/>
            <a:rect r="r" b="b" t="t" l="l"/>
            <a:pathLst>
              <a:path h="891805" w="523629">
                <a:moveTo>
                  <a:pt x="523629" y="891806"/>
                </a:moveTo>
                <a:lnTo>
                  <a:pt x="0" y="891806"/>
                </a:lnTo>
                <a:lnTo>
                  <a:pt x="0" y="0"/>
                </a:lnTo>
                <a:lnTo>
                  <a:pt x="523629" y="0"/>
                </a:lnTo>
                <a:lnTo>
                  <a:pt x="523629" y="891806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16750513" y="4665213"/>
            <a:ext cx="401836" cy="448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8"/>
              </a:lnSpc>
              <a:spcBef>
                <a:spcPct val="0"/>
              </a:spcBef>
            </a:pPr>
            <a:r>
              <a:rPr lang="en-US" b="true" sz="2584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+2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6750513" y="5704538"/>
            <a:ext cx="401836" cy="448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8"/>
              </a:lnSpc>
              <a:spcBef>
                <a:spcPct val="0"/>
              </a:spcBef>
            </a:pPr>
            <a:r>
              <a:rPr lang="en-US" b="true" sz="2584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+2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68566" y="3550828"/>
            <a:ext cx="5528295" cy="2523315"/>
            <a:chOff x="0" y="0"/>
            <a:chExt cx="12185559" cy="55619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85559" cy="5561932"/>
            </a:xfrm>
            <a:custGeom>
              <a:avLst/>
              <a:gdLst/>
              <a:ahLst/>
              <a:cxnLst/>
              <a:rect r="r" b="b" t="t" l="l"/>
              <a:pathLst>
                <a:path h="5561932" w="12185559">
                  <a:moveTo>
                    <a:pt x="0" y="0"/>
                  </a:moveTo>
                  <a:lnTo>
                    <a:pt x="12185559" y="0"/>
                  </a:lnTo>
                  <a:lnTo>
                    <a:pt x="12185559" y="5561932"/>
                  </a:lnTo>
                  <a:lnTo>
                    <a:pt x="0" y="55619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12185559" cy="55619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7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688883" y="4143097"/>
            <a:ext cx="1153381" cy="937102"/>
          </a:xfrm>
          <a:custGeom>
            <a:avLst/>
            <a:gdLst/>
            <a:ahLst/>
            <a:cxnLst/>
            <a:rect r="r" b="b" t="t" l="l"/>
            <a:pathLst>
              <a:path h="937102" w="1153381">
                <a:moveTo>
                  <a:pt x="0" y="0"/>
                </a:moveTo>
                <a:lnTo>
                  <a:pt x="1153380" y="0"/>
                </a:lnTo>
                <a:lnTo>
                  <a:pt x="1153380" y="937102"/>
                </a:lnTo>
                <a:lnTo>
                  <a:pt x="0" y="9371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9810" t="-153703" r="-751023" b="-891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688883" y="5113954"/>
            <a:ext cx="1153381" cy="937102"/>
          </a:xfrm>
          <a:custGeom>
            <a:avLst/>
            <a:gdLst/>
            <a:ahLst/>
            <a:cxnLst/>
            <a:rect r="r" b="b" t="t" l="l"/>
            <a:pathLst>
              <a:path h="937102" w="1153381">
                <a:moveTo>
                  <a:pt x="0" y="0"/>
                </a:moveTo>
                <a:lnTo>
                  <a:pt x="1153380" y="0"/>
                </a:lnTo>
                <a:lnTo>
                  <a:pt x="1153380" y="937102"/>
                </a:lnTo>
                <a:lnTo>
                  <a:pt x="0" y="937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0020" t="-140296" r="-569817" b="-6929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666612" y="4439871"/>
            <a:ext cx="6672744" cy="5575408"/>
            <a:chOff x="0" y="0"/>
            <a:chExt cx="1757430" cy="14684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57431" cy="1468420"/>
            </a:xfrm>
            <a:custGeom>
              <a:avLst/>
              <a:gdLst/>
              <a:ahLst/>
              <a:cxnLst/>
              <a:rect r="r" b="b" t="t" l="l"/>
              <a:pathLst>
                <a:path h="1468420" w="1757431">
                  <a:moveTo>
                    <a:pt x="59172" y="0"/>
                  </a:moveTo>
                  <a:lnTo>
                    <a:pt x="1698259" y="0"/>
                  </a:lnTo>
                  <a:cubicBezTo>
                    <a:pt x="1730939" y="0"/>
                    <a:pt x="1757431" y="26492"/>
                    <a:pt x="1757431" y="59172"/>
                  </a:cubicBezTo>
                  <a:lnTo>
                    <a:pt x="1757431" y="1409249"/>
                  </a:lnTo>
                  <a:cubicBezTo>
                    <a:pt x="1757431" y="1441928"/>
                    <a:pt x="1730939" y="1468420"/>
                    <a:pt x="1698259" y="1468420"/>
                  </a:cubicBezTo>
                  <a:lnTo>
                    <a:pt x="59172" y="1468420"/>
                  </a:lnTo>
                  <a:cubicBezTo>
                    <a:pt x="26492" y="1468420"/>
                    <a:pt x="0" y="1441928"/>
                    <a:pt x="0" y="1409249"/>
                  </a:cubicBezTo>
                  <a:lnTo>
                    <a:pt x="0" y="59172"/>
                  </a:lnTo>
                  <a:cubicBezTo>
                    <a:pt x="0" y="26492"/>
                    <a:pt x="26492" y="0"/>
                    <a:pt x="59172" y="0"/>
                  </a:cubicBezTo>
                  <a:close/>
                </a:path>
              </a:pathLst>
            </a:custGeom>
            <a:solidFill>
              <a:srgbClr val="95B7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757430" cy="1506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51890" y="4611648"/>
            <a:ext cx="6259113" cy="6402641"/>
            <a:chOff x="0" y="0"/>
            <a:chExt cx="13510439" cy="1382024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510439" cy="13820246"/>
            </a:xfrm>
            <a:custGeom>
              <a:avLst/>
              <a:gdLst/>
              <a:ahLst/>
              <a:cxnLst/>
              <a:rect r="r" b="b" t="t" l="l"/>
              <a:pathLst>
                <a:path h="13820246" w="13510439">
                  <a:moveTo>
                    <a:pt x="0" y="0"/>
                  </a:moveTo>
                  <a:lnTo>
                    <a:pt x="13510439" y="0"/>
                  </a:lnTo>
                  <a:lnTo>
                    <a:pt x="13510439" y="13820246"/>
                  </a:lnTo>
                  <a:lnTo>
                    <a:pt x="0" y="138202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13510439" cy="1382024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485"/>
                </a:lnSpc>
              </a:pPr>
              <a:r>
                <a:rPr lang="en-US" b="true" sz="2907" spc="-171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Vamos preencher nossa tabela! Para cada diagrama, conte o total de palitos e anote os valores.</a:t>
              </a:r>
            </a:p>
            <a:p>
              <a:pPr algn="just">
                <a:lnSpc>
                  <a:spcPts val="3485"/>
                </a:lnSpc>
              </a:pPr>
              <a:r>
                <a:rPr lang="en-US" b="true" sz="2907" spc="-171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Observe como os palitos aumentam de um diagrama para o outro. Assim, conseguimos identificar um padrão que nos ajudará a encontrar a resposta para o diagrama número 5.</a:t>
              </a:r>
            </a:p>
            <a:p>
              <a:pPr algn="just">
                <a:lnSpc>
                  <a:spcPts val="3488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49647" y="3162781"/>
            <a:ext cx="7387399" cy="1187667"/>
          </a:xfrm>
          <a:custGeom>
            <a:avLst/>
            <a:gdLst/>
            <a:ahLst/>
            <a:cxnLst/>
            <a:rect r="r" b="b" t="t" l="l"/>
            <a:pathLst>
              <a:path h="1187667" w="7387399">
                <a:moveTo>
                  <a:pt x="0" y="0"/>
                </a:moveTo>
                <a:lnTo>
                  <a:pt x="7387400" y="0"/>
                </a:lnTo>
                <a:lnTo>
                  <a:pt x="7387400" y="1187667"/>
                </a:lnTo>
                <a:lnTo>
                  <a:pt x="0" y="118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823" t="-107211" r="-3268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688883" y="6084812"/>
            <a:ext cx="1153381" cy="937102"/>
          </a:xfrm>
          <a:custGeom>
            <a:avLst/>
            <a:gdLst/>
            <a:ahLst/>
            <a:cxnLst/>
            <a:rect r="r" b="b" t="t" l="l"/>
            <a:pathLst>
              <a:path h="937102" w="1153381">
                <a:moveTo>
                  <a:pt x="0" y="0"/>
                </a:moveTo>
                <a:lnTo>
                  <a:pt x="1153380" y="0"/>
                </a:lnTo>
                <a:lnTo>
                  <a:pt x="1153380" y="937102"/>
                </a:lnTo>
                <a:lnTo>
                  <a:pt x="0" y="937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7237" t="-139627" r="-412600" b="-7598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8419539" y="7060014"/>
            <a:ext cx="1692068" cy="945176"/>
          </a:xfrm>
          <a:custGeom>
            <a:avLst/>
            <a:gdLst/>
            <a:ahLst/>
            <a:cxnLst/>
            <a:rect r="r" b="b" t="t" l="l"/>
            <a:pathLst>
              <a:path h="945176" w="1692068">
                <a:moveTo>
                  <a:pt x="0" y="0"/>
                </a:moveTo>
                <a:lnTo>
                  <a:pt x="1692068" y="0"/>
                </a:lnTo>
                <a:lnTo>
                  <a:pt x="1692068" y="945176"/>
                </a:lnTo>
                <a:lnTo>
                  <a:pt x="0" y="9451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3224" t="-139050" r="-134671" b="-6063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0060069" y="2962756"/>
            <a:ext cx="6830466" cy="7124219"/>
            <a:chOff x="0" y="0"/>
            <a:chExt cx="9107287" cy="949895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07287" cy="9498958"/>
            </a:xfrm>
            <a:custGeom>
              <a:avLst/>
              <a:gdLst/>
              <a:ahLst/>
              <a:cxnLst/>
              <a:rect r="r" b="b" t="t" l="l"/>
              <a:pathLst>
                <a:path h="9498958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9498958"/>
                  </a:lnTo>
                  <a:lnTo>
                    <a:pt x="0" y="9498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453469" y="374439"/>
              <a:ext cx="3974647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Palitos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2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7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4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9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313198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4594312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6" id="46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9"/>
                <a:stretch>
                  <a:fillRect l="0" t="-12471" r="-26038" b="-142032"/>
                </a:stretch>
              </a:blipFill>
            </p:spPr>
          </p:sp>
        </p:grpSp>
      </p:grpSp>
      <p:sp>
        <p:nvSpPr>
          <p:cNvPr name="Freeform 48" id="48"/>
          <p:cNvSpPr/>
          <p:nvPr/>
        </p:nvSpPr>
        <p:spPr>
          <a:xfrm flipH="true" flipV="true" rot="0">
            <a:off x="16890535" y="4611648"/>
            <a:ext cx="523629" cy="891805"/>
          </a:xfrm>
          <a:custGeom>
            <a:avLst/>
            <a:gdLst/>
            <a:ahLst/>
            <a:cxnLst/>
            <a:rect r="r" b="b" t="t" l="l"/>
            <a:pathLst>
              <a:path h="891805" w="523629">
                <a:moveTo>
                  <a:pt x="523629" y="891805"/>
                </a:moveTo>
                <a:lnTo>
                  <a:pt x="0" y="891805"/>
                </a:lnTo>
                <a:lnTo>
                  <a:pt x="0" y="0"/>
                </a:lnTo>
                <a:lnTo>
                  <a:pt x="523629" y="0"/>
                </a:lnTo>
                <a:lnTo>
                  <a:pt x="523629" y="891805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true" flipV="true" rot="0">
            <a:off x="16890535" y="5661557"/>
            <a:ext cx="523629" cy="891805"/>
          </a:xfrm>
          <a:custGeom>
            <a:avLst/>
            <a:gdLst/>
            <a:ahLst/>
            <a:cxnLst/>
            <a:rect r="r" b="b" t="t" l="l"/>
            <a:pathLst>
              <a:path h="891805" w="523629">
                <a:moveTo>
                  <a:pt x="523629" y="891806"/>
                </a:moveTo>
                <a:lnTo>
                  <a:pt x="0" y="891806"/>
                </a:lnTo>
                <a:lnTo>
                  <a:pt x="0" y="0"/>
                </a:lnTo>
                <a:lnTo>
                  <a:pt x="523629" y="0"/>
                </a:lnTo>
                <a:lnTo>
                  <a:pt x="523629" y="891806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true" flipV="true" rot="0">
            <a:off x="16890535" y="6640796"/>
            <a:ext cx="523629" cy="891805"/>
          </a:xfrm>
          <a:custGeom>
            <a:avLst/>
            <a:gdLst/>
            <a:ahLst/>
            <a:cxnLst/>
            <a:rect r="r" b="b" t="t" l="l"/>
            <a:pathLst>
              <a:path h="891805" w="523629">
                <a:moveTo>
                  <a:pt x="523629" y="891806"/>
                </a:moveTo>
                <a:lnTo>
                  <a:pt x="0" y="891806"/>
                </a:lnTo>
                <a:lnTo>
                  <a:pt x="0" y="0"/>
                </a:lnTo>
                <a:lnTo>
                  <a:pt x="523629" y="0"/>
                </a:lnTo>
                <a:lnTo>
                  <a:pt x="523629" y="891806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16750513" y="4665213"/>
            <a:ext cx="401836" cy="448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8"/>
              </a:lnSpc>
              <a:spcBef>
                <a:spcPct val="0"/>
              </a:spcBef>
            </a:pPr>
            <a:r>
              <a:rPr lang="en-US" b="true" sz="2584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+2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6750513" y="5704538"/>
            <a:ext cx="401836" cy="448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8"/>
              </a:lnSpc>
              <a:spcBef>
                <a:spcPct val="0"/>
              </a:spcBef>
            </a:pPr>
            <a:r>
              <a:rPr lang="en-US" b="true" sz="2584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+2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6750513" y="6701603"/>
            <a:ext cx="401836" cy="448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8"/>
              </a:lnSpc>
              <a:spcBef>
                <a:spcPct val="0"/>
              </a:spcBef>
            </a:pPr>
            <a:r>
              <a:rPr lang="en-US" b="true" sz="2584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1204596" y="2469519"/>
            <a:ext cx="9563735" cy="1539633"/>
          </a:xfrm>
          <a:custGeom>
            <a:avLst/>
            <a:gdLst/>
            <a:ahLst/>
            <a:cxnLst/>
            <a:rect r="r" b="b" t="t" l="l"/>
            <a:pathLst>
              <a:path h="1539633" w="9563735">
                <a:moveTo>
                  <a:pt x="0" y="0"/>
                </a:moveTo>
                <a:lnTo>
                  <a:pt x="9563736" y="0"/>
                </a:lnTo>
                <a:lnTo>
                  <a:pt x="9563736" y="1539633"/>
                </a:lnTo>
                <a:lnTo>
                  <a:pt x="0" y="15396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501467" y="2683149"/>
            <a:ext cx="5199965" cy="1145785"/>
            <a:chOff x="0" y="0"/>
            <a:chExt cx="11461848" cy="2525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61848" cy="2525557"/>
            </a:xfrm>
            <a:custGeom>
              <a:avLst/>
              <a:gdLst/>
              <a:ahLst/>
              <a:cxnLst/>
              <a:rect r="r" b="b" t="t" l="l"/>
              <a:pathLst>
                <a:path h="2525557" w="11461848">
                  <a:moveTo>
                    <a:pt x="0" y="0"/>
                  </a:moveTo>
                  <a:lnTo>
                    <a:pt x="11461848" y="0"/>
                  </a:lnTo>
                  <a:lnTo>
                    <a:pt x="11461848" y="2525557"/>
                  </a:lnTo>
                  <a:lnTo>
                    <a:pt x="0" y="25255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11461848" cy="25255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 que é um palíndromo?</a:t>
              </a:r>
            </a:p>
            <a:p>
              <a:pPr algn="just">
                <a:lnSpc>
                  <a:spcPts val="372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04596" y="642144"/>
            <a:ext cx="16230600" cy="1198725"/>
            <a:chOff x="0" y="0"/>
            <a:chExt cx="21640800" cy="15983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PALÍNDROMOS  - 2020 fase 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580693" y="4785433"/>
            <a:ext cx="10260360" cy="2526981"/>
            <a:chOff x="0" y="0"/>
            <a:chExt cx="2702317" cy="66554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02317" cy="665542"/>
            </a:xfrm>
            <a:custGeom>
              <a:avLst/>
              <a:gdLst/>
              <a:ahLst/>
              <a:cxnLst/>
              <a:rect r="r" b="b" t="t" l="l"/>
              <a:pathLst>
                <a:path h="665542" w="2702317">
                  <a:moveTo>
                    <a:pt x="38482" y="0"/>
                  </a:moveTo>
                  <a:lnTo>
                    <a:pt x="2663835" y="0"/>
                  </a:lnTo>
                  <a:cubicBezTo>
                    <a:pt x="2685088" y="0"/>
                    <a:pt x="2702317" y="17229"/>
                    <a:pt x="2702317" y="38482"/>
                  </a:cubicBezTo>
                  <a:lnTo>
                    <a:pt x="2702317" y="627061"/>
                  </a:lnTo>
                  <a:cubicBezTo>
                    <a:pt x="2702317" y="648313"/>
                    <a:pt x="2685088" y="665542"/>
                    <a:pt x="2663835" y="665542"/>
                  </a:cubicBezTo>
                  <a:lnTo>
                    <a:pt x="38482" y="665542"/>
                  </a:lnTo>
                  <a:cubicBezTo>
                    <a:pt x="28276" y="665542"/>
                    <a:pt x="18488" y="661488"/>
                    <a:pt x="11271" y="654271"/>
                  </a:cubicBezTo>
                  <a:cubicBezTo>
                    <a:pt x="4054" y="647055"/>
                    <a:pt x="0" y="637267"/>
                    <a:pt x="0" y="627061"/>
                  </a:cubicBezTo>
                  <a:lnTo>
                    <a:pt x="0" y="38482"/>
                  </a:lnTo>
                  <a:cubicBezTo>
                    <a:pt x="0" y="17229"/>
                    <a:pt x="17229" y="0"/>
                    <a:pt x="38482" y="0"/>
                  </a:cubicBezTo>
                  <a:close/>
                </a:path>
              </a:pathLst>
            </a:custGeom>
            <a:solidFill>
              <a:srgbClr val="3777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702317" cy="7036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975515" y="4785433"/>
            <a:ext cx="9513842" cy="2523448"/>
            <a:chOff x="0" y="0"/>
            <a:chExt cx="20970567" cy="55622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970566" cy="5562225"/>
            </a:xfrm>
            <a:custGeom>
              <a:avLst/>
              <a:gdLst/>
              <a:ahLst/>
              <a:cxnLst/>
              <a:rect r="r" b="b" t="t" l="l"/>
              <a:pathLst>
                <a:path h="5562225" w="20970566">
                  <a:moveTo>
                    <a:pt x="0" y="0"/>
                  </a:moveTo>
                  <a:lnTo>
                    <a:pt x="20970566" y="0"/>
                  </a:lnTo>
                  <a:lnTo>
                    <a:pt x="20970566" y="5562225"/>
                  </a:lnTo>
                  <a:lnTo>
                    <a:pt x="0" y="55622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20970567" cy="55622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Um palíndromo é uma palavra, frase ou número que pode ser lido da mesma forma de trás para frente. Exemplo: radar, arara, 1221, “A base do teto desaba.".</a:t>
              </a:r>
            </a:p>
            <a:p>
              <a:pPr algn="just">
                <a:lnSpc>
                  <a:spcPts val="3727"/>
                </a:lnSpc>
              </a:pP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68566" y="3550828"/>
            <a:ext cx="5528295" cy="2523315"/>
            <a:chOff x="0" y="0"/>
            <a:chExt cx="12185559" cy="55619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85559" cy="5561932"/>
            </a:xfrm>
            <a:custGeom>
              <a:avLst/>
              <a:gdLst/>
              <a:ahLst/>
              <a:cxnLst/>
              <a:rect r="r" b="b" t="t" l="l"/>
              <a:pathLst>
                <a:path h="5561932" w="12185559">
                  <a:moveTo>
                    <a:pt x="0" y="0"/>
                  </a:moveTo>
                  <a:lnTo>
                    <a:pt x="12185559" y="0"/>
                  </a:lnTo>
                  <a:lnTo>
                    <a:pt x="12185559" y="5561932"/>
                  </a:lnTo>
                  <a:lnTo>
                    <a:pt x="0" y="55619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12185559" cy="55619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5"/>
                </a:lnSpc>
              </a:pPr>
            </a:p>
            <a:p>
              <a:pPr algn="just">
                <a:lnSpc>
                  <a:spcPts val="3727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688883" y="4143097"/>
            <a:ext cx="1153381" cy="937102"/>
          </a:xfrm>
          <a:custGeom>
            <a:avLst/>
            <a:gdLst/>
            <a:ahLst/>
            <a:cxnLst/>
            <a:rect r="r" b="b" t="t" l="l"/>
            <a:pathLst>
              <a:path h="937102" w="1153381">
                <a:moveTo>
                  <a:pt x="0" y="0"/>
                </a:moveTo>
                <a:lnTo>
                  <a:pt x="1153380" y="0"/>
                </a:lnTo>
                <a:lnTo>
                  <a:pt x="1153380" y="937102"/>
                </a:lnTo>
                <a:lnTo>
                  <a:pt x="0" y="9371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9810" t="-153703" r="-751023" b="-891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688883" y="5113954"/>
            <a:ext cx="1153381" cy="937102"/>
          </a:xfrm>
          <a:custGeom>
            <a:avLst/>
            <a:gdLst/>
            <a:ahLst/>
            <a:cxnLst/>
            <a:rect r="r" b="b" t="t" l="l"/>
            <a:pathLst>
              <a:path h="937102" w="1153381">
                <a:moveTo>
                  <a:pt x="0" y="0"/>
                </a:moveTo>
                <a:lnTo>
                  <a:pt x="1153380" y="0"/>
                </a:lnTo>
                <a:lnTo>
                  <a:pt x="1153380" y="937102"/>
                </a:lnTo>
                <a:lnTo>
                  <a:pt x="0" y="937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0020" t="-140296" r="-569817" b="-6929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688883" y="6084812"/>
            <a:ext cx="1153381" cy="937102"/>
          </a:xfrm>
          <a:custGeom>
            <a:avLst/>
            <a:gdLst/>
            <a:ahLst/>
            <a:cxnLst/>
            <a:rect r="r" b="b" t="t" l="l"/>
            <a:pathLst>
              <a:path h="937102" w="1153381">
                <a:moveTo>
                  <a:pt x="0" y="0"/>
                </a:moveTo>
                <a:lnTo>
                  <a:pt x="1153380" y="0"/>
                </a:lnTo>
                <a:lnTo>
                  <a:pt x="1153380" y="937102"/>
                </a:lnTo>
                <a:lnTo>
                  <a:pt x="0" y="937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7237" t="-139627" r="-412600" b="-7598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419539" y="7060014"/>
            <a:ext cx="1692068" cy="945176"/>
          </a:xfrm>
          <a:custGeom>
            <a:avLst/>
            <a:gdLst/>
            <a:ahLst/>
            <a:cxnLst/>
            <a:rect r="r" b="b" t="t" l="l"/>
            <a:pathLst>
              <a:path h="945176" w="1692068">
                <a:moveTo>
                  <a:pt x="0" y="0"/>
                </a:moveTo>
                <a:lnTo>
                  <a:pt x="1692068" y="0"/>
                </a:lnTo>
                <a:lnTo>
                  <a:pt x="1692068" y="945176"/>
                </a:lnTo>
                <a:lnTo>
                  <a:pt x="0" y="9451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33224" t="-139050" r="-134671" b="-6063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0060069" y="2962756"/>
            <a:ext cx="6830466" cy="7124219"/>
            <a:chOff x="0" y="0"/>
            <a:chExt cx="9107287" cy="949895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107287" cy="9498958"/>
            </a:xfrm>
            <a:custGeom>
              <a:avLst/>
              <a:gdLst/>
              <a:ahLst/>
              <a:cxnLst/>
              <a:rect r="r" b="b" t="t" l="l"/>
              <a:pathLst>
                <a:path h="9498958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9498958"/>
                  </a:lnTo>
                  <a:lnTo>
                    <a:pt x="0" y="9498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453469" y="374439"/>
              <a:ext cx="3974647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Palitos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2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7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4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9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b="true" sz="2084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11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313198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4594312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9" id="39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9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41" id="41"/>
          <p:cNvGrpSpPr/>
          <p:nvPr/>
        </p:nvGrpSpPr>
        <p:grpSpPr>
          <a:xfrm rot="0">
            <a:off x="16750513" y="4611648"/>
            <a:ext cx="663650" cy="3977395"/>
            <a:chOff x="0" y="0"/>
            <a:chExt cx="884867" cy="5303193"/>
          </a:xfrm>
        </p:grpSpPr>
        <p:sp>
          <p:nvSpPr>
            <p:cNvPr name="Freeform 42" id="42"/>
            <p:cNvSpPr/>
            <p:nvPr/>
          </p:nvSpPr>
          <p:spPr>
            <a:xfrm flipH="true" flipV="true" rot="0">
              <a:off x="186695" y="0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true" flipV="true" rot="0">
              <a:off x="186695" y="1399880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true" flipV="true" rot="0">
              <a:off x="186695" y="2705532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true" flipV="true" rot="0">
              <a:off x="186695" y="4114119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6" id="46"/>
            <p:cNvSpPr txBox="true"/>
            <p:nvPr/>
          </p:nvSpPr>
          <p:spPr>
            <a:xfrm rot="0">
              <a:off x="0" y="90470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0" y="147623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0" y="280565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0" y="421127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</p:grpSp>
      <p:sp>
        <p:nvSpPr>
          <p:cNvPr name="Freeform 50" id="50"/>
          <p:cNvSpPr/>
          <p:nvPr/>
        </p:nvSpPr>
        <p:spPr>
          <a:xfrm flipH="false" flipV="false" rot="0">
            <a:off x="405790" y="4291371"/>
            <a:ext cx="7378644" cy="1704258"/>
          </a:xfrm>
          <a:custGeom>
            <a:avLst/>
            <a:gdLst/>
            <a:ahLst/>
            <a:cxnLst/>
            <a:rect r="r" b="b" t="t" l="l"/>
            <a:pathLst>
              <a:path h="1704258" w="7378644">
                <a:moveTo>
                  <a:pt x="0" y="0"/>
                </a:moveTo>
                <a:lnTo>
                  <a:pt x="7378644" y="0"/>
                </a:lnTo>
                <a:lnTo>
                  <a:pt x="7378644" y="1704258"/>
                </a:lnTo>
                <a:lnTo>
                  <a:pt x="0" y="170425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626" r="0" b="-198"/>
            </a:stretch>
          </a:blipFill>
        </p:spPr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52530" y="3212647"/>
            <a:ext cx="15582941" cy="6045653"/>
            <a:chOff x="0" y="0"/>
            <a:chExt cx="3622287" cy="14053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22287" cy="1405325"/>
            </a:xfrm>
            <a:custGeom>
              <a:avLst/>
              <a:gdLst/>
              <a:ahLst/>
              <a:cxnLst/>
              <a:rect r="r" b="b" t="t" l="l"/>
              <a:pathLst>
                <a:path h="1405325" w="3622287">
                  <a:moveTo>
                    <a:pt x="0" y="0"/>
                  </a:moveTo>
                  <a:lnTo>
                    <a:pt x="3622287" y="0"/>
                  </a:lnTo>
                  <a:lnTo>
                    <a:pt x="3622287" y="1405325"/>
                  </a:lnTo>
                  <a:lnTo>
                    <a:pt x="0" y="1405325"/>
                  </a:lnTo>
                  <a:close/>
                </a:path>
              </a:pathLst>
            </a:custGeom>
            <a:blipFill>
              <a:blip r:embed="rId3"/>
              <a:stretch>
                <a:fillRect l="0" t="-262" r="0" b="-262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1028700" y="652462"/>
            <a:ext cx="16230600" cy="1198725"/>
            <a:chOff x="0" y="0"/>
            <a:chExt cx="21640800" cy="15983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52530" y="1851188"/>
            <a:ext cx="8094211" cy="1303060"/>
          </a:xfrm>
          <a:custGeom>
            <a:avLst/>
            <a:gdLst/>
            <a:ahLst/>
            <a:cxnLst/>
            <a:rect r="r" b="b" t="t" l="l"/>
            <a:pathLst>
              <a:path h="1303060" w="8094211">
                <a:moveTo>
                  <a:pt x="0" y="0"/>
                </a:moveTo>
                <a:lnTo>
                  <a:pt x="8094211" y="0"/>
                </a:lnTo>
                <a:lnTo>
                  <a:pt x="8094211" y="1303059"/>
                </a:lnTo>
                <a:lnTo>
                  <a:pt x="0" y="13030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63892" y="2057539"/>
            <a:ext cx="8094211" cy="842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5"/>
              </a:lnSpc>
              <a:spcBef>
                <a:spcPct val="0"/>
              </a:spcBef>
            </a:pPr>
            <a:r>
              <a:rPr lang="en-US" b="true" sz="244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Agora que você entendeu o padrão, vamos responder: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DICA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5096" y="3162781"/>
            <a:ext cx="7566834" cy="6486822"/>
            <a:chOff x="0" y="0"/>
            <a:chExt cx="1992911" cy="1708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92911" cy="1708463"/>
            </a:xfrm>
            <a:custGeom>
              <a:avLst/>
              <a:gdLst/>
              <a:ahLst/>
              <a:cxnLst/>
              <a:rect r="r" b="b" t="t" l="l"/>
              <a:pathLst>
                <a:path h="1708463" w="1992911">
                  <a:moveTo>
                    <a:pt x="52180" y="0"/>
                  </a:moveTo>
                  <a:lnTo>
                    <a:pt x="1940731" y="0"/>
                  </a:lnTo>
                  <a:cubicBezTo>
                    <a:pt x="1954570" y="0"/>
                    <a:pt x="1967842" y="5498"/>
                    <a:pt x="1977628" y="15283"/>
                  </a:cubicBezTo>
                  <a:cubicBezTo>
                    <a:pt x="1987414" y="25069"/>
                    <a:pt x="1992911" y="38341"/>
                    <a:pt x="1992911" y="52180"/>
                  </a:cubicBezTo>
                  <a:lnTo>
                    <a:pt x="1992911" y="1656283"/>
                  </a:lnTo>
                  <a:cubicBezTo>
                    <a:pt x="1992911" y="1685102"/>
                    <a:pt x="1969549" y="1708463"/>
                    <a:pt x="1940731" y="1708463"/>
                  </a:cubicBezTo>
                  <a:lnTo>
                    <a:pt x="52180" y="1708463"/>
                  </a:lnTo>
                  <a:cubicBezTo>
                    <a:pt x="38341" y="1708463"/>
                    <a:pt x="25069" y="1702966"/>
                    <a:pt x="15283" y="1693180"/>
                  </a:cubicBezTo>
                  <a:cubicBezTo>
                    <a:pt x="5498" y="1683395"/>
                    <a:pt x="0" y="1670122"/>
                    <a:pt x="0" y="1656283"/>
                  </a:cubicBezTo>
                  <a:lnTo>
                    <a:pt x="0" y="52180"/>
                  </a:lnTo>
                  <a:cubicBezTo>
                    <a:pt x="0" y="23362"/>
                    <a:pt x="23362" y="0"/>
                    <a:pt x="52180" y="0"/>
                  </a:cubicBezTo>
                  <a:close/>
                </a:path>
              </a:pathLst>
            </a:custGeom>
            <a:solidFill>
              <a:srgbClr val="95B7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92911" cy="174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92667" y="3367486"/>
            <a:ext cx="7336940" cy="8712849"/>
            <a:chOff x="0" y="0"/>
            <a:chExt cx="16172203" cy="1920500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172202" cy="19205004"/>
            </a:xfrm>
            <a:custGeom>
              <a:avLst/>
              <a:gdLst/>
              <a:ahLst/>
              <a:cxnLst/>
              <a:rect r="r" b="b" t="t" l="l"/>
              <a:pathLst>
                <a:path h="19205004" w="16172202">
                  <a:moveTo>
                    <a:pt x="0" y="0"/>
                  </a:moveTo>
                  <a:lnTo>
                    <a:pt x="16172202" y="0"/>
                  </a:lnTo>
                  <a:lnTo>
                    <a:pt x="16172202" y="19205004"/>
                  </a:lnTo>
                  <a:lnTo>
                    <a:pt x="0" y="19205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16172203" cy="192050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Agora que já resolvemos a primeira questão e organizamos as informações em uma tabela, vamos dar um passo adiante!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Observe os números que anotamos e tente descobrir uma regra: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como podemos calcular a quantidade de palitos em qualquer diagrama sem precisar contar um por um?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Tente encontrar uma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fórmula matemática</a:t>
              </a: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que, dado o número do diagrama “x”, nos diga diretamente o total de palitos “f(x)”.</a:t>
              </a:r>
            </a:p>
            <a:p>
              <a:pPr algn="just">
                <a:lnSpc>
                  <a:spcPts val="3008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60069" y="2962756"/>
            <a:ext cx="6830466" cy="7124219"/>
            <a:chOff x="0" y="0"/>
            <a:chExt cx="9107287" cy="94989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07287" cy="9498958"/>
            </a:xfrm>
            <a:custGeom>
              <a:avLst/>
              <a:gdLst/>
              <a:ahLst/>
              <a:cxnLst/>
              <a:rect r="r" b="b" t="t" l="l"/>
              <a:pathLst>
                <a:path h="9498958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9498958"/>
                  </a:lnTo>
                  <a:lnTo>
                    <a:pt x="0" y="9498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453469" y="374439"/>
              <a:ext cx="3974647" cy="9782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Palitos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2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7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4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9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11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13198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4594312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8" id="38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0" t="-12471" r="-26038" b="-142032"/>
                </a:stretch>
              </a:blipFill>
            </p:spPr>
          </p:sp>
        </p:grpSp>
      </p:grp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5096" y="3162781"/>
            <a:ext cx="7566834" cy="6486822"/>
            <a:chOff x="0" y="0"/>
            <a:chExt cx="1992911" cy="1708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92911" cy="1708463"/>
            </a:xfrm>
            <a:custGeom>
              <a:avLst/>
              <a:gdLst/>
              <a:ahLst/>
              <a:cxnLst/>
              <a:rect r="r" b="b" t="t" l="l"/>
              <a:pathLst>
                <a:path h="1708463" w="1992911">
                  <a:moveTo>
                    <a:pt x="52180" y="0"/>
                  </a:moveTo>
                  <a:lnTo>
                    <a:pt x="1940731" y="0"/>
                  </a:lnTo>
                  <a:cubicBezTo>
                    <a:pt x="1954570" y="0"/>
                    <a:pt x="1967842" y="5498"/>
                    <a:pt x="1977628" y="15283"/>
                  </a:cubicBezTo>
                  <a:cubicBezTo>
                    <a:pt x="1987414" y="25069"/>
                    <a:pt x="1992911" y="38341"/>
                    <a:pt x="1992911" y="52180"/>
                  </a:cubicBezTo>
                  <a:lnTo>
                    <a:pt x="1992911" y="1656283"/>
                  </a:lnTo>
                  <a:cubicBezTo>
                    <a:pt x="1992911" y="1685102"/>
                    <a:pt x="1969549" y="1708463"/>
                    <a:pt x="1940731" y="1708463"/>
                  </a:cubicBezTo>
                  <a:lnTo>
                    <a:pt x="52180" y="1708463"/>
                  </a:lnTo>
                  <a:cubicBezTo>
                    <a:pt x="38341" y="1708463"/>
                    <a:pt x="25069" y="1702966"/>
                    <a:pt x="15283" y="1693180"/>
                  </a:cubicBezTo>
                  <a:cubicBezTo>
                    <a:pt x="5498" y="1683395"/>
                    <a:pt x="0" y="1670122"/>
                    <a:pt x="0" y="1656283"/>
                  </a:cubicBezTo>
                  <a:lnTo>
                    <a:pt x="0" y="52180"/>
                  </a:lnTo>
                  <a:cubicBezTo>
                    <a:pt x="0" y="23362"/>
                    <a:pt x="23362" y="0"/>
                    <a:pt x="52180" y="0"/>
                  </a:cubicBezTo>
                  <a:close/>
                </a:path>
              </a:pathLst>
            </a:custGeom>
            <a:solidFill>
              <a:srgbClr val="95B7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92911" cy="174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92667" y="3367486"/>
            <a:ext cx="7336940" cy="8712849"/>
            <a:chOff x="0" y="0"/>
            <a:chExt cx="16172203" cy="1920500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172202" cy="19205004"/>
            </a:xfrm>
            <a:custGeom>
              <a:avLst/>
              <a:gdLst/>
              <a:ahLst/>
              <a:cxnLst/>
              <a:rect r="r" b="b" t="t" l="l"/>
              <a:pathLst>
                <a:path h="19205004" w="16172202">
                  <a:moveTo>
                    <a:pt x="0" y="0"/>
                  </a:moveTo>
                  <a:lnTo>
                    <a:pt x="16172202" y="0"/>
                  </a:lnTo>
                  <a:lnTo>
                    <a:pt x="16172202" y="19205004"/>
                  </a:lnTo>
                  <a:lnTo>
                    <a:pt x="0" y="19205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16172203" cy="192050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8"/>
                </a:lnSpc>
              </a:pPr>
              <a:r>
                <a:rPr lang="en-US" b="true" sz="2507" spc="-150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 nossa tabela, vamos começar analisando os primeiros diagramas e seus totais de palitos. Lembre-se que “x” é o número do diagrama e “f(x)” o total de palitos.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60069" y="2962756"/>
            <a:ext cx="6830466" cy="7124219"/>
            <a:chOff x="0" y="0"/>
            <a:chExt cx="9107287" cy="94989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07287" cy="9498958"/>
            </a:xfrm>
            <a:custGeom>
              <a:avLst/>
              <a:gdLst/>
              <a:ahLst/>
              <a:cxnLst/>
              <a:rect r="r" b="b" t="t" l="l"/>
              <a:pathLst>
                <a:path h="9498958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9498958"/>
                  </a:lnTo>
                  <a:lnTo>
                    <a:pt x="0" y="9498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453469" y="374439"/>
              <a:ext cx="3974647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Palitos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2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7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4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9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11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13198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4594312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8" id="38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40" id="40"/>
          <p:cNvGrpSpPr/>
          <p:nvPr/>
        </p:nvGrpSpPr>
        <p:grpSpPr>
          <a:xfrm rot="0">
            <a:off x="16750513" y="4611648"/>
            <a:ext cx="663650" cy="3977395"/>
            <a:chOff x="0" y="0"/>
            <a:chExt cx="884867" cy="5303193"/>
          </a:xfrm>
        </p:grpSpPr>
        <p:sp>
          <p:nvSpPr>
            <p:cNvPr name="Freeform 41" id="41"/>
            <p:cNvSpPr/>
            <p:nvPr/>
          </p:nvSpPr>
          <p:spPr>
            <a:xfrm flipH="true" flipV="true" rot="0">
              <a:off x="186695" y="0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true" flipV="true" rot="0">
              <a:off x="186695" y="1399880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true" flipV="true" rot="0">
              <a:off x="186695" y="2705532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true" flipV="true" rot="0">
              <a:off x="186695" y="4114119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0" y="90470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147623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0" y="280565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0" y="421127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5096" y="3162781"/>
            <a:ext cx="7566834" cy="6486822"/>
            <a:chOff x="0" y="0"/>
            <a:chExt cx="1992911" cy="1708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92911" cy="1708463"/>
            </a:xfrm>
            <a:custGeom>
              <a:avLst/>
              <a:gdLst/>
              <a:ahLst/>
              <a:cxnLst/>
              <a:rect r="r" b="b" t="t" l="l"/>
              <a:pathLst>
                <a:path h="1708463" w="1992911">
                  <a:moveTo>
                    <a:pt x="52180" y="0"/>
                  </a:moveTo>
                  <a:lnTo>
                    <a:pt x="1940731" y="0"/>
                  </a:lnTo>
                  <a:cubicBezTo>
                    <a:pt x="1954570" y="0"/>
                    <a:pt x="1967842" y="5498"/>
                    <a:pt x="1977628" y="15283"/>
                  </a:cubicBezTo>
                  <a:cubicBezTo>
                    <a:pt x="1987414" y="25069"/>
                    <a:pt x="1992911" y="38341"/>
                    <a:pt x="1992911" y="52180"/>
                  </a:cubicBezTo>
                  <a:lnTo>
                    <a:pt x="1992911" y="1656283"/>
                  </a:lnTo>
                  <a:cubicBezTo>
                    <a:pt x="1992911" y="1685102"/>
                    <a:pt x="1969549" y="1708463"/>
                    <a:pt x="1940731" y="1708463"/>
                  </a:cubicBezTo>
                  <a:lnTo>
                    <a:pt x="52180" y="1708463"/>
                  </a:lnTo>
                  <a:cubicBezTo>
                    <a:pt x="38341" y="1708463"/>
                    <a:pt x="25069" y="1702966"/>
                    <a:pt x="15283" y="1693180"/>
                  </a:cubicBezTo>
                  <a:cubicBezTo>
                    <a:pt x="5498" y="1683395"/>
                    <a:pt x="0" y="1670122"/>
                    <a:pt x="0" y="1656283"/>
                  </a:cubicBezTo>
                  <a:lnTo>
                    <a:pt x="0" y="52180"/>
                  </a:lnTo>
                  <a:cubicBezTo>
                    <a:pt x="0" y="23362"/>
                    <a:pt x="23362" y="0"/>
                    <a:pt x="52180" y="0"/>
                  </a:cubicBezTo>
                  <a:close/>
                </a:path>
              </a:pathLst>
            </a:custGeom>
            <a:solidFill>
              <a:srgbClr val="95B7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92911" cy="174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92667" y="3367486"/>
            <a:ext cx="7336940" cy="8712849"/>
            <a:chOff x="0" y="0"/>
            <a:chExt cx="16172203" cy="1920500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172202" cy="19205004"/>
            </a:xfrm>
            <a:custGeom>
              <a:avLst/>
              <a:gdLst/>
              <a:ahLst/>
              <a:cxnLst/>
              <a:rect r="r" b="b" t="t" l="l"/>
              <a:pathLst>
                <a:path h="19205004" w="16172202">
                  <a:moveTo>
                    <a:pt x="0" y="0"/>
                  </a:moveTo>
                  <a:lnTo>
                    <a:pt x="16172202" y="0"/>
                  </a:lnTo>
                  <a:lnTo>
                    <a:pt x="16172202" y="19205004"/>
                  </a:lnTo>
                  <a:lnTo>
                    <a:pt x="0" y="19205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16172203" cy="192050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 nossa tabela, vamos começar analisando os primeiros diagramas e seus totais de palitos. Lembre-se que “x” é o número do diagrama e “f(x)” o total de palitos.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Observe que,</a:t>
              </a:r>
            </a:p>
            <a:p>
              <a:pPr algn="just" marL="541265" indent="-270633" lvl="1">
                <a:lnSpc>
                  <a:spcPts val="3008"/>
                </a:lnSpc>
                <a:buFont typeface="Arial"/>
                <a:buChar char="•"/>
              </a:pPr>
              <a:r>
                <a:rPr lang="en-US" b="true" sz="2507" spc="-150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x = 1, f(1) = </a:t>
              </a:r>
              <a:r>
                <a:rPr lang="en-US" b="true" sz="2507" spc="-150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60069" y="2962756"/>
            <a:ext cx="6830466" cy="7124219"/>
            <a:chOff x="0" y="0"/>
            <a:chExt cx="9107287" cy="94989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07287" cy="9498958"/>
            </a:xfrm>
            <a:custGeom>
              <a:avLst/>
              <a:gdLst/>
              <a:ahLst/>
              <a:cxnLst/>
              <a:rect r="r" b="b" t="t" l="l"/>
              <a:pathLst>
                <a:path h="9498958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9498958"/>
                  </a:lnTo>
                  <a:lnTo>
                    <a:pt x="0" y="9498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453469" y="374439"/>
              <a:ext cx="3974647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Palitos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2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7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4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9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11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13198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4594312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8" id="38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40" id="40"/>
          <p:cNvGrpSpPr/>
          <p:nvPr/>
        </p:nvGrpSpPr>
        <p:grpSpPr>
          <a:xfrm rot="0">
            <a:off x="16750513" y="4611648"/>
            <a:ext cx="663650" cy="3977395"/>
            <a:chOff x="0" y="0"/>
            <a:chExt cx="884867" cy="5303193"/>
          </a:xfrm>
        </p:grpSpPr>
        <p:sp>
          <p:nvSpPr>
            <p:cNvPr name="Freeform 41" id="41"/>
            <p:cNvSpPr/>
            <p:nvPr/>
          </p:nvSpPr>
          <p:spPr>
            <a:xfrm flipH="true" flipV="true" rot="0">
              <a:off x="186695" y="0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true" flipV="true" rot="0">
              <a:off x="186695" y="1399880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true" flipV="true" rot="0">
              <a:off x="186695" y="2705532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true" flipV="true" rot="0">
              <a:off x="186695" y="4114119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0" y="90470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147623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0" y="280565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0" y="421127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5096" y="3162781"/>
            <a:ext cx="7566834" cy="6486822"/>
            <a:chOff x="0" y="0"/>
            <a:chExt cx="1992911" cy="1708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92911" cy="1708463"/>
            </a:xfrm>
            <a:custGeom>
              <a:avLst/>
              <a:gdLst/>
              <a:ahLst/>
              <a:cxnLst/>
              <a:rect r="r" b="b" t="t" l="l"/>
              <a:pathLst>
                <a:path h="1708463" w="1992911">
                  <a:moveTo>
                    <a:pt x="52180" y="0"/>
                  </a:moveTo>
                  <a:lnTo>
                    <a:pt x="1940731" y="0"/>
                  </a:lnTo>
                  <a:cubicBezTo>
                    <a:pt x="1954570" y="0"/>
                    <a:pt x="1967842" y="5498"/>
                    <a:pt x="1977628" y="15283"/>
                  </a:cubicBezTo>
                  <a:cubicBezTo>
                    <a:pt x="1987414" y="25069"/>
                    <a:pt x="1992911" y="38341"/>
                    <a:pt x="1992911" y="52180"/>
                  </a:cubicBezTo>
                  <a:lnTo>
                    <a:pt x="1992911" y="1656283"/>
                  </a:lnTo>
                  <a:cubicBezTo>
                    <a:pt x="1992911" y="1685102"/>
                    <a:pt x="1969549" y="1708463"/>
                    <a:pt x="1940731" y="1708463"/>
                  </a:cubicBezTo>
                  <a:lnTo>
                    <a:pt x="52180" y="1708463"/>
                  </a:lnTo>
                  <a:cubicBezTo>
                    <a:pt x="38341" y="1708463"/>
                    <a:pt x="25069" y="1702966"/>
                    <a:pt x="15283" y="1693180"/>
                  </a:cubicBezTo>
                  <a:cubicBezTo>
                    <a:pt x="5498" y="1683395"/>
                    <a:pt x="0" y="1670122"/>
                    <a:pt x="0" y="1656283"/>
                  </a:cubicBezTo>
                  <a:lnTo>
                    <a:pt x="0" y="52180"/>
                  </a:lnTo>
                  <a:cubicBezTo>
                    <a:pt x="0" y="23362"/>
                    <a:pt x="23362" y="0"/>
                    <a:pt x="52180" y="0"/>
                  </a:cubicBezTo>
                  <a:close/>
                </a:path>
              </a:pathLst>
            </a:custGeom>
            <a:solidFill>
              <a:srgbClr val="95B7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92911" cy="174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92667" y="3367486"/>
            <a:ext cx="7336940" cy="8712849"/>
            <a:chOff x="0" y="0"/>
            <a:chExt cx="16172203" cy="1920500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172202" cy="19205004"/>
            </a:xfrm>
            <a:custGeom>
              <a:avLst/>
              <a:gdLst/>
              <a:ahLst/>
              <a:cxnLst/>
              <a:rect r="r" b="b" t="t" l="l"/>
              <a:pathLst>
                <a:path h="19205004" w="16172202">
                  <a:moveTo>
                    <a:pt x="0" y="0"/>
                  </a:moveTo>
                  <a:lnTo>
                    <a:pt x="16172202" y="0"/>
                  </a:lnTo>
                  <a:lnTo>
                    <a:pt x="16172202" y="19205004"/>
                  </a:lnTo>
                  <a:lnTo>
                    <a:pt x="0" y="19205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16172203" cy="192050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 nossa tabela, vamos começar analisando os primeiros diagramas e seus totais de palitos. Lembre-se que “x” é o número do diagrama e “f(x)” o total de palitos.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Observe que,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x = 1, f(1) =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x = 2, f(2) = 5 = f(1)+2 = 3+2 =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=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3+2.1</a:t>
              </a:r>
            </a:p>
            <a:p>
              <a:pPr algn="just">
                <a:lnSpc>
                  <a:spcPts val="3008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60069" y="2962756"/>
            <a:ext cx="6830466" cy="7124219"/>
            <a:chOff x="0" y="0"/>
            <a:chExt cx="9107287" cy="94989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07287" cy="9498958"/>
            </a:xfrm>
            <a:custGeom>
              <a:avLst/>
              <a:gdLst/>
              <a:ahLst/>
              <a:cxnLst/>
              <a:rect r="r" b="b" t="t" l="l"/>
              <a:pathLst>
                <a:path h="9498958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9498958"/>
                  </a:lnTo>
                  <a:lnTo>
                    <a:pt x="0" y="9498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453469" y="374439"/>
              <a:ext cx="3974647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Palitos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2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7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4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9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11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13198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4594312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8" id="38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40" id="40"/>
          <p:cNvGrpSpPr/>
          <p:nvPr/>
        </p:nvGrpSpPr>
        <p:grpSpPr>
          <a:xfrm rot="0">
            <a:off x="16750513" y="4611648"/>
            <a:ext cx="663650" cy="3977395"/>
            <a:chOff x="0" y="0"/>
            <a:chExt cx="884867" cy="5303193"/>
          </a:xfrm>
        </p:grpSpPr>
        <p:sp>
          <p:nvSpPr>
            <p:cNvPr name="Freeform 41" id="41"/>
            <p:cNvSpPr/>
            <p:nvPr/>
          </p:nvSpPr>
          <p:spPr>
            <a:xfrm flipH="true" flipV="true" rot="0">
              <a:off x="186695" y="0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true" flipV="true" rot="0">
              <a:off x="186695" y="1399880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true" flipV="true" rot="0">
              <a:off x="186695" y="2705532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true" flipV="true" rot="0">
              <a:off x="186695" y="4114119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0" y="90470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147623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0" y="280565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0" y="421127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5096" y="3162781"/>
            <a:ext cx="7566834" cy="6486822"/>
            <a:chOff x="0" y="0"/>
            <a:chExt cx="1992911" cy="1708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92911" cy="1708463"/>
            </a:xfrm>
            <a:custGeom>
              <a:avLst/>
              <a:gdLst/>
              <a:ahLst/>
              <a:cxnLst/>
              <a:rect r="r" b="b" t="t" l="l"/>
              <a:pathLst>
                <a:path h="1708463" w="1992911">
                  <a:moveTo>
                    <a:pt x="52180" y="0"/>
                  </a:moveTo>
                  <a:lnTo>
                    <a:pt x="1940731" y="0"/>
                  </a:lnTo>
                  <a:cubicBezTo>
                    <a:pt x="1954570" y="0"/>
                    <a:pt x="1967842" y="5498"/>
                    <a:pt x="1977628" y="15283"/>
                  </a:cubicBezTo>
                  <a:cubicBezTo>
                    <a:pt x="1987414" y="25069"/>
                    <a:pt x="1992911" y="38341"/>
                    <a:pt x="1992911" y="52180"/>
                  </a:cubicBezTo>
                  <a:lnTo>
                    <a:pt x="1992911" y="1656283"/>
                  </a:lnTo>
                  <a:cubicBezTo>
                    <a:pt x="1992911" y="1685102"/>
                    <a:pt x="1969549" y="1708463"/>
                    <a:pt x="1940731" y="1708463"/>
                  </a:cubicBezTo>
                  <a:lnTo>
                    <a:pt x="52180" y="1708463"/>
                  </a:lnTo>
                  <a:cubicBezTo>
                    <a:pt x="38341" y="1708463"/>
                    <a:pt x="25069" y="1702966"/>
                    <a:pt x="15283" y="1693180"/>
                  </a:cubicBezTo>
                  <a:cubicBezTo>
                    <a:pt x="5498" y="1683395"/>
                    <a:pt x="0" y="1670122"/>
                    <a:pt x="0" y="1656283"/>
                  </a:cubicBezTo>
                  <a:lnTo>
                    <a:pt x="0" y="52180"/>
                  </a:lnTo>
                  <a:cubicBezTo>
                    <a:pt x="0" y="23362"/>
                    <a:pt x="23362" y="0"/>
                    <a:pt x="52180" y="0"/>
                  </a:cubicBezTo>
                  <a:close/>
                </a:path>
              </a:pathLst>
            </a:custGeom>
            <a:solidFill>
              <a:srgbClr val="95B7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92911" cy="174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92667" y="3367486"/>
            <a:ext cx="7336940" cy="8712849"/>
            <a:chOff x="0" y="0"/>
            <a:chExt cx="16172203" cy="1920500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172202" cy="19205004"/>
            </a:xfrm>
            <a:custGeom>
              <a:avLst/>
              <a:gdLst/>
              <a:ahLst/>
              <a:cxnLst/>
              <a:rect r="r" b="b" t="t" l="l"/>
              <a:pathLst>
                <a:path h="19205004" w="16172202">
                  <a:moveTo>
                    <a:pt x="0" y="0"/>
                  </a:moveTo>
                  <a:lnTo>
                    <a:pt x="16172202" y="0"/>
                  </a:lnTo>
                  <a:lnTo>
                    <a:pt x="16172202" y="19205004"/>
                  </a:lnTo>
                  <a:lnTo>
                    <a:pt x="0" y="19205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16172203" cy="192050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 nossa tabela, vamos começar analisando os primeiros diagramas e seus totais de palitos. Lembre-se que “x” é o número do diagrama e “f(x)” o total de palitos.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Observe que,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x = 1, f(1) =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x = 2, f(2) = 5 = f(1)+2 = 3+2 =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=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3+2.1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x = 3, f(3) = 7 = f(2)+2 = 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3+2+2 =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3+2.2</a:t>
              </a:r>
            </a:p>
            <a:p>
              <a:pPr algn="just">
                <a:lnSpc>
                  <a:spcPts val="3008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60069" y="2962756"/>
            <a:ext cx="6830466" cy="7124219"/>
            <a:chOff x="0" y="0"/>
            <a:chExt cx="9107287" cy="94989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07287" cy="9498958"/>
            </a:xfrm>
            <a:custGeom>
              <a:avLst/>
              <a:gdLst/>
              <a:ahLst/>
              <a:cxnLst/>
              <a:rect r="r" b="b" t="t" l="l"/>
              <a:pathLst>
                <a:path h="9498958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9498958"/>
                  </a:lnTo>
                  <a:lnTo>
                    <a:pt x="0" y="9498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453469" y="374439"/>
              <a:ext cx="3974647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Palitos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2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7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4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9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11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13198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4594312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8" id="38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40" id="40"/>
          <p:cNvGrpSpPr/>
          <p:nvPr/>
        </p:nvGrpSpPr>
        <p:grpSpPr>
          <a:xfrm rot="0">
            <a:off x="16750513" y="4611648"/>
            <a:ext cx="663650" cy="3977395"/>
            <a:chOff x="0" y="0"/>
            <a:chExt cx="884867" cy="5303193"/>
          </a:xfrm>
        </p:grpSpPr>
        <p:sp>
          <p:nvSpPr>
            <p:cNvPr name="Freeform 41" id="41"/>
            <p:cNvSpPr/>
            <p:nvPr/>
          </p:nvSpPr>
          <p:spPr>
            <a:xfrm flipH="true" flipV="true" rot="0">
              <a:off x="186695" y="0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true" flipV="true" rot="0">
              <a:off x="186695" y="1399880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true" flipV="true" rot="0">
              <a:off x="186695" y="2705532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true" flipV="true" rot="0">
              <a:off x="186695" y="4114119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0" y="90470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147623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0" y="280565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0" y="421127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5096" y="3162781"/>
            <a:ext cx="7566834" cy="6486822"/>
            <a:chOff x="0" y="0"/>
            <a:chExt cx="1992911" cy="1708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92911" cy="1708463"/>
            </a:xfrm>
            <a:custGeom>
              <a:avLst/>
              <a:gdLst/>
              <a:ahLst/>
              <a:cxnLst/>
              <a:rect r="r" b="b" t="t" l="l"/>
              <a:pathLst>
                <a:path h="1708463" w="1992911">
                  <a:moveTo>
                    <a:pt x="52180" y="0"/>
                  </a:moveTo>
                  <a:lnTo>
                    <a:pt x="1940731" y="0"/>
                  </a:lnTo>
                  <a:cubicBezTo>
                    <a:pt x="1954570" y="0"/>
                    <a:pt x="1967842" y="5498"/>
                    <a:pt x="1977628" y="15283"/>
                  </a:cubicBezTo>
                  <a:cubicBezTo>
                    <a:pt x="1987414" y="25069"/>
                    <a:pt x="1992911" y="38341"/>
                    <a:pt x="1992911" y="52180"/>
                  </a:cubicBezTo>
                  <a:lnTo>
                    <a:pt x="1992911" y="1656283"/>
                  </a:lnTo>
                  <a:cubicBezTo>
                    <a:pt x="1992911" y="1685102"/>
                    <a:pt x="1969549" y="1708463"/>
                    <a:pt x="1940731" y="1708463"/>
                  </a:cubicBezTo>
                  <a:lnTo>
                    <a:pt x="52180" y="1708463"/>
                  </a:lnTo>
                  <a:cubicBezTo>
                    <a:pt x="38341" y="1708463"/>
                    <a:pt x="25069" y="1702966"/>
                    <a:pt x="15283" y="1693180"/>
                  </a:cubicBezTo>
                  <a:cubicBezTo>
                    <a:pt x="5498" y="1683395"/>
                    <a:pt x="0" y="1670122"/>
                    <a:pt x="0" y="1656283"/>
                  </a:cubicBezTo>
                  <a:lnTo>
                    <a:pt x="0" y="52180"/>
                  </a:lnTo>
                  <a:cubicBezTo>
                    <a:pt x="0" y="23362"/>
                    <a:pt x="23362" y="0"/>
                    <a:pt x="52180" y="0"/>
                  </a:cubicBezTo>
                  <a:close/>
                </a:path>
              </a:pathLst>
            </a:custGeom>
            <a:solidFill>
              <a:srgbClr val="95B7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92911" cy="174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92667" y="3367486"/>
            <a:ext cx="7336940" cy="8712849"/>
            <a:chOff x="0" y="0"/>
            <a:chExt cx="16172203" cy="1920500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172202" cy="19205004"/>
            </a:xfrm>
            <a:custGeom>
              <a:avLst/>
              <a:gdLst/>
              <a:ahLst/>
              <a:cxnLst/>
              <a:rect r="r" b="b" t="t" l="l"/>
              <a:pathLst>
                <a:path h="19205004" w="16172202">
                  <a:moveTo>
                    <a:pt x="0" y="0"/>
                  </a:moveTo>
                  <a:lnTo>
                    <a:pt x="16172202" y="0"/>
                  </a:lnTo>
                  <a:lnTo>
                    <a:pt x="16172202" y="19205004"/>
                  </a:lnTo>
                  <a:lnTo>
                    <a:pt x="0" y="19205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16172203" cy="192050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 nossa tabela, vamos começar analisando os primeiros diagramas e seus totais de palitos. Lembre-se que “x” é o número do diagrama e “f(x)” o total de palitos.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Observe que,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x = 1, f(1) =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x = 2, f(2) = 5 = f(1)+2 = 3+2 =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=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3+2.1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x = 3, f(3) = 7 = f(2)+2 = 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3+2+2 =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3+2.2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x = 4, f(4) = 9 = f(3)+2 =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= </a:t>
              </a: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3+2+2+2 =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3+2.3</a:t>
              </a:r>
            </a:p>
            <a:p>
              <a:pPr algn="just">
                <a:lnSpc>
                  <a:spcPts val="3008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60069" y="2962756"/>
            <a:ext cx="6830466" cy="7124219"/>
            <a:chOff x="0" y="0"/>
            <a:chExt cx="9107287" cy="94989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07287" cy="9498958"/>
            </a:xfrm>
            <a:custGeom>
              <a:avLst/>
              <a:gdLst/>
              <a:ahLst/>
              <a:cxnLst/>
              <a:rect r="r" b="b" t="t" l="l"/>
              <a:pathLst>
                <a:path h="9498958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9498958"/>
                  </a:lnTo>
                  <a:lnTo>
                    <a:pt x="0" y="9498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453469" y="374439"/>
              <a:ext cx="3974647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Palitos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2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7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4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9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11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13198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4594312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8" id="38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40" id="40"/>
          <p:cNvGrpSpPr/>
          <p:nvPr/>
        </p:nvGrpSpPr>
        <p:grpSpPr>
          <a:xfrm rot="0">
            <a:off x="16750513" y="4611648"/>
            <a:ext cx="663650" cy="3977395"/>
            <a:chOff x="0" y="0"/>
            <a:chExt cx="884867" cy="5303193"/>
          </a:xfrm>
        </p:grpSpPr>
        <p:sp>
          <p:nvSpPr>
            <p:cNvPr name="Freeform 41" id="41"/>
            <p:cNvSpPr/>
            <p:nvPr/>
          </p:nvSpPr>
          <p:spPr>
            <a:xfrm flipH="true" flipV="true" rot="0">
              <a:off x="186695" y="0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true" flipV="true" rot="0">
              <a:off x="186695" y="1399880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true" flipV="true" rot="0">
              <a:off x="186695" y="2705532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true" flipV="true" rot="0">
              <a:off x="186695" y="4114119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0" y="90470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147623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0" y="280565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0" y="421127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5096" y="3162781"/>
            <a:ext cx="7566834" cy="6486822"/>
            <a:chOff x="0" y="0"/>
            <a:chExt cx="1992911" cy="1708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92911" cy="1708463"/>
            </a:xfrm>
            <a:custGeom>
              <a:avLst/>
              <a:gdLst/>
              <a:ahLst/>
              <a:cxnLst/>
              <a:rect r="r" b="b" t="t" l="l"/>
              <a:pathLst>
                <a:path h="1708463" w="1992911">
                  <a:moveTo>
                    <a:pt x="52180" y="0"/>
                  </a:moveTo>
                  <a:lnTo>
                    <a:pt x="1940731" y="0"/>
                  </a:lnTo>
                  <a:cubicBezTo>
                    <a:pt x="1954570" y="0"/>
                    <a:pt x="1967842" y="5498"/>
                    <a:pt x="1977628" y="15283"/>
                  </a:cubicBezTo>
                  <a:cubicBezTo>
                    <a:pt x="1987414" y="25069"/>
                    <a:pt x="1992911" y="38341"/>
                    <a:pt x="1992911" y="52180"/>
                  </a:cubicBezTo>
                  <a:lnTo>
                    <a:pt x="1992911" y="1656283"/>
                  </a:lnTo>
                  <a:cubicBezTo>
                    <a:pt x="1992911" y="1685102"/>
                    <a:pt x="1969549" y="1708463"/>
                    <a:pt x="1940731" y="1708463"/>
                  </a:cubicBezTo>
                  <a:lnTo>
                    <a:pt x="52180" y="1708463"/>
                  </a:lnTo>
                  <a:cubicBezTo>
                    <a:pt x="38341" y="1708463"/>
                    <a:pt x="25069" y="1702966"/>
                    <a:pt x="15283" y="1693180"/>
                  </a:cubicBezTo>
                  <a:cubicBezTo>
                    <a:pt x="5498" y="1683395"/>
                    <a:pt x="0" y="1670122"/>
                    <a:pt x="0" y="1656283"/>
                  </a:cubicBezTo>
                  <a:lnTo>
                    <a:pt x="0" y="52180"/>
                  </a:lnTo>
                  <a:cubicBezTo>
                    <a:pt x="0" y="23362"/>
                    <a:pt x="23362" y="0"/>
                    <a:pt x="52180" y="0"/>
                  </a:cubicBezTo>
                  <a:close/>
                </a:path>
              </a:pathLst>
            </a:custGeom>
            <a:solidFill>
              <a:srgbClr val="95B7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92911" cy="174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92667" y="3367486"/>
            <a:ext cx="7336940" cy="8712849"/>
            <a:chOff x="0" y="0"/>
            <a:chExt cx="16172203" cy="1920500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172202" cy="19205004"/>
            </a:xfrm>
            <a:custGeom>
              <a:avLst/>
              <a:gdLst/>
              <a:ahLst/>
              <a:cxnLst/>
              <a:rect r="r" b="b" t="t" l="l"/>
              <a:pathLst>
                <a:path h="19205004" w="16172202">
                  <a:moveTo>
                    <a:pt x="0" y="0"/>
                  </a:moveTo>
                  <a:lnTo>
                    <a:pt x="16172202" y="0"/>
                  </a:lnTo>
                  <a:lnTo>
                    <a:pt x="16172202" y="19205004"/>
                  </a:lnTo>
                  <a:lnTo>
                    <a:pt x="0" y="19205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16172203" cy="192050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 nossa tabela, vamos começar analisando os primeiros diagramas e seus totais de palitos. Lembre-se que “x” é o número do diagrama e “f(x)” o total de palitos.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Observe que,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x = 1, f(1) =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x = 2, f(2) = 5 = f(1)+2 = 3+2 =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=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3+2.1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x = 3, f(3) = 7 = f(2)+2 = 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3+2+2 =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3+2.2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x = 4, f(4) = 9 = f(3)+2 =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= </a:t>
              </a: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3+2+2+2 =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3+2.3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x = 5, f(5) = 11 = f(4)+2 = </a:t>
              </a:r>
            </a:p>
            <a:p>
              <a:pPr algn="just">
                <a:lnSpc>
                  <a:spcPts val="3008"/>
                </a:lnSpc>
              </a:pPr>
              <a:r>
                <a:rPr lang="en-US" b="true" sz="2507" spc="-150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= 3+2+2+2+2 = </a:t>
              </a:r>
              <a:r>
                <a:rPr lang="en-US" b="true" sz="2507" spc="-150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3+2.4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60069" y="2962756"/>
            <a:ext cx="6830466" cy="7124219"/>
            <a:chOff x="0" y="0"/>
            <a:chExt cx="9107287" cy="94989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07287" cy="9498958"/>
            </a:xfrm>
            <a:custGeom>
              <a:avLst/>
              <a:gdLst/>
              <a:ahLst/>
              <a:cxnLst/>
              <a:rect r="r" b="b" t="t" l="l"/>
              <a:pathLst>
                <a:path h="9498958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9498958"/>
                  </a:lnTo>
                  <a:lnTo>
                    <a:pt x="0" y="9498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453469" y="374439"/>
              <a:ext cx="3974647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Palitos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2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3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7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4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9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5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11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13198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4594312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...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8" id="38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40" id="40"/>
          <p:cNvGrpSpPr/>
          <p:nvPr/>
        </p:nvGrpSpPr>
        <p:grpSpPr>
          <a:xfrm rot="0">
            <a:off x="16750513" y="4611648"/>
            <a:ext cx="663650" cy="3977395"/>
            <a:chOff x="0" y="0"/>
            <a:chExt cx="884867" cy="5303193"/>
          </a:xfrm>
        </p:grpSpPr>
        <p:sp>
          <p:nvSpPr>
            <p:cNvPr name="Freeform 41" id="41"/>
            <p:cNvSpPr/>
            <p:nvPr/>
          </p:nvSpPr>
          <p:spPr>
            <a:xfrm flipH="true" flipV="true" rot="0">
              <a:off x="186695" y="0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true" flipV="true" rot="0">
              <a:off x="186695" y="1399880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true" flipV="true" rot="0">
              <a:off x="186695" y="2705532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true" flipV="true" rot="0">
              <a:off x="186695" y="4114119"/>
              <a:ext cx="698172" cy="1189074"/>
            </a:xfrm>
            <a:custGeom>
              <a:avLst/>
              <a:gdLst/>
              <a:ahLst/>
              <a:cxnLst/>
              <a:rect r="r" b="b" t="t" l="l"/>
              <a:pathLst>
                <a:path h="1189074" w="698172">
                  <a:moveTo>
                    <a:pt x="698172" y="1189074"/>
                  </a:moveTo>
                  <a:lnTo>
                    <a:pt x="0" y="1189074"/>
                  </a:lnTo>
                  <a:lnTo>
                    <a:pt x="0" y="0"/>
                  </a:lnTo>
                  <a:lnTo>
                    <a:pt x="698172" y="0"/>
                  </a:lnTo>
                  <a:lnTo>
                    <a:pt x="698172" y="1189074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0" y="90470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147623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0" y="280565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0" y="4211277"/>
              <a:ext cx="535781" cy="579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8"/>
                </a:lnSpc>
                <a:spcBef>
                  <a:spcPct val="0"/>
                </a:spcBef>
              </a:pPr>
              <a:r>
                <a:rPr lang="en-US" b="true" sz="2584">
                  <a:solidFill>
                    <a:srgbClr val="F7AC16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+2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68706" y="3006963"/>
            <a:ext cx="14350587" cy="6570428"/>
            <a:chOff x="0" y="0"/>
            <a:chExt cx="1775251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75251" cy="812800"/>
            </a:xfrm>
            <a:custGeom>
              <a:avLst/>
              <a:gdLst/>
              <a:ahLst/>
              <a:cxnLst/>
              <a:rect r="r" b="b" t="t" l="l"/>
              <a:pathLst>
                <a:path h="812800" w="1775251">
                  <a:moveTo>
                    <a:pt x="0" y="0"/>
                  </a:moveTo>
                  <a:lnTo>
                    <a:pt x="1775251" y="0"/>
                  </a:lnTo>
                  <a:lnTo>
                    <a:pt x="1775251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3"/>
              <a:stretch>
                <a:fillRect l="0" t="-234" r="0" b="-234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4265846" y="1851653"/>
            <a:ext cx="9756308" cy="1155310"/>
            <a:chOff x="0" y="0"/>
            <a:chExt cx="13008410" cy="154041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3008410" cy="1216679"/>
              <a:chOff x="0" y="0"/>
              <a:chExt cx="2569563" cy="24033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569563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2569563">
                    <a:moveTo>
                      <a:pt x="40470" y="0"/>
                    </a:moveTo>
                    <a:lnTo>
                      <a:pt x="2529093" y="0"/>
                    </a:lnTo>
                    <a:cubicBezTo>
                      <a:pt x="2539826" y="0"/>
                      <a:pt x="2550120" y="4264"/>
                      <a:pt x="2557709" y="11853"/>
                    </a:cubicBezTo>
                    <a:cubicBezTo>
                      <a:pt x="2565299" y="19443"/>
                      <a:pt x="2569563" y="29737"/>
                      <a:pt x="2569563" y="40470"/>
                    </a:cubicBezTo>
                    <a:lnTo>
                      <a:pt x="2569563" y="199862"/>
                    </a:lnTo>
                    <a:cubicBezTo>
                      <a:pt x="2569563" y="222213"/>
                      <a:pt x="2551443" y="240332"/>
                      <a:pt x="2529093" y="240332"/>
                    </a:cubicBezTo>
                    <a:lnTo>
                      <a:pt x="40470" y="240332"/>
                    </a:lnTo>
                    <a:cubicBezTo>
                      <a:pt x="29737" y="240332"/>
                      <a:pt x="19443" y="236068"/>
                      <a:pt x="11853" y="228478"/>
                    </a:cubicBezTo>
                    <a:cubicBezTo>
                      <a:pt x="4264" y="220889"/>
                      <a:pt x="0" y="210595"/>
                      <a:pt x="0" y="199862"/>
                    </a:cubicBezTo>
                    <a:lnTo>
                      <a:pt x="0" y="40470"/>
                    </a:lnTo>
                    <a:cubicBezTo>
                      <a:pt x="0" y="29737"/>
                      <a:pt x="4264" y="19443"/>
                      <a:pt x="11853" y="11853"/>
                    </a:cubicBezTo>
                    <a:cubicBezTo>
                      <a:pt x="19443" y="4264"/>
                      <a:pt x="29737" y="0"/>
                      <a:pt x="4047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2569563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630356" y="12700"/>
              <a:ext cx="12015158" cy="1527713"/>
              <a:chOff x="0" y="0"/>
              <a:chExt cx="19863007" cy="252555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9863006" cy="2525557"/>
              </a:xfrm>
              <a:custGeom>
                <a:avLst/>
                <a:gdLst/>
                <a:ahLst/>
                <a:cxnLst/>
                <a:rect r="r" b="b" t="t" l="l"/>
                <a:pathLst>
                  <a:path h="2525557" w="19863006">
                    <a:moveTo>
                      <a:pt x="0" y="0"/>
                    </a:moveTo>
                    <a:lnTo>
                      <a:pt x="19863006" y="0"/>
                    </a:lnTo>
                    <a:lnTo>
                      <a:pt x="19863006" y="2525557"/>
                    </a:lnTo>
                    <a:lnTo>
                      <a:pt x="0" y="252555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0"/>
                <a:ext cx="19863007" cy="2525557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Agora tentem resolver este exercício!!!</a:t>
                </a: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PALÍNDROMOS  - 2020 fase 1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5096" y="3162781"/>
            <a:ext cx="7566834" cy="8917554"/>
            <a:chOff x="0" y="0"/>
            <a:chExt cx="10089112" cy="1189007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0089112" cy="8649096"/>
              <a:chOff x="0" y="0"/>
              <a:chExt cx="1992911" cy="170846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92911" cy="1708463"/>
              </a:xfrm>
              <a:custGeom>
                <a:avLst/>
                <a:gdLst/>
                <a:ahLst/>
                <a:cxnLst/>
                <a:rect r="r" b="b" t="t" l="l"/>
                <a:pathLst>
                  <a:path h="1708463" w="1992911">
                    <a:moveTo>
                      <a:pt x="52180" y="0"/>
                    </a:moveTo>
                    <a:lnTo>
                      <a:pt x="1940731" y="0"/>
                    </a:lnTo>
                    <a:cubicBezTo>
                      <a:pt x="1954570" y="0"/>
                      <a:pt x="1967842" y="5498"/>
                      <a:pt x="1977628" y="15283"/>
                    </a:cubicBezTo>
                    <a:cubicBezTo>
                      <a:pt x="1987414" y="25069"/>
                      <a:pt x="1992911" y="38341"/>
                      <a:pt x="1992911" y="52180"/>
                    </a:cubicBezTo>
                    <a:lnTo>
                      <a:pt x="1992911" y="1656283"/>
                    </a:lnTo>
                    <a:cubicBezTo>
                      <a:pt x="1992911" y="1685102"/>
                      <a:pt x="1969549" y="1708463"/>
                      <a:pt x="1940731" y="1708463"/>
                    </a:cubicBezTo>
                    <a:lnTo>
                      <a:pt x="52180" y="1708463"/>
                    </a:lnTo>
                    <a:cubicBezTo>
                      <a:pt x="38341" y="1708463"/>
                      <a:pt x="25069" y="1702966"/>
                      <a:pt x="15283" y="1693180"/>
                    </a:cubicBezTo>
                    <a:cubicBezTo>
                      <a:pt x="5498" y="1683395"/>
                      <a:pt x="0" y="1670122"/>
                      <a:pt x="0" y="1656283"/>
                    </a:cubicBezTo>
                    <a:lnTo>
                      <a:pt x="0" y="52180"/>
                    </a:lnTo>
                    <a:cubicBezTo>
                      <a:pt x="0" y="23362"/>
                      <a:pt x="23362" y="0"/>
                      <a:pt x="52180" y="0"/>
                    </a:cubicBezTo>
                    <a:close/>
                  </a:path>
                </a:pathLst>
              </a:custGeom>
              <a:solidFill>
                <a:srgbClr val="95B7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992911" cy="174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70094" y="272940"/>
              <a:ext cx="9782586" cy="11617132"/>
              <a:chOff x="0" y="0"/>
              <a:chExt cx="16172203" cy="1920500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6172202" cy="19205004"/>
              </a:xfrm>
              <a:custGeom>
                <a:avLst/>
                <a:gdLst/>
                <a:ahLst/>
                <a:cxnLst/>
                <a:rect r="r" b="b" t="t" l="l"/>
                <a:pathLst>
                  <a:path h="19205004" w="16172202">
                    <a:moveTo>
                      <a:pt x="0" y="0"/>
                    </a:moveTo>
                    <a:lnTo>
                      <a:pt x="16172202" y="0"/>
                    </a:lnTo>
                    <a:lnTo>
                      <a:pt x="16172202" y="19205004"/>
                    </a:lnTo>
                    <a:lnTo>
                      <a:pt x="0" y="192050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16172203" cy="19205005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Com nossa tabela, vamos começar analisando os primeiros diagramas e seus totais de palitos. Lembre-se que “x” é o número do diagrama e “f(x)” o total de palitos.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Observe que,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1, f(1)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2, f(2) = 5 = f(1)+2 = 3+2 =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3+2.1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3, f(3) = 7 = f(2)+2 = 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3+2+2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3+2.2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4, f(4) = 9 = f(3)+2 =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3+2+2+2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5, f(5) = 11 = f(4)+2 = </a:t>
                </a:r>
              </a:p>
              <a:p>
                <a:pPr algn="just">
                  <a:lnSpc>
                    <a:spcPts val="3008"/>
                  </a:lnSpc>
                </a:pPr>
                <a:r>
                  <a:rPr lang="en-US" b="true" sz="2507" spc="-150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3+2+2+2+2 = </a:t>
                </a:r>
                <a:r>
                  <a:rPr lang="en-US" b="true" sz="2507" spc="-150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3+2.4</a:t>
                </a: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8562139" y="3162781"/>
            <a:ext cx="9219623" cy="8917554"/>
            <a:chOff x="0" y="0"/>
            <a:chExt cx="12292830" cy="1189007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2292830" cy="8649096"/>
              <a:chOff x="0" y="0"/>
              <a:chExt cx="2428213" cy="1708463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428213" cy="1708463"/>
              </a:xfrm>
              <a:custGeom>
                <a:avLst/>
                <a:gdLst/>
                <a:ahLst/>
                <a:cxnLst/>
                <a:rect r="r" b="b" t="t" l="l"/>
                <a:pathLst>
                  <a:path h="1708463" w="2428213">
                    <a:moveTo>
                      <a:pt x="42826" y="0"/>
                    </a:moveTo>
                    <a:lnTo>
                      <a:pt x="2385388" y="0"/>
                    </a:lnTo>
                    <a:cubicBezTo>
                      <a:pt x="2409040" y="0"/>
                      <a:pt x="2428213" y="19174"/>
                      <a:pt x="2428213" y="42826"/>
                    </a:cubicBezTo>
                    <a:lnTo>
                      <a:pt x="2428213" y="1665637"/>
                    </a:lnTo>
                    <a:cubicBezTo>
                      <a:pt x="2428213" y="1676996"/>
                      <a:pt x="2423701" y="1687889"/>
                      <a:pt x="2415670" y="1695920"/>
                    </a:cubicBezTo>
                    <a:cubicBezTo>
                      <a:pt x="2407639" y="1703951"/>
                      <a:pt x="2396746" y="1708463"/>
                      <a:pt x="2385388" y="1708463"/>
                    </a:cubicBezTo>
                    <a:lnTo>
                      <a:pt x="42826" y="1708463"/>
                    </a:lnTo>
                    <a:cubicBezTo>
                      <a:pt x="31468" y="1708463"/>
                      <a:pt x="20575" y="1703951"/>
                      <a:pt x="12543" y="1695920"/>
                    </a:cubicBezTo>
                    <a:cubicBezTo>
                      <a:pt x="4512" y="1687889"/>
                      <a:pt x="0" y="1676996"/>
                      <a:pt x="0" y="1665637"/>
                    </a:cubicBezTo>
                    <a:lnTo>
                      <a:pt x="0" y="42826"/>
                    </a:lnTo>
                    <a:cubicBezTo>
                      <a:pt x="0" y="31468"/>
                      <a:pt x="4512" y="20575"/>
                      <a:pt x="12543" y="12543"/>
                    </a:cubicBezTo>
                    <a:cubicBezTo>
                      <a:pt x="20575" y="4512"/>
                      <a:pt x="31468" y="0"/>
                      <a:pt x="42826" y="0"/>
                    </a:cubicBezTo>
                    <a:close/>
                  </a:path>
                </a:pathLst>
              </a:custGeom>
              <a:solidFill>
                <a:srgbClr val="E7EDE9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2428213" cy="174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207247" y="272940"/>
              <a:ext cx="11919352" cy="11617132"/>
              <a:chOff x="0" y="0"/>
              <a:chExt cx="19704623" cy="1920500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9704622" cy="19205004"/>
              </a:xfrm>
              <a:custGeom>
                <a:avLst/>
                <a:gdLst/>
                <a:ahLst/>
                <a:cxnLst/>
                <a:rect r="r" b="b" t="t" l="l"/>
                <a:pathLst>
                  <a:path h="19205004" w="19704622">
                    <a:moveTo>
                      <a:pt x="0" y="0"/>
                    </a:moveTo>
                    <a:lnTo>
                      <a:pt x="19704622" y="0"/>
                    </a:lnTo>
                    <a:lnTo>
                      <a:pt x="19704622" y="19205004"/>
                    </a:lnTo>
                    <a:lnTo>
                      <a:pt x="0" y="192050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0"/>
                <a:ext cx="19704623" cy="19205005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Note que, a cada diagrama, estamos somando 2 palitos a mais, e o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número de vezes que somamos o 2 depende de qual diagrama estamos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.</a:t>
                </a:r>
              </a:p>
              <a:p>
                <a:pPr algn="just">
                  <a:lnSpc>
                    <a:spcPts val="3005"/>
                  </a:lnSpc>
                </a:pPr>
              </a:p>
              <a:p>
                <a:pPr algn="just">
                  <a:lnSpc>
                    <a:spcPts val="3008"/>
                  </a:lnSpc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5096" y="3162781"/>
            <a:ext cx="7566834" cy="8917554"/>
            <a:chOff x="0" y="0"/>
            <a:chExt cx="10089112" cy="1189007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0089112" cy="8649096"/>
              <a:chOff x="0" y="0"/>
              <a:chExt cx="1992911" cy="170846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92911" cy="1708463"/>
              </a:xfrm>
              <a:custGeom>
                <a:avLst/>
                <a:gdLst/>
                <a:ahLst/>
                <a:cxnLst/>
                <a:rect r="r" b="b" t="t" l="l"/>
                <a:pathLst>
                  <a:path h="1708463" w="1992911">
                    <a:moveTo>
                      <a:pt x="52180" y="0"/>
                    </a:moveTo>
                    <a:lnTo>
                      <a:pt x="1940731" y="0"/>
                    </a:lnTo>
                    <a:cubicBezTo>
                      <a:pt x="1954570" y="0"/>
                      <a:pt x="1967842" y="5498"/>
                      <a:pt x="1977628" y="15283"/>
                    </a:cubicBezTo>
                    <a:cubicBezTo>
                      <a:pt x="1987414" y="25069"/>
                      <a:pt x="1992911" y="38341"/>
                      <a:pt x="1992911" y="52180"/>
                    </a:cubicBezTo>
                    <a:lnTo>
                      <a:pt x="1992911" y="1656283"/>
                    </a:lnTo>
                    <a:cubicBezTo>
                      <a:pt x="1992911" y="1685102"/>
                      <a:pt x="1969549" y="1708463"/>
                      <a:pt x="1940731" y="1708463"/>
                    </a:cubicBezTo>
                    <a:lnTo>
                      <a:pt x="52180" y="1708463"/>
                    </a:lnTo>
                    <a:cubicBezTo>
                      <a:pt x="38341" y="1708463"/>
                      <a:pt x="25069" y="1702966"/>
                      <a:pt x="15283" y="1693180"/>
                    </a:cubicBezTo>
                    <a:cubicBezTo>
                      <a:pt x="5498" y="1683395"/>
                      <a:pt x="0" y="1670122"/>
                      <a:pt x="0" y="1656283"/>
                    </a:cubicBezTo>
                    <a:lnTo>
                      <a:pt x="0" y="52180"/>
                    </a:lnTo>
                    <a:cubicBezTo>
                      <a:pt x="0" y="23362"/>
                      <a:pt x="23362" y="0"/>
                      <a:pt x="52180" y="0"/>
                    </a:cubicBezTo>
                    <a:close/>
                  </a:path>
                </a:pathLst>
              </a:custGeom>
              <a:solidFill>
                <a:srgbClr val="95B7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992911" cy="174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70094" y="272940"/>
              <a:ext cx="9782586" cy="11617132"/>
              <a:chOff x="0" y="0"/>
              <a:chExt cx="16172203" cy="1920500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6172202" cy="19205004"/>
              </a:xfrm>
              <a:custGeom>
                <a:avLst/>
                <a:gdLst/>
                <a:ahLst/>
                <a:cxnLst/>
                <a:rect r="r" b="b" t="t" l="l"/>
                <a:pathLst>
                  <a:path h="19205004" w="16172202">
                    <a:moveTo>
                      <a:pt x="0" y="0"/>
                    </a:moveTo>
                    <a:lnTo>
                      <a:pt x="16172202" y="0"/>
                    </a:lnTo>
                    <a:lnTo>
                      <a:pt x="16172202" y="19205004"/>
                    </a:lnTo>
                    <a:lnTo>
                      <a:pt x="0" y="192050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16172203" cy="19205005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Com nossa tabela, vamos começar analisando os primeiros diagramas e seus totais de palitos. Lembre-se que “x” é o número do diagrama e “f(x)” o total de palitos.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Observe que,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1, f(1)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2, f(2) = 5 = f(1)+2 = 3+2 =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3+2.1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3, f(3) = 7 = f(2)+2 = 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3+2+2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3+2.2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4, f(4) = 9 = f(3)+2 =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3+2+2+2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5, f(5) = 11 = f(4)+2 = </a:t>
                </a:r>
              </a:p>
              <a:p>
                <a:pPr algn="just">
                  <a:lnSpc>
                    <a:spcPts val="3008"/>
                  </a:lnSpc>
                </a:pPr>
                <a:r>
                  <a:rPr lang="en-US" b="true" sz="2507" spc="-150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3+2+2+2+2 = </a:t>
                </a:r>
                <a:r>
                  <a:rPr lang="en-US" b="true" sz="2507" spc="-150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3+2.4</a:t>
                </a: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8562139" y="3162781"/>
            <a:ext cx="9219623" cy="8917554"/>
            <a:chOff x="0" y="0"/>
            <a:chExt cx="12292830" cy="1189007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2292830" cy="8649096"/>
              <a:chOff x="0" y="0"/>
              <a:chExt cx="2428213" cy="1708463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428213" cy="1708463"/>
              </a:xfrm>
              <a:custGeom>
                <a:avLst/>
                <a:gdLst/>
                <a:ahLst/>
                <a:cxnLst/>
                <a:rect r="r" b="b" t="t" l="l"/>
                <a:pathLst>
                  <a:path h="1708463" w="2428213">
                    <a:moveTo>
                      <a:pt x="42826" y="0"/>
                    </a:moveTo>
                    <a:lnTo>
                      <a:pt x="2385388" y="0"/>
                    </a:lnTo>
                    <a:cubicBezTo>
                      <a:pt x="2409040" y="0"/>
                      <a:pt x="2428213" y="19174"/>
                      <a:pt x="2428213" y="42826"/>
                    </a:cubicBezTo>
                    <a:lnTo>
                      <a:pt x="2428213" y="1665637"/>
                    </a:lnTo>
                    <a:cubicBezTo>
                      <a:pt x="2428213" y="1676996"/>
                      <a:pt x="2423701" y="1687889"/>
                      <a:pt x="2415670" y="1695920"/>
                    </a:cubicBezTo>
                    <a:cubicBezTo>
                      <a:pt x="2407639" y="1703951"/>
                      <a:pt x="2396746" y="1708463"/>
                      <a:pt x="2385388" y="1708463"/>
                    </a:cubicBezTo>
                    <a:lnTo>
                      <a:pt x="42826" y="1708463"/>
                    </a:lnTo>
                    <a:cubicBezTo>
                      <a:pt x="31468" y="1708463"/>
                      <a:pt x="20575" y="1703951"/>
                      <a:pt x="12543" y="1695920"/>
                    </a:cubicBezTo>
                    <a:cubicBezTo>
                      <a:pt x="4512" y="1687889"/>
                      <a:pt x="0" y="1676996"/>
                      <a:pt x="0" y="1665637"/>
                    </a:cubicBezTo>
                    <a:lnTo>
                      <a:pt x="0" y="42826"/>
                    </a:lnTo>
                    <a:cubicBezTo>
                      <a:pt x="0" y="31468"/>
                      <a:pt x="4512" y="20575"/>
                      <a:pt x="12543" y="12543"/>
                    </a:cubicBezTo>
                    <a:cubicBezTo>
                      <a:pt x="20575" y="4512"/>
                      <a:pt x="31468" y="0"/>
                      <a:pt x="42826" y="0"/>
                    </a:cubicBezTo>
                    <a:close/>
                  </a:path>
                </a:pathLst>
              </a:custGeom>
              <a:solidFill>
                <a:srgbClr val="E7EDE9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2428213" cy="174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207247" y="272940"/>
              <a:ext cx="11919352" cy="11617132"/>
              <a:chOff x="0" y="0"/>
              <a:chExt cx="19704623" cy="1920500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9704622" cy="19205004"/>
              </a:xfrm>
              <a:custGeom>
                <a:avLst/>
                <a:gdLst/>
                <a:ahLst/>
                <a:cxnLst/>
                <a:rect r="r" b="b" t="t" l="l"/>
                <a:pathLst>
                  <a:path h="19205004" w="19704622">
                    <a:moveTo>
                      <a:pt x="0" y="0"/>
                    </a:moveTo>
                    <a:lnTo>
                      <a:pt x="19704622" y="0"/>
                    </a:lnTo>
                    <a:lnTo>
                      <a:pt x="19704622" y="19205004"/>
                    </a:lnTo>
                    <a:lnTo>
                      <a:pt x="0" y="192050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0"/>
                <a:ext cx="19704623" cy="19205005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Note que, a cada diagrama, estamos somando 2 palitos a mais, e o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número de vezes que somamos o 2 depende de qual diagrama estamos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.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Voltando,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1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f(1) = 3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5271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0</a:t>
                </a:r>
              </a:p>
              <a:p>
                <a:pPr algn="just">
                  <a:lnSpc>
                    <a:spcPts val="3008"/>
                  </a:lnSpc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5096" y="3162781"/>
            <a:ext cx="7566834" cy="8917554"/>
            <a:chOff x="0" y="0"/>
            <a:chExt cx="10089112" cy="1189007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0089112" cy="8649096"/>
              <a:chOff x="0" y="0"/>
              <a:chExt cx="1992911" cy="170846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92911" cy="1708463"/>
              </a:xfrm>
              <a:custGeom>
                <a:avLst/>
                <a:gdLst/>
                <a:ahLst/>
                <a:cxnLst/>
                <a:rect r="r" b="b" t="t" l="l"/>
                <a:pathLst>
                  <a:path h="1708463" w="1992911">
                    <a:moveTo>
                      <a:pt x="52180" y="0"/>
                    </a:moveTo>
                    <a:lnTo>
                      <a:pt x="1940731" y="0"/>
                    </a:lnTo>
                    <a:cubicBezTo>
                      <a:pt x="1954570" y="0"/>
                      <a:pt x="1967842" y="5498"/>
                      <a:pt x="1977628" y="15283"/>
                    </a:cubicBezTo>
                    <a:cubicBezTo>
                      <a:pt x="1987414" y="25069"/>
                      <a:pt x="1992911" y="38341"/>
                      <a:pt x="1992911" y="52180"/>
                    </a:cubicBezTo>
                    <a:lnTo>
                      <a:pt x="1992911" y="1656283"/>
                    </a:lnTo>
                    <a:cubicBezTo>
                      <a:pt x="1992911" y="1685102"/>
                      <a:pt x="1969549" y="1708463"/>
                      <a:pt x="1940731" y="1708463"/>
                    </a:cubicBezTo>
                    <a:lnTo>
                      <a:pt x="52180" y="1708463"/>
                    </a:lnTo>
                    <a:cubicBezTo>
                      <a:pt x="38341" y="1708463"/>
                      <a:pt x="25069" y="1702966"/>
                      <a:pt x="15283" y="1693180"/>
                    </a:cubicBezTo>
                    <a:cubicBezTo>
                      <a:pt x="5498" y="1683395"/>
                      <a:pt x="0" y="1670122"/>
                      <a:pt x="0" y="1656283"/>
                    </a:cubicBezTo>
                    <a:lnTo>
                      <a:pt x="0" y="52180"/>
                    </a:lnTo>
                    <a:cubicBezTo>
                      <a:pt x="0" y="23362"/>
                      <a:pt x="23362" y="0"/>
                      <a:pt x="52180" y="0"/>
                    </a:cubicBezTo>
                    <a:close/>
                  </a:path>
                </a:pathLst>
              </a:custGeom>
              <a:solidFill>
                <a:srgbClr val="95B7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992911" cy="174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70094" y="272940"/>
              <a:ext cx="9782586" cy="11617132"/>
              <a:chOff x="0" y="0"/>
              <a:chExt cx="16172203" cy="1920500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6172202" cy="19205004"/>
              </a:xfrm>
              <a:custGeom>
                <a:avLst/>
                <a:gdLst/>
                <a:ahLst/>
                <a:cxnLst/>
                <a:rect r="r" b="b" t="t" l="l"/>
                <a:pathLst>
                  <a:path h="19205004" w="16172202">
                    <a:moveTo>
                      <a:pt x="0" y="0"/>
                    </a:moveTo>
                    <a:lnTo>
                      <a:pt x="16172202" y="0"/>
                    </a:lnTo>
                    <a:lnTo>
                      <a:pt x="16172202" y="19205004"/>
                    </a:lnTo>
                    <a:lnTo>
                      <a:pt x="0" y="192050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16172203" cy="19205005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Com nossa tabela, vamos começar analisando os primeiros diagramas e seus totais de palitos. Lembre-se que “x” é o número do diagrama e “f(x)” o total de palitos.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Observe que,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1, f(1)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2, f(2) = 5 = f(1)+2 = 3+2 =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3+2.1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3, f(3) = 7 = f(2)+2 = 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3+2+2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3+2.2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4, f(4) = 9 = f(3)+2 =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3+2+2+2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5, f(5) = 11 = f(4)+2 = </a:t>
                </a:r>
              </a:p>
              <a:p>
                <a:pPr algn="just">
                  <a:lnSpc>
                    <a:spcPts val="3008"/>
                  </a:lnSpc>
                </a:pPr>
                <a:r>
                  <a:rPr lang="en-US" b="true" sz="2507" spc="-150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3+2+2+2+2 = </a:t>
                </a:r>
                <a:r>
                  <a:rPr lang="en-US" b="true" sz="2507" spc="-150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3+2.4</a:t>
                </a: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8562139" y="3162781"/>
            <a:ext cx="9219623" cy="8917554"/>
            <a:chOff x="0" y="0"/>
            <a:chExt cx="12292830" cy="1189007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2292830" cy="8649096"/>
              <a:chOff x="0" y="0"/>
              <a:chExt cx="2428213" cy="1708463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428213" cy="1708463"/>
              </a:xfrm>
              <a:custGeom>
                <a:avLst/>
                <a:gdLst/>
                <a:ahLst/>
                <a:cxnLst/>
                <a:rect r="r" b="b" t="t" l="l"/>
                <a:pathLst>
                  <a:path h="1708463" w="2428213">
                    <a:moveTo>
                      <a:pt x="42826" y="0"/>
                    </a:moveTo>
                    <a:lnTo>
                      <a:pt x="2385388" y="0"/>
                    </a:lnTo>
                    <a:cubicBezTo>
                      <a:pt x="2409040" y="0"/>
                      <a:pt x="2428213" y="19174"/>
                      <a:pt x="2428213" y="42826"/>
                    </a:cubicBezTo>
                    <a:lnTo>
                      <a:pt x="2428213" y="1665637"/>
                    </a:lnTo>
                    <a:cubicBezTo>
                      <a:pt x="2428213" y="1676996"/>
                      <a:pt x="2423701" y="1687889"/>
                      <a:pt x="2415670" y="1695920"/>
                    </a:cubicBezTo>
                    <a:cubicBezTo>
                      <a:pt x="2407639" y="1703951"/>
                      <a:pt x="2396746" y="1708463"/>
                      <a:pt x="2385388" y="1708463"/>
                    </a:cubicBezTo>
                    <a:lnTo>
                      <a:pt x="42826" y="1708463"/>
                    </a:lnTo>
                    <a:cubicBezTo>
                      <a:pt x="31468" y="1708463"/>
                      <a:pt x="20575" y="1703951"/>
                      <a:pt x="12543" y="1695920"/>
                    </a:cubicBezTo>
                    <a:cubicBezTo>
                      <a:pt x="4512" y="1687889"/>
                      <a:pt x="0" y="1676996"/>
                      <a:pt x="0" y="1665637"/>
                    </a:cubicBezTo>
                    <a:lnTo>
                      <a:pt x="0" y="42826"/>
                    </a:lnTo>
                    <a:cubicBezTo>
                      <a:pt x="0" y="31468"/>
                      <a:pt x="4512" y="20575"/>
                      <a:pt x="12543" y="12543"/>
                    </a:cubicBezTo>
                    <a:cubicBezTo>
                      <a:pt x="20575" y="4512"/>
                      <a:pt x="31468" y="0"/>
                      <a:pt x="42826" y="0"/>
                    </a:cubicBezTo>
                    <a:close/>
                  </a:path>
                </a:pathLst>
              </a:custGeom>
              <a:solidFill>
                <a:srgbClr val="E7EDE9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2428213" cy="174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207247" y="272940"/>
              <a:ext cx="11919352" cy="11617132"/>
              <a:chOff x="0" y="0"/>
              <a:chExt cx="19704623" cy="1920500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9704622" cy="19205004"/>
              </a:xfrm>
              <a:custGeom>
                <a:avLst/>
                <a:gdLst/>
                <a:ahLst/>
                <a:cxnLst/>
                <a:rect r="r" b="b" t="t" l="l"/>
                <a:pathLst>
                  <a:path h="19205004" w="19704622">
                    <a:moveTo>
                      <a:pt x="0" y="0"/>
                    </a:moveTo>
                    <a:lnTo>
                      <a:pt x="19704622" y="0"/>
                    </a:lnTo>
                    <a:lnTo>
                      <a:pt x="19704622" y="19205004"/>
                    </a:lnTo>
                    <a:lnTo>
                      <a:pt x="0" y="192050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0"/>
                <a:ext cx="19704623" cy="19205005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Note que, a cada diagrama, estamos somando 2 palitos a mais, e o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número de vezes que somamos o 2 depende de qual diagrama estamos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.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Voltando,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1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f(1) = 3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5271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0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2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f(2) = 5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1</a:t>
                </a:r>
              </a:p>
              <a:p>
                <a:pPr algn="just">
                  <a:lnSpc>
                    <a:spcPts val="3005"/>
                  </a:lnSpc>
                </a:pPr>
              </a:p>
              <a:p>
                <a:pPr algn="just">
                  <a:lnSpc>
                    <a:spcPts val="3008"/>
                  </a:lnSpc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5096" y="3162781"/>
            <a:ext cx="7566834" cy="8917554"/>
            <a:chOff x="0" y="0"/>
            <a:chExt cx="10089112" cy="1189007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0089112" cy="8649096"/>
              <a:chOff x="0" y="0"/>
              <a:chExt cx="1992911" cy="170846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92911" cy="1708463"/>
              </a:xfrm>
              <a:custGeom>
                <a:avLst/>
                <a:gdLst/>
                <a:ahLst/>
                <a:cxnLst/>
                <a:rect r="r" b="b" t="t" l="l"/>
                <a:pathLst>
                  <a:path h="1708463" w="1992911">
                    <a:moveTo>
                      <a:pt x="52180" y="0"/>
                    </a:moveTo>
                    <a:lnTo>
                      <a:pt x="1940731" y="0"/>
                    </a:lnTo>
                    <a:cubicBezTo>
                      <a:pt x="1954570" y="0"/>
                      <a:pt x="1967842" y="5498"/>
                      <a:pt x="1977628" y="15283"/>
                    </a:cubicBezTo>
                    <a:cubicBezTo>
                      <a:pt x="1987414" y="25069"/>
                      <a:pt x="1992911" y="38341"/>
                      <a:pt x="1992911" y="52180"/>
                    </a:cubicBezTo>
                    <a:lnTo>
                      <a:pt x="1992911" y="1656283"/>
                    </a:lnTo>
                    <a:cubicBezTo>
                      <a:pt x="1992911" y="1685102"/>
                      <a:pt x="1969549" y="1708463"/>
                      <a:pt x="1940731" y="1708463"/>
                    </a:cubicBezTo>
                    <a:lnTo>
                      <a:pt x="52180" y="1708463"/>
                    </a:lnTo>
                    <a:cubicBezTo>
                      <a:pt x="38341" y="1708463"/>
                      <a:pt x="25069" y="1702966"/>
                      <a:pt x="15283" y="1693180"/>
                    </a:cubicBezTo>
                    <a:cubicBezTo>
                      <a:pt x="5498" y="1683395"/>
                      <a:pt x="0" y="1670122"/>
                      <a:pt x="0" y="1656283"/>
                    </a:cubicBezTo>
                    <a:lnTo>
                      <a:pt x="0" y="52180"/>
                    </a:lnTo>
                    <a:cubicBezTo>
                      <a:pt x="0" y="23362"/>
                      <a:pt x="23362" y="0"/>
                      <a:pt x="52180" y="0"/>
                    </a:cubicBezTo>
                    <a:close/>
                  </a:path>
                </a:pathLst>
              </a:custGeom>
              <a:solidFill>
                <a:srgbClr val="95B7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992911" cy="174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70094" y="272940"/>
              <a:ext cx="9782586" cy="11617132"/>
              <a:chOff x="0" y="0"/>
              <a:chExt cx="16172203" cy="1920500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6172202" cy="19205004"/>
              </a:xfrm>
              <a:custGeom>
                <a:avLst/>
                <a:gdLst/>
                <a:ahLst/>
                <a:cxnLst/>
                <a:rect r="r" b="b" t="t" l="l"/>
                <a:pathLst>
                  <a:path h="19205004" w="16172202">
                    <a:moveTo>
                      <a:pt x="0" y="0"/>
                    </a:moveTo>
                    <a:lnTo>
                      <a:pt x="16172202" y="0"/>
                    </a:lnTo>
                    <a:lnTo>
                      <a:pt x="16172202" y="19205004"/>
                    </a:lnTo>
                    <a:lnTo>
                      <a:pt x="0" y="192050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16172203" cy="19205005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Com nossa tabela, vamos começar analisando os primeiros diagramas e seus totais de palitos. Lembre-se que “x” é o número do diagrama e “f(x)” o total de palitos.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Observe que,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1, f(1)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2, f(2) = 5 = f(1)+2 = 3+2 =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3+2.1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3, f(3) = 7 = f(2)+2 = 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3+2+2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3+2.2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4, f(4) = 9 = f(3)+2 =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3+2+2+2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5, f(5) = 11 = f(4)+2 = </a:t>
                </a:r>
              </a:p>
              <a:p>
                <a:pPr algn="just">
                  <a:lnSpc>
                    <a:spcPts val="3008"/>
                  </a:lnSpc>
                </a:pPr>
                <a:r>
                  <a:rPr lang="en-US" b="true" sz="2507" spc="-150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3+2+2+2+2 = </a:t>
                </a:r>
                <a:r>
                  <a:rPr lang="en-US" b="true" sz="2507" spc="-150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3+2.4</a:t>
                </a: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8562139" y="3162781"/>
            <a:ext cx="9219623" cy="8917554"/>
            <a:chOff x="0" y="0"/>
            <a:chExt cx="12292830" cy="1189007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2292830" cy="8649096"/>
              <a:chOff x="0" y="0"/>
              <a:chExt cx="2428213" cy="1708463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428213" cy="1708463"/>
              </a:xfrm>
              <a:custGeom>
                <a:avLst/>
                <a:gdLst/>
                <a:ahLst/>
                <a:cxnLst/>
                <a:rect r="r" b="b" t="t" l="l"/>
                <a:pathLst>
                  <a:path h="1708463" w="2428213">
                    <a:moveTo>
                      <a:pt x="42826" y="0"/>
                    </a:moveTo>
                    <a:lnTo>
                      <a:pt x="2385388" y="0"/>
                    </a:lnTo>
                    <a:cubicBezTo>
                      <a:pt x="2409040" y="0"/>
                      <a:pt x="2428213" y="19174"/>
                      <a:pt x="2428213" y="42826"/>
                    </a:cubicBezTo>
                    <a:lnTo>
                      <a:pt x="2428213" y="1665637"/>
                    </a:lnTo>
                    <a:cubicBezTo>
                      <a:pt x="2428213" y="1676996"/>
                      <a:pt x="2423701" y="1687889"/>
                      <a:pt x="2415670" y="1695920"/>
                    </a:cubicBezTo>
                    <a:cubicBezTo>
                      <a:pt x="2407639" y="1703951"/>
                      <a:pt x="2396746" y="1708463"/>
                      <a:pt x="2385388" y="1708463"/>
                    </a:cubicBezTo>
                    <a:lnTo>
                      <a:pt x="42826" y="1708463"/>
                    </a:lnTo>
                    <a:cubicBezTo>
                      <a:pt x="31468" y="1708463"/>
                      <a:pt x="20575" y="1703951"/>
                      <a:pt x="12543" y="1695920"/>
                    </a:cubicBezTo>
                    <a:cubicBezTo>
                      <a:pt x="4512" y="1687889"/>
                      <a:pt x="0" y="1676996"/>
                      <a:pt x="0" y="1665637"/>
                    </a:cubicBezTo>
                    <a:lnTo>
                      <a:pt x="0" y="42826"/>
                    </a:lnTo>
                    <a:cubicBezTo>
                      <a:pt x="0" y="31468"/>
                      <a:pt x="4512" y="20575"/>
                      <a:pt x="12543" y="12543"/>
                    </a:cubicBezTo>
                    <a:cubicBezTo>
                      <a:pt x="20575" y="4512"/>
                      <a:pt x="31468" y="0"/>
                      <a:pt x="42826" y="0"/>
                    </a:cubicBezTo>
                    <a:close/>
                  </a:path>
                </a:pathLst>
              </a:custGeom>
              <a:solidFill>
                <a:srgbClr val="E7EDE9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2428213" cy="174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207247" y="272940"/>
              <a:ext cx="11919352" cy="11617132"/>
              <a:chOff x="0" y="0"/>
              <a:chExt cx="19704623" cy="1920500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9704622" cy="19205004"/>
              </a:xfrm>
              <a:custGeom>
                <a:avLst/>
                <a:gdLst/>
                <a:ahLst/>
                <a:cxnLst/>
                <a:rect r="r" b="b" t="t" l="l"/>
                <a:pathLst>
                  <a:path h="19205004" w="19704622">
                    <a:moveTo>
                      <a:pt x="0" y="0"/>
                    </a:moveTo>
                    <a:lnTo>
                      <a:pt x="19704622" y="0"/>
                    </a:lnTo>
                    <a:lnTo>
                      <a:pt x="19704622" y="19205004"/>
                    </a:lnTo>
                    <a:lnTo>
                      <a:pt x="0" y="192050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0"/>
                <a:ext cx="19704623" cy="19205005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Note que, a cada diagrama, estamos somando 2 palitos a mais, e o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número de vezes que somamos o 2 depende de qual diagrama estamos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.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Voltando,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1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f(1) = 3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5271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0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2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f(2) = 5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1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f(3) = 7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2</a:t>
                </a:r>
              </a:p>
              <a:p>
                <a:pPr algn="just">
                  <a:lnSpc>
                    <a:spcPts val="3008"/>
                  </a:lnSpc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5096" y="3162781"/>
            <a:ext cx="7566834" cy="8917554"/>
            <a:chOff x="0" y="0"/>
            <a:chExt cx="10089112" cy="1189007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0089112" cy="8649096"/>
              <a:chOff x="0" y="0"/>
              <a:chExt cx="1992911" cy="170846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92911" cy="1708463"/>
              </a:xfrm>
              <a:custGeom>
                <a:avLst/>
                <a:gdLst/>
                <a:ahLst/>
                <a:cxnLst/>
                <a:rect r="r" b="b" t="t" l="l"/>
                <a:pathLst>
                  <a:path h="1708463" w="1992911">
                    <a:moveTo>
                      <a:pt x="52180" y="0"/>
                    </a:moveTo>
                    <a:lnTo>
                      <a:pt x="1940731" y="0"/>
                    </a:lnTo>
                    <a:cubicBezTo>
                      <a:pt x="1954570" y="0"/>
                      <a:pt x="1967842" y="5498"/>
                      <a:pt x="1977628" y="15283"/>
                    </a:cubicBezTo>
                    <a:cubicBezTo>
                      <a:pt x="1987414" y="25069"/>
                      <a:pt x="1992911" y="38341"/>
                      <a:pt x="1992911" y="52180"/>
                    </a:cubicBezTo>
                    <a:lnTo>
                      <a:pt x="1992911" y="1656283"/>
                    </a:lnTo>
                    <a:cubicBezTo>
                      <a:pt x="1992911" y="1685102"/>
                      <a:pt x="1969549" y="1708463"/>
                      <a:pt x="1940731" y="1708463"/>
                    </a:cubicBezTo>
                    <a:lnTo>
                      <a:pt x="52180" y="1708463"/>
                    </a:lnTo>
                    <a:cubicBezTo>
                      <a:pt x="38341" y="1708463"/>
                      <a:pt x="25069" y="1702966"/>
                      <a:pt x="15283" y="1693180"/>
                    </a:cubicBezTo>
                    <a:cubicBezTo>
                      <a:pt x="5498" y="1683395"/>
                      <a:pt x="0" y="1670122"/>
                      <a:pt x="0" y="1656283"/>
                    </a:cubicBezTo>
                    <a:lnTo>
                      <a:pt x="0" y="52180"/>
                    </a:lnTo>
                    <a:cubicBezTo>
                      <a:pt x="0" y="23362"/>
                      <a:pt x="23362" y="0"/>
                      <a:pt x="52180" y="0"/>
                    </a:cubicBezTo>
                    <a:close/>
                  </a:path>
                </a:pathLst>
              </a:custGeom>
              <a:solidFill>
                <a:srgbClr val="95B7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992911" cy="174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70094" y="272940"/>
              <a:ext cx="9782586" cy="11617132"/>
              <a:chOff x="0" y="0"/>
              <a:chExt cx="16172203" cy="1920500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6172202" cy="19205004"/>
              </a:xfrm>
              <a:custGeom>
                <a:avLst/>
                <a:gdLst/>
                <a:ahLst/>
                <a:cxnLst/>
                <a:rect r="r" b="b" t="t" l="l"/>
                <a:pathLst>
                  <a:path h="19205004" w="16172202">
                    <a:moveTo>
                      <a:pt x="0" y="0"/>
                    </a:moveTo>
                    <a:lnTo>
                      <a:pt x="16172202" y="0"/>
                    </a:lnTo>
                    <a:lnTo>
                      <a:pt x="16172202" y="19205004"/>
                    </a:lnTo>
                    <a:lnTo>
                      <a:pt x="0" y="192050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16172203" cy="19205005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Com nossa tabela, vamos começar analisando os primeiros diagramas e seus totais de palitos. Lembre-se que “x” é o número do diagrama e “f(x)” o total de palitos.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Observe que,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1, f(1)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2, f(2) = 5 = f(1)+2 = 3+2 =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3+2.1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3, f(3) = 7 = f(2)+2 = 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3+2+2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3+2.2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4, f(4) = 9 = f(3)+2 =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3+2+2+2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5, f(5) = 11 = f(4)+2 = </a:t>
                </a:r>
              </a:p>
              <a:p>
                <a:pPr algn="just">
                  <a:lnSpc>
                    <a:spcPts val="3008"/>
                  </a:lnSpc>
                </a:pPr>
                <a:r>
                  <a:rPr lang="en-US" b="true" sz="2507" spc="-150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3+2+2+2+2 = </a:t>
                </a:r>
                <a:r>
                  <a:rPr lang="en-US" b="true" sz="2507" spc="-150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3+2.4</a:t>
                </a: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8562139" y="3162781"/>
            <a:ext cx="9219623" cy="8917554"/>
            <a:chOff x="0" y="0"/>
            <a:chExt cx="12292830" cy="1189007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2292830" cy="8649096"/>
              <a:chOff x="0" y="0"/>
              <a:chExt cx="2428213" cy="1708463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428213" cy="1708463"/>
              </a:xfrm>
              <a:custGeom>
                <a:avLst/>
                <a:gdLst/>
                <a:ahLst/>
                <a:cxnLst/>
                <a:rect r="r" b="b" t="t" l="l"/>
                <a:pathLst>
                  <a:path h="1708463" w="2428213">
                    <a:moveTo>
                      <a:pt x="42826" y="0"/>
                    </a:moveTo>
                    <a:lnTo>
                      <a:pt x="2385388" y="0"/>
                    </a:lnTo>
                    <a:cubicBezTo>
                      <a:pt x="2409040" y="0"/>
                      <a:pt x="2428213" y="19174"/>
                      <a:pt x="2428213" y="42826"/>
                    </a:cubicBezTo>
                    <a:lnTo>
                      <a:pt x="2428213" y="1665637"/>
                    </a:lnTo>
                    <a:cubicBezTo>
                      <a:pt x="2428213" y="1676996"/>
                      <a:pt x="2423701" y="1687889"/>
                      <a:pt x="2415670" y="1695920"/>
                    </a:cubicBezTo>
                    <a:cubicBezTo>
                      <a:pt x="2407639" y="1703951"/>
                      <a:pt x="2396746" y="1708463"/>
                      <a:pt x="2385388" y="1708463"/>
                    </a:cubicBezTo>
                    <a:lnTo>
                      <a:pt x="42826" y="1708463"/>
                    </a:lnTo>
                    <a:cubicBezTo>
                      <a:pt x="31468" y="1708463"/>
                      <a:pt x="20575" y="1703951"/>
                      <a:pt x="12543" y="1695920"/>
                    </a:cubicBezTo>
                    <a:cubicBezTo>
                      <a:pt x="4512" y="1687889"/>
                      <a:pt x="0" y="1676996"/>
                      <a:pt x="0" y="1665637"/>
                    </a:cubicBezTo>
                    <a:lnTo>
                      <a:pt x="0" y="42826"/>
                    </a:lnTo>
                    <a:cubicBezTo>
                      <a:pt x="0" y="31468"/>
                      <a:pt x="4512" y="20575"/>
                      <a:pt x="12543" y="12543"/>
                    </a:cubicBezTo>
                    <a:cubicBezTo>
                      <a:pt x="20575" y="4512"/>
                      <a:pt x="31468" y="0"/>
                      <a:pt x="42826" y="0"/>
                    </a:cubicBezTo>
                    <a:close/>
                  </a:path>
                </a:pathLst>
              </a:custGeom>
              <a:solidFill>
                <a:srgbClr val="E7EDE9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2428213" cy="174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207247" y="272940"/>
              <a:ext cx="11919352" cy="11617132"/>
              <a:chOff x="0" y="0"/>
              <a:chExt cx="19704623" cy="1920500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9704622" cy="19205004"/>
              </a:xfrm>
              <a:custGeom>
                <a:avLst/>
                <a:gdLst/>
                <a:ahLst/>
                <a:cxnLst/>
                <a:rect r="r" b="b" t="t" l="l"/>
                <a:pathLst>
                  <a:path h="19205004" w="19704622">
                    <a:moveTo>
                      <a:pt x="0" y="0"/>
                    </a:moveTo>
                    <a:lnTo>
                      <a:pt x="19704622" y="0"/>
                    </a:lnTo>
                    <a:lnTo>
                      <a:pt x="19704622" y="19205004"/>
                    </a:lnTo>
                    <a:lnTo>
                      <a:pt x="0" y="192050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0"/>
                <a:ext cx="19704623" cy="19205005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Note que, a cada diagrama, estamos somando 2 palitos a mais, e o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número de vezes que somamos o 2 depende de qual diagrama estamos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.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Voltando,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1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f(1) = 3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5271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0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2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f(2) = 5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1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f(3) = 7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2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4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f(4) = 9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</a:t>
                </a:r>
              </a:p>
              <a:p>
                <a:pPr algn="just">
                  <a:lnSpc>
                    <a:spcPts val="3005"/>
                  </a:lnSpc>
                </a:pPr>
              </a:p>
              <a:p>
                <a:pPr algn="just">
                  <a:lnSpc>
                    <a:spcPts val="3008"/>
                  </a:lnSpc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5096" y="3162781"/>
            <a:ext cx="7566834" cy="8917554"/>
            <a:chOff x="0" y="0"/>
            <a:chExt cx="10089112" cy="1189007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0089112" cy="8649096"/>
              <a:chOff x="0" y="0"/>
              <a:chExt cx="1992911" cy="170846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92911" cy="1708463"/>
              </a:xfrm>
              <a:custGeom>
                <a:avLst/>
                <a:gdLst/>
                <a:ahLst/>
                <a:cxnLst/>
                <a:rect r="r" b="b" t="t" l="l"/>
                <a:pathLst>
                  <a:path h="1708463" w="1992911">
                    <a:moveTo>
                      <a:pt x="52180" y="0"/>
                    </a:moveTo>
                    <a:lnTo>
                      <a:pt x="1940731" y="0"/>
                    </a:lnTo>
                    <a:cubicBezTo>
                      <a:pt x="1954570" y="0"/>
                      <a:pt x="1967842" y="5498"/>
                      <a:pt x="1977628" y="15283"/>
                    </a:cubicBezTo>
                    <a:cubicBezTo>
                      <a:pt x="1987414" y="25069"/>
                      <a:pt x="1992911" y="38341"/>
                      <a:pt x="1992911" y="52180"/>
                    </a:cubicBezTo>
                    <a:lnTo>
                      <a:pt x="1992911" y="1656283"/>
                    </a:lnTo>
                    <a:cubicBezTo>
                      <a:pt x="1992911" y="1685102"/>
                      <a:pt x="1969549" y="1708463"/>
                      <a:pt x="1940731" y="1708463"/>
                    </a:cubicBezTo>
                    <a:lnTo>
                      <a:pt x="52180" y="1708463"/>
                    </a:lnTo>
                    <a:cubicBezTo>
                      <a:pt x="38341" y="1708463"/>
                      <a:pt x="25069" y="1702966"/>
                      <a:pt x="15283" y="1693180"/>
                    </a:cubicBezTo>
                    <a:cubicBezTo>
                      <a:pt x="5498" y="1683395"/>
                      <a:pt x="0" y="1670122"/>
                      <a:pt x="0" y="1656283"/>
                    </a:cubicBezTo>
                    <a:lnTo>
                      <a:pt x="0" y="52180"/>
                    </a:lnTo>
                    <a:cubicBezTo>
                      <a:pt x="0" y="23362"/>
                      <a:pt x="23362" y="0"/>
                      <a:pt x="52180" y="0"/>
                    </a:cubicBezTo>
                    <a:close/>
                  </a:path>
                </a:pathLst>
              </a:custGeom>
              <a:solidFill>
                <a:srgbClr val="95B7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992911" cy="174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70094" y="272940"/>
              <a:ext cx="9782586" cy="11617132"/>
              <a:chOff x="0" y="0"/>
              <a:chExt cx="16172203" cy="1920500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6172202" cy="19205004"/>
              </a:xfrm>
              <a:custGeom>
                <a:avLst/>
                <a:gdLst/>
                <a:ahLst/>
                <a:cxnLst/>
                <a:rect r="r" b="b" t="t" l="l"/>
                <a:pathLst>
                  <a:path h="19205004" w="16172202">
                    <a:moveTo>
                      <a:pt x="0" y="0"/>
                    </a:moveTo>
                    <a:lnTo>
                      <a:pt x="16172202" y="0"/>
                    </a:lnTo>
                    <a:lnTo>
                      <a:pt x="16172202" y="19205004"/>
                    </a:lnTo>
                    <a:lnTo>
                      <a:pt x="0" y="192050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16172203" cy="19205005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Com nossa tabela, vamos começar analisando os primeiros diagramas e seus totais de palitos. Lembre-se que “x” é o número do diagrama e “f(x)” o total de palitos.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Observe que,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1, f(1)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2, f(2) = 5 = f(1)+2 = 3+2 =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3+2.1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3, f(3) = 7 = f(2)+2 = 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3+2+2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3+2.2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4, f(4) = 9 = f(3)+2 =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3+2+2+2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5, f(5) = 11 = f(4)+2 = </a:t>
                </a:r>
              </a:p>
              <a:p>
                <a:pPr algn="just">
                  <a:lnSpc>
                    <a:spcPts val="3008"/>
                  </a:lnSpc>
                </a:pPr>
                <a:r>
                  <a:rPr lang="en-US" b="true" sz="2507" spc="-150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3+2+2+2+2 = </a:t>
                </a:r>
                <a:r>
                  <a:rPr lang="en-US" b="true" sz="2507" spc="-150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3+2.4</a:t>
                </a: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8562139" y="3162781"/>
            <a:ext cx="9219623" cy="8917554"/>
            <a:chOff x="0" y="0"/>
            <a:chExt cx="12292830" cy="1189007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2292830" cy="8649096"/>
              <a:chOff x="0" y="0"/>
              <a:chExt cx="2428213" cy="1708463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428213" cy="1708463"/>
              </a:xfrm>
              <a:custGeom>
                <a:avLst/>
                <a:gdLst/>
                <a:ahLst/>
                <a:cxnLst/>
                <a:rect r="r" b="b" t="t" l="l"/>
                <a:pathLst>
                  <a:path h="1708463" w="2428213">
                    <a:moveTo>
                      <a:pt x="42826" y="0"/>
                    </a:moveTo>
                    <a:lnTo>
                      <a:pt x="2385388" y="0"/>
                    </a:lnTo>
                    <a:cubicBezTo>
                      <a:pt x="2409040" y="0"/>
                      <a:pt x="2428213" y="19174"/>
                      <a:pt x="2428213" y="42826"/>
                    </a:cubicBezTo>
                    <a:lnTo>
                      <a:pt x="2428213" y="1665637"/>
                    </a:lnTo>
                    <a:cubicBezTo>
                      <a:pt x="2428213" y="1676996"/>
                      <a:pt x="2423701" y="1687889"/>
                      <a:pt x="2415670" y="1695920"/>
                    </a:cubicBezTo>
                    <a:cubicBezTo>
                      <a:pt x="2407639" y="1703951"/>
                      <a:pt x="2396746" y="1708463"/>
                      <a:pt x="2385388" y="1708463"/>
                    </a:cubicBezTo>
                    <a:lnTo>
                      <a:pt x="42826" y="1708463"/>
                    </a:lnTo>
                    <a:cubicBezTo>
                      <a:pt x="31468" y="1708463"/>
                      <a:pt x="20575" y="1703951"/>
                      <a:pt x="12543" y="1695920"/>
                    </a:cubicBezTo>
                    <a:cubicBezTo>
                      <a:pt x="4512" y="1687889"/>
                      <a:pt x="0" y="1676996"/>
                      <a:pt x="0" y="1665637"/>
                    </a:cubicBezTo>
                    <a:lnTo>
                      <a:pt x="0" y="42826"/>
                    </a:lnTo>
                    <a:cubicBezTo>
                      <a:pt x="0" y="31468"/>
                      <a:pt x="4512" y="20575"/>
                      <a:pt x="12543" y="12543"/>
                    </a:cubicBezTo>
                    <a:cubicBezTo>
                      <a:pt x="20575" y="4512"/>
                      <a:pt x="31468" y="0"/>
                      <a:pt x="42826" y="0"/>
                    </a:cubicBezTo>
                    <a:close/>
                  </a:path>
                </a:pathLst>
              </a:custGeom>
              <a:solidFill>
                <a:srgbClr val="E7EDE9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2428213" cy="174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207247" y="272940"/>
              <a:ext cx="11919352" cy="11617132"/>
              <a:chOff x="0" y="0"/>
              <a:chExt cx="19704623" cy="1920500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9704622" cy="19205004"/>
              </a:xfrm>
              <a:custGeom>
                <a:avLst/>
                <a:gdLst/>
                <a:ahLst/>
                <a:cxnLst/>
                <a:rect r="r" b="b" t="t" l="l"/>
                <a:pathLst>
                  <a:path h="19205004" w="19704622">
                    <a:moveTo>
                      <a:pt x="0" y="0"/>
                    </a:moveTo>
                    <a:lnTo>
                      <a:pt x="19704622" y="0"/>
                    </a:lnTo>
                    <a:lnTo>
                      <a:pt x="19704622" y="19205004"/>
                    </a:lnTo>
                    <a:lnTo>
                      <a:pt x="0" y="192050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0"/>
                <a:ext cx="19704623" cy="19205005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Note que, a cada diagrama, estamos somando 2 palitos a mais, e o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número de vezes que somamos o 2 depende de qual diagrama estamos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.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Voltando,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1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f(1) = 3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5271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0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2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f(2) = 5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1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f(3) = 7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2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4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f(4) = 9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5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f(5) = 11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4</a:t>
                </a:r>
              </a:p>
              <a:p>
                <a:pPr algn="just">
                  <a:lnSpc>
                    <a:spcPts val="3005"/>
                  </a:lnSpc>
                </a:pPr>
              </a:p>
              <a:p>
                <a:pPr algn="just">
                  <a:lnSpc>
                    <a:spcPts val="3008"/>
                  </a:lnSpc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5096" y="3162781"/>
            <a:ext cx="7566834" cy="8917554"/>
            <a:chOff x="0" y="0"/>
            <a:chExt cx="10089112" cy="1189007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0089112" cy="8649096"/>
              <a:chOff x="0" y="0"/>
              <a:chExt cx="1992911" cy="170846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92911" cy="1708463"/>
              </a:xfrm>
              <a:custGeom>
                <a:avLst/>
                <a:gdLst/>
                <a:ahLst/>
                <a:cxnLst/>
                <a:rect r="r" b="b" t="t" l="l"/>
                <a:pathLst>
                  <a:path h="1708463" w="1992911">
                    <a:moveTo>
                      <a:pt x="52180" y="0"/>
                    </a:moveTo>
                    <a:lnTo>
                      <a:pt x="1940731" y="0"/>
                    </a:lnTo>
                    <a:cubicBezTo>
                      <a:pt x="1954570" y="0"/>
                      <a:pt x="1967842" y="5498"/>
                      <a:pt x="1977628" y="15283"/>
                    </a:cubicBezTo>
                    <a:cubicBezTo>
                      <a:pt x="1987414" y="25069"/>
                      <a:pt x="1992911" y="38341"/>
                      <a:pt x="1992911" y="52180"/>
                    </a:cubicBezTo>
                    <a:lnTo>
                      <a:pt x="1992911" y="1656283"/>
                    </a:lnTo>
                    <a:cubicBezTo>
                      <a:pt x="1992911" y="1685102"/>
                      <a:pt x="1969549" y="1708463"/>
                      <a:pt x="1940731" y="1708463"/>
                    </a:cubicBezTo>
                    <a:lnTo>
                      <a:pt x="52180" y="1708463"/>
                    </a:lnTo>
                    <a:cubicBezTo>
                      <a:pt x="38341" y="1708463"/>
                      <a:pt x="25069" y="1702966"/>
                      <a:pt x="15283" y="1693180"/>
                    </a:cubicBezTo>
                    <a:cubicBezTo>
                      <a:pt x="5498" y="1683395"/>
                      <a:pt x="0" y="1670122"/>
                      <a:pt x="0" y="1656283"/>
                    </a:cubicBezTo>
                    <a:lnTo>
                      <a:pt x="0" y="52180"/>
                    </a:lnTo>
                    <a:cubicBezTo>
                      <a:pt x="0" y="23362"/>
                      <a:pt x="23362" y="0"/>
                      <a:pt x="52180" y="0"/>
                    </a:cubicBezTo>
                    <a:close/>
                  </a:path>
                </a:pathLst>
              </a:custGeom>
              <a:solidFill>
                <a:srgbClr val="95B7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992911" cy="174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70094" y="272940"/>
              <a:ext cx="9782586" cy="11617132"/>
              <a:chOff x="0" y="0"/>
              <a:chExt cx="16172203" cy="1920500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6172202" cy="19205004"/>
              </a:xfrm>
              <a:custGeom>
                <a:avLst/>
                <a:gdLst/>
                <a:ahLst/>
                <a:cxnLst/>
                <a:rect r="r" b="b" t="t" l="l"/>
                <a:pathLst>
                  <a:path h="19205004" w="16172202">
                    <a:moveTo>
                      <a:pt x="0" y="0"/>
                    </a:moveTo>
                    <a:lnTo>
                      <a:pt x="16172202" y="0"/>
                    </a:lnTo>
                    <a:lnTo>
                      <a:pt x="16172202" y="19205004"/>
                    </a:lnTo>
                    <a:lnTo>
                      <a:pt x="0" y="192050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16172203" cy="19205005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Com nossa tabela, vamos começar analisando os primeiros diagramas e seus totais de palitos. Lembre-se que “x” é o número do diagrama e “f(x)” o total de palitos.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Observe que,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1, f(1)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2, f(2) = 5 = f(1)+2 = 3+2 =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3+2.1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3, f(3) = 7 = f(2)+2 = 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3+2+2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3+2.2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4, f(4) = 9 = f(3)+2 =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3+2+2+2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5, f(5) = 11 = f(4)+2 = </a:t>
                </a:r>
              </a:p>
              <a:p>
                <a:pPr algn="just">
                  <a:lnSpc>
                    <a:spcPts val="3008"/>
                  </a:lnSpc>
                </a:pPr>
                <a:r>
                  <a:rPr lang="en-US" b="true" sz="2507" spc="-150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3+2+2+2+2 = </a:t>
                </a:r>
                <a:r>
                  <a:rPr lang="en-US" b="true" sz="2507" spc="-150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3+2.4</a:t>
                </a: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8562139" y="3162781"/>
            <a:ext cx="9219623" cy="8917554"/>
            <a:chOff x="0" y="0"/>
            <a:chExt cx="12292830" cy="1189007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2292830" cy="8649096"/>
              <a:chOff x="0" y="0"/>
              <a:chExt cx="2428213" cy="1708463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428213" cy="1708463"/>
              </a:xfrm>
              <a:custGeom>
                <a:avLst/>
                <a:gdLst/>
                <a:ahLst/>
                <a:cxnLst/>
                <a:rect r="r" b="b" t="t" l="l"/>
                <a:pathLst>
                  <a:path h="1708463" w="2428213">
                    <a:moveTo>
                      <a:pt x="42826" y="0"/>
                    </a:moveTo>
                    <a:lnTo>
                      <a:pt x="2385388" y="0"/>
                    </a:lnTo>
                    <a:cubicBezTo>
                      <a:pt x="2409040" y="0"/>
                      <a:pt x="2428213" y="19174"/>
                      <a:pt x="2428213" y="42826"/>
                    </a:cubicBezTo>
                    <a:lnTo>
                      <a:pt x="2428213" y="1665637"/>
                    </a:lnTo>
                    <a:cubicBezTo>
                      <a:pt x="2428213" y="1676996"/>
                      <a:pt x="2423701" y="1687889"/>
                      <a:pt x="2415670" y="1695920"/>
                    </a:cubicBezTo>
                    <a:cubicBezTo>
                      <a:pt x="2407639" y="1703951"/>
                      <a:pt x="2396746" y="1708463"/>
                      <a:pt x="2385388" y="1708463"/>
                    </a:cubicBezTo>
                    <a:lnTo>
                      <a:pt x="42826" y="1708463"/>
                    </a:lnTo>
                    <a:cubicBezTo>
                      <a:pt x="31468" y="1708463"/>
                      <a:pt x="20575" y="1703951"/>
                      <a:pt x="12543" y="1695920"/>
                    </a:cubicBezTo>
                    <a:cubicBezTo>
                      <a:pt x="4512" y="1687889"/>
                      <a:pt x="0" y="1676996"/>
                      <a:pt x="0" y="1665637"/>
                    </a:cubicBezTo>
                    <a:lnTo>
                      <a:pt x="0" y="42826"/>
                    </a:lnTo>
                    <a:cubicBezTo>
                      <a:pt x="0" y="31468"/>
                      <a:pt x="4512" y="20575"/>
                      <a:pt x="12543" y="12543"/>
                    </a:cubicBezTo>
                    <a:cubicBezTo>
                      <a:pt x="20575" y="4512"/>
                      <a:pt x="31468" y="0"/>
                      <a:pt x="42826" y="0"/>
                    </a:cubicBezTo>
                    <a:close/>
                  </a:path>
                </a:pathLst>
              </a:custGeom>
              <a:solidFill>
                <a:srgbClr val="E7EDE9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2428213" cy="174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207247" y="272940"/>
              <a:ext cx="11919352" cy="11617132"/>
              <a:chOff x="0" y="0"/>
              <a:chExt cx="19704623" cy="1920500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9704622" cy="19205004"/>
              </a:xfrm>
              <a:custGeom>
                <a:avLst/>
                <a:gdLst/>
                <a:ahLst/>
                <a:cxnLst/>
                <a:rect r="r" b="b" t="t" l="l"/>
                <a:pathLst>
                  <a:path h="19205004" w="19704622">
                    <a:moveTo>
                      <a:pt x="0" y="0"/>
                    </a:moveTo>
                    <a:lnTo>
                      <a:pt x="19704622" y="0"/>
                    </a:lnTo>
                    <a:lnTo>
                      <a:pt x="19704622" y="19205004"/>
                    </a:lnTo>
                    <a:lnTo>
                      <a:pt x="0" y="192050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0"/>
                <a:ext cx="19704623" cy="19205005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Note que, a cada diagrama, estamos somando 2 palitos a mais, e o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número de vezes que somamos o 2 depende de qual diagrama estamos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.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Voltando,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1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f(1) = 3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5271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0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2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f(2) = 5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1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f(3) = 7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2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4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f(4) = 9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5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f(5) = 11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4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Agora só falta generalizar!</a:t>
                </a:r>
              </a:p>
              <a:p>
                <a:pPr algn="just">
                  <a:lnSpc>
                    <a:spcPts val="3008"/>
                  </a:lnSpc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5096" y="3162781"/>
            <a:ext cx="7566834" cy="8917554"/>
            <a:chOff x="0" y="0"/>
            <a:chExt cx="10089112" cy="1189007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0089112" cy="8649096"/>
              <a:chOff x="0" y="0"/>
              <a:chExt cx="1992911" cy="170846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92911" cy="1708463"/>
              </a:xfrm>
              <a:custGeom>
                <a:avLst/>
                <a:gdLst/>
                <a:ahLst/>
                <a:cxnLst/>
                <a:rect r="r" b="b" t="t" l="l"/>
                <a:pathLst>
                  <a:path h="1708463" w="1992911">
                    <a:moveTo>
                      <a:pt x="52180" y="0"/>
                    </a:moveTo>
                    <a:lnTo>
                      <a:pt x="1940731" y="0"/>
                    </a:lnTo>
                    <a:cubicBezTo>
                      <a:pt x="1954570" y="0"/>
                      <a:pt x="1967842" y="5498"/>
                      <a:pt x="1977628" y="15283"/>
                    </a:cubicBezTo>
                    <a:cubicBezTo>
                      <a:pt x="1987414" y="25069"/>
                      <a:pt x="1992911" y="38341"/>
                      <a:pt x="1992911" y="52180"/>
                    </a:cubicBezTo>
                    <a:lnTo>
                      <a:pt x="1992911" y="1656283"/>
                    </a:lnTo>
                    <a:cubicBezTo>
                      <a:pt x="1992911" y="1685102"/>
                      <a:pt x="1969549" y="1708463"/>
                      <a:pt x="1940731" y="1708463"/>
                    </a:cubicBezTo>
                    <a:lnTo>
                      <a:pt x="52180" y="1708463"/>
                    </a:lnTo>
                    <a:cubicBezTo>
                      <a:pt x="38341" y="1708463"/>
                      <a:pt x="25069" y="1702966"/>
                      <a:pt x="15283" y="1693180"/>
                    </a:cubicBezTo>
                    <a:cubicBezTo>
                      <a:pt x="5498" y="1683395"/>
                      <a:pt x="0" y="1670122"/>
                      <a:pt x="0" y="1656283"/>
                    </a:cubicBezTo>
                    <a:lnTo>
                      <a:pt x="0" y="52180"/>
                    </a:lnTo>
                    <a:cubicBezTo>
                      <a:pt x="0" y="23362"/>
                      <a:pt x="23362" y="0"/>
                      <a:pt x="52180" y="0"/>
                    </a:cubicBezTo>
                    <a:close/>
                  </a:path>
                </a:pathLst>
              </a:custGeom>
              <a:solidFill>
                <a:srgbClr val="95B7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992911" cy="174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70094" y="272940"/>
              <a:ext cx="9782586" cy="11617132"/>
              <a:chOff x="0" y="0"/>
              <a:chExt cx="16172203" cy="1920500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6172202" cy="19205004"/>
              </a:xfrm>
              <a:custGeom>
                <a:avLst/>
                <a:gdLst/>
                <a:ahLst/>
                <a:cxnLst/>
                <a:rect r="r" b="b" t="t" l="l"/>
                <a:pathLst>
                  <a:path h="19205004" w="16172202">
                    <a:moveTo>
                      <a:pt x="0" y="0"/>
                    </a:moveTo>
                    <a:lnTo>
                      <a:pt x="16172202" y="0"/>
                    </a:lnTo>
                    <a:lnTo>
                      <a:pt x="16172202" y="19205004"/>
                    </a:lnTo>
                    <a:lnTo>
                      <a:pt x="0" y="192050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16172203" cy="19205005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Com nossa tabela, vamos começar analisando os primeiros diagramas e seus totais de palitos. Lembre-se que “x” é o número do diagrama e “f(x)” o total de palitos.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Observe que,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1, f(1)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2, f(2) = 5 = f(1)+2 = 3+2 =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3+2.1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3, f(3) = 7 = f(2)+2 = 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3+2+2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3+2.2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4, f(4) = 9 = f(3)+2 =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3+2+2+2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5, f(5) = 11 = f(4)+2 = </a:t>
                </a:r>
              </a:p>
              <a:p>
                <a:pPr algn="just">
                  <a:lnSpc>
                    <a:spcPts val="3008"/>
                  </a:lnSpc>
                </a:pPr>
                <a:r>
                  <a:rPr lang="en-US" b="true" sz="2507" spc="-150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  = 3+2+2+2+2 = </a:t>
                </a:r>
                <a:r>
                  <a:rPr lang="en-US" b="true" sz="2507" spc="-150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3+2.4</a:t>
                </a: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8562139" y="3162781"/>
            <a:ext cx="9219623" cy="8917554"/>
            <a:chOff x="0" y="0"/>
            <a:chExt cx="12292830" cy="1189007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2292830" cy="8649096"/>
              <a:chOff x="0" y="0"/>
              <a:chExt cx="2428213" cy="1708463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428213" cy="1708463"/>
              </a:xfrm>
              <a:custGeom>
                <a:avLst/>
                <a:gdLst/>
                <a:ahLst/>
                <a:cxnLst/>
                <a:rect r="r" b="b" t="t" l="l"/>
                <a:pathLst>
                  <a:path h="1708463" w="2428213">
                    <a:moveTo>
                      <a:pt x="42826" y="0"/>
                    </a:moveTo>
                    <a:lnTo>
                      <a:pt x="2385388" y="0"/>
                    </a:lnTo>
                    <a:cubicBezTo>
                      <a:pt x="2409040" y="0"/>
                      <a:pt x="2428213" y="19174"/>
                      <a:pt x="2428213" y="42826"/>
                    </a:cubicBezTo>
                    <a:lnTo>
                      <a:pt x="2428213" y="1665637"/>
                    </a:lnTo>
                    <a:cubicBezTo>
                      <a:pt x="2428213" y="1676996"/>
                      <a:pt x="2423701" y="1687889"/>
                      <a:pt x="2415670" y="1695920"/>
                    </a:cubicBezTo>
                    <a:cubicBezTo>
                      <a:pt x="2407639" y="1703951"/>
                      <a:pt x="2396746" y="1708463"/>
                      <a:pt x="2385388" y="1708463"/>
                    </a:cubicBezTo>
                    <a:lnTo>
                      <a:pt x="42826" y="1708463"/>
                    </a:lnTo>
                    <a:cubicBezTo>
                      <a:pt x="31468" y="1708463"/>
                      <a:pt x="20575" y="1703951"/>
                      <a:pt x="12543" y="1695920"/>
                    </a:cubicBezTo>
                    <a:cubicBezTo>
                      <a:pt x="4512" y="1687889"/>
                      <a:pt x="0" y="1676996"/>
                      <a:pt x="0" y="1665637"/>
                    </a:cubicBezTo>
                    <a:lnTo>
                      <a:pt x="0" y="42826"/>
                    </a:lnTo>
                    <a:cubicBezTo>
                      <a:pt x="0" y="31468"/>
                      <a:pt x="4512" y="20575"/>
                      <a:pt x="12543" y="12543"/>
                    </a:cubicBezTo>
                    <a:cubicBezTo>
                      <a:pt x="20575" y="4512"/>
                      <a:pt x="31468" y="0"/>
                      <a:pt x="42826" y="0"/>
                    </a:cubicBezTo>
                    <a:close/>
                  </a:path>
                </a:pathLst>
              </a:custGeom>
              <a:solidFill>
                <a:srgbClr val="E7EDE9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2428213" cy="174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207247" y="272940"/>
              <a:ext cx="11919352" cy="11617132"/>
              <a:chOff x="0" y="0"/>
              <a:chExt cx="19704623" cy="1920500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9704622" cy="19205004"/>
              </a:xfrm>
              <a:custGeom>
                <a:avLst/>
                <a:gdLst/>
                <a:ahLst/>
                <a:cxnLst/>
                <a:rect r="r" b="b" t="t" l="l"/>
                <a:pathLst>
                  <a:path h="19205004" w="19704622">
                    <a:moveTo>
                      <a:pt x="0" y="0"/>
                    </a:moveTo>
                    <a:lnTo>
                      <a:pt x="19704622" y="0"/>
                    </a:lnTo>
                    <a:lnTo>
                      <a:pt x="19704622" y="19205004"/>
                    </a:lnTo>
                    <a:lnTo>
                      <a:pt x="0" y="1920500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0"/>
                <a:ext cx="19704623" cy="19205005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Note que, a cada diagrama, estamos somando 2 palitos a mais, e o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número de vezes que somamos o 2 depende de qual diagrama estamos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.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Voltando,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1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f(1) = 3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5271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0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2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f(2) = 5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1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f(3) = 7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2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4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f(4) = 9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</a:t>
                </a:r>
              </a:p>
              <a:p>
                <a:pPr algn="just" marL="541265" indent="-270633" lvl="1">
                  <a:lnSpc>
                    <a:spcPts val="3005"/>
                  </a:lnSpc>
                  <a:buFont typeface="Arial"/>
                  <a:buChar char="•"/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Para x = </a:t>
                </a:r>
                <a:r>
                  <a:rPr lang="en-US" b="true" sz="2507" spc="-147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5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, f(5) = 11 =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3+2.</a:t>
                </a:r>
                <a:r>
                  <a:rPr lang="en-US" b="true" sz="2507" spc="-147" u="sng">
                    <a:solidFill>
                      <a:srgbClr val="3777FF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4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Agora só falta generalizar!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Repare que para cada diagrama, o 2 é multiplicado por (x-1). </a:t>
                </a: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Assim, obtemos a fórmula para o total de palitos dado o número do diagrama:</a:t>
                </a:r>
              </a:p>
              <a:p>
                <a:pPr algn="ctr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C03027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f(x) = 3 + 2(x-1)</a:t>
                </a:r>
              </a:p>
              <a:p>
                <a:pPr algn="just">
                  <a:lnSpc>
                    <a:spcPts val="3008"/>
                  </a:lnSpc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562139" y="3162781"/>
            <a:ext cx="9219623" cy="6486822"/>
            <a:chOff x="0" y="0"/>
            <a:chExt cx="2428213" cy="1708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28213" cy="1708463"/>
            </a:xfrm>
            <a:custGeom>
              <a:avLst/>
              <a:gdLst/>
              <a:ahLst/>
              <a:cxnLst/>
              <a:rect r="r" b="b" t="t" l="l"/>
              <a:pathLst>
                <a:path h="1708463" w="2428213">
                  <a:moveTo>
                    <a:pt x="42826" y="0"/>
                  </a:moveTo>
                  <a:lnTo>
                    <a:pt x="2385388" y="0"/>
                  </a:lnTo>
                  <a:cubicBezTo>
                    <a:pt x="2409040" y="0"/>
                    <a:pt x="2428213" y="19174"/>
                    <a:pt x="2428213" y="42826"/>
                  </a:cubicBezTo>
                  <a:lnTo>
                    <a:pt x="2428213" y="1665637"/>
                  </a:lnTo>
                  <a:cubicBezTo>
                    <a:pt x="2428213" y="1676996"/>
                    <a:pt x="2423701" y="1687889"/>
                    <a:pt x="2415670" y="1695920"/>
                  </a:cubicBezTo>
                  <a:cubicBezTo>
                    <a:pt x="2407639" y="1703951"/>
                    <a:pt x="2396746" y="1708463"/>
                    <a:pt x="2385388" y="1708463"/>
                  </a:cubicBezTo>
                  <a:lnTo>
                    <a:pt x="42826" y="1708463"/>
                  </a:lnTo>
                  <a:cubicBezTo>
                    <a:pt x="31468" y="1708463"/>
                    <a:pt x="20575" y="1703951"/>
                    <a:pt x="12543" y="1695920"/>
                  </a:cubicBezTo>
                  <a:cubicBezTo>
                    <a:pt x="4512" y="1687889"/>
                    <a:pt x="0" y="1676996"/>
                    <a:pt x="0" y="1665637"/>
                  </a:cubicBezTo>
                  <a:lnTo>
                    <a:pt x="0" y="42826"/>
                  </a:lnTo>
                  <a:cubicBezTo>
                    <a:pt x="0" y="31468"/>
                    <a:pt x="4512" y="20575"/>
                    <a:pt x="12543" y="12543"/>
                  </a:cubicBezTo>
                  <a:cubicBezTo>
                    <a:pt x="20575" y="4512"/>
                    <a:pt x="31468" y="0"/>
                    <a:pt x="42826" y="0"/>
                  </a:cubicBezTo>
                  <a:close/>
                </a:path>
              </a:pathLst>
            </a:custGeom>
            <a:solidFill>
              <a:srgbClr val="E7EDE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428213" cy="174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8717574" y="3367486"/>
            <a:ext cx="8939514" cy="8712808"/>
            <a:chOff x="0" y="0"/>
            <a:chExt cx="19704623" cy="1920491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704622" cy="19204915"/>
            </a:xfrm>
            <a:custGeom>
              <a:avLst/>
              <a:gdLst/>
              <a:ahLst/>
              <a:cxnLst/>
              <a:rect r="r" b="b" t="t" l="l"/>
              <a:pathLst>
                <a:path h="19204915" w="19704622">
                  <a:moveTo>
                    <a:pt x="0" y="0"/>
                  </a:moveTo>
                  <a:lnTo>
                    <a:pt x="19704622" y="0"/>
                  </a:lnTo>
                  <a:lnTo>
                    <a:pt x="19704622" y="19204915"/>
                  </a:lnTo>
                  <a:lnTo>
                    <a:pt x="0" y="192049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19704623" cy="1920491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 a fórmula obtida,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conseguimos responder as questões 2 e 3!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Questão 2</a:t>
              </a: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nos pede o total de palitos para construir o diagrama de número 60. Então,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x = 60: f(60) = 3 + 2.(60-1) = 3 + 2.59 = 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= 3 + 118 = 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8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1472439" y="5770976"/>
            <a:ext cx="468809" cy="339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4"/>
              </a:lnSpc>
              <a:spcBef>
                <a:spcPct val="0"/>
              </a:spcBef>
            </a:pPr>
            <a:r>
              <a:rPr lang="en-US" b="true" sz="201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121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513674" y="3777092"/>
            <a:ext cx="3316552" cy="42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  <a:spcBef>
                <a:spcPct val="0"/>
              </a:spcBef>
            </a:pPr>
            <a:r>
              <a:rPr lang="en-US" b="true" sz="2510">
                <a:solidFill>
                  <a:srgbClr val="C03027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f(x) = 3 + 2(x-1)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35839" y="4344574"/>
            <a:ext cx="7671756" cy="1643121"/>
          </a:xfrm>
          <a:custGeom>
            <a:avLst/>
            <a:gdLst/>
            <a:ahLst/>
            <a:cxnLst/>
            <a:rect r="r" b="b" t="t" l="l"/>
            <a:pathLst>
              <a:path h="1643121" w="7671756">
                <a:moveTo>
                  <a:pt x="0" y="0"/>
                </a:moveTo>
                <a:lnTo>
                  <a:pt x="7671756" y="0"/>
                </a:lnTo>
                <a:lnTo>
                  <a:pt x="7671756" y="1643121"/>
                </a:lnTo>
                <a:lnTo>
                  <a:pt x="0" y="16431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562139" y="3162781"/>
            <a:ext cx="9219623" cy="6486822"/>
            <a:chOff x="0" y="0"/>
            <a:chExt cx="2428213" cy="1708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28213" cy="1708463"/>
            </a:xfrm>
            <a:custGeom>
              <a:avLst/>
              <a:gdLst/>
              <a:ahLst/>
              <a:cxnLst/>
              <a:rect r="r" b="b" t="t" l="l"/>
              <a:pathLst>
                <a:path h="1708463" w="2428213">
                  <a:moveTo>
                    <a:pt x="42826" y="0"/>
                  </a:moveTo>
                  <a:lnTo>
                    <a:pt x="2385388" y="0"/>
                  </a:lnTo>
                  <a:cubicBezTo>
                    <a:pt x="2409040" y="0"/>
                    <a:pt x="2428213" y="19174"/>
                    <a:pt x="2428213" y="42826"/>
                  </a:cubicBezTo>
                  <a:lnTo>
                    <a:pt x="2428213" y="1665637"/>
                  </a:lnTo>
                  <a:cubicBezTo>
                    <a:pt x="2428213" y="1676996"/>
                    <a:pt x="2423701" y="1687889"/>
                    <a:pt x="2415670" y="1695920"/>
                  </a:cubicBezTo>
                  <a:cubicBezTo>
                    <a:pt x="2407639" y="1703951"/>
                    <a:pt x="2396746" y="1708463"/>
                    <a:pt x="2385388" y="1708463"/>
                  </a:cubicBezTo>
                  <a:lnTo>
                    <a:pt x="42826" y="1708463"/>
                  </a:lnTo>
                  <a:cubicBezTo>
                    <a:pt x="31468" y="1708463"/>
                    <a:pt x="20575" y="1703951"/>
                    <a:pt x="12543" y="1695920"/>
                  </a:cubicBezTo>
                  <a:cubicBezTo>
                    <a:pt x="4512" y="1687889"/>
                    <a:pt x="0" y="1676996"/>
                    <a:pt x="0" y="1665637"/>
                  </a:cubicBezTo>
                  <a:lnTo>
                    <a:pt x="0" y="42826"/>
                  </a:lnTo>
                  <a:cubicBezTo>
                    <a:pt x="0" y="31468"/>
                    <a:pt x="4512" y="20575"/>
                    <a:pt x="12543" y="12543"/>
                  </a:cubicBezTo>
                  <a:cubicBezTo>
                    <a:pt x="20575" y="4512"/>
                    <a:pt x="31468" y="0"/>
                    <a:pt x="42826" y="0"/>
                  </a:cubicBezTo>
                  <a:close/>
                </a:path>
              </a:pathLst>
            </a:custGeom>
            <a:solidFill>
              <a:srgbClr val="E7EDE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428213" cy="174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8717574" y="3367486"/>
            <a:ext cx="8939514" cy="8712849"/>
            <a:chOff x="0" y="0"/>
            <a:chExt cx="19704623" cy="1920500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704622" cy="19205004"/>
            </a:xfrm>
            <a:custGeom>
              <a:avLst/>
              <a:gdLst/>
              <a:ahLst/>
              <a:cxnLst/>
              <a:rect r="r" b="b" t="t" l="l"/>
              <a:pathLst>
                <a:path h="19205004" w="19704622">
                  <a:moveTo>
                    <a:pt x="0" y="0"/>
                  </a:moveTo>
                  <a:lnTo>
                    <a:pt x="19704622" y="0"/>
                  </a:lnTo>
                  <a:lnTo>
                    <a:pt x="19704622" y="19205004"/>
                  </a:lnTo>
                  <a:lnTo>
                    <a:pt x="0" y="19205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19704623" cy="192050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 a fórmula obtida,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conseguimos responder as questões 2 e 3!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Questão 3</a:t>
              </a: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pergunta o número do maior diagrama possível que pode ser feito utilizando-se 42 palitos. Isso quer dizer que buscamos o valor de x tal que f(x) = 42. 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8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291827" y="4356025"/>
            <a:ext cx="7590118" cy="1574949"/>
          </a:xfrm>
          <a:custGeom>
            <a:avLst/>
            <a:gdLst/>
            <a:ahLst/>
            <a:cxnLst/>
            <a:rect r="r" b="b" t="t" l="l"/>
            <a:pathLst>
              <a:path h="1574949" w="7590118">
                <a:moveTo>
                  <a:pt x="0" y="0"/>
                </a:moveTo>
                <a:lnTo>
                  <a:pt x="7590118" y="0"/>
                </a:lnTo>
                <a:lnTo>
                  <a:pt x="7590118" y="1574950"/>
                </a:lnTo>
                <a:lnTo>
                  <a:pt x="0" y="15749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513674" y="3777092"/>
            <a:ext cx="3316552" cy="42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  <a:spcBef>
                <a:spcPct val="0"/>
              </a:spcBef>
            </a:pPr>
            <a:r>
              <a:rPr lang="en-US" b="true" sz="2510">
                <a:solidFill>
                  <a:srgbClr val="C03027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f(x) = 3 + 2(x-1)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DICA</a:t>
                </a: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PALÍNDROMOS  - 2020 fase 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339217" y="3302559"/>
            <a:ext cx="13134943" cy="5955741"/>
            <a:chOff x="0" y="0"/>
            <a:chExt cx="3459409" cy="156859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459409" cy="1568590"/>
            </a:xfrm>
            <a:custGeom>
              <a:avLst/>
              <a:gdLst/>
              <a:ahLst/>
              <a:cxnLst/>
              <a:rect r="r" b="b" t="t" l="l"/>
              <a:pathLst>
                <a:path h="1568590" w="3459409">
                  <a:moveTo>
                    <a:pt x="30060" y="0"/>
                  </a:moveTo>
                  <a:lnTo>
                    <a:pt x="3429348" y="0"/>
                  </a:lnTo>
                  <a:cubicBezTo>
                    <a:pt x="3437321" y="0"/>
                    <a:pt x="3444967" y="3167"/>
                    <a:pt x="3450604" y="8804"/>
                  </a:cubicBezTo>
                  <a:cubicBezTo>
                    <a:pt x="3456242" y="14442"/>
                    <a:pt x="3459409" y="22088"/>
                    <a:pt x="3459409" y="30060"/>
                  </a:cubicBezTo>
                  <a:lnTo>
                    <a:pt x="3459409" y="1538530"/>
                  </a:lnTo>
                  <a:cubicBezTo>
                    <a:pt x="3459409" y="1546502"/>
                    <a:pt x="3456242" y="1554148"/>
                    <a:pt x="3450604" y="1559786"/>
                  </a:cubicBezTo>
                  <a:cubicBezTo>
                    <a:pt x="3444967" y="1565423"/>
                    <a:pt x="3437321" y="1568590"/>
                    <a:pt x="3429348" y="1568590"/>
                  </a:cubicBezTo>
                  <a:lnTo>
                    <a:pt x="30060" y="1568590"/>
                  </a:lnTo>
                  <a:cubicBezTo>
                    <a:pt x="22088" y="1568590"/>
                    <a:pt x="14442" y="1565423"/>
                    <a:pt x="8804" y="1559786"/>
                  </a:cubicBezTo>
                  <a:cubicBezTo>
                    <a:pt x="3167" y="1554148"/>
                    <a:pt x="0" y="1546502"/>
                    <a:pt x="0" y="1538530"/>
                  </a:cubicBezTo>
                  <a:lnTo>
                    <a:pt x="0" y="30060"/>
                  </a:lnTo>
                  <a:cubicBezTo>
                    <a:pt x="0" y="22088"/>
                    <a:pt x="3167" y="14442"/>
                    <a:pt x="8804" y="8804"/>
                  </a:cubicBezTo>
                  <a:cubicBezTo>
                    <a:pt x="14442" y="3167"/>
                    <a:pt x="22088" y="0"/>
                    <a:pt x="30060" y="0"/>
                  </a:cubicBezTo>
                  <a:close/>
                </a:path>
              </a:pathLst>
            </a:custGeom>
            <a:solidFill>
              <a:srgbClr val="5271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3459409" cy="1606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580877" y="3522988"/>
            <a:ext cx="12735879" cy="1590024"/>
            <a:chOff x="0" y="0"/>
            <a:chExt cx="28072634" cy="350475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072634" cy="3504757"/>
            </a:xfrm>
            <a:custGeom>
              <a:avLst/>
              <a:gdLst/>
              <a:ahLst/>
              <a:cxnLst/>
              <a:rect r="r" b="b" t="t" l="l"/>
              <a:pathLst>
                <a:path h="3504757" w="28072634">
                  <a:moveTo>
                    <a:pt x="0" y="0"/>
                  </a:moveTo>
                  <a:lnTo>
                    <a:pt x="28072634" y="0"/>
                  </a:lnTo>
                  <a:lnTo>
                    <a:pt x="28072634" y="3504757"/>
                  </a:lnTo>
                  <a:lnTo>
                    <a:pt x="0" y="3504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28072634" cy="350475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7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Primeiramente, podemos perceber que as alternativas em forma de frases foram transformadas em palavras, com a remoção de espaços e acentos.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580877" y="5253296"/>
            <a:ext cx="5370100" cy="1626260"/>
            <a:chOff x="0" y="0"/>
            <a:chExt cx="1803509" cy="54616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03509" cy="546168"/>
            </a:xfrm>
            <a:custGeom>
              <a:avLst/>
              <a:gdLst/>
              <a:ahLst/>
              <a:cxnLst/>
              <a:rect r="r" b="b" t="t" l="l"/>
              <a:pathLst>
                <a:path h="546168" w="1803509">
                  <a:moveTo>
                    <a:pt x="0" y="0"/>
                  </a:moveTo>
                  <a:lnTo>
                    <a:pt x="1803509" y="0"/>
                  </a:lnTo>
                  <a:lnTo>
                    <a:pt x="1803509" y="546168"/>
                  </a:lnTo>
                  <a:lnTo>
                    <a:pt x="0" y="546168"/>
                  </a:lnTo>
                  <a:close/>
                </a:path>
              </a:pathLst>
            </a:custGeom>
            <a:blipFill>
              <a:blip r:embed="rId6"/>
              <a:stretch>
                <a:fillRect l="0" t="-1897" r="0" b="-1897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8242184" y="5253296"/>
            <a:ext cx="6990316" cy="1626260"/>
            <a:chOff x="0" y="0"/>
            <a:chExt cx="15408169" cy="358462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408168" cy="3584628"/>
            </a:xfrm>
            <a:custGeom>
              <a:avLst/>
              <a:gdLst/>
              <a:ahLst/>
              <a:cxnLst/>
              <a:rect r="r" b="b" t="t" l="l"/>
              <a:pathLst>
                <a:path h="3584628" w="15408168">
                  <a:moveTo>
                    <a:pt x="0" y="0"/>
                  </a:moveTo>
                  <a:lnTo>
                    <a:pt x="15408168" y="0"/>
                  </a:lnTo>
                  <a:lnTo>
                    <a:pt x="15408168" y="3584628"/>
                  </a:lnTo>
                  <a:lnTo>
                    <a:pt x="0" y="35846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0"/>
              <a:ext cx="15408169" cy="35846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--&gt; a base do teto desaba </a:t>
              </a:r>
            </a:p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--&gt; anotaram a data da maratona</a:t>
              </a:r>
            </a:p>
            <a:p>
              <a:pPr algn="just">
                <a:lnSpc>
                  <a:spcPts val="3727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--&gt; ame o do poema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580877" y="7019841"/>
            <a:ext cx="12651623" cy="1123299"/>
            <a:chOff x="0" y="0"/>
            <a:chExt cx="27886915" cy="247599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7886915" cy="2475993"/>
            </a:xfrm>
            <a:custGeom>
              <a:avLst/>
              <a:gdLst/>
              <a:ahLst/>
              <a:cxnLst/>
              <a:rect r="r" b="b" t="t" l="l"/>
              <a:pathLst>
                <a:path h="2475993" w="27886915">
                  <a:moveTo>
                    <a:pt x="0" y="0"/>
                  </a:moveTo>
                  <a:lnTo>
                    <a:pt x="27886915" y="0"/>
                  </a:lnTo>
                  <a:lnTo>
                    <a:pt x="27886915" y="2475993"/>
                  </a:lnTo>
                  <a:lnTo>
                    <a:pt x="0" y="24759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0"/>
              <a:ext cx="27886915" cy="24759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7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Assim, podemos conferir mais rápido se é ou não um palíndromo! Mas como? 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562139" y="3162781"/>
            <a:ext cx="9219623" cy="6486822"/>
            <a:chOff x="0" y="0"/>
            <a:chExt cx="2428213" cy="1708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28213" cy="1708463"/>
            </a:xfrm>
            <a:custGeom>
              <a:avLst/>
              <a:gdLst/>
              <a:ahLst/>
              <a:cxnLst/>
              <a:rect r="r" b="b" t="t" l="l"/>
              <a:pathLst>
                <a:path h="1708463" w="2428213">
                  <a:moveTo>
                    <a:pt x="42826" y="0"/>
                  </a:moveTo>
                  <a:lnTo>
                    <a:pt x="2385388" y="0"/>
                  </a:lnTo>
                  <a:cubicBezTo>
                    <a:pt x="2409040" y="0"/>
                    <a:pt x="2428213" y="19174"/>
                    <a:pt x="2428213" y="42826"/>
                  </a:cubicBezTo>
                  <a:lnTo>
                    <a:pt x="2428213" y="1665637"/>
                  </a:lnTo>
                  <a:cubicBezTo>
                    <a:pt x="2428213" y="1676996"/>
                    <a:pt x="2423701" y="1687889"/>
                    <a:pt x="2415670" y="1695920"/>
                  </a:cubicBezTo>
                  <a:cubicBezTo>
                    <a:pt x="2407639" y="1703951"/>
                    <a:pt x="2396746" y="1708463"/>
                    <a:pt x="2385388" y="1708463"/>
                  </a:cubicBezTo>
                  <a:lnTo>
                    <a:pt x="42826" y="1708463"/>
                  </a:lnTo>
                  <a:cubicBezTo>
                    <a:pt x="31468" y="1708463"/>
                    <a:pt x="20575" y="1703951"/>
                    <a:pt x="12543" y="1695920"/>
                  </a:cubicBezTo>
                  <a:cubicBezTo>
                    <a:pt x="4512" y="1687889"/>
                    <a:pt x="0" y="1676996"/>
                    <a:pt x="0" y="1665637"/>
                  </a:cubicBezTo>
                  <a:lnTo>
                    <a:pt x="0" y="42826"/>
                  </a:lnTo>
                  <a:cubicBezTo>
                    <a:pt x="0" y="31468"/>
                    <a:pt x="4512" y="20575"/>
                    <a:pt x="12543" y="12543"/>
                  </a:cubicBezTo>
                  <a:cubicBezTo>
                    <a:pt x="20575" y="4512"/>
                    <a:pt x="31468" y="0"/>
                    <a:pt x="42826" y="0"/>
                  </a:cubicBezTo>
                  <a:close/>
                </a:path>
              </a:pathLst>
            </a:custGeom>
            <a:solidFill>
              <a:srgbClr val="E7EDE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428213" cy="174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8717574" y="3367486"/>
            <a:ext cx="8939514" cy="8712849"/>
            <a:chOff x="0" y="0"/>
            <a:chExt cx="19704623" cy="1920500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704622" cy="19205004"/>
            </a:xfrm>
            <a:custGeom>
              <a:avLst/>
              <a:gdLst/>
              <a:ahLst/>
              <a:cxnLst/>
              <a:rect r="r" b="b" t="t" l="l"/>
              <a:pathLst>
                <a:path h="19205004" w="19704622">
                  <a:moveTo>
                    <a:pt x="0" y="0"/>
                  </a:moveTo>
                  <a:lnTo>
                    <a:pt x="19704622" y="0"/>
                  </a:lnTo>
                  <a:lnTo>
                    <a:pt x="19704622" y="19205004"/>
                  </a:lnTo>
                  <a:lnTo>
                    <a:pt x="0" y="19205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19704623" cy="192050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 a fórmula obtida,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conseguimos responder as questões 2 e 3!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Questão 3</a:t>
              </a: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pergunta o número do maior diagrama possível que pode ser feito utilizando-se 42 palitos. Isso quer dizer que buscamos o valor de x tal que f(x) = 42. Assim, 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f(x) = 42, 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42 = 3 + 2(x-1) 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8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291827" y="4356025"/>
            <a:ext cx="7590118" cy="1574949"/>
          </a:xfrm>
          <a:custGeom>
            <a:avLst/>
            <a:gdLst/>
            <a:ahLst/>
            <a:cxnLst/>
            <a:rect r="r" b="b" t="t" l="l"/>
            <a:pathLst>
              <a:path h="1574949" w="7590118">
                <a:moveTo>
                  <a:pt x="0" y="0"/>
                </a:moveTo>
                <a:lnTo>
                  <a:pt x="7590118" y="0"/>
                </a:lnTo>
                <a:lnTo>
                  <a:pt x="7590118" y="1574950"/>
                </a:lnTo>
                <a:lnTo>
                  <a:pt x="0" y="15749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513674" y="3777092"/>
            <a:ext cx="3316552" cy="42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  <a:spcBef>
                <a:spcPct val="0"/>
              </a:spcBef>
            </a:pPr>
            <a:r>
              <a:rPr lang="en-US" b="true" sz="2510">
                <a:solidFill>
                  <a:srgbClr val="C03027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f(x) = 3 + 2(x-1)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562139" y="3162781"/>
            <a:ext cx="9219623" cy="6486822"/>
            <a:chOff x="0" y="0"/>
            <a:chExt cx="2428213" cy="1708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28213" cy="1708463"/>
            </a:xfrm>
            <a:custGeom>
              <a:avLst/>
              <a:gdLst/>
              <a:ahLst/>
              <a:cxnLst/>
              <a:rect r="r" b="b" t="t" l="l"/>
              <a:pathLst>
                <a:path h="1708463" w="2428213">
                  <a:moveTo>
                    <a:pt x="42826" y="0"/>
                  </a:moveTo>
                  <a:lnTo>
                    <a:pt x="2385388" y="0"/>
                  </a:lnTo>
                  <a:cubicBezTo>
                    <a:pt x="2409040" y="0"/>
                    <a:pt x="2428213" y="19174"/>
                    <a:pt x="2428213" y="42826"/>
                  </a:cubicBezTo>
                  <a:lnTo>
                    <a:pt x="2428213" y="1665637"/>
                  </a:lnTo>
                  <a:cubicBezTo>
                    <a:pt x="2428213" y="1676996"/>
                    <a:pt x="2423701" y="1687889"/>
                    <a:pt x="2415670" y="1695920"/>
                  </a:cubicBezTo>
                  <a:cubicBezTo>
                    <a:pt x="2407639" y="1703951"/>
                    <a:pt x="2396746" y="1708463"/>
                    <a:pt x="2385388" y="1708463"/>
                  </a:cubicBezTo>
                  <a:lnTo>
                    <a:pt x="42826" y="1708463"/>
                  </a:lnTo>
                  <a:cubicBezTo>
                    <a:pt x="31468" y="1708463"/>
                    <a:pt x="20575" y="1703951"/>
                    <a:pt x="12543" y="1695920"/>
                  </a:cubicBezTo>
                  <a:cubicBezTo>
                    <a:pt x="4512" y="1687889"/>
                    <a:pt x="0" y="1676996"/>
                    <a:pt x="0" y="1665637"/>
                  </a:cubicBezTo>
                  <a:lnTo>
                    <a:pt x="0" y="42826"/>
                  </a:lnTo>
                  <a:cubicBezTo>
                    <a:pt x="0" y="31468"/>
                    <a:pt x="4512" y="20575"/>
                    <a:pt x="12543" y="12543"/>
                  </a:cubicBezTo>
                  <a:cubicBezTo>
                    <a:pt x="20575" y="4512"/>
                    <a:pt x="31468" y="0"/>
                    <a:pt x="42826" y="0"/>
                  </a:cubicBezTo>
                  <a:close/>
                </a:path>
              </a:pathLst>
            </a:custGeom>
            <a:solidFill>
              <a:srgbClr val="E7EDE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428213" cy="174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8717574" y="3367486"/>
            <a:ext cx="8939514" cy="8712849"/>
            <a:chOff x="0" y="0"/>
            <a:chExt cx="19704623" cy="1920500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704622" cy="19205004"/>
            </a:xfrm>
            <a:custGeom>
              <a:avLst/>
              <a:gdLst/>
              <a:ahLst/>
              <a:cxnLst/>
              <a:rect r="r" b="b" t="t" l="l"/>
              <a:pathLst>
                <a:path h="19205004" w="19704622">
                  <a:moveTo>
                    <a:pt x="0" y="0"/>
                  </a:moveTo>
                  <a:lnTo>
                    <a:pt x="19704622" y="0"/>
                  </a:lnTo>
                  <a:lnTo>
                    <a:pt x="19704622" y="19205004"/>
                  </a:lnTo>
                  <a:lnTo>
                    <a:pt x="0" y="19205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19704623" cy="192050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 a fórmula obtida,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conseguimos responder as questões 2 e 3!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Questão 3</a:t>
              </a: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pergunta o número do maior diagrama possível que pode ser feito utilizando-se 42 palitos. Isso quer dizer que buscamos o valor de x tal que f(x) = 42. Assim, 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f(x) = 42, 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42 = 3 + 2(x-1) =&gt; 42 = 3 + 2x - 2 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8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291827" y="4356025"/>
            <a:ext cx="7590118" cy="1574949"/>
          </a:xfrm>
          <a:custGeom>
            <a:avLst/>
            <a:gdLst/>
            <a:ahLst/>
            <a:cxnLst/>
            <a:rect r="r" b="b" t="t" l="l"/>
            <a:pathLst>
              <a:path h="1574949" w="7590118">
                <a:moveTo>
                  <a:pt x="0" y="0"/>
                </a:moveTo>
                <a:lnTo>
                  <a:pt x="7590118" y="0"/>
                </a:lnTo>
                <a:lnTo>
                  <a:pt x="7590118" y="1574950"/>
                </a:lnTo>
                <a:lnTo>
                  <a:pt x="0" y="15749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513674" y="3777092"/>
            <a:ext cx="3316552" cy="42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  <a:spcBef>
                <a:spcPct val="0"/>
              </a:spcBef>
            </a:pPr>
            <a:r>
              <a:rPr lang="en-US" b="true" sz="2510">
                <a:solidFill>
                  <a:srgbClr val="C03027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f(x) = 3 + 2(x-1)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562139" y="3162781"/>
            <a:ext cx="9219623" cy="6486822"/>
            <a:chOff x="0" y="0"/>
            <a:chExt cx="2428213" cy="1708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28213" cy="1708463"/>
            </a:xfrm>
            <a:custGeom>
              <a:avLst/>
              <a:gdLst/>
              <a:ahLst/>
              <a:cxnLst/>
              <a:rect r="r" b="b" t="t" l="l"/>
              <a:pathLst>
                <a:path h="1708463" w="2428213">
                  <a:moveTo>
                    <a:pt x="42826" y="0"/>
                  </a:moveTo>
                  <a:lnTo>
                    <a:pt x="2385388" y="0"/>
                  </a:lnTo>
                  <a:cubicBezTo>
                    <a:pt x="2409040" y="0"/>
                    <a:pt x="2428213" y="19174"/>
                    <a:pt x="2428213" y="42826"/>
                  </a:cubicBezTo>
                  <a:lnTo>
                    <a:pt x="2428213" y="1665637"/>
                  </a:lnTo>
                  <a:cubicBezTo>
                    <a:pt x="2428213" y="1676996"/>
                    <a:pt x="2423701" y="1687889"/>
                    <a:pt x="2415670" y="1695920"/>
                  </a:cubicBezTo>
                  <a:cubicBezTo>
                    <a:pt x="2407639" y="1703951"/>
                    <a:pt x="2396746" y="1708463"/>
                    <a:pt x="2385388" y="1708463"/>
                  </a:cubicBezTo>
                  <a:lnTo>
                    <a:pt x="42826" y="1708463"/>
                  </a:lnTo>
                  <a:cubicBezTo>
                    <a:pt x="31468" y="1708463"/>
                    <a:pt x="20575" y="1703951"/>
                    <a:pt x="12543" y="1695920"/>
                  </a:cubicBezTo>
                  <a:cubicBezTo>
                    <a:pt x="4512" y="1687889"/>
                    <a:pt x="0" y="1676996"/>
                    <a:pt x="0" y="1665637"/>
                  </a:cubicBezTo>
                  <a:lnTo>
                    <a:pt x="0" y="42826"/>
                  </a:lnTo>
                  <a:cubicBezTo>
                    <a:pt x="0" y="31468"/>
                    <a:pt x="4512" y="20575"/>
                    <a:pt x="12543" y="12543"/>
                  </a:cubicBezTo>
                  <a:cubicBezTo>
                    <a:pt x="20575" y="4512"/>
                    <a:pt x="31468" y="0"/>
                    <a:pt x="42826" y="0"/>
                  </a:cubicBezTo>
                  <a:close/>
                </a:path>
              </a:pathLst>
            </a:custGeom>
            <a:solidFill>
              <a:srgbClr val="E7EDE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428213" cy="174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8717574" y="3367486"/>
            <a:ext cx="8939514" cy="8712849"/>
            <a:chOff x="0" y="0"/>
            <a:chExt cx="19704623" cy="1920500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704622" cy="19205004"/>
            </a:xfrm>
            <a:custGeom>
              <a:avLst/>
              <a:gdLst/>
              <a:ahLst/>
              <a:cxnLst/>
              <a:rect r="r" b="b" t="t" l="l"/>
              <a:pathLst>
                <a:path h="19205004" w="19704622">
                  <a:moveTo>
                    <a:pt x="0" y="0"/>
                  </a:moveTo>
                  <a:lnTo>
                    <a:pt x="19704622" y="0"/>
                  </a:lnTo>
                  <a:lnTo>
                    <a:pt x="19704622" y="19205004"/>
                  </a:lnTo>
                  <a:lnTo>
                    <a:pt x="0" y="19205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19704623" cy="192050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 a fórmula obtida,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conseguimos responder as questões 2 e 3!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Questão 3</a:t>
              </a: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pergunta o número do maior diagrama possível que pode ser feito utilizando-se 42 palitos. Isso quer dizer que buscamos o valor de x tal que f(x) = 42. Assim, 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f(x) = 42, 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42 = 3 + 2(x-1) =&gt; 42 = 3 + 2x - 2 =&gt; 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=&gt; 42 = 2x + 1 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8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291827" y="4356025"/>
            <a:ext cx="7590118" cy="1574949"/>
          </a:xfrm>
          <a:custGeom>
            <a:avLst/>
            <a:gdLst/>
            <a:ahLst/>
            <a:cxnLst/>
            <a:rect r="r" b="b" t="t" l="l"/>
            <a:pathLst>
              <a:path h="1574949" w="7590118">
                <a:moveTo>
                  <a:pt x="0" y="0"/>
                </a:moveTo>
                <a:lnTo>
                  <a:pt x="7590118" y="0"/>
                </a:lnTo>
                <a:lnTo>
                  <a:pt x="7590118" y="1574950"/>
                </a:lnTo>
                <a:lnTo>
                  <a:pt x="0" y="15749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513674" y="3777092"/>
            <a:ext cx="3316552" cy="42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  <a:spcBef>
                <a:spcPct val="0"/>
              </a:spcBef>
            </a:pPr>
            <a:r>
              <a:rPr lang="en-US" b="true" sz="2510">
                <a:solidFill>
                  <a:srgbClr val="C03027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f(x) = 3 + 2(x-1)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562139" y="3162781"/>
            <a:ext cx="9219623" cy="6486822"/>
            <a:chOff x="0" y="0"/>
            <a:chExt cx="2428213" cy="1708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28213" cy="1708463"/>
            </a:xfrm>
            <a:custGeom>
              <a:avLst/>
              <a:gdLst/>
              <a:ahLst/>
              <a:cxnLst/>
              <a:rect r="r" b="b" t="t" l="l"/>
              <a:pathLst>
                <a:path h="1708463" w="2428213">
                  <a:moveTo>
                    <a:pt x="42826" y="0"/>
                  </a:moveTo>
                  <a:lnTo>
                    <a:pt x="2385388" y="0"/>
                  </a:lnTo>
                  <a:cubicBezTo>
                    <a:pt x="2409040" y="0"/>
                    <a:pt x="2428213" y="19174"/>
                    <a:pt x="2428213" y="42826"/>
                  </a:cubicBezTo>
                  <a:lnTo>
                    <a:pt x="2428213" y="1665637"/>
                  </a:lnTo>
                  <a:cubicBezTo>
                    <a:pt x="2428213" y="1676996"/>
                    <a:pt x="2423701" y="1687889"/>
                    <a:pt x="2415670" y="1695920"/>
                  </a:cubicBezTo>
                  <a:cubicBezTo>
                    <a:pt x="2407639" y="1703951"/>
                    <a:pt x="2396746" y="1708463"/>
                    <a:pt x="2385388" y="1708463"/>
                  </a:cubicBezTo>
                  <a:lnTo>
                    <a:pt x="42826" y="1708463"/>
                  </a:lnTo>
                  <a:cubicBezTo>
                    <a:pt x="31468" y="1708463"/>
                    <a:pt x="20575" y="1703951"/>
                    <a:pt x="12543" y="1695920"/>
                  </a:cubicBezTo>
                  <a:cubicBezTo>
                    <a:pt x="4512" y="1687889"/>
                    <a:pt x="0" y="1676996"/>
                    <a:pt x="0" y="1665637"/>
                  </a:cubicBezTo>
                  <a:lnTo>
                    <a:pt x="0" y="42826"/>
                  </a:lnTo>
                  <a:cubicBezTo>
                    <a:pt x="0" y="31468"/>
                    <a:pt x="4512" y="20575"/>
                    <a:pt x="12543" y="12543"/>
                  </a:cubicBezTo>
                  <a:cubicBezTo>
                    <a:pt x="20575" y="4512"/>
                    <a:pt x="31468" y="0"/>
                    <a:pt x="42826" y="0"/>
                  </a:cubicBezTo>
                  <a:close/>
                </a:path>
              </a:pathLst>
            </a:custGeom>
            <a:solidFill>
              <a:srgbClr val="E7EDE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428213" cy="174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8717574" y="3367486"/>
            <a:ext cx="8939514" cy="8712849"/>
            <a:chOff x="0" y="0"/>
            <a:chExt cx="19704623" cy="1920500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704622" cy="19205004"/>
            </a:xfrm>
            <a:custGeom>
              <a:avLst/>
              <a:gdLst/>
              <a:ahLst/>
              <a:cxnLst/>
              <a:rect r="r" b="b" t="t" l="l"/>
              <a:pathLst>
                <a:path h="19205004" w="19704622">
                  <a:moveTo>
                    <a:pt x="0" y="0"/>
                  </a:moveTo>
                  <a:lnTo>
                    <a:pt x="19704622" y="0"/>
                  </a:lnTo>
                  <a:lnTo>
                    <a:pt x="19704622" y="19205004"/>
                  </a:lnTo>
                  <a:lnTo>
                    <a:pt x="0" y="19205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19704623" cy="192050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 a fórmula obtida,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conseguimos responder as questões 2 e 3!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Questão 3</a:t>
              </a: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pergunta o número do maior diagrama possível que pode ser feito utilizando-se 42 palitos. Isso quer dizer que buscamos o valor de x tal que f(x) = 42. Assim, 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f(x) = 42, 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42 = 3 + 2(x-1) =&gt; 42 = 3 + 2x - 2 =&gt; 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=&gt; 42 = 2x + 1 =&gt; 41 = 2x =&gt; x = 20,5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8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291827" y="4356025"/>
            <a:ext cx="7590118" cy="1574949"/>
          </a:xfrm>
          <a:custGeom>
            <a:avLst/>
            <a:gdLst/>
            <a:ahLst/>
            <a:cxnLst/>
            <a:rect r="r" b="b" t="t" l="l"/>
            <a:pathLst>
              <a:path h="1574949" w="7590118">
                <a:moveTo>
                  <a:pt x="0" y="0"/>
                </a:moveTo>
                <a:lnTo>
                  <a:pt x="7590118" y="0"/>
                </a:lnTo>
                <a:lnTo>
                  <a:pt x="7590118" y="1574950"/>
                </a:lnTo>
                <a:lnTo>
                  <a:pt x="0" y="15749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513674" y="3777092"/>
            <a:ext cx="3316552" cy="42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  <a:spcBef>
                <a:spcPct val="0"/>
              </a:spcBef>
            </a:pPr>
            <a:r>
              <a:rPr lang="en-US" b="true" sz="2510">
                <a:solidFill>
                  <a:srgbClr val="C03027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f(x) = 3 + 2(x-1)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TRIÂNGULOS - 2016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562139" y="3162781"/>
            <a:ext cx="9219623" cy="6486822"/>
            <a:chOff x="0" y="0"/>
            <a:chExt cx="2428213" cy="1708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28213" cy="1708463"/>
            </a:xfrm>
            <a:custGeom>
              <a:avLst/>
              <a:gdLst/>
              <a:ahLst/>
              <a:cxnLst/>
              <a:rect r="r" b="b" t="t" l="l"/>
              <a:pathLst>
                <a:path h="1708463" w="2428213">
                  <a:moveTo>
                    <a:pt x="42826" y="0"/>
                  </a:moveTo>
                  <a:lnTo>
                    <a:pt x="2385388" y="0"/>
                  </a:lnTo>
                  <a:cubicBezTo>
                    <a:pt x="2409040" y="0"/>
                    <a:pt x="2428213" y="19174"/>
                    <a:pt x="2428213" y="42826"/>
                  </a:cubicBezTo>
                  <a:lnTo>
                    <a:pt x="2428213" y="1665637"/>
                  </a:lnTo>
                  <a:cubicBezTo>
                    <a:pt x="2428213" y="1676996"/>
                    <a:pt x="2423701" y="1687889"/>
                    <a:pt x="2415670" y="1695920"/>
                  </a:cubicBezTo>
                  <a:cubicBezTo>
                    <a:pt x="2407639" y="1703951"/>
                    <a:pt x="2396746" y="1708463"/>
                    <a:pt x="2385388" y="1708463"/>
                  </a:cubicBezTo>
                  <a:lnTo>
                    <a:pt x="42826" y="1708463"/>
                  </a:lnTo>
                  <a:cubicBezTo>
                    <a:pt x="31468" y="1708463"/>
                    <a:pt x="20575" y="1703951"/>
                    <a:pt x="12543" y="1695920"/>
                  </a:cubicBezTo>
                  <a:cubicBezTo>
                    <a:pt x="4512" y="1687889"/>
                    <a:pt x="0" y="1676996"/>
                    <a:pt x="0" y="1665637"/>
                  </a:cubicBezTo>
                  <a:lnTo>
                    <a:pt x="0" y="42826"/>
                  </a:lnTo>
                  <a:cubicBezTo>
                    <a:pt x="0" y="31468"/>
                    <a:pt x="4512" y="20575"/>
                    <a:pt x="12543" y="12543"/>
                  </a:cubicBezTo>
                  <a:cubicBezTo>
                    <a:pt x="20575" y="4512"/>
                    <a:pt x="31468" y="0"/>
                    <a:pt x="42826" y="0"/>
                  </a:cubicBezTo>
                  <a:close/>
                </a:path>
              </a:pathLst>
            </a:custGeom>
            <a:solidFill>
              <a:srgbClr val="E7EDE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428213" cy="174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8717574" y="3367486"/>
            <a:ext cx="8939514" cy="8712849"/>
            <a:chOff x="0" y="0"/>
            <a:chExt cx="19704623" cy="1920500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704622" cy="19205004"/>
            </a:xfrm>
            <a:custGeom>
              <a:avLst/>
              <a:gdLst/>
              <a:ahLst/>
              <a:cxnLst/>
              <a:rect r="r" b="b" t="t" l="l"/>
              <a:pathLst>
                <a:path h="19205004" w="19704622">
                  <a:moveTo>
                    <a:pt x="0" y="0"/>
                  </a:moveTo>
                  <a:lnTo>
                    <a:pt x="19704622" y="0"/>
                  </a:lnTo>
                  <a:lnTo>
                    <a:pt x="19704622" y="19205004"/>
                  </a:lnTo>
                  <a:lnTo>
                    <a:pt x="0" y="19205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19704623" cy="192050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 a fórmula obtida,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conseguimos responder as questões 2 e 3!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 </a:t>
              </a:r>
              <a:r>
                <a:rPr lang="en-US" b="true" sz="2507" spc="-147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Questão 3</a:t>
              </a: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pergunta o número do maior diagrama possível que pode ser feito utilizando-se 42 palitos. Isso quer dizer que buscamos o valor de x tal que f(x) = 42. Assim, </a:t>
              </a:r>
            </a:p>
            <a:p>
              <a:pPr algn="just" marL="541265" indent="-270633" lvl="1">
                <a:lnSpc>
                  <a:spcPts val="3005"/>
                </a:lnSpc>
                <a:buFont typeface="Arial"/>
                <a:buChar char="•"/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f(x) = 42, 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42 = 3 + 2(x-1) =&gt; 42 = 3 + 2x - 2 =&gt; 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 =&gt; 42 = 2x + 1 =&gt; 41 = 2x =&gt; x = 20,5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Observe que o resultado não deu um número inteiro. Então não podemos criar um diagrama completo com exatamente 42 palitos.</a:t>
              </a: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Então, o maior diagrama possível será o inteiro anterior a 20,5. Ou seja o            !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5"/>
                </a:lnSpc>
              </a:pPr>
              <a:r>
                <a:rPr lang="en-US" b="true" sz="2507" spc="-147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</a:p>
            <a:p>
              <a:pPr algn="just">
                <a:lnSpc>
                  <a:spcPts val="3005"/>
                </a:lnSpc>
              </a:pPr>
            </a:p>
            <a:p>
              <a:pPr algn="just">
                <a:lnSpc>
                  <a:spcPts val="3008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291827" y="4356025"/>
            <a:ext cx="7590118" cy="1574949"/>
          </a:xfrm>
          <a:custGeom>
            <a:avLst/>
            <a:gdLst/>
            <a:ahLst/>
            <a:cxnLst/>
            <a:rect r="r" b="b" t="t" l="l"/>
            <a:pathLst>
              <a:path h="1574949" w="7590118">
                <a:moveTo>
                  <a:pt x="0" y="0"/>
                </a:moveTo>
                <a:lnTo>
                  <a:pt x="7590118" y="0"/>
                </a:lnTo>
                <a:lnTo>
                  <a:pt x="7590118" y="1574950"/>
                </a:lnTo>
                <a:lnTo>
                  <a:pt x="0" y="15749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513674" y="3777092"/>
            <a:ext cx="3316552" cy="42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  <a:spcBef>
                <a:spcPct val="0"/>
              </a:spcBef>
            </a:pPr>
            <a:r>
              <a:rPr lang="en-US" b="true" sz="2510">
                <a:solidFill>
                  <a:srgbClr val="C03027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f(x) = 3 + 2(x-1)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750229" y="8814129"/>
            <a:ext cx="3316552" cy="339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4"/>
              </a:lnSpc>
              <a:spcBef>
                <a:spcPct val="0"/>
              </a:spcBef>
            </a:pPr>
            <a:r>
              <a:rPr lang="en-US" b="true" sz="201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diagrama 20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52530" y="2697116"/>
            <a:ext cx="15582941" cy="6446835"/>
            <a:chOff x="0" y="0"/>
            <a:chExt cx="3622287" cy="14985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22287" cy="1498580"/>
            </a:xfrm>
            <a:custGeom>
              <a:avLst/>
              <a:gdLst/>
              <a:ahLst/>
              <a:cxnLst/>
              <a:rect r="r" b="b" t="t" l="l"/>
              <a:pathLst>
                <a:path h="1498580" w="3622287">
                  <a:moveTo>
                    <a:pt x="0" y="0"/>
                  </a:moveTo>
                  <a:lnTo>
                    <a:pt x="3622287" y="0"/>
                  </a:lnTo>
                  <a:lnTo>
                    <a:pt x="3622287" y="1498580"/>
                  </a:lnTo>
                  <a:lnTo>
                    <a:pt x="0" y="1498580"/>
                  </a:lnTo>
                  <a:close/>
                </a:path>
              </a:pathLst>
            </a:custGeom>
            <a:blipFill>
              <a:blip r:embed="rId3"/>
              <a:stretch>
                <a:fillRect l="0" t="-1217" r="0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1028700" y="652463"/>
            <a:ext cx="16230600" cy="2246551"/>
            <a:chOff x="0" y="0"/>
            <a:chExt cx="21640800" cy="29954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640800" cy="2995402"/>
            </a:xfrm>
            <a:custGeom>
              <a:avLst/>
              <a:gdLst/>
              <a:ahLst/>
              <a:cxnLst/>
              <a:rect r="r" b="b" t="t" l="l"/>
              <a:pathLst>
                <a:path h="2995402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2995402"/>
                  </a:lnTo>
                  <a:lnTo>
                    <a:pt x="0" y="2995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09550"/>
              <a:ext cx="21640800" cy="32049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NÃO-AMIGOS INDEPENDENTES </a:t>
              </a:r>
            </a:p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2020 fase 1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52530" y="2697116"/>
            <a:ext cx="15582941" cy="6446835"/>
            <a:chOff x="0" y="0"/>
            <a:chExt cx="3622287" cy="14985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22287" cy="1498580"/>
            </a:xfrm>
            <a:custGeom>
              <a:avLst/>
              <a:gdLst/>
              <a:ahLst/>
              <a:cxnLst/>
              <a:rect r="r" b="b" t="t" l="l"/>
              <a:pathLst>
                <a:path h="1498580" w="3622287">
                  <a:moveTo>
                    <a:pt x="0" y="0"/>
                  </a:moveTo>
                  <a:lnTo>
                    <a:pt x="3622287" y="0"/>
                  </a:lnTo>
                  <a:lnTo>
                    <a:pt x="3622287" y="1498580"/>
                  </a:lnTo>
                  <a:lnTo>
                    <a:pt x="0" y="1498580"/>
                  </a:lnTo>
                  <a:close/>
                </a:path>
              </a:pathLst>
            </a:custGeom>
            <a:blipFill>
              <a:blip r:embed="rId3"/>
              <a:stretch>
                <a:fillRect l="-1075" t="0" r="-1075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1028700" y="652463"/>
            <a:ext cx="16230600" cy="2246551"/>
            <a:chOff x="0" y="0"/>
            <a:chExt cx="21640800" cy="29954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640800" cy="2995402"/>
            </a:xfrm>
            <a:custGeom>
              <a:avLst/>
              <a:gdLst/>
              <a:ahLst/>
              <a:cxnLst/>
              <a:rect r="r" b="b" t="t" l="l"/>
              <a:pathLst>
                <a:path h="2995402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2995402"/>
                  </a:lnTo>
                  <a:lnTo>
                    <a:pt x="0" y="2995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09550"/>
              <a:ext cx="21640800" cy="32049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NÃO-AMIGOS INDEPENDENTES </a:t>
              </a:r>
            </a:p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2020 fase 1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652928"/>
            <a:ext cx="16230600" cy="3294301"/>
            <a:chOff x="0" y="0"/>
            <a:chExt cx="21640800" cy="43924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40800" cy="4392402"/>
            </a:xfrm>
            <a:custGeom>
              <a:avLst/>
              <a:gdLst/>
              <a:ahLst/>
              <a:cxnLst/>
              <a:rect r="r" b="b" t="t" l="l"/>
              <a:pathLst>
                <a:path h="4392402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4392402"/>
                  </a:lnTo>
                  <a:lnTo>
                    <a:pt x="0" y="4392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21640800" cy="46019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NÃO-AMIGOS INDEPENDENTES</a:t>
              </a: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 </a:t>
              </a:r>
            </a:p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2020 fase 1</a:t>
              </a:r>
            </a:p>
            <a:p>
              <a:pPr algn="ctr">
                <a:lnSpc>
                  <a:spcPts val="829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362" y="3002747"/>
            <a:ext cx="5188652" cy="912510"/>
            <a:chOff x="0" y="0"/>
            <a:chExt cx="6918203" cy="121667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DICA</a:t>
                </a: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265096" y="4304837"/>
            <a:ext cx="7566834" cy="5905963"/>
            <a:chOff x="0" y="0"/>
            <a:chExt cx="10089112" cy="787461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0089112" cy="6867225"/>
              <a:chOff x="0" y="0"/>
              <a:chExt cx="1992911" cy="135648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92911" cy="1356489"/>
              </a:xfrm>
              <a:custGeom>
                <a:avLst/>
                <a:gdLst/>
                <a:ahLst/>
                <a:cxnLst/>
                <a:rect r="r" b="b" t="t" l="l"/>
                <a:pathLst>
                  <a:path h="1356489" w="1992911">
                    <a:moveTo>
                      <a:pt x="52180" y="0"/>
                    </a:moveTo>
                    <a:lnTo>
                      <a:pt x="1940731" y="0"/>
                    </a:lnTo>
                    <a:cubicBezTo>
                      <a:pt x="1954570" y="0"/>
                      <a:pt x="1967842" y="5498"/>
                      <a:pt x="1977628" y="15283"/>
                    </a:cubicBezTo>
                    <a:cubicBezTo>
                      <a:pt x="1987414" y="25069"/>
                      <a:pt x="1992911" y="38341"/>
                      <a:pt x="1992911" y="52180"/>
                    </a:cubicBezTo>
                    <a:lnTo>
                      <a:pt x="1992911" y="1304309"/>
                    </a:lnTo>
                    <a:cubicBezTo>
                      <a:pt x="1992911" y="1318148"/>
                      <a:pt x="1987414" y="1331420"/>
                      <a:pt x="1977628" y="1341206"/>
                    </a:cubicBezTo>
                    <a:cubicBezTo>
                      <a:pt x="1967842" y="1350991"/>
                      <a:pt x="1954570" y="1356489"/>
                      <a:pt x="1940731" y="1356489"/>
                    </a:cubicBezTo>
                    <a:lnTo>
                      <a:pt x="52180" y="1356489"/>
                    </a:lnTo>
                    <a:cubicBezTo>
                      <a:pt x="23362" y="1356489"/>
                      <a:pt x="0" y="1333127"/>
                      <a:pt x="0" y="1304309"/>
                    </a:cubicBezTo>
                    <a:lnTo>
                      <a:pt x="0" y="52180"/>
                    </a:lnTo>
                    <a:cubicBezTo>
                      <a:pt x="0" y="23362"/>
                      <a:pt x="23362" y="0"/>
                      <a:pt x="52180" y="0"/>
                    </a:cubicBezTo>
                    <a:close/>
                  </a:path>
                </a:pathLst>
              </a:custGeom>
              <a:solidFill>
                <a:srgbClr val="95B7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992911" cy="13945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70094" y="0"/>
              <a:ext cx="9782586" cy="7874617"/>
              <a:chOff x="0" y="0"/>
              <a:chExt cx="16172203" cy="1301802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6172202" cy="13018021"/>
              </a:xfrm>
              <a:custGeom>
                <a:avLst/>
                <a:gdLst/>
                <a:ahLst/>
                <a:cxnLst/>
                <a:rect r="r" b="b" t="t" l="l"/>
                <a:pathLst>
                  <a:path h="13018021" w="16172202">
                    <a:moveTo>
                      <a:pt x="0" y="0"/>
                    </a:moveTo>
                    <a:lnTo>
                      <a:pt x="16172202" y="0"/>
                    </a:lnTo>
                    <a:lnTo>
                      <a:pt x="16172202" y="13018021"/>
                    </a:lnTo>
                    <a:lnTo>
                      <a:pt x="0" y="130180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16172203" cy="13018021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5"/>
                  </a:lnSpc>
                </a:pP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No exercício, um conjunto independente é definido como um grupo de pessoas onde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nenhuma</a:t>
                </a: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 delas é amiga de outra. </a:t>
                </a:r>
              </a:p>
              <a:p>
                <a:pPr algn="just">
                  <a:lnSpc>
                    <a:spcPts val="3005"/>
                  </a:lnSpc>
                </a:pP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Visualmente, isso quer dizer que </a:t>
                </a:r>
                <a:r>
                  <a:rPr lang="en-US" b="true" sz="2507" spc="-147" u="sng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não pode haver nenhuma linha (conexão de amizade) entre os membros do conjunto.</a:t>
                </a:r>
              </a:p>
              <a:p>
                <a:pPr algn="just">
                  <a:lnSpc>
                    <a:spcPts val="3005"/>
                  </a:lnSpc>
                </a:pPr>
              </a:p>
              <a:p>
                <a:pPr algn="just">
                  <a:lnSpc>
                    <a:spcPts val="3005"/>
                  </a:lnSpc>
                </a:pPr>
                <a:r>
                  <a:rPr lang="en-US" b="true" sz="2507" spc="-147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Assim, o truque é garantir que as pessoas escolhidas não estejam conectadas por uma única linha.</a:t>
                </a:r>
              </a:p>
              <a:p>
                <a:pPr algn="just">
                  <a:lnSpc>
                    <a:spcPts val="3008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3" id="23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8257157" y="4269987"/>
            <a:ext cx="9806959" cy="3652026"/>
          </a:xfrm>
          <a:custGeom>
            <a:avLst/>
            <a:gdLst/>
            <a:ahLst/>
            <a:cxnLst/>
            <a:rect r="r" b="b" t="t" l="l"/>
            <a:pathLst>
              <a:path h="3652026" w="9806959">
                <a:moveTo>
                  <a:pt x="0" y="0"/>
                </a:moveTo>
                <a:lnTo>
                  <a:pt x="9806958" y="0"/>
                </a:lnTo>
                <a:lnTo>
                  <a:pt x="9806958" y="3652026"/>
                </a:lnTo>
                <a:lnTo>
                  <a:pt x="0" y="36520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320" t="0" r="-16391" b="0"/>
            </a:stretch>
          </a:blipFill>
        </p:spPr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652928"/>
            <a:ext cx="16230600" cy="3294301"/>
            <a:chOff x="0" y="0"/>
            <a:chExt cx="21640800" cy="43924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40800" cy="4392402"/>
            </a:xfrm>
            <a:custGeom>
              <a:avLst/>
              <a:gdLst/>
              <a:ahLst/>
              <a:cxnLst/>
              <a:rect r="r" b="b" t="t" l="l"/>
              <a:pathLst>
                <a:path h="4392402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4392402"/>
                  </a:lnTo>
                  <a:lnTo>
                    <a:pt x="0" y="4392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21640800" cy="46019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NÃO-AMIGOS INDEPENDENTES</a:t>
              </a: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 </a:t>
              </a:r>
            </a:p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2020 fase 1</a:t>
              </a:r>
            </a:p>
            <a:p>
              <a:pPr algn="ctr">
                <a:lnSpc>
                  <a:spcPts val="829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362" y="3002747"/>
            <a:ext cx="5188652" cy="912547"/>
            <a:chOff x="0" y="0"/>
            <a:chExt cx="6918203" cy="12167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6918203" cy="1216729"/>
              <a:chOff x="0" y="0"/>
              <a:chExt cx="1366559" cy="24034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366559" cy="240342"/>
              </a:xfrm>
              <a:custGeom>
                <a:avLst/>
                <a:gdLst/>
                <a:ahLst/>
                <a:cxnLst/>
                <a:rect r="r" b="b" t="t" l="l"/>
                <a:pathLst>
                  <a:path h="24034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45"/>
                    </a:lnTo>
                    <a:cubicBezTo>
                      <a:pt x="1366559" y="206272"/>
                      <a:pt x="1332489" y="240342"/>
                      <a:pt x="1290462" y="240342"/>
                    </a:cubicBezTo>
                    <a:lnTo>
                      <a:pt x="76096" y="240342"/>
                    </a:lnTo>
                    <a:cubicBezTo>
                      <a:pt x="34070" y="240342"/>
                      <a:pt x="0" y="206272"/>
                      <a:pt x="0" y="16424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366559" cy="2784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2083082" y="158875"/>
              <a:ext cx="2752038" cy="875481"/>
              <a:chOff x="0" y="0"/>
              <a:chExt cx="4549566" cy="144731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549566" cy="1447312"/>
              </a:xfrm>
              <a:custGeom>
                <a:avLst/>
                <a:gdLst/>
                <a:ahLst/>
                <a:cxnLst/>
                <a:rect r="r" b="b" t="t" l="l"/>
                <a:pathLst>
                  <a:path h="1447312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312"/>
                    </a:lnTo>
                    <a:lnTo>
                      <a:pt x="0" y="1447312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4549566" cy="144731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11803527" y="2042237"/>
            <a:ext cx="5016652" cy="2371111"/>
            <a:chOff x="0" y="0"/>
            <a:chExt cx="2869977" cy="135648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869977" cy="1356489"/>
            </a:xfrm>
            <a:custGeom>
              <a:avLst/>
              <a:gdLst/>
              <a:ahLst/>
              <a:cxnLst/>
              <a:rect r="r" b="b" t="t" l="l"/>
              <a:pathLst>
                <a:path h="1356489" w="2869977">
                  <a:moveTo>
                    <a:pt x="78705" y="0"/>
                  </a:moveTo>
                  <a:lnTo>
                    <a:pt x="2791271" y="0"/>
                  </a:lnTo>
                  <a:cubicBezTo>
                    <a:pt x="2812145" y="0"/>
                    <a:pt x="2832164" y="8292"/>
                    <a:pt x="2846924" y="23052"/>
                  </a:cubicBezTo>
                  <a:cubicBezTo>
                    <a:pt x="2861685" y="37812"/>
                    <a:pt x="2869977" y="57831"/>
                    <a:pt x="2869977" y="78705"/>
                  </a:cubicBezTo>
                  <a:lnTo>
                    <a:pt x="2869977" y="1277783"/>
                  </a:lnTo>
                  <a:cubicBezTo>
                    <a:pt x="2869977" y="1298657"/>
                    <a:pt x="2861685" y="1318676"/>
                    <a:pt x="2846924" y="1333437"/>
                  </a:cubicBezTo>
                  <a:cubicBezTo>
                    <a:pt x="2832164" y="1348197"/>
                    <a:pt x="2812145" y="1356489"/>
                    <a:pt x="2791271" y="1356489"/>
                  </a:cubicBezTo>
                  <a:lnTo>
                    <a:pt x="78705" y="1356489"/>
                  </a:lnTo>
                  <a:cubicBezTo>
                    <a:pt x="35238" y="1356489"/>
                    <a:pt x="0" y="1321251"/>
                    <a:pt x="0" y="1277783"/>
                  </a:cubicBezTo>
                  <a:lnTo>
                    <a:pt x="0" y="78705"/>
                  </a:lnTo>
                  <a:cubicBezTo>
                    <a:pt x="0" y="57831"/>
                    <a:pt x="8292" y="37812"/>
                    <a:pt x="23052" y="23052"/>
                  </a:cubicBezTo>
                  <a:cubicBezTo>
                    <a:pt x="37812" y="8292"/>
                    <a:pt x="57831" y="0"/>
                    <a:pt x="78705" y="0"/>
                  </a:cubicBezTo>
                  <a:close/>
                </a:path>
              </a:pathLst>
            </a:custGeom>
            <a:solidFill>
              <a:srgbClr val="F7AC16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869977" cy="1394589"/>
            </a:xfrm>
            <a:prstGeom prst="rect">
              <a:avLst/>
            </a:prstGeom>
          </p:spPr>
          <p:txBody>
            <a:bodyPr anchor="ctr" rtlCol="false" tIns="23387" lIns="23387" bIns="23387" rIns="23387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026109" y="4187487"/>
            <a:ext cx="8074946" cy="5265612"/>
            <a:chOff x="0" y="0"/>
            <a:chExt cx="10766595" cy="702081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0766595" cy="6122649"/>
              <a:chOff x="0" y="0"/>
              <a:chExt cx="2385367" cy="1356489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385367" cy="1356489"/>
              </a:xfrm>
              <a:custGeom>
                <a:avLst/>
                <a:gdLst/>
                <a:ahLst/>
                <a:cxnLst/>
                <a:rect r="r" b="b" t="t" l="l"/>
                <a:pathLst>
                  <a:path h="1356489" w="2385367">
                    <a:moveTo>
                      <a:pt x="43595" y="0"/>
                    </a:moveTo>
                    <a:lnTo>
                      <a:pt x="2341772" y="0"/>
                    </a:lnTo>
                    <a:cubicBezTo>
                      <a:pt x="2353334" y="0"/>
                      <a:pt x="2364423" y="4593"/>
                      <a:pt x="2372598" y="12769"/>
                    </a:cubicBezTo>
                    <a:cubicBezTo>
                      <a:pt x="2380774" y="20944"/>
                      <a:pt x="2385367" y="32033"/>
                      <a:pt x="2385367" y="43595"/>
                    </a:cubicBezTo>
                    <a:lnTo>
                      <a:pt x="2385367" y="1312894"/>
                    </a:lnTo>
                    <a:cubicBezTo>
                      <a:pt x="2385367" y="1324456"/>
                      <a:pt x="2380774" y="1335544"/>
                      <a:pt x="2372598" y="1343720"/>
                    </a:cubicBezTo>
                    <a:cubicBezTo>
                      <a:pt x="2364423" y="1351896"/>
                      <a:pt x="2353334" y="1356489"/>
                      <a:pt x="2341772" y="1356489"/>
                    </a:cubicBezTo>
                    <a:lnTo>
                      <a:pt x="43595" y="1356489"/>
                    </a:lnTo>
                    <a:cubicBezTo>
                      <a:pt x="32033" y="1356489"/>
                      <a:pt x="20944" y="1351896"/>
                      <a:pt x="12769" y="1343720"/>
                    </a:cubicBezTo>
                    <a:cubicBezTo>
                      <a:pt x="4593" y="1335544"/>
                      <a:pt x="0" y="1324456"/>
                      <a:pt x="0" y="1312894"/>
                    </a:cubicBezTo>
                    <a:lnTo>
                      <a:pt x="0" y="43595"/>
                    </a:lnTo>
                    <a:cubicBezTo>
                      <a:pt x="0" y="32033"/>
                      <a:pt x="4593" y="20944"/>
                      <a:pt x="12769" y="12769"/>
                    </a:cubicBezTo>
                    <a:cubicBezTo>
                      <a:pt x="20944" y="4593"/>
                      <a:pt x="32033" y="0"/>
                      <a:pt x="43595" y="0"/>
                    </a:cubicBezTo>
                    <a:close/>
                  </a:path>
                </a:pathLst>
              </a:custGeom>
              <a:solidFill>
                <a:srgbClr val="DAE9F8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2385367" cy="13945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81516" y="0"/>
              <a:ext cx="10439486" cy="7020816"/>
              <a:chOff x="0" y="0"/>
              <a:chExt cx="19356930" cy="13018021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9356930" cy="13018021"/>
              </a:xfrm>
              <a:custGeom>
                <a:avLst/>
                <a:gdLst/>
                <a:ahLst/>
                <a:cxnLst/>
                <a:rect r="r" b="b" t="t" l="l"/>
                <a:pathLst>
                  <a:path h="13018021" w="19356930">
                    <a:moveTo>
                      <a:pt x="0" y="0"/>
                    </a:moveTo>
                    <a:lnTo>
                      <a:pt x="19356930" y="0"/>
                    </a:lnTo>
                    <a:lnTo>
                      <a:pt x="19356930" y="13018021"/>
                    </a:lnTo>
                    <a:lnTo>
                      <a:pt x="0" y="130180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0"/>
                <a:ext cx="19356930" cy="13018021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8"/>
                  </a:lnSpc>
                </a:pPr>
              </a:p>
            </p:txBody>
          </p:sp>
        </p:grpSp>
      </p:grpSp>
      <p:sp>
        <p:nvSpPr>
          <p:cNvPr name="Freeform 28" id="28"/>
          <p:cNvSpPr/>
          <p:nvPr/>
        </p:nvSpPr>
        <p:spPr>
          <a:xfrm flipH="false" flipV="false" rot="0">
            <a:off x="15951527" y="3667760"/>
            <a:ext cx="1927805" cy="1766570"/>
          </a:xfrm>
          <a:custGeom>
            <a:avLst/>
            <a:gdLst/>
            <a:ahLst/>
            <a:cxnLst/>
            <a:rect r="r" b="b" t="t" l="l"/>
            <a:pathLst>
              <a:path h="1766570" w="1927805">
                <a:moveTo>
                  <a:pt x="0" y="0"/>
                </a:moveTo>
                <a:lnTo>
                  <a:pt x="1927805" y="0"/>
                </a:lnTo>
                <a:lnTo>
                  <a:pt x="1927805" y="1766570"/>
                </a:lnTo>
                <a:lnTo>
                  <a:pt x="0" y="1766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0462864" y="4187487"/>
            <a:ext cx="5201436" cy="4507911"/>
          </a:xfrm>
          <a:custGeom>
            <a:avLst/>
            <a:gdLst/>
            <a:ahLst/>
            <a:cxnLst/>
            <a:rect r="r" b="b" t="t" l="l"/>
            <a:pathLst>
              <a:path h="4507911" w="5201436">
                <a:moveTo>
                  <a:pt x="0" y="0"/>
                </a:moveTo>
                <a:lnTo>
                  <a:pt x="5201436" y="0"/>
                </a:lnTo>
                <a:lnTo>
                  <a:pt x="5201436" y="4507911"/>
                </a:lnTo>
                <a:lnTo>
                  <a:pt x="0" y="45079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028700" y="2042237"/>
            <a:ext cx="3483562" cy="2371111"/>
            <a:chOff x="0" y="0"/>
            <a:chExt cx="1992911" cy="135648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92911" cy="1356489"/>
            </a:xfrm>
            <a:custGeom>
              <a:avLst/>
              <a:gdLst/>
              <a:ahLst/>
              <a:cxnLst/>
              <a:rect r="r" b="b" t="t" l="l"/>
              <a:pathLst>
                <a:path h="1356489" w="1992911">
                  <a:moveTo>
                    <a:pt x="113343" y="0"/>
                  </a:moveTo>
                  <a:lnTo>
                    <a:pt x="1879568" y="0"/>
                  </a:lnTo>
                  <a:cubicBezTo>
                    <a:pt x="1909628" y="0"/>
                    <a:pt x="1938458" y="11941"/>
                    <a:pt x="1959714" y="33197"/>
                  </a:cubicBezTo>
                  <a:cubicBezTo>
                    <a:pt x="1980970" y="54453"/>
                    <a:pt x="1992911" y="83283"/>
                    <a:pt x="1992911" y="113343"/>
                  </a:cubicBezTo>
                  <a:lnTo>
                    <a:pt x="1992911" y="1243146"/>
                  </a:lnTo>
                  <a:cubicBezTo>
                    <a:pt x="1992911" y="1273206"/>
                    <a:pt x="1980970" y="1302035"/>
                    <a:pt x="1959714" y="1323291"/>
                  </a:cubicBezTo>
                  <a:cubicBezTo>
                    <a:pt x="1938458" y="1344547"/>
                    <a:pt x="1909628" y="1356489"/>
                    <a:pt x="1879568" y="1356489"/>
                  </a:cubicBezTo>
                  <a:lnTo>
                    <a:pt x="113343" y="1356489"/>
                  </a:lnTo>
                  <a:cubicBezTo>
                    <a:pt x="83283" y="1356489"/>
                    <a:pt x="54453" y="1344547"/>
                    <a:pt x="33197" y="1323291"/>
                  </a:cubicBezTo>
                  <a:cubicBezTo>
                    <a:pt x="11941" y="1302035"/>
                    <a:pt x="0" y="1273206"/>
                    <a:pt x="0" y="1243146"/>
                  </a:cubicBezTo>
                  <a:lnTo>
                    <a:pt x="0" y="113343"/>
                  </a:lnTo>
                  <a:cubicBezTo>
                    <a:pt x="0" y="83283"/>
                    <a:pt x="11941" y="54453"/>
                    <a:pt x="33197" y="33197"/>
                  </a:cubicBezTo>
                  <a:cubicBezTo>
                    <a:pt x="54453" y="11941"/>
                    <a:pt x="83283" y="0"/>
                    <a:pt x="113343" y="0"/>
                  </a:cubicBezTo>
                  <a:close/>
                </a:path>
              </a:pathLst>
            </a:custGeom>
            <a:solidFill>
              <a:srgbClr val="F7AC16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992911" cy="1394589"/>
            </a:xfrm>
            <a:prstGeom prst="rect">
              <a:avLst/>
            </a:prstGeom>
          </p:spPr>
          <p:txBody>
            <a:bodyPr anchor="ctr" rtlCol="false" tIns="23387" lIns="23387" bIns="23387" rIns="23387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28012" y="2303066"/>
            <a:ext cx="3284938" cy="1692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1"/>
              </a:lnSpc>
              <a:spcBef>
                <a:spcPct val="0"/>
              </a:spcBef>
            </a:pPr>
            <a:r>
              <a:rPr lang="en-US" b="true" sz="19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Selecionando o elemento central, a definição de conjunto independente nunca será satisfeita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957357" y="2187956"/>
            <a:ext cx="4680337" cy="1823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4"/>
              </a:lnSpc>
              <a:spcBef>
                <a:spcPct val="0"/>
              </a:spcBef>
            </a:pPr>
            <a:r>
              <a:rPr lang="en-US" b="true" sz="212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Selecionando os elementos nas pontas, nenhum deles estará ligado a outro, satisfazendo a definição de conjunto independente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781807" y="4187487"/>
            <a:ext cx="6746404" cy="5265612"/>
            <a:chOff x="0" y="0"/>
            <a:chExt cx="8995205" cy="7020816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8995205" cy="6122649"/>
              <a:chOff x="0" y="0"/>
              <a:chExt cx="1992911" cy="1356489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1992911" cy="1356489"/>
              </a:xfrm>
              <a:custGeom>
                <a:avLst/>
                <a:gdLst/>
                <a:ahLst/>
                <a:cxnLst/>
                <a:rect r="r" b="b" t="t" l="l"/>
                <a:pathLst>
                  <a:path h="1356489" w="1992911">
                    <a:moveTo>
                      <a:pt x="52180" y="0"/>
                    </a:moveTo>
                    <a:lnTo>
                      <a:pt x="1940731" y="0"/>
                    </a:lnTo>
                    <a:cubicBezTo>
                      <a:pt x="1954570" y="0"/>
                      <a:pt x="1967842" y="5498"/>
                      <a:pt x="1977628" y="15283"/>
                    </a:cubicBezTo>
                    <a:cubicBezTo>
                      <a:pt x="1987414" y="25069"/>
                      <a:pt x="1992911" y="38341"/>
                      <a:pt x="1992911" y="52180"/>
                    </a:cubicBezTo>
                    <a:lnTo>
                      <a:pt x="1992911" y="1304309"/>
                    </a:lnTo>
                    <a:cubicBezTo>
                      <a:pt x="1992911" y="1318148"/>
                      <a:pt x="1987414" y="1331420"/>
                      <a:pt x="1977628" y="1341206"/>
                    </a:cubicBezTo>
                    <a:cubicBezTo>
                      <a:pt x="1967842" y="1350991"/>
                      <a:pt x="1954570" y="1356489"/>
                      <a:pt x="1940731" y="1356489"/>
                    </a:cubicBezTo>
                    <a:lnTo>
                      <a:pt x="52180" y="1356489"/>
                    </a:lnTo>
                    <a:cubicBezTo>
                      <a:pt x="23362" y="1356489"/>
                      <a:pt x="0" y="1333127"/>
                      <a:pt x="0" y="1304309"/>
                    </a:cubicBezTo>
                    <a:lnTo>
                      <a:pt x="0" y="52180"/>
                    </a:lnTo>
                    <a:cubicBezTo>
                      <a:pt x="0" y="23362"/>
                      <a:pt x="23362" y="0"/>
                      <a:pt x="52180" y="0"/>
                    </a:cubicBezTo>
                    <a:close/>
                  </a:path>
                </a:pathLst>
              </a:custGeom>
              <a:solidFill>
                <a:srgbClr val="95B7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38100"/>
                <a:ext cx="1992911" cy="13945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151652" y="0"/>
              <a:ext cx="8721914" cy="7020816"/>
              <a:chOff x="0" y="0"/>
              <a:chExt cx="16172203" cy="13018021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16172202" cy="13018021"/>
              </a:xfrm>
              <a:custGeom>
                <a:avLst/>
                <a:gdLst/>
                <a:ahLst/>
                <a:cxnLst/>
                <a:rect r="r" b="b" t="t" l="l"/>
                <a:pathLst>
                  <a:path h="13018021" w="16172202">
                    <a:moveTo>
                      <a:pt x="0" y="0"/>
                    </a:moveTo>
                    <a:lnTo>
                      <a:pt x="16172202" y="0"/>
                    </a:lnTo>
                    <a:lnTo>
                      <a:pt x="16172202" y="13018021"/>
                    </a:lnTo>
                    <a:lnTo>
                      <a:pt x="0" y="130180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0"/>
                <a:ext cx="16172203" cy="13018021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8"/>
                  </a:lnSpc>
                </a:pPr>
              </a:p>
            </p:txBody>
          </p:sp>
        </p:grpSp>
      </p:grpSp>
      <p:grpSp>
        <p:nvGrpSpPr>
          <p:cNvPr name="Group 42" id="42"/>
          <p:cNvGrpSpPr/>
          <p:nvPr/>
        </p:nvGrpSpPr>
        <p:grpSpPr>
          <a:xfrm rot="0">
            <a:off x="3382631" y="2226056"/>
            <a:ext cx="3377725" cy="2718942"/>
            <a:chOff x="0" y="0"/>
            <a:chExt cx="16172203" cy="1301802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6172202" cy="13018021"/>
            </a:xfrm>
            <a:custGeom>
              <a:avLst/>
              <a:gdLst/>
              <a:ahLst/>
              <a:cxnLst/>
              <a:rect r="r" b="b" t="t" l="l"/>
              <a:pathLst>
                <a:path h="13018021" w="16172202">
                  <a:moveTo>
                    <a:pt x="0" y="0"/>
                  </a:moveTo>
                  <a:lnTo>
                    <a:pt x="16172202" y="0"/>
                  </a:lnTo>
                  <a:lnTo>
                    <a:pt x="16172202" y="13018021"/>
                  </a:lnTo>
                  <a:lnTo>
                    <a:pt x="0" y="13018021"/>
                  </a:lnTo>
                  <a:close/>
                </a:path>
              </a:pathLst>
            </a:custGeom>
            <a:solidFill>
              <a:srgbClr val="F7AC16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0"/>
              <a:ext cx="16172203" cy="130180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8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1445856" y="4187487"/>
            <a:ext cx="5201436" cy="4507911"/>
          </a:xfrm>
          <a:custGeom>
            <a:avLst/>
            <a:gdLst/>
            <a:ahLst/>
            <a:cxnLst/>
            <a:rect r="r" b="b" t="t" l="l"/>
            <a:pathLst>
              <a:path h="4507911" w="5201436">
                <a:moveTo>
                  <a:pt x="0" y="0"/>
                </a:moveTo>
                <a:lnTo>
                  <a:pt x="5201436" y="0"/>
                </a:lnTo>
                <a:lnTo>
                  <a:pt x="5201436" y="4507911"/>
                </a:lnTo>
                <a:lnTo>
                  <a:pt x="0" y="45079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6440875" y="3995667"/>
            <a:ext cx="1535011" cy="1391038"/>
          </a:xfrm>
          <a:custGeom>
            <a:avLst/>
            <a:gdLst/>
            <a:ahLst/>
            <a:cxnLst/>
            <a:rect r="r" b="b" t="t" l="l"/>
            <a:pathLst>
              <a:path h="1391038" w="1535011">
                <a:moveTo>
                  <a:pt x="0" y="0"/>
                </a:moveTo>
                <a:lnTo>
                  <a:pt x="1535011" y="0"/>
                </a:lnTo>
                <a:lnTo>
                  <a:pt x="1535011" y="1391038"/>
                </a:lnTo>
                <a:lnTo>
                  <a:pt x="0" y="13910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652928"/>
            <a:ext cx="16230600" cy="3294301"/>
            <a:chOff x="0" y="0"/>
            <a:chExt cx="21640800" cy="43924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40800" cy="4392402"/>
            </a:xfrm>
            <a:custGeom>
              <a:avLst/>
              <a:gdLst/>
              <a:ahLst/>
              <a:cxnLst/>
              <a:rect r="r" b="b" t="t" l="l"/>
              <a:pathLst>
                <a:path h="4392402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4392402"/>
                  </a:lnTo>
                  <a:lnTo>
                    <a:pt x="0" y="4392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21640800" cy="46019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NÃO-AMIGOS INDEPENDENTES</a:t>
              </a: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 </a:t>
              </a:r>
            </a:p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2020 fase 1</a:t>
              </a:r>
            </a:p>
            <a:p>
              <a:pPr algn="ctr">
                <a:lnSpc>
                  <a:spcPts val="829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362" y="3002747"/>
            <a:ext cx="5188652" cy="912547"/>
            <a:chOff x="0" y="0"/>
            <a:chExt cx="6918203" cy="12167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6918203" cy="1216729"/>
              <a:chOff x="0" y="0"/>
              <a:chExt cx="1366559" cy="24034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366559" cy="240342"/>
              </a:xfrm>
              <a:custGeom>
                <a:avLst/>
                <a:gdLst/>
                <a:ahLst/>
                <a:cxnLst/>
                <a:rect r="r" b="b" t="t" l="l"/>
                <a:pathLst>
                  <a:path h="24034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45"/>
                    </a:lnTo>
                    <a:cubicBezTo>
                      <a:pt x="1366559" y="206272"/>
                      <a:pt x="1332489" y="240342"/>
                      <a:pt x="1290462" y="240342"/>
                    </a:cubicBezTo>
                    <a:lnTo>
                      <a:pt x="76096" y="240342"/>
                    </a:lnTo>
                    <a:cubicBezTo>
                      <a:pt x="34070" y="240342"/>
                      <a:pt x="0" y="206272"/>
                      <a:pt x="0" y="16424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366559" cy="2784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2083082" y="158875"/>
              <a:ext cx="2752038" cy="875481"/>
              <a:chOff x="0" y="0"/>
              <a:chExt cx="4549566" cy="144731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549566" cy="1447312"/>
              </a:xfrm>
              <a:custGeom>
                <a:avLst/>
                <a:gdLst/>
                <a:ahLst/>
                <a:cxnLst/>
                <a:rect r="r" b="b" t="t" l="l"/>
                <a:pathLst>
                  <a:path h="1447312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312"/>
                    </a:lnTo>
                    <a:lnTo>
                      <a:pt x="0" y="1447312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4549566" cy="144731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11803527" y="2042237"/>
            <a:ext cx="5016652" cy="2371111"/>
            <a:chOff x="0" y="0"/>
            <a:chExt cx="2869977" cy="135648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869977" cy="1356489"/>
            </a:xfrm>
            <a:custGeom>
              <a:avLst/>
              <a:gdLst/>
              <a:ahLst/>
              <a:cxnLst/>
              <a:rect r="r" b="b" t="t" l="l"/>
              <a:pathLst>
                <a:path h="1356489" w="2869977">
                  <a:moveTo>
                    <a:pt x="78705" y="0"/>
                  </a:moveTo>
                  <a:lnTo>
                    <a:pt x="2791271" y="0"/>
                  </a:lnTo>
                  <a:cubicBezTo>
                    <a:pt x="2812145" y="0"/>
                    <a:pt x="2832164" y="8292"/>
                    <a:pt x="2846924" y="23052"/>
                  </a:cubicBezTo>
                  <a:cubicBezTo>
                    <a:pt x="2861685" y="37812"/>
                    <a:pt x="2869977" y="57831"/>
                    <a:pt x="2869977" y="78705"/>
                  </a:cubicBezTo>
                  <a:lnTo>
                    <a:pt x="2869977" y="1277783"/>
                  </a:lnTo>
                  <a:cubicBezTo>
                    <a:pt x="2869977" y="1298657"/>
                    <a:pt x="2861685" y="1318676"/>
                    <a:pt x="2846924" y="1333437"/>
                  </a:cubicBezTo>
                  <a:cubicBezTo>
                    <a:pt x="2832164" y="1348197"/>
                    <a:pt x="2812145" y="1356489"/>
                    <a:pt x="2791271" y="1356489"/>
                  </a:cubicBezTo>
                  <a:lnTo>
                    <a:pt x="78705" y="1356489"/>
                  </a:lnTo>
                  <a:cubicBezTo>
                    <a:pt x="35238" y="1356489"/>
                    <a:pt x="0" y="1321251"/>
                    <a:pt x="0" y="1277783"/>
                  </a:cubicBezTo>
                  <a:lnTo>
                    <a:pt x="0" y="78705"/>
                  </a:lnTo>
                  <a:cubicBezTo>
                    <a:pt x="0" y="57831"/>
                    <a:pt x="8292" y="37812"/>
                    <a:pt x="23052" y="23052"/>
                  </a:cubicBezTo>
                  <a:cubicBezTo>
                    <a:pt x="37812" y="8292"/>
                    <a:pt x="57831" y="0"/>
                    <a:pt x="78705" y="0"/>
                  </a:cubicBezTo>
                  <a:close/>
                </a:path>
              </a:pathLst>
            </a:custGeom>
            <a:solidFill>
              <a:srgbClr val="F7AC16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869977" cy="1394589"/>
            </a:xfrm>
            <a:prstGeom prst="rect">
              <a:avLst/>
            </a:prstGeom>
          </p:spPr>
          <p:txBody>
            <a:bodyPr anchor="ctr" rtlCol="false" tIns="23387" lIns="23387" bIns="23387" rIns="23387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026109" y="4187487"/>
            <a:ext cx="8074946" cy="5265612"/>
            <a:chOff x="0" y="0"/>
            <a:chExt cx="10766595" cy="702081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0766595" cy="6122649"/>
              <a:chOff x="0" y="0"/>
              <a:chExt cx="2385367" cy="1356489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385367" cy="1356489"/>
              </a:xfrm>
              <a:custGeom>
                <a:avLst/>
                <a:gdLst/>
                <a:ahLst/>
                <a:cxnLst/>
                <a:rect r="r" b="b" t="t" l="l"/>
                <a:pathLst>
                  <a:path h="1356489" w="2385367">
                    <a:moveTo>
                      <a:pt x="43595" y="0"/>
                    </a:moveTo>
                    <a:lnTo>
                      <a:pt x="2341772" y="0"/>
                    </a:lnTo>
                    <a:cubicBezTo>
                      <a:pt x="2353334" y="0"/>
                      <a:pt x="2364423" y="4593"/>
                      <a:pt x="2372598" y="12769"/>
                    </a:cubicBezTo>
                    <a:cubicBezTo>
                      <a:pt x="2380774" y="20944"/>
                      <a:pt x="2385367" y="32033"/>
                      <a:pt x="2385367" y="43595"/>
                    </a:cubicBezTo>
                    <a:lnTo>
                      <a:pt x="2385367" y="1312894"/>
                    </a:lnTo>
                    <a:cubicBezTo>
                      <a:pt x="2385367" y="1324456"/>
                      <a:pt x="2380774" y="1335544"/>
                      <a:pt x="2372598" y="1343720"/>
                    </a:cubicBezTo>
                    <a:cubicBezTo>
                      <a:pt x="2364423" y="1351896"/>
                      <a:pt x="2353334" y="1356489"/>
                      <a:pt x="2341772" y="1356489"/>
                    </a:cubicBezTo>
                    <a:lnTo>
                      <a:pt x="43595" y="1356489"/>
                    </a:lnTo>
                    <a:cubicBezTo>
                      <a:pt x="32033" y="1356489"/>
                      <a:pt x="20944" y="1351896"/>
                      <a:pt x="12769" y="1343720"/>
                    </a:cubicBezTo>
                    <a:cubicBezTo>
                      <a:pt x="4593" y="1335544"/>
                      <a:pt x="0" y="1324456"/>
                      <a:pt x="0" y="1312894"/>
                    </a:cubicBezTo>
                    <a:lnTo>
                      <a:pt x="0" y="43595"/>
                    </a:lnTo>
                    <a:cubicBezTo>
                      <a:pt x="0" y="32033"/>
                      <a:pt x="4593" y="20944"/>
                      <a:pt x="12769" y="12769"/>
                    </a:cubicBezTo>
                    <a:cubicBezTo>
                      <a:pt x="20944" y="4593"/>
                      <a:pt x="32033" y="0"/>
                      <a:pt x="43595" y="0"/>
                    </a:cubicBezTo>
                    <a:close/>
                  </a:path>
                </a:pathLst>
              </a:custGeom>
              <a:solidFill>
                <a:srgbClr val="DAE9F8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2385367" cy="13945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81516" y="0"/>
              <a:ext cx="10439486" cy="7020816"/>
              <a:chOff x="0" y="0"/>
              <a:chExt cx="19356930" cy="13018021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9356930" cy="13018021"/>
              </a:xfrm>
              <a:custGeom>
                <a:avLst/>
                <a:gdLst/>
                <a:ahLst/>
                <a:cxnLst/>
                <a:rect r="r" b="b" t="t" l="l"/>
                <a:pathLst>
                  <a:path h="13018021" w="19356930">
                    <a:moveTo>
                      <a:pt x="0" y="0"/>
                    </a:moveTo>
                    <a:lnTo>
                      <a:pt x="19356930" y="0"/>
                    </a:lnTo>
                    <a:lnTo>
                      <a:pt x="19356930" y="13018021"/>
                    </a:lnTo>
                    <a:lnTo>
                      <a:pt x="0" y="130180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0"/>
                <a:ext cx="19356930" cy="13018021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8"/>
                  </a:lnSpc>
                </a:pPr>
              </a:p>
            </p:txBody>
          </p:sp>
        </p:grpSp>
      </p:grpSp>
      <p:sp>
        <p:nvSpPr>
          <p:cNvPr name="Freeform 28" id="28"/>
          <p:cNvSpPr/>
          <p:nvPr/>
        </p:nvSpPr>
        <p:spPr>
          <a:xfrm flipH="false" flipV="false" rot="0">
            <a:off x="15951527" y="3667760"/>
            <a:ext cx="1927805" cy="1766570"/>
          </a:xfrm>
          <a:custGeom>
            <a:avLst/>
            <a:gdLst/>
            <a:ahLst/>
            <a:cxnLst/>
            <a:rect r="r" b="b" t="t" l="l"/>
            <a:pathLst>
              <a:path h="1766570" w="1927805">
                <a:moveTo>
                  <a:pt x="0" y="0"/>
                </a:moveTo>
                <a:lnTo>
                  <a:pt x="1927805" y="0"/>
                </a:lnTo>
                <a:lnTo>
                  <a:pt x="1927805" y="1766570"/>
                </a:lnTo>
                <a:lnTo>
                  <a:pt x="0" y="1766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0462864" y="4187487"/>
            <a:ext cx="5201436" cy="4507911"/>
          </a:xfrm>
          <a:custGeom>
            <a:avLst/>
            <a:gdLst/>
            <a:ahLst/>
            <a:cxnLst/>
            <a:rect r="r" b="b" t="t" l="l"/>
            <a:pathLst>
              <a:path h="4507911" w="5201436">
                <a:moveTo>
                  <a:pt x="0" y="0"/>
                </a:moveTo>
                <a:lnTo>
                  <a:pt x="5201436" y="0"/>
                </a:lnTo>
                <a:lnTo>
                  <a:pt x="5201436" y="4507911"/>
                </a:lnTo>
                <a:lnTo>
                  <a:pt x="0" y="45079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3382631" y="2226056"/>
            <a:ext cx="3377725" cy="2718942"/>
            <a:chOff x="0" y="0"/>
            <a:chExt cx="16172203" cy="1301802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6172202" cy="13018021"/>
            </a:xfrm>
            <a:custGeom>
              <a:avLst/>
              <a:gdLst/>
              <a:ahLst/>
              <a:cxnLst/>
              <a:rect r="r" b="b" t="t" l="l"/>
              <a:pathLst>
                <a:path h="13018021" w="16172202">
                  <a:moveTo>
                    <a:pt x="0" y="0"/>
                  </a:moveTo>
                  <a:lnTo>
                    <a:pt x="16172202" y="0"/>
                  </a:lnTo>
                  <a:lnTo>
                    <a:pt x="16172202" y="13018021"/>
                  </a:lnTo>
                  <a:lnTo>
                    <a:pt x="0" y="13018021"/>
                  </a:lnTo>
                  <a:close/>
                </a:path>
              </a:pathLst>
            </a:custGeom>
            <a:solidFill>
              <a:srgbClr val="F7AC16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0"/>
              <a:ext cx="16172203" cy="130180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8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209008" y="4492287"/>
            <a:ext cx="7717687" cy="3048486"/>
          </a:xfrm>
          <a:custGeom>
            <a:avLst/>
            <a:gdLst/>
            <a:ahLst/>
            <a:cxnLst/>
            <a:rect r="r" b="b" t="t" l="l"/>
            <a:pathLst>
              <a:path h="3048486" w="7717687">
                <a:moveTo>
                  <a:pt x="0" y="0"/>
                </a:moveTo>
                <a:lnTo>
                  <a:pt x="7717687" y="0"/>
                </a:lnTo>
                <a:lnTo>
                  <a:pt x="7717687" y="3048487"/>
                </a:lnTo>
                <a:lnTo>
                  <a:pt x="0" y="30484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1957357" y="2178431"/>
            <a:ext cx="4680337" cy="89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  <a:spcBef>
                <a:spcPct val="0"/>
              </a:spcBef>
            </a:pPr>
            <a:r>
              <a:rPr lang="en-US" b="true" sz="262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Contando o total de elementos, obtemos: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139399" y="3210842"/>
            <a:ext cx="344909" cy="75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10"/>
              </a:lnSpc>
              <a:spcBef>
                <a:spcPct val="0"/>
              </a:spcBef>
            </a:pPr>
            <a:r>
              <a:rPr lang="en-US" b="true" sz="443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DICA</a:t>
                </a: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PALÍNDROMOS  - 2020 fase 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106098" y="3302559"/>
            <a:ext cx="14075804" cy="6570122"/>
            <a:chOff x="0" y="0"/>
            <a:chExt cx="3707208" cy="17304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707208" cy="1730403"/>
            </a:xfrm>
            <a:custGeom>
              <a:avLst/>
              <a:gdLst/>
              <a:ahLst/>
              <a:cxnLst/>
              <a:rect r="r" b="b" t="t" l="l"/>
              <a:pathLst>
                <a:path h="1730403" w="3707208">
                  <a:moveTo>
                    <a:pt x="28051" y="0"/>
                  </a:moveTo>
                  <a:lnTo>
                    <a:pt x="3679157" y="0"/>
                  </a:lnTo>
                  <a:cubicBezTo>
                    <a:pt x="3686597" y="0"/>
                    <a:pt x="3693732" y="2955"/>
                    <a:pt x="3698992" y="8216"/>
                  </a:cubicBezTo>
                  <a:cubicBezTo>
                    <a:pt x="3704253" y="13476"/>
                    <a:pt x="3707208" y="20611"/>
                    <a:pt x="3707208" y="28051"/>
                  </a:cubicBezTo>
                  <a:lnTo>
                    <a:pt x="3707208" y="1702352"/>
                  </a:lnTo>
                  <a:cubicBezTo>
                    <a:pt x="3707208" y="1709791"/>
                    <a:pt x="3704253" y="1716926"/>
                    <a:pt x="3698992" y="1722187"/>
                  </a:cubicBezTo>
                  <a:cubicBezTo>
                    <a:pt x="3693732" y="1727447"/>
                    <a:pt x="3686597" y="1730403"/>
                    <a:pt x="3679157" y="1730403"/>
                  </a:cubicBezTo>
                  <a:lnTo>
                    <a:pt x="28051" y="1730403"/>
                  </a:lnTo>
                  <a:cubicBezTo>
                    <a:pt x="20611" y="1730403"/>
                    <a:pt x="13476" y="1727447"/>
                    <a:pt x="8216" y="1722187"/>
                  </a:cubicBezTo>
                  <a:cubicBezTo>
                    <a:pt x="2955" y="1716926"/>
                    <a:pt x="0" y="1709791"/>
                    <a:pt x="0" y="1702352"/>
                  </a:cubicBezTo>
                  <a:lnTo>
                    <a:pt x="0" y="28051"/>
                  </a:lnTo>
                  <a:cubicBezTo>
                    <a:pt x="0" y="20611"/>
                    <a:pt x="2955" y="13476"/>
                    <a:pt x="8216" y="8216"/>
                  </a:cubicBezTo>
                  <a:cubicBezTo>
                    <a:pt x="13476" y="2955"/>
                    <a:pt x="20611" y="0"/>
                    <a:pt x="28051" y="0"/>
                  </a:cubicBezTo>
                  <a:close/>
                </a:path>
              </a:pathLst>
            </a:custGeom>
            <a:solidFill>
              <a:srgbClr val="5271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3707208" cy="1768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580877" y="3522988"/>
            <a:ext cx="12735879" cy="1123299"/>
            <a:chOff x="0" y="0"/>
            <a:chExt cx="28072634" cy="247599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072634" cy="2475993"/>
            </a:xfrm>
            <a:custGeom>
              <a:avLst/>
              <a:gdLst/>
              <a:ahLst/>
              <a:cxnLst/>
              <a:rect r="r" b="b" t="t" l="l"/>
              <a:pathLst>
                <a:path h="2475993" w="28072634">
                  <a:moveTo>
                    <a:pt x="0" y="0"/>
                  </a:moveTo>
                  <a:lnTo>
                    <a:pt x="28072634" y="0"/>
                  </a:lnTo>
                  <a:lnTo>
                    <a:pt x="28072634" y="2475993"/>
                  </a:lnTo>
                  <a:lnTo>
                    <a:pt x="0" y="24759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28072634" cy="24759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Vamos pegar a palavra e conferir letra a letra.</a:t>
              </a:r>
            </a:p>
            <a:p>
              <a:pPr algn="just">
                <a:lnSpc>
                  <a:spcPts val="3727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Ex: Osso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237040" y="4405968"/>
            <a:ext cx="5335370" cy="2056723"/>
            <a:chOff x="0" y="0"/>
            <a:chExt cx="11760309" cy="453346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760309" cy="4533463"/>
            </a:xfrm>
            <a:custGeom>
              <a:avLst/>
              <a:gdLst/>
              <a:ahLst/>
              <a:cxnLst/>
              <a:rect r="r" b="b" t="t" l="l"/>
              <a:pathLst>
                <a:path h="4533463" w="11760309">
                  <a:moveTo>
                    <a:pt x="0" y="0"/>
                  </a:moveTo>
                  <a:lnTo>
                    <a:pt x="11760309" y="0"/>
                  </a:lnTo>
                  <a:lnTo>
                    <a:pt x="11760309" y="4533463"/>
                  </a:lnTo>
                  <a:lnTo>
                    <a:pt x="0" y="45334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11760309" cy="45334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1° Comparamos a primeira letra com a última: </a:t>
              </a:r>
            </a:p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‘o’ = ‘o’</a:t>
              </a:r>
            </a:p>
            <a:p>
              <a:pPr algn="just">
                <a:lnSpc>
                  <a:spcPts val="3727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4935692" y="4084637"/>
            <a:ext cx="4208308" cy="2961597"/>
          </a:xfrm>
          <a:custGeom>
            <a:avLst/>
            <a:gdLst/>
            <a:ahLst/>
            <a:cxnLst/>
            <a:rect r="r" b="b" t="t" l="l"/>
            <a:pathLst>
              <a:path h="2961597" w="4208308">
                <a:moveTo>
                  <a:pt x="0" y="0"/>
                </a:moveTo>
                <a:lnTo>
                  <a:pt x="4208308" y="0"/>
                </a:lnTo>
                <a:lnTo>
                  <a:pt x="4208308" y="2961597"/>
                </a:lnTo>
                <a:lnTo>
                  <a:pt x="0" y="29615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4842652" y="6780131"/>
            <a:ext cx="4394388" cy="3092551"/>
          </a:xfrm>
          <a:custGeom>
            <a:avLst/>
            <a:gdLst/>
            <a:ahLst/>
            <a:cxnLst/>
            <a:rect r="r" b="b" t="t" l="l"/>
            <a:pathLst>
              <a:path h="3092551" w="4394388">
                <a:moveTo>
                  <a:pt x="0" y="0"/>
                </a:moveTo>
                <a:lnTo>
                  <a:pt x="4394388" y="0"/>
                </a:lnTo>
                <a:lnTo>
                  <a:pt x="4394388" y="3092551"/>
                </a:lnTo>
                <a:lnTo>
                  <a:pt x="0" y="30925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9237040" y="7201577"/>
            <a:ext cx="5335370" cy="2056723"/>
            <a:chOff x="0" y="0"/>
            <a:chExt cx="11760309" cy="453346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760309" cy="4533463"/>
            </a:xfrm>
            <a:custGeom>
              <a:avLst/>
              <a:gdLst/>
              <a:ahLst/>
              <a:cxnLst/>
              <a:rect r="r" b="b" t="t" l="l"/>
              <a:pathLst>
                <a:path h="4533463" w="11760309">
                  <a:moveTo>
                    <a:pt x="0" y="0"/>
                  </a:moveTo>
                  <a:lnTo>
                    <a:pt x="11760309" y="0"/>
                  </a:lnTo>
                  <a:lnTo>
                    <a:pt x="11760309" y="4533463"/>
                  </a:lnTo>
                  <a:lnTo>
                    <a:pt x="0" y="45334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0"/>
              <a:ext cx="11760309" cy="45334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2° Comparamos a segunda letra com a penúltima: </a:t>
              </a:r>
            </a:p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‘s’ = ‘s’</a:t>
              </a:r>
            </a:p>
            <a:p>
              <a:pPr algn="just">
                <a:lnSpc>
                  <a:spcPts val="3727"/>
                </a:lnSpc>
              </a:pPr>
            </a:p>
          </p:txBody>
        </p:sp>
      </p:grp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1028700" y="652463"/>
            <a:ext cx="16230600" cy="2246551"/>
            <a:chOff x="0" y="0"/>
            <a:chExt cx="21640800" cy="29954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640800" cy="2995402"/>
            </a:xfrm>
            <a:custGeom>
              <a:avLst/>
              <a:gdLst/>
              <a:ahLst/>
              <a:cxnLst/>
              <a:rect r="r" b="b" t="t" l="l"/>
              <a:pathLst>
                <a:path h="2995402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2995402"/>
                  </a:lnTo>
                  <a:lnTo>
                    <a:pt x="0" y="2995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09550"/>
              <a:ext cx="21640800" cy="32049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NÃO-AMIGOS INDEPENDENTES </a:t>
              </a:r>
            </a:p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2020 fase 1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774148" y="2899014"/>
            <a:ext cx="14739704" cy="6540744"/>
          </a:xfrm>
          <a:custGeom>
            <a:avLst/>
            <a:gdLst/>
            <a:ahLst/>
            <a:cxnLst/>
            <a:rect r="r" b="b" t="t" l="l"/>
            <a:pathLst>
              <a:path h="6540744" w="14739704">
                <a:moveTo>
                  <a:pt x="0" y="0"/>
                </a:moveTo>
                <a:lnTo>
                  <a:pt x="14739704" y="0"/>
                </a:lnTo>
                <a:lnTo>
                  <a:pt x="14739704" y="6540743"/>
                </a:lnTo>
                <a:lnTo>
                  <a:pt x="0" y="65407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652928"/>
            <a:ext cx="16230600" cy="3294301"/>
            <a:chOff x="0" y="0"/>
            <a:chExt cx="21640800" cy="43924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40800" cy="4392402"/>
            </a:xfrm>
            <a:custGeom>
              <a:avLst/>
              <a:gdLst/>
              <a:ahLst/>
              <a:cxnLst/>
              <a:rect r="r" b="b" t="t" l="l"/>
              <a:pathLst>
                <a:path h="4392402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4392402"/>
                  </a:lnTo>
                  <a:lnTo>
                    <a:pt x="0" y="4392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21640800" cy="46019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NÃO-AMIGOS INDEPENDENTES</a:t>
              </a: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 </a:t>
              </a:r>
            </a:p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2020 fase 1</a:t>
              </a:r>
            </a:p>
            <a:p>
              <a:pPr algn="ctr">
                <a:lnSpc>
                  <a:spcPts val="829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362" y="3002747"/>
            <a:ext cx="5188652" cy="912547"/>
            <a:chOff x="0" y="0"/>
            <a:chExt cx="6918203" cy="12167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6918203" cy="1216729"/>
              <a:chOff x="0" y="0"/>
              <a:chExt cx="1366559" cy="24034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366559" cy="240342"/>
              </a:xfrm>
              <a:custGeom>
                <a:avLst/>
                <a:gdLst/>
                <a:ahLst/>
                <a:cxnLst/>
                <a:rect r="r" b="b" t="t" l="l"/>
                <a:pathLst>
                  <a:path h="24034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45"/>
                    </a:lnTo>
                    <a:cubicBezTo>
                      <a:pt x="1366559" y="206272"/>
                      <a:pt x="1332489" y="240342"/>
                      <a:pt x="1290462" y="240342"/>
                    </a:cubicBezTo>
                    <a:lnTo>
                      <a:pt x="76096" y="240342"/>
                    </a:lnTo>
                    <a:cubicBezTo>
                      <a:pt x="34070" y="240342"/>
                      <a:pt x="0" y="206272"/>
                      <a:pt x="0" y="16424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366559" cy="2784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2083082" y="158875"/>
              <a:ext cx="2752038" cy="875481"/>
              <a:chOff x="0" y="0"/>
              <a:chExt cx="4549566" cy="144731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549566" cy="1447312"/>
              </a:xfrm>
              <a:custGeom>
                <a:avLst/>
                <a:gdLst/>
                <a:ahLst/>
                <a:cxnLst/>
                <a:rect r="r" b="b" t="t" l="l"/>
                <a:pathLst>
                  <a:path h="1447312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312"/>
                    </a:lnTo>
                    <a:lnTo>
                      <a:pt x="0" y="1447312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4549566" cy="144731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549855" y="5021388"/>
            <a:ext cx="7075383" cy="5522382"/>
            <a:chOff x="0" y="0"/>
            <a:chExt cx="9433844" cy="736317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433844" cy="6421212"/>
              <a:chOff x="0" y="0"/>
              <a:chExt cx="1992911" cy="135648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92911" cy="1356489"/>
              </a:xfrm>
              <a:custGeom>
                <a:avLst/>
                <a:gdLst/>
                <a:ahLst/>
                <a:cxnLst/>
                <a:rect r="r" b="b" t="t" l="l"/>
                <a:pathLst>
                  <a:path h="1356489" w="1992911">
                    <a:moveTo>
                      <a:pt x="52180" y="0"/>
                    </a:moveTo>
                    <a:lnTo>
                      <a:pt x="1940731" y="0"/>
                    </a:lnTo>
                    <a:cubicBezTo>
                      <a:pt x="1954570" y="0"/>
                      <a:pt x="1967842" y="5498"/>
                      <a:pt x="1977628" y="15283"/>
                    </a:cubicBezTo>
                    <a:cubicBezTo>
                      <a:pt x="1987414" y="25069"/>
                      <a:pt x="1992911" y="38341"/>
                      <a:pt x="1992911" y="52180"/>
                    </a:cubicBezTo>
                    <a:lnTo>
                      <a:pt x="1992911" y="1304309"/>
                    </a:lnTo>
                    <a:cubicBezTo>
                      <a:pt x="1992911" y="1318148"/>
                      <a:pt x="1987414" y="1331420"/>
                      <a:pt x="1977628" y="1341206"/>
                    </a:cubicBezTo>
                    <a:cubicBezTo>
                      <a:pt x="1967842" y="1350991"/>
                      <a:pt x="1954570" y="1356489"/>
                      <a:pt x="1940731" y="1356489"/>
                    </a:cubicBezTo>
                    <a:lnTo>
                      <a:pt x="52180" y="1356489"/>
                    </a:lnTo>
                    <a:cubicBezTo>
                      <a:pt x="23362" y="1356489"/>
                      <a:pt x="0" y="1333127"/>
                      <a:pt x="0" y="1304309"/>
                    </a:cubicBezTo>
                    <a:lnTo>
                      <a:pt x="0" y="52180"/>
                    </a:lnTo>
                    <a:cubicBezTo>
                      <a:pt x="0" y="23362"/>
                      <a:pt x="23362" y="0"/>
                      <a:pt x="52180" y="0"/>
                    </a:cubicBezTo>
                    <a:close/>
                  </a:path>
                </a:pathLst>
              </a:custGeom>
              <a:solidFill>
                <a:srgbClr val="95B7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992911" cy="13945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59047" y="0"/>
              <a:ext cx="9147227" cy="7363177"/>
              <a:chOff x="0" y="0"/>
              <a:chExt cx="16172203" cy="1301802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6172202" cy="13018021"/>
              </a:xfrm>
              <a:custGeom>
                <a:avLst/>
                <a:gdLst/>
                <a:ahLst/>
                <a:cxnLst/>
                <a:rect r="r" b="b" t="t" l="l"/>
                <a:pathLst>
                  <a:path h="13018021" w="16172202">
                    <a:moveTo>
                      <a:pt x="0" y="0"/>
                    </a:moveTo>
                    <a:lnTo>
                      <a:pt x="16172202" y="0"/>
                    </a:lnTo>
                    <a:lnTo>
                      <a:pt x="16172202" y="13018021"/>
                    </a:lnTo>
                    <a:lnTo>
                      <a:pt x="0" y="130180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16172203" cy="13018021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8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155282" y="300022"/>
              <a:ext cx="9123281" cy="5864966"/>
            </a:xfrm>
            <a:custGeom>
              <a:avLst/>
              <a:gdLst/>
              <a:ahLst/>
              <a:cxnLst/>
              <a:rect r="r" b="b" t="t" l="l"/>
              <a:pathLst>
                <a:path h="5864966" w="9123281">
                  <a:moveTo>
                    <a:pt x="0" y="0"/>
                  </a:moveTo>
                  <a:lnTo>
                    <a:pt x="9123280" y="0"/>
                  </a:lnTo>
                  <a:lnTo>
                    <a:pt x="9123280" y="5864966"/>
                  </a:lnTo>
                  <a:lnTo>
                    <a:pt x="0" y="5864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280137" y="5149773"/>
            <a:ext cx="7829615" cy="5265612"/>
            <a:chOff x="0" y="0"/>
            <a:chExt cx="19356930" cy="1301802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356930" cy="13018021"/>
            </a:xfrm>
            <a:custGeom>
              <a:avLst/>
              <a:gdLst/>
              <a:ahLst/>
              <a:cxnLst/>
              <a:rect r="r" b="b" t="t" l="l"/>
              <a:pathLst>
                <a:path h="13018021" w="19356930">
                  <a:moveTo>
                    <a:pt x="0" y="0"/>
                  </a:moveTo>
                  <a:lnTo>
                    <a:pt x="19356930" y="0"/>
                  </a:lnTo>
                  <a:lnTo>
                    <a:pt x="19356930" y="13018021"/>
                  </a:lnTo>
                  <a:lnTo>
                    <a:pt x="0" y="130180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19356930" cy="130180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8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53119" y="4028035"/>
            <a:ext cx="16356632" cy="912547"/>
            <a:chOff x="0" y="0"/>
            <a:chExt cx="4307920" cy="24034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307920" cy="240342"/>
            </a:xfrm>
            <a:custGeom>
              <a:avLst/>
              <a:gdLst/>
              <a:ahLst/>
              <a:cxnLst/>
              <a:rect r="r" b="b" t="t" l="l"/>
              <a:pathLst>
                <a:path h="240342" w="4307920">
                  <a:moveTo>
                    <a:pt x="24139" y="0"/>
                  </a:moveTo>
                  <a:lnTo>
                    <a:pt x="4283780" y="0"/>
                  </a:lnTo>
                  <a:cubicBezTo>
                    <a:pt x="4290182" y="0"/>
                    <a:pt x="4296322" y="2543"/>
                    <a:pt x="4300849" y="7070"/>
                  </a:cubicBezTo>
                  <a:cubicBezTo>
                    <a:pt x="4305376" y="11597"/>
                    <a:pt x="4307920" y="17737"/>
                    <a:pt x="4307920" y="24139"/>
                  </a:cubicBezTo>
                  <a:lnTo>
                    <a:pt x="4307920" y="216202"/>
                  </a:lnTo>
                  <a:cubicBezTo>
                    <a:pt x="4307920" y="222604"/>
                    <a:pt x="4305376" y="228744"/>
                    <a:pt x="4300849" y="233271"/>
                  </a:cubicBezTo>
                  <a:cubicBezTo>
                    <a:pt x="4296322" y="237798"/>
                    <a:pt x="4290182" y="240342"/>
                    <a:pt x="4283780" y="240342"/>
                  </a:cubicBezTo>
                  <a:lnTo>
                    <a:pt x="24139" y="240342"/>
                  </a:lnTo>
                  <a:cubicBezTo>
                    <a:pt x="17737" y="240342"/>
                    <a:pt x="11597" y="237798"/>
                    <a:pt x="7070" y="233271"/>
                  </a:cubicBezTo>
                  <a:cubicBezTo>
                    <a:pt x="2543" y="228744"/>
                    <a:pt x="0" y="222604"/>
                    <a:pt x="0" y="216202"/>
                  </a:cubicBezTo>
                  <a:lnTo>
                    <a:pt x="0" y="24139"/>
                  </a:lnTo>
                  <a:cubicBezTo>
                    <a:pt x="0" y="17737"/>
                    <a:pt x="2543" y="11597"/>
                    <a:pt x="7070" y="7070"/>
                  </a:cubicBezTo>
                  <a:cubicBezTo>
                    <a:pt x="11597" y="2543"/>
                    <a:pt x="17737" y="0"/>
                    <a:pt x="24139" y="0"/>
                  </a:cubicBezTo>
                  <a:close/>
                </a:path>
              </a:pathLst>
            </a:custGeom>
            <a:solidFill>
              <a:srgbClr val="F7AC16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4307920" cy="278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28700" y="4147191"/>
            <a:ext cx="15726657" cy="656611"/>
            <a:chOff x="0" y="0"/>
            <a:chExt cx="34664957" cy="144731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4664957" cy="1447312"/>
            </a:xfrm>
            <a:custGeom>
              <a:avLst/>
              <a:gdLst/>
              <a:ahLst/>
              <a:cxnLst/>
              <a:rect r="r" b="b" t="t" l="l"/>
              <a:pathLst>
                <a:path h="1447312" w="34664957">
                  <a:moveTo>
                    <a:pt x="0" y="0"/>
                  </a:moveTo>
                  <a:lnTo>
                    <a:pt x="34664957" y="0"/>
                  </a:lnTo>
                  <a:lnTo>
                    <a:pt x="34664957" y="1447312"/>
                  </a:lnTo>
                  <a:lnTo>
                    <a:pt x="0" y="1447312"/>
                  </a:lnTo>
                  <a:close/>
                </a:path>
              </a:pathLst>
            </a:custGeom>
            <a:solidFill>
              <a:srgbClr val="F7AC16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0"/>
              <a:ext cx="34664957" cy="14473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27"/>
                </a:lnSpc>
              </a:pPr>
              <a:r>
                <a:rPr lang="en-US" b="true" sz="3106" spc="-185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a rede social representada pela figura, temos duas alternativas: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144000" y="5054882"/>
            <a:ext cx="8074946" cy="4802217"/>
            <a:chOff x="0" y="0"/>
            <a:chExt cx="10766595" cy="6402956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10766595" cy="6402956"/>
              <a:chOff x="0" y="0"/>
              <a:chExt cx="2385367" cy="1418592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2385367" cy="1418592"/>
              </a:xfrm>
              <a:custGeom>
                <a:avLst/>
                <a:gdLst/>
                <a:ahLst/>
                <a:cxnLst/>
                <a:rect r="r" b="b" t="t" l="l"/>
                <a:pathLst>
                  <a:path h="1418592" w="2385367">
                    <a:moveTo>
                      <a:pt x="48897" y="0"/>
                    </a:moveTo>
                    <a:lnTo>
                      <a:pt x="2336470" y="0"/>
                    </a:lnTo>
                    <a:cubicBezTo>
                      <a:pt x="2363475" y="0"/>
                      <a:pt x="2385367" y="21892"/>
                      <a:pt x="2385367" y="48897"/>
                    </a:cubicBezTo>
                    <a:lnTo>
                      <a:pt x="2385367" y="1369695"/>
                    </a:lnTo>
                    <a:cubicBezTo>
                      <a:pt x="2385367" y="1382663"/>
                      <a:pt x="2380215" y="1395100"/>
                      <a:pt x="2371046" y="1404270"/>
                    </a:cubicBezTo>
                    <a:cubicBezTo>
                      <a:pt x="2361876" y="1413440"/>
                      <a:pt x="2349439" y="1418592"/>
                      <a:pt x="2336470" y="1418592"/>
                    </a:cubicBezTo>
                    <a:lnTo>
                      <a:pt x="48897" y="1418592"/>
                    </a:lnTo>
                    <a:cubicBezTo>
                      <a:pt x="35928" y="1418592"/>
                      <a:pt x="23491" y="1413440"/>
                      <a:pt x="14322" y="1404270"/>
                    </a:cubicBezTo>
                    <a:cubicBezTo>
                      <a:pt x="5152" y="1395100"/>
                      <a:pt x="0" y="1382663"/>
                      <a:pt x="0" y="1369695"/>
                    </a:cubicBezTo>
                    <a:lnTo>
                      <a:pt x="0" y="48897"/>
                    </a:lnTo>
                    <a:cubicBezTo>
                      <a:pt x="0" y="35928"/>
                      <a:pt x="5152" y="23491"/>
                      <a:pt x="14322" y="14322"/>
                    </a:cubicBezTo>
                    <a:cubicBezTo>
                      <a:pt x="23491" y="5152"/>
                      <a:pt x="35928" y="0"/>
                      <a:pt x="48897" y="0"/>
                    </a:cubicBezTo>
                    <a:close/>
                  </a:path>
                </a:pathLst>
              </a:custGeom>
              <a:solidFill>
                <a:srgbClr val="DAE9F8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2385367" cy="1456692"/>
              </a:xfrm>
              <a:prstGeom prst="rect">
                <a:avLst/>
              </a:prstGeom>
            </p:spPr>
            <p:txBody>
              <a:bodyPr anchor="ctr" rtlCol="false" tIns="45292" lIns="45292" bIns="45292" rIns="45292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35" id="35"/>
            <p:cNvSpPr/>
            <p:nvPr/>
          </p:nvSpPr>
          <p:spPr>
            <a:xfrm flipH="false" flipV="false" rot="0">
              <a:off x="821657" y="134740"/>
              <a:ext cx="9123281" cy="6133476"/>
            </a:xfrm>
            <a:custGeom>
              <a:avLst/>
              <a:gdLst/>
              <a:ahLst/>
              <a:cxnLst/>
              <a:rect r="r" b="b" t="t" l="l"/>
              <a:pathLst>
                <a:path h="6133476" w="9123281">
                  <a:moveTo>
                    <a:pt x="0" y="0"/>
                  </a:moveTo>
                  <a:lnTo>
                    <a:pt x="9123281" y="0"/>
                  </a:lnTo>
                  <a:lnTo>
                    <a:pt x="9123281" y="6133476"/>
                  </a:lnTo>
                  <a:lnTo>
                    <a:pt x="0" y="61334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289" t="0" r="-2289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8" id="38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40" id="40"/>
          <p:cNvGrpSpPr/>
          <p:nvPr/>
        </p:nvGrpSpPr>
        <p:grpSpPr>
          <a:xfrm rot="0">
            <a:off x="15981521" y="7180906"/>
            <a:ext cx="529722" cy="529722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5782641" y="7180906"/>
            <a:ext cx="529722" cy="529722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6714172" y="5246767"/>
            <a:ext cx="348630" cy="75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7"/>
              </a:lnSpc>
              <a:spcBef>
                <a:spcPct val="0"/>
              </a:spcBef>
            </a:pPr>
            <a:r>
              <a:rPr lang="en-US" b="true" sz="4484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6336928" y="5246767"/>
            <a:ext cx="348630" cy="75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7"/>
              </a:lnSpc>
              <a:spcBef>
                <a:spcPct val="0"/>
              </a:spcBef>
            </a:pPr>
            <a:r>
              <a:rPr lang="en-US" b="true" sz="4484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652928"/>
            <a:ext cx="16230600" cy="3294301"/>
            <a:chOff x="0" y="0"/>
            <a:chExt cx="21640800" cy="43924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40800" cy="4392402"/>
            </a:xfrm>
            <a:custGeom>
              <a:avLst/>
              <a:gdLst/>
              <a:ahLst/>
              <a:cxnLst/>
              <a:rect r="r" b="b" t="t" l="l"/>
              <a:pathLst>
                <a:path h="4392402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4392402"/>
                  </a:lnTo>
                  <a:lnTo>
                    <a:pt x="0" y="4392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21640800" cy="46019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NÃO-AMIGOS INDEPENDENTES</a:t>
              </a: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 </a:t>
              </a:r>
            </a:p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2020 fase 1</a:t>
              </a:r>
            </a:p>
            <a:p>
              <a:pPr algn="ctr">
                <a:lnSpc>
                  <a:spcPts val="829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362" y="3002747"/>
            <a:ext cx="5188652" cy="912547"/>
            <a:chOff x="0" y="0"/>
            <a:chExt cx="6918203" cy="12167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6918203" cy="1216729"/>
              <a:chOff x="0" y="0"/>
              <a:chExt cx="1366559" cy="24034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366559" cy="240342"/>
              </a:xfrm>
              <a:custGeom>
                <a:avLst/>
                <a:gdLst/>
                <a:ahLst/>
                <a:cxnLst/>
                <a:rect r="r" b="b" t="t" l="l"/>
                <a:pathLst>
                  <a:path h="24034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45"/>
                    </a:lnTo>
                    <a:cubicBezTo>
                      <a:pt x="1366559" y="206272"/>
                      <a:pt x="1332489" y="240342"/>
                      <a:pt x="1290462" y="240342"/>
                    </a:cubicBezTo>
                    <a:lnTo>
                      <a:pt x="76096" y="240342"/>
                    </a:lnTo>
                    <a:cubicBezTo>
                      <a:pt x="34070" y="240342"/>
                      <a:pt x="0" y="206272"/>
                      <a:pt x="0" y="16424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366559" cy="2784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2083082" y="158875"/>
              <a:ext cx="2752038" cy="875481"/>
              <a:chOff x="0" y="0"/>
              <a:chExt cx="4549566" cy="144731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549566" cy="1447312"/>
              </a:xfrm>
              <a:custGeom>
                <a:avLst/>
                <a:gdLst/>
                <a:ahLst/>
                <a:cxnLst/>
                <a:rect r="r" b="b" t="t" l="l"/>
                <a:pathLst>
                  <a:path h="1447312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312"/>
                    </a:lnTo>
                    <a:lnTo>
                      <a:pt x="0" y="1447312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4549566" cy="144731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549855" y="5021388"/>
            <a:ext cx="7075383" cy="5522382"/>
            <a:chOff x="0" y="0"/>
            <a:chExt cx="9433844" cy="736317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433844" cy="6421212"/>
              <a:chOff x="0" y="0"/>
              <a:chExt cx="1992911" cy="135648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92911" cy="1356489"/>
              </a:xfrm>
              <a:custGeom>
                <a:avLst/>
                <a:gdLst/>
                <a:ahLst/>
                <a:cxnLst/>
                <a:rect r="r" b="b" t="t" l="l"/>
                <a:pathLst>
                  <a:path h="1356489" w="1992911">
                    <a:moveTo>
                      <a:pt x="52180" y="0"/>
                    </a:moveTo>
                    <a:lnTo>
                      <a:pt x="1940731" y="0"/>
                    </a:lnTo>
                    <a:cubicBezTo>
                      <a:pt x="1954570" y="0"/>
                      <a:pt x="1967842" y="5498"/>
                      <a:pt x="1977628" y="15283"/>
                    </a:cubicBezTo>
                    <a:cubicBezTo>
                      <a:pt x="1987414" y="25069"/>
                      <a:pt x="1992911" y="38341"/>
                      <a:pt x="1992911" y="52180"/>
                    </a:cubicBezTo>
                    <a:lnTo>
                      <a:pt x="1992911" y="1304309"/>
                    </a:lnTo>
                    <a:cubicBezTo>
                      <a:pt x="1992911" y="1318148"/>
                      <a:pt x="1987414" y="1331420"/>
                      <a:pt x="1977628" y="1341206"/>
                    </a:cubicBezTo>
                    <a:cubicBezTo>
                      <a:pt x="1967842" y="1350991"/>
                      <a:pt x="1954570" y="1356489"/>
                      <a:pt x="1940731" y="1356489"/>
                    </a:cubicBezTo>
                    <a:lnTo>
                      <a:pt x="52180" y="1356489"/>
                    </a:lnTo>
                    <a:cubicBezTo>
                      <a:pt x="23362" y="1356489"/>
                      <a:pt x="0" y="1333127"/>
                      <a:pt x="0" y="1304309"/>
                    </a:cubicBezTo>
                    <a:lnTo>
                      <a:pt x="0" y="52180"/>
                    </a:lnTo>
                    <a:cubicBezTo>
                      <a:pt x="0" y="23362"/>
                      <a:pt x="23362" y="0"/>
                      <a:pt x="52180" y="0"/>
                    </a:cubicBezTo>
                    <a:close/>
                  </a:path>
                </a:pathLst>
              </a:custGeom>
              <a:solidFill>
                <a:srgbClr val="95B7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992911" cy="13945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59047" y="0"/>
              <a:ext cx="9147227" cy="7363177"/>
              <a:chOff x="0" y="0"/>
              <a:chExt cx="16172203" cy="1301802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6172202" cy="13018021"/>
              </a:xfrm>
              <a:custGeom>
                <a:avLst/>
                <a:gdLst/>
                <a:ahLst/>
                <a:cxnLst/>
                <a:rect r="r" b="b" t="t" l="l"/>
                <a:pathLst>
                  <a:path h="13018021" w="16172202">
                    <a:moveTo>
                      <a:pt x="0" y="0"/>
                    </a:moveTo>
                    <a:lnTo>
                      <a:pt x="16172202" y="0"/>
                    </a:lnTo>
                    <a:lnTo>
                      <a:pt x="16172202" y="13018021"/>
                    </a:lnTo>
                    <a:lnTo>
                      <a:pt x="0" y="130180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16172203" cy="13018021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8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155282" y="300022"/>
              <a:ext cx="9123281" cy="5864966"/>
            </a:xfrm>
            <a:custGeom>
              <a:avLst/>
              <a:gdLst/>
              <a:ahLst/>
              <a:cxnLst/>
              <a:rect r="r" b="b" t="t" l="l"/>
              <a:pathLst>
                <a:path h="5864966" w="9123281">
                  <a:moveTo>
                    <a:pt x="0" y="0"/>
                  </a:moveTo>
                  <a:lnTo>
                    <a:pt x="9123280" y="0"/>
                  </a:lnTo>
                  <a:lnTo>
                    <a:pt x="9123280" y="5864966"/>
                  </a:lnTo>
                  <a:lnTo>
                    <a:pt x="0" y="5864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280137" y="5149773"/>
            <a:ext cx="7829615" cy="5265612"/>
            <a:chOff x="0" y="0"/>
            <a:chExt cx="19356930" cy="1301802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356930" cy="13018021"/>
            </a:xfrm>
            <a:custGeom>
              <a:avLst/>
              <a:gdLst/>
              <a:ahLst/>
              <a:cxnLst/>
              <a:rect r="r" b="b" t="t" l="l"/>
              <a:pathLst>
                <a:path h="13018021" w="19356930">
                  <a:moveTo>
                    <a:pt x="0" y="0"/>
                  </a:moveTo>
                  <a:lnTo>
                    <a:pt x="19356930" y="0"/>
                  </a:lnTo>
                  <a:lnTo>
                    <a:pt x="19356930" y="13018021"/>
                  </a:lnTo>
                  <a:lnTo>
                    <a:pt x="0" y="130180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19356930" cy="130180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8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53119" y="4028035"/>
            <a:ext cx="16356632" cy="912547"/>
            <a:chOff x="0" y="0"/>
            <a:chExt cx="4307920" cy="24034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307920" cy="240342"/>
            </a:xfrm>
            <a:custGeom>
              <a:avLst/>
              <a:gdLst/>
              <a:ahLst/>
              <a:cxnLst/>
              <a:rect r="r" b="b" t="t" l="l"/>
              <a:pathLst>
                <a:path h="240342" w="4307920">
                  <a:moveTo>
                    <a:pt x="24139" y="0"/>
                  </a:moveTo>
                  <a:lnTo>
                    <a:pt x="4283780" y="0"/>
                  </a:lnTo>
                  <a:cubicBezTo>
                    <a:pt x="4290182" y="0"/>
                    <a:pt x="4296322" y="2543"/>
                    <a:pt x="4300849" y="7070"/>
                  </a:cubicBezTo>
                  <a:cubicBezTo>
                    <a:pt x="4305376" y="11597"/>
                    <a:pt x="4307920" y="17737"/>
                    <a:pt x="4307920" y="24139"/>
                  </a:cubicBezTo>
                  <a:lnTo>
                    <a:pt x="4307920" y="216202"/>
                  </a:lnTo>
                  <a:cubicBezTo>
                    <a:pt x="4307920" y="222604"/>
                    <a:pt x="4305376" y="228744"/>
                    <a:pt x="4300849" y="233271"/>
                  </a:cubicBezTo>
                  <a:cubicBezTo>
                    <a:pt x="4296322" y="237798"/>
                    <a:pt x="4290182" y="240342"/>
                    <a:pt x="4283780" y="240342"/>
                  </a:cubicBezTo>
                  <a:lnTo>
                    <a:pt x="24139" y="240342"/>
                  </a:lnTo>
                  <a:cubicBezTo>
                    <a:pt x="17737" y="240342"/>
                    <a:pt x="11597" y="237798"/>
                    <a:pt x="7070" y="233271"/>
                  </a:cubicBezTo>
                  <a:cubicBezTo>
                    <a:pt x="2543" y="228744"/>
                    <a:pt x="0" y="222604"/>
                    <a:pt x="0" y="216202"/>
                  </a:cubicBezTo>
                  <a:lnTo>
                    <a:pt x="0" y="24139"/>
                  </a:lnTo>
                  <a:cubicBezTo>
                    <a:pt x="0" y="17737"/>
                    <a:pt x="2543" y="11597"/>
                    <a:pt x="7070" y="7070"/>
                  </a:cubicBezTo>
                  <a:cubicBezTo>
                    <a:pt x="11597" y="2543"/>
                    <a:pt x="17737" y="0"/>
                    <a:pt x="24139" y="0"/>
                  </a:cubicBezTo>
                  <a:close/>
                </a:path>
              </a:pathLst>
            </a:custGeom>
            <a:solidFill>
              <a:srgbClr val="F7AC16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4307920" cy="278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28700" y="4147191"/>
            <a:ext cx="15726657" cy="656611"/>
            <a:chOff x="0" y="0"/>
            <a:chExt cx="34664957" cy="144731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4664957" cy="1447312"/>
            </a:xfrm>
            <a:custGeom>
              <a:avLst/>
              <a:gdLst/>
              <a:ahLst/>
              <a:cxnLst/>
              <a:rect r="r" b="b" t="t" l="l"/>
              <a:pathLst>
                <a:path h="1447312" w="34664957">
                  <a:moveTo>
                    <a:pt x="0" y="0"/>
                  </a:moveTo>
                  <a:lnTo>
                    <a:pt x="34664957" y="0"/>
                  </a:lnTo>
                  <a:lnTo>
                    <a:pt x="34664957" y="1447312"/>
                  </a:lnTo>
                  <a:lnTo>
                    <a:pt x="0" y="1447312"/>
                  </a:lnTo>
                  <a:close/>
                </a:path>
              </a:pathLst>
            </a:custGeom>
            <a:solidFill>
              <a:srgbClr val="F7AC16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0"/>
              <a:ext cx="34664957" cy="14473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27"/>
                </a:lnSpc>
              </a:pPr>
              <a:r>
                <a:rPr lang="en-US" b="true" sz="3106" spc="-185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a rede social representada pela figura, temos duas alternativas: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782641" y="7180906"/>
            <a:ext cx="529722" cy="529722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3822685" y="6470919"/>
            <a:ext cx="529722" cy="529722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9144000" y="5054882"/>
            <a:ext cx="8074946" cy="4802217"/>
            <a:chOff x="0" y="0"/>
            <a:chExt cx="10766595" cy="6402956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10766595" cy="6402956"/>
              <a:chOff x="0" y="0"/>
              <a:chExt cx="2385367" cy="1418592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2385367" cy="1418592"/>
              </a:xfrm>
              <a:custGeom>
                <a:avLst/>
                <a:gdLst/>
                <a:ahLst/>
                <a:cxnLst/>
                <a:rect r="r" b="b" t="t" l="l"/>
                <a:pathLst>
                  <a:path h="1418592" w="2385367">
                    <a:moveTo>
                      <a:pt x="48897" y="0"/>
                    </a:moveTo>
                    <a:lnTo>
                      <a:pt x="2336470" y="0"/>
                    </a:lnTo>
                    <a:cubicBezTo>
                      <a:pt x="2363475" y="0"/>
                      <a:pt x="2385367" y="21892"/>
                      <a:pt x="2385367" y="48897"/>
                    </a:cubicBezTo>
                    <a:lnTo>
                      <a:pt x="2385367" y="1369695"/>
                    </a:lnTo>
                    <a:cubicBezTo>
                      <a:pt x="2385367" y="1382663"/>
                      <a:pt x="2380215" y="1395100"/>
                      <a:pt x="2371046" y="1404270"/>
                    </a:cubicBezTo>
                    <a:cubicBezTo>
                      <a:pt x="2361876" y="1413440"/>
                      <a:pt x="2349439" y="1418592"/>
                      <a:pt x="2336470" y="1418592"/>
                    </a:cubicBezTo>
                    <a:lnTo>
                      <a:pt x="48897" y="1418592"/>
                    </a:lnTo>
                    <a:cubicBezTo>
                      <a:pt x="35928" y="1418592"/>
                      <a:pt x="23491" y="1413440"/>
                      <a:pt x="14322" y="1404270"/>
                    </a:cubicBezTo>
                    <a:cubicBezTo>
                      <a:pt x="5152" y="1395100"/>
                      <a:pt x="0" y="1382663"/>
                      <a:pt x="0" y="1369695"/>
                    </a:cubicBezTo>
                    <a:lnTo>
                      <a:pt x="0" y="48897"/>
                    </a:lnTo>
                    <a:cubicBezTo>
                      <a:pt x="0" y="35928"/>
                      <a:pt x="5152" y="23491"/>
                      <a:pt x="14322" y="14322"/>
                    </a:cubicBezTo>
                    <a:cubicBezTo>
                      <a:pt x="23491" y="5152"/>
                      <a:pt x="35928" y="0"/>
                      <a:pt x="48897" y="0"/>
                    </a:cubicBezTo>
                    <a:close/>
                  </a:path>
                </a:pathLst>
              </a:custGeom>
              <a:solidFill>
                <a:srgbClr val="DAE9F8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38100"/>
                <a:ext cx="2385367" cy="1456692"/>
              </a:xfrm>
              <a:prstGeom prst="rect">
                <a:avLst/>
              </a:prstGeom>
            </p:spPr>
            <p:txBody>
              <a:bodyPr anchor="ctr" rtlCol="false" tIns="45292" lIns="45292" bIns="45292" rIns="45292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41" id="41"/>
            <p:cNvSpPr/>
            <p:nvPr/>
          </p:nvSpPr>
          <p:spPr>
            <a:xfrm flipH="false" flipV="false" rot="0">
              <a:off x="821657" y="134740"/>
              <a:ext cx="9123281" cy="6133476"/>
            </a:xfrm>
            <a:custGeom>
              <a:avLst/>
              <a:gdLst/>
              <a:ahLst/>
              <a:cxnLst/>
              <a:rect r="r" b="b" t="t" l="l"/>
              <a:pathLst>
                <a:path h="6133476" w="9123281">
                  <a:moveTo>
                    <a:pt x="0" y="0"/>
                  </a:moveTo>
                  <a:lnTo>
                    <a:pt x="9123281" y="0"/>
                  </a:lnTo>
                  <a:lnTo>
                    <a:pt x="9123281" y="6133476"/>
                  </a:lnTo>
                  <a:lnTo>
                    <a:pt x="0" y="61334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289" t="0" r="-2289" b="0"/>
              </a:stretch>
            </a:blip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4" id="44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46" id="46"/>
          <p:cNvGrpSpPr/>
          <p:nvPr/>
        </p:nvGrpSpPr>
        <p:grpSpPr>
          <a:xfrm rot="0">
            <a:off x="15981521" y="7180906"/>
            <a:ext cx="529722" cy="529722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3940926" y="7180906"/>
            <a:ext cx="529722" cy="529722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16336916" y="5246767"/>
            <a:ext cx="348655" cy="75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7"/>
              </a:lnSpc>
              <a:spcBef>
                <a:spcPct val="0"/>
              </a:spcBef>
            </a:pPr>
            <a:r>
              <a:rPr lang="en-US" b="true" sz="4484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6714159" y="5246767"/>
            <a:ext cx="348655" cy="75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7"/>
              </a:lnSpc>
              <a:spcBef>
                <a:spcPct val="0"/>
              </a:spcBef>
            </a:pPr>
            <a:r>
              <a:rPr lang="en-US" b="true" sz="4484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652928"/>
            <a:ext cx="16230600" cy="3294301"/>
            <a:chOff x="0" y="0"/>
            <a:chExt cx="21640800" cy="43924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40800" cy="4392402"/>
            </a:xfrm>
            <a:custGeom>
              <a:avLst/>
              <a:gdLst/>
              <a:ahLst/>
              <a:cxnLst/>
              <a:rect r="r" b="b" t="t" l="l"/>
              <a:pathLst>
                <a:path h="4392402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4392402"/>
                  </a:lnTo>
                  <a:lnTo>
                    <a:pt x="0" y="4392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21640800" cy="46019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NÃO-AMIGOS INDEPENDENTES</a:t>
              </a: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 </a:t>
              </a:r>
            </a:p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2020 fase 1</a:t>
              </a:r>
            </a:p>
            <a:p>
              <a:pPr algn="ctr">
                <a:lnSpc>
                  <a:spcPts val="829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362" y="3002747"/>
            <a:ext cx="5188652" cy="912547"/>
            <a:chOff x="0" y="0"/>
            <a:chExt cx="6918203" cy="12167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6918203" cy="1216729"/>
              <a:chOff x="0" y="0"/>
              <a:chExt cx="1366559" cy="24034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366559" cy="240342"/>
              </a:xfrm>
              <a:custGeom>
                <a:avLst/>
                <a:gdLst/>
                <a:ahLst/>
                <a:cxnLst/>
                <a:rect r="r" b="b" t="t" l="l"/>
                <a:pathLst>
                  <a:path h="24034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45"/>
                    </a:lnTo>
                    <a:cubicBezTo>
                      <a:pt x="1366559" y="206272"/>
                      <a:pt x="1332489" y="240342"/>
                      <a:pt x="1290462" y="240342"/>
                    </a:cubicBezTo>
                    <a:lnTo>
                      <a:pt x="76096" y="240342"/>
                    </a:lnTo>
                    <a:cubicBezTo>
                      <a:pt x="34070" y="240342"/>
                      <a:pt x="0" y="206272"/>
                      <a:pt x="0" y="16424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366559" cy="2784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2083082" y="158875"/>
              <a:ext cx="2752038" cy="875481"/>
              <a:chOff x="0" y="0"/>
              <a:chExt cx="4549566" cy="144731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549566" cy="1447312"/>
              </a:xfrm>
              <a:custGeom>
                <a:avLst/>
                <a:gdLst/>
                <a:ahLst/>
                <a:cxnLst/>
                <a:rect r="r" b="b" t="t" l="l"/>
                <a:pathLst>
                  <a:path h="1447312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312"/>
                    </a:lnTo>
                    <a:lnTo>
                      <a:pt x="0" y="1447312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4549566" cy="144731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549855" y="5021388"/>
            <a:ext cx="7075383" cy="5522382"/>
            <a:chOff x="0" y="0"/>
            <a:chExt cx="9433844" cy="736317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433844" cy="6421212"/>
              <a:chOff x="0" y="0"/>
              <a:chExt cx="1992911" cy="135648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92911" cy="1356489"/>
              </a:xfrm>
              <a:custGeom>
                <a:avLst/>
                <a:gdLst/>
                <a:ahLst/>
                <a:cxnLst/>
                <a:rect r="r" b="b" t="t" l="l"/>
                <a:pathLst>
                  <a:path h="1356489" w="1992911">
                    <a:moveTo>
                      <a:pt x="52180" y="0"/>
                    </a:moveTo>
                    <a:lnTo>
                      <a:pt x="1940731" y="0"/>
                    </a:lnTo>
                    <a:cubicBezTo>
                      <a:pt x="1954570" y="0"/>
                      <a:pt x="1967842" y="5498"/>
                      <a:pt x="1977628" y="15283"/>
                    </a:cubicBezTo>
                    <a:cubicBezTo>
                      <a:pt x="1987414" y="25069"/>
                      <a:pt x="1992911" y="38341"/>
                      <a:pt x="1992911" y="52180"/>
                    </a:cubicBezTo>
                    <a:lnTo>
                      <a:pt x="1992911" y="1304309"/>
                    </a:lnTo>
                    <a:cubicBezTo>
                      <a:pt x="1992911" y="1318148"/>
                      <a:pt x="1987414" y="1331420"/>
                      <a:pt x="1977628" y="1341206"/>
                    </a:cubicBezTo>
                    <a:cubicBezTo>
                      <a:pt x="1967842" y="1350991"/>
                      <a:pt x="1954570" y="1356489"/>
                      <a:pt x="1940731" y="1356489"/>
                    </a:cubicBezTo>
                    <a:lnTo>
                      <a:pt x="52180" y="1356489"/>
                    </a:lnTo>
                    <a:cubicBezTo>
                      <a:pt x="23362" y="1356489"/>
                      <a:pt x="0" y="1333127"/>
                      <a:pt x="0" y="1304309"/>
                    </a:cubicBezTo>
                    <a:lnTo>
                      <a:pt x="0" y="52180"/>
                    </a:lnTo>
                    <a:cubicBezTo>
                      <a:pt x="0" y="23362"/>
                      <a:pt x="23362" y="0"/>
                      <a:pt x="52180" y="0"/>
                    </a:cubicBezTo>
                    <a:close/>
                  </a:path>
                </a:pathLst>
              </a:custGeom>
              <a:solidFill>
                <a:srgbClr val="95B7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992911" cy="13945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59047" y="0"/>
              <a:ext cx="9147227" cy="7363177"/>
              <a:chOff x="0" y="0"/>
              <a:chExt cx="16172203" cy="1301802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6172202" cy="13018021"/>
              </a:xfrm>
              <a:custGeom>
                <a:avLst/>
                <a:gdLst/>
                <a:ahLst/>
                <a:cxnLst/>
                <a:rect r="r" b="b" t="t" l="l"/>
                <a:pathLst>
                  <a:path h="13018021" w="16172202">
                    <a:moveTo>
                      <a:pt x="0" y="0"/>
                    </a:moveTo>
                    <a:lnTo>
                      <a:pt x="16172202" y="0"/>
                    </a:lnTo>
                    <a:lnTo>
                      <a:pt x="16172202" y="13018021"/>
                    </a:lnTo>
                    <a:lnTo>
                      <a:pt x="0" y="130180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16172203" cy="13018021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8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155282" y="300022"/>
              <a:ext cx="9123281" cy="5864966"/>
            </a:xfrm>
            <a:custGeom>
              <a:avLst/>
              <a:gdLst/>
              <a:ahLst/>
              <a:cxnLst/>
              <a:rect r="r" b="b" t="t" l="l"/>
              <a:pathLst>
                <a:path h="5864966" w="9123281">
                  <a:moveTo>
                    <a:pt x="0" y="0"/>
                  </a:moveTo>
                  <a:lnTo>
                    <a:pt x="9123280" y="0"/>
                  </a:lnTo>
                  <a:lnTo>
                    <a:pt x="9123280" y="5864966"/>
                  </a:lnTo>
                  <a:lnTo>
                    <a:pt x="0" y="5864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280137" y="5149773"/>
            <a:ext cx="7829615" cy="5265612"/>
            <a:chOff x="0" y="0"/>
            <a:chExt cx="19356930" cy="1301802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356930" cy="13018021"/>
            </a:xfrm>
            <a:custGeom>
              <a:avLst/>
              <a:gdLst/>
              <a:ahLst/>
              <a:cxnLst/>
              <a:rect r="r" b="b" t="t" l="l"/>
              <a:pathLst>
                <a:path h="13018021" w="19356930">
                  <a:moveTo>
                    <a:pt x="0" y="0"/>
                  </a:moveTo>
                  <a:lnTo>
                    <a:pt x="19356930" y="0"/>
                  </a:lnTo>
                  <a:lnTo>
                    <a:pt x="19356930" y="13018021"/>
                  </a:lnTo>
                  <a:lnTo>
                    <a:pt x="0" y="130180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19356930" cy="130180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8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53119" y="4028035"/>
            <a:ext cx="16356632" cy="912547"/>
            <a:chOff x="0" y="0"/>
            <a:chExt cx="4307920" cy="24034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307920" cy="240342"/>
            </a:xfrm>
            <a:custGeom>
              <a:avLst/>
              <a:gdLst/>
              <a:ahLst/>
              <a:cxnLst/>
              <a:rect r="r" b="b" t="t" l="l"/>
              <a:pathLst>
                <a:path h="240342" w="4307920">
                  <a:moveTo>
                    <a:pt x="24139" y="0"/>
                  </a:moveTo>
                  <a:lnTo>
                    <a:pt x="4283780" y="0"/>
                  </a:lnTo>
                  <a:cubicBezTo>
                    <a:pt x="4290182" y="0"/>
                    <a:pt x="4296322" y="2543"/>
                    <a:pt x="4300849" y="7070"/>
                  </a:cubicBezTo>
                  <a:cubicBezTo>
                    <a:pt x="4305376" y="11597"/>
                    <a:pt x="4307920" y="17737"/>
                    <a:pt x="4307920" y="24139"/>
                  </a:cubicBezTo>
                  <a:lnTo>
                    <a:pt x="4307920" y="216202"/>
                  </a:lnTo>
                  <a:cubicBezTo>
                    <a:pt x="4307920" y="222604"/>
                    <a:pt x="4305376" y="228744"/>
                    <a:pt x="4300849" y="233271"/>
                  </a:cubicBezTo>
                  <a:cubicBezTo>
                    <a:pt x="4296322" y="237798"/>
                    <a:pt x="4290182" y="240342"/>
                    <a:pt x="4283780" y="240342"/>
                  </a:cubicBezTo>
                  <a:lnTo>
                    <a:pt x="24139" y="240342"/>
                  </a:lnTo>
                  <a:cubicBezTo>
                    <a:pt x="17737" y="240342"/>
                    <a:pt x="11597" y="237798"/>
                    <a:pt x="7070" y="233271"/>
                  </a:cubicBezTo>
                  <a:cubicBezTo>
                    <a:pt x="2543" y="228744"/>
                    <a:pt x="0" y="222604"/>
                    <a:pt x="0" y="216202"/>
                  </a:cubicBezTo>
                  <a:lnTo>
                    <a:pt x="0" y="24139"/>
                  </a:lnTo>
                  <a:cubicBezTo>
                    <a:pt x="0" y="17737"/>
                    <a:pt x="2543" y="11597"/>
                    <a:pt x="7070" y="7070"/>
                  </a:cubicBezTo>
                  <a:cubicBezTo>
                    <a:pt x="11597" y="2543"/>
                    <a:pt x="17737" y="0"/>
                    <a:pt x="24139" y="0"/>
                  </a:cubicBezTo>
                  <a:close/>
                </a:path>
              </a:pathLst>
            </a:custGeom>
            <a:solidFill>
              <a:srgbClr val="F7AC16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4307920" cy="278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28700" y="4147191"/>
            <a:ext cx="15726657" cy="656611"/>
            <a:chOff x="0" y="0"/>
            <a:chExt cx="34664957" cy="144731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4664957" cy="1447312"/>
            </a:xfrm>
            <a:custGeom>
              <a:avLst/>
              <a:gdLst/>
              <a:ahLst/>
              <a:cxnLst/>
              <a:rect r="r" b="b" t="t" l="l"/>
              <a:pathLst>
                <a:path h="1447312" w="34664957">
                  <a:moveTo>
                    <a:pt x="0" y="0"/>
                  </a:moveTo>
                  <a:lnTo>
                    <a:pt x="34664957" y="0"/>
                  </a:lnTo>
                  <a:lnTo>
                    <a:pt x="34664957" y="1447312"/>
                  </a:lnTo>
                  <a:lnTo>
                    <a:pt x="0" y="1447312"/>
                  </a:lnTo>
                  <a:close/>
                </a:path>
              </a:pathLst>
            </a:custGeom>
            <a:solidFill>
              <a:srgbClr val="F7AC16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0"/>
              <a:ext cx="34664957" cy="14473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27"/>
                </a:lnSpc>
              </a:pPr>
              <a:r>
                <a:rPr lang="en-US" b="true" sz="3106" spc="-185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a rede social representada pela figura, temos duas alternativas: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782641" y="7180906"/>
            <a:ext cx="529722" cy="529722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3822685" y="6470919"/>
            <a:ext cx="529722" cy="529722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3822685" y="7897329"/>
            <a:ext cx="529722" cy="529722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144000" y="5054882"/>
            <a:ext cx="8074946" cy="4802217"/>
            <a:chOff x="0" y="0"/>
            <a:chExt cx="10766595" cy="6402956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0" y="0"/>
              <a:ext cx="10766595" cy="6402956"/>
              <a:chOff x="0" y="0"/>
              <a:chExt cx="2385367" cy="1418592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2385367" cy="1418592"/>
              </a:xfrm>
              <a:custGeom>
                <a:avLst/>
                <a:gdLst/>
                <a:ahLst/>
                <a:cxnLst/>
                <a:rect r="r" b="b" t="t" l="l"/>
                <a:pathLst>
                  <a:path h="1418592" w="2385367">
                    <a:moveTo>
                      <a:pt x="48897" y="0"/>
                    </a:moveTo>
                    <a:lnTo>
                      <a:pt x="2336470" y="0"/>
                    </a:lnTo>
                    <a:cubicBezTo>
                      <a:pt x="2363475" y="0"/>
                      <a:pt x="2385367" y="21892"/>
                      <a:pt x="2385367" y="48897"/>
                    </a:cubicBezTo>
                    <a:lnTo>
                      <a:pt x="2385367" y="1369695"/>
                    </a:lnTo>
                    <a:cubicBezTo>
                      <a:pt x="2385367" y="1382663"/>
                      <a:pt x="2380215" y="1395100"/>
                      <a:pt x="2371046" y="1404270"/>
                    </a:cubicBezTo>
                    <a:cubicBezTo>
                      <a:pt x="2361876" y="1413440"/>
                      <a:pt x="2349439" y="1418592"/>
                      <a:pt x="2336470" y="1418592"/>
                    </a:cubicBezTo>
                    <a:lnTo>
                      <a:pt x="48897" y="1418592"/>
                    </a:lnTo>
                    <a:cubicBezTo>
                      <a:pt x="35928" y="1418592"/>
                      <a:pt x="23491" y="1413440"/>
                      <a:pt x="14322" y="1404270"/>
                    </a:cubicBezTo>
                    <a:cubicBezTo>
                      <a:pt x="5152" y="1395100"/>
                      <a:pt x="0" y="1382663"/>
                      <a:pt x="0" y="1369695"/>
                    </a:cubicBezTo>
                    <a:lnTo>
                      <a:pt x="0" y="48897"/>
                    </a:lnTo>
                    <a:cubicBezTo>
                      <a:pt x="0" y="35928"/>
                      <a:pt x="5152" y="23491"/>
                      <a:pt x="14322" y="14322"/>
                    </a:cubicBezTo>
                    <a:cubicBezTo>
                      <a:pt x="23491" y="5152"/>
                      <a:pt x="35928" y="0"/>
                      <a:pt x="48897" y="0"/>
                    </a:cubicBezTo>
                    <a:close/>
                  </a:path>
                </a:pathLst>
              </a:custGeom>
              <a:solidFill>
                <a:srgbClr val="DAE9F8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38100"/>
                <a:ext cx="2385367" cy="1456692"/>
              </a:xfrm>
              <a:prstGeom prst="rect">
                <a:avLst/>
              </a:prstGeom>
            </p:spPr>
            <p:txBody>
              <a:bodyPr anchor="ctr" rtlCol="false" tIns="45292" lIns="45292" bIns="45292" rIns="45292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44" id="44"/>
            <p:cNvSpPr/>
            <p:nvPr/>
          </p:nvSpPr>
          <p:spPr>
            <a:xfrm flipH="false" flipV="false" rot="0">
              <a:off x="821657" y="134740"/>
              <a:ext cx="9123281" cy="6133476"/>
            </a:xfrm>
            <a:custGeom>
              <a:avLst/>
              <a:gdLst/>
              <a:ahLst/>
              <a:cxnLst/>
              <a:rect r="r" b="b" t="t" l="l"/>
              <a:pathLst>
                <a:path h="6133476" w="9123281">
                  <a:moveTo>
                    <a:pt x="0" y="0"/>
                  </a:moveTo>
                  <a:lnTo>
                    <a:pt x="9123281" y="0"/>
                  </a:lnTo>
                  <a:lnTo>
                    <a:pt x="9123281" y="6133476"/>
                  </a:lnTo>
                  <a:lnTo>
                    <a:pt x="0" y="61334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289" t="0" r="-2289" b="0"/>
              </a:stretch>
            </a:blip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7" id="47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49" id="49"/>
          <p:cNvGrpSpPr/>
          <p:nvPr/>
        </p:nvGrpSpPr>
        <p:grpSpPr>
          <a:xfrm rot="0">
            <a:off x="15981521" y="7180906"/>
            <a:ext cx="529722" cy="529722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3947161" y="7180906"/>
            <a:ext cx="529722" cy="529722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2930083" y="5396481"/>
            <a:ext cx="529722" cy="529722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sp>
        <p:nvSpPr>
          <p:cNvPr name="TextBox 58" id="58"/>
          <p:cNvSpPr txBox="true"/>
          <p:nvPr/>
        </p:nvSpPr>
        <p:spPr>
          <a:xfrm rot="0">
            <a:off x="16336916" y="5246767"/>
            <a:ext cx="348655" cy="75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7"/>
              </a:lnSpc>
              <a:spcBef>
                <a:spcPct val="0"/>
              </a:spcBef>
            </a:pPr>
            <a:r>
              <a:rPr lang="en-US" b="true" sz="4484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6714159" y="5246767"/>
            <a:ext cx="348655" cy="75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7"/>
              </a:lnSpc>
              <a:spcBef>
                <a:spcPct val="0"/>
              </a:spcBef>
            </a:pPr>
            <a:r>
              <a:rPr lang="en-US" b="true" sz="4484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652928"/>
            <a:ext cx="16230600" cy="3294301"/>
            <a:chOff x="0" y="0"/>
            <a:chExt cx="21640800" cy="43924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40800" cy="4392402"/>
            </a:xfrm>
            <a:custGeom>
              <a:avLst/>
              <a:gdLst/>
              <a:ahLst/>
              <a:cxnLst/>
              <a:rect r="r" b="b" t="t" l="l"/>
              <a:pathLst>
                <a:path h="4392402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4392402"/>
                  </a:lnTo>
                  <a:lnTo>
                    <a:pt x="0" y="4392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21640800" cy="46019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NÃO-AMIGOS INDEPENDENTES</a:t>
              </a: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 </a:t>
              </a:r>
            </a:p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2020 fase 1</a:t>
              </a:r>
            </a:p>
            <a:p>
              <a:pPr algn="ctr">
                <a:lnSpc>
                  <a:spcPts val="829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362" y="3002747"/>
            <a:ext cx="5188652" cy="912547"/>
            <a:chOff x="0" y="0"/>
            <a:chExt cx="6918203" cy="12167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6918203" cy="1216729"/>
              <a:chOff x="0" y="0"/>
              <a:chExt cx="1366559" cy="24034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366559" cy="240342"/>
              </a:xfrm>
              <a:custGeom>
                <a:avLst/>
                <a:gdLst/>
                <a:ahLst/>
                <a:cxnLst/>
                <a:rect r="r" b="b" t="t" l="l"/>
                <a:pathLst>
                  <a:path h="24034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45"/>
                    </a:lnTo>
                    <a:cubicBezTo>
                      <a:pt x="1366559" y="206272"/>
                      <a:pt x="1332489" y="240342"/>
                      <a:pt x="1290462" y="240342"/>
                    </a:cubicBezTo>
                    <a:lnTo>
                      <a:pt x="76096" y="240342"/>
                    </a:lnTo>
                    <a:cubicBezTo>
                      <a:pt x="34070" y="240342"/>
                      <a:pt x="0" y="206272"/>
                      <a:pt x="0" y="16424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366559" cy="2784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2083082" y="158875"/>
              <a:ext cx="2752038" cy="875481"/>
              <a:chOff x="0" y="0"/>
              <a:chExt cx="4549566" cy="144731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549566" cy="1447312"/>
              </a:xfrm>
              <a:custGeom>
                <a:avLst/>
                <a:gdLst/>
                <a:ahLst/>
                <a:cxnLst/>
                <a:rect r="r" b="b" t="t" l="l"/>
                <a:pathLst>
                  <a:path h="1447312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312"/>
                    </a:lnTo>
                    <a:lnTo>
                      <a:pt x="0" y="1447312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4549566" cy="144731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549855" y="5021388"/>
            <a:ext cx="7075383" cy="5522382"/>
            <a:chOff x="0" y="0"/>
            <a:chExt cx="9433844" cy="736317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433844" cy="6421212"/>
              <a:chOff x="0" y="0"/>
              <a:chExt cx="1992911" cy="135648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92911" cy="1356489"/>
              </a:xfrm>
              <a:custGeom>
                <a:avLst/>
                <a:gdLst/>
                <a:ahLst/>
                <a:cxnLst/>
                <a:rect r="r" b="b" t="t" l="l"/>
                <a:pathLst>
                  <a:path h="1356489" w="1992911">
                    <a:moveTo>
                      <a:pt x="52180" y="0"/>
                    </a:moveTo>
                    <a:lnTo>
                      <a:pt x="1940731" y="0"/>
                    </a:lnTo>
                    <a:cubicBezTo>
                      <a:pt x="1954570" y="0"/>
                      <a:pt x="1967842" y="5498"/>
                      <a:pt x="1977628" y="15283"/>
                    </a:cubicBezTo>
                    <a:cubicBezTo>
                      <a:pt x="1987414" y="25069"/>
                      <a:pt x="1992911" y="38341"/>
                      <a:pt x="1992911" y="52180"/>
                    </a:cubicBezTo>
                    <a:lnTo>
                      <a:pt x="1992911" y="1304309"/>
                    </a:lnTo>
                    <a:cubicBezTo>
                      <a:pt x="1992911" y="1318148"/>
                      <a:pt x="1987414" y="1331420"/>
                      <a:pt x="1977628" y="1341206"/>
                    </a:cubicBezTo>
                    <a:cubicBezTo>
                      <a:pt x="1967842" y="1350991"/>
                      <a:pt x="1954570" y="1356489"/>
                      <a:pt x="1940731" y="1356489"/>
                    </a:cubicBezTo>
                    <a:lnTo>
                      <a:pt x="52180" y="1356489"/>
                    </a:lnTo>
                    <a:cubicBezTo>
                      <a:pt x="23362" y="1356489"/>
                      <a:pt x="0" y="1333127"/>
                      <a:pt x="0" y="1304309"/>
                    </a:cubicBezTo>
                    <a:lnTo>
                      <a:pt x="0" y="52180"/>
                    </a:lnTo>
                    <a:cubicBezTo>
                      <a:pt x="0" y="23362"/>
                      <a:pt x="23362" y="0"/>
                      <a:pt x="52180" y="0"/>
                    </a:cubicBezTo>
                    <a:close/>
                  </a:path>
                </a:pathLst>
              </a:custGeom>
              <a:solidFill>
                <a:srgbClr val="95B7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992911" cy="13945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59047" y="0"/>
              <a:ext cx="9147227" cy="7363177"/>
              <a:chOff x="0" y="0"/>
              <a:chExt cx="16172203" cy="1301802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6172202" cy="13018021"/>
              </a:xfrm>
              <a:custGeom>
                <a:avLst/>
                <a:gdLst/>
                <a:ahLst/>
                <a:cxnLst/>
                <a:rect r="r" b="b" t="t" l="l"/>
                <a:pathLst>
                  <a:path h="13018021" w="16172202">
                    <a:moveTo>
                      <a:pt x="0" y="0"/>
                    </a:moveTo>
                    <a:lnTo>
                      <a:pt x="16172202" y="0"/>
                    </a:lnTo>
                    <a:lnTo>
                      <a:pt x="16172202" y="13018021"/>
                    </a:lnTo>
                    <a:lnTo>
                      <a:pt x="0" y="130180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16172203" cy="13018021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8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155282" y="300022"/>
              <a:ext cx="9123281" cy="5864966"/>
            </a:xfrm>
            <a:custGeom>
              <a:avLst/>
              <a:gdLst/>
              <a:ahLst/>
              <a:cxnLst/>
              <a:rect r="r" b="b" t="t" l="l"/>
              <a:pathLst>
                <a:path h="5864966" w="9123281">
                  <a:moveTo>
                    <a:pt x="0" y="0"/>
                  </a:moveTo>
                  <a:lnTo>
                    <a:pt x="9123280" y="0"/>
                  </a:lnTo>
                  <a:lnTo>
                    <a:pt x="9123280" y="5864966"/>
                  </a:lnTo>
                  <a:lnTo>
                    <a:pt x="0" y="5864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280137" y="5149773"/>
            <a:ext cx="7829615" cy="5265612"/>
            <a:chOff x="0" y="0"/>
            <a:chExt cx="19356930" cy="1301802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356930" cy="13018021"/>
            </a:xfrm>
            <a:custGeom>
              <a:avLst/>
              <a:gdLst/>
              <a:ahLst/>
              <a:cxnLst/>
              <a:rect r="r" b="b" t="t" l="l"/>
              <a:pathLst>
                <a:path h="13018021" w="19356930">
                  <a:moveTo>
                    <a:pt x="0" y="0"/>
                  </a:moveTo>
                  <a:lnTo>
                    <a:pt x="19356930" y="0"/>
                  </a:lnTo>
                  <a:lnTo>
                    <a:pt x="19356930" y="13018021"/>
                  </a:lnTo>
                  <a:lnTo>
                    <a:pt x="0" y="130180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19356930" cy="130180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8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53119" y="4028035"/>
            <a:ext cx="16356632" cy="912547"/>
            <a:chOff x="0" y="0"/>
            <a:chExt cx="4307920" cy="24034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307920" cy="240342"/>
            </a:xfrm>
            <a:custGeom>
              <a:avLst/>
              <a:gdLst/>
              <a:ahLst/>
              <a:cxnLst/>
              <a:rect r="r" b="b" t="t" l="l"/>
              <a:pathLst>
                <a:path h="240342" w="4307920">
                  <a:moveTo>
                    <a:pt x="24139" y="0"/>
                  </a:moveTo>
                  <a:lnTo>
                    <a:pt x="4283780" y="0"/>
                  </a:lnTo>
                  <a:cubicBezTo>
                    <a:pt x="4290182" y="0"/>
                    <a:pt x="4296322" y="2543"/>
                    <a:pt x="4300849" y="7070"/>
                  </a:cubicBezTo>
                  <a:cubicBezTo>
                    <a:pt x="4305376" y="11597"/>
                    <a:pt x="4307920" y="17737"/>
                    <a:pt x="4307920" y="24139"/>
                  </a:cubicBezTo>
                  <a:lnTo>
                    <a:pt x="4307920" y="216202"/>
                  </a:lnTo>
                  <a:cubicBezTo>
                    <a:pt x="4307920" y="222604"/>
                    <a:pt x="4305376" y="228744"/>
                    <a:pt x="4300849" y="233271"/>
                  </a:cubicBezTo>
                  <a:cubicBezTo>
                    <a:pt x="4296322" y="237798"/>
                    <a:pt x="4290182" y="240342"/>
                    <a:pt x="4283780" y="240342"/>
                  </a:cubicBezTo>
                  <a:lnTo>
                    <a:pt x="24139" y="240342"/>
                  </a:lnTo>
                  <a:cubicBezTo>
                    <a:pt x="17737" y="240342"/>
                    <a:pt x="11597" y="237798"/>
                    <a:pt x="7070" y="233271"/>
                  </a:cubicBezTo>
                  <a:cubicBezTo>
                    <a:pt x="2543" y="228744"/>
                    <a:pt x="0" y="222604"/>
                    <a:pt x="0" y="216202"/>
                  </a:cubicBezTo>
                  <a:lnTo>
                    <a:pt x="0" y="24139"/>
                  </a:lnTo>
                  <a:cubicBezTo>
                    <a:pt x="0" y="17737"/>
                    <a:pt x="2543" y="11597"/>
                    <a:pt x="7070" y="7070"/>
                  </a:cubicBezTo>
                  <a:cubicBezTo>
                    <a:pt x="11597" y="2543"/>
                    <a:pt x="17737" y="0"/>
                    <a:pt x="24139" y="0"/>
                  </a:cubicBezTo>
                  <a:close/>
                </a:path>
              </a:pathLst>
            </a:custGeom>
            <a:solidFill>
              <a:srgbClr val="F7AC16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4307920" cy="278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28700" y="4147191"/>
            <a:ext cx="15726657" cy="656611"/>
            <a:chOff x="0" y="0"/>
            <a:chExt cx="34664957" cy="144731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4664957" cy="1447312"/>
            </a:xfrm>
            <a:custGeom>
              <a:avLst/>
              <a:gdLst/>
              <a:ahLst/>
              <a:cxnLst/>
              <a:rect r="r" b="b" t="t" l="l"/>
              <a:pathLst>
                <a:path h="1447312" w="34664957">
                  <a:moveTo>
                    <a:pt x="0" y="0"/>
                  </a:moveTo>
                  <a:lnTo>
                    <a:pt x="34664957" y="0"/>
                  </a:lnTo>
                  <a:lnTo>
                    <a:pt x="34664957" y="1447312"/>
                  </a:lnTo>
                  <a:lnTo>
                    <a:pt x="0" y="1447312"/>
                  </a:lnTo>
                  <a:close/>
                </a:path>
              </a:pathLst>
            </a:custGeom>
            <a:solidFill>
              <a:srgbClr val="F7AC16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0"/>
              <a:ext cx="34664957" cy="14473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27"/>
                </a:lnSpc>
              </a:pPr>
              <a:r>
                <a:rPr lang="en-US" b="true" sz="3106" spc="-185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a rede social representada pela figura, temos duas alternativas: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782641" y="7180906"/>
            <a:ext cx="529722" cy="529722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3822685" y="6470919"/>
            <a:ext cx="529722" cy="529722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3822685" y="7897329"/>
            <a:ext cx="529722" cy="529722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872167" y="7897329"/>
            <a:ext cx="529722" cy="529722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9144000" y="5054882"/>
            <a:ext cx="8074946" cy="4802217"/>
            <a:chOff x="0" y="0"/>
            <a:chExt cx="10766595" cy="6402956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10766595" cy="6402956"/>
              <a:chOff x="0" y="0"/>
              <a:chExt cx="2385367" cy="1418592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2385367" cy="1418592"/>
              </a:xfrm>
              <a:custGeom>
                <a:avLst/>
                <a:gdLst/>
                <a:ahLst/>
                <a:cxnLst/>
                <a:rect r="r" b="b" t="t" l="l"/>
                <a:pathLst>
                  <a:path h="1418592" w="2385367">
                    <a:moveTo>
                      <a:pt x="48897" y="0"/>
                    </a:moveTo>
                    <a:lnTo>
                      <a:pt x="2336470" y="0"/>
                    </a:lnTo>
                    <a:cubicBezTo>
                      <a:pt x="2363475" y="0"/>
                      <a:pt x="2385367" y="21892"/>
                      <a:pt x="2385367" y="48897"/>
                    </a:cubicBezTo>
                    <a:lnTo>
                      <a:pt x="2385367" y="1369695"/>
                    </a:lnTo>
                    <a:cubicBezTo>
                      <a:pt x="2385367" y="1382663"/>
                      <a:pt x="2380215" y="1395100"/>
                      <a:pt x="2371046" y="1404270"/>
                    </a:cubicBezTo>
                    <a:cubicBezTo>
                      <a:pt x="2361876" y="1413440"/>
                      <a:pt x="2349439" y="1418592"/>
                      <a:pt x="2336470" y="1418592"/>
                    </a:cubicBezTo>
                    <a:lnTo>
                      <a:pt x="48897" y="1418592"/>
                    </a:lnTo>
                    <a:cubicBezTo>
                      <a:pt x="35928" y="1418592"/>
                      <a:pt x="23491" y="1413440"/>
                      <a:pt x="14322" y="1404270"/>
                    </a:cubicBezTo>
                    <a:cubicBezTo>
                      <a:pt x="5152" y="1395100"/>
                      <a:pt x="0" y="1382663"/>
                      <a:pt x="0" y="1369695"/>
                    </a:cubicBezTo>
                    <a:lnTo>
                      <a:pt x="0" y="48897"/>
                    </a:lnTo>
                    <a:cubicBezTo>
                      <a:pt x="0" y="35928"/>
                      <a:pt x="5152" y="23491"/>
                      <a:pt x="14322" y="14322"/>
                    </a:cubicBezTo>
                    <a:cubicBezTo>
                      <a:pt x="23491" y="5152"/>
                      <a:pt x="35928" y="0"/>
                      <a:pt x="48897" y="0"/>
                    </a:cubicBezTo>
                    <a:close/>
                  </a:path>
                </a:pathLst>
              </a:custGeom>
              <a:solidFill>
                <a:srgbClr val="DAE9F8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38100"/>
                <a:ext cx="2385367" cy="1456692"/>
              </a:xfrm>
              <a:prstGeom prst="rect">
                <a:avLst/>
              </a:prstGeom>
            </p:spPr>
            <p:txBody>
              <a:bodyPr anchor="ctr" rtlCol="false" tIns="45292" lIns="45292" bIns="45292" rIns="45292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47" id="47"/>
            <p:cNvSpPr/>
            <p:nvPr/>
          </p:nvSpPr>
          <p:spPr>
            <a:xfrm flipH="false" flipV="false" rot="0">
              <a:off x="821657" y="134740"/>
              <a:ext cx="9123281" cy="6133476"/>
            </a:xfrm>
            <a:custGeom>
              <a:avLst/>
              <a:gdLst/>
              <a:ahLst/>
              <a:cxnLst/>
              <a:rect r="r" b="b" t="t" l="l"/>
              <a:pathLst>
                <a:path h="6133476" w="9123281">
                  <a:moveTo>
                    <a:pt x="0" y="0"/>
                  </a:moveTo>
                  <a:lnTo>
                    <a:pt x="9123281" y="0"/>
                  </a:lnTo>
                  <a:lnTo>
                    <a:pt x="9123281" y="6133476"/>
                  </a:lnTo>
                  <a:lnTo>
                    <a:pt x="0" y="61334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289" t="0" r="-2289" b="0"/>
              </a:stretch>
            </a:blip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0" id="50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52" id="52"/>
          <p:cNvGrpSpPr/>
          <p:nvPr/>
        </p:nvGrpSpPr>
        <p:grpSpPr>
          <a:xfrm rot="0">
            <a:off x="15981521" y="7180906"/>
            <a:ext cx="529722" cy="529722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3934016" y="7191130"/>
            <a:ext cx="529722" cy="529722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2916612" y="5396481"/>
            <a:ext cx="529722" cy="529722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2930083" y="8993439"/>
            <a:ext cx="529722" cy="529722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sp>
        <p:nvSpPr>
          <p:cNvPr name="TextBox 64" id="64"/>
          <p:cNvSpPr txBox="true"/>
          <p:nvPr/>
        </p:nvSpPr>
        <p:spPr>
          <a:xfrm rot="0">
            <a:off x="16336916" y="5246767"/>
            <a:ext cx="348655" cy="75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7"/>
              </a:lnSpc>
              <a:spcBef>
                <a:spcPct val="0"/>
              </a:spcBef>
            </a:pPr>
            <a:r>
              <a:rPr lang="en-US" b="true" sz="4484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714159" y="5246767"/>
            <a:ext cx="348655" cy="75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7"/>
              </a:lnSpc>
              <a:spcBef>
                <a:spcPct val="0"/>
              </a:spcBef>
            </a:pPr>
            <a:r>
              <a:rPr lang="en-US" b="true" sz="4484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652928"/>
            <a:ext cx="16230600" cy="3294301"/>
            <a:chOff x="0" y="0"/>
            <a:chExt cx="21640800" cy="43924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40800" cy="4392402"/>
            </a:xfrm>
            <a:custGeom>
              <a:avLst/>
              <a:gdLst/>
              <a:ahLst/>
              <a:cxnLst/>
              <a:rect r="r" b="b" t="t" l="l"/>
              <a:pathLst>
                <a:path h="4392402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4392402"/>
                  </a:lnTo>
                  <a:lnTo>
                    <a:pt x="0" y="4392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21640800" cy="46019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NÃO-AMIGOS INDEPENDENTES</a:t>
              </a: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 </a:t>
              </a:r>
            </a:p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2020 fase 1</a:t>
              </a:r>
            </a:p>
            <a:p>
              <a:pPr algn="ctr">
                <a:lnSpc>
                  <a:spcPts val="829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362" y="3002747"/>
            <a:ext cx="5188652" cy="912547"/>
            <a:chOff x="0" y="0"/>
            <a:chExt cx="6918203" cy="12167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6918203" cy="1216729"/>
              <a:chOff x="0" y="0"/>
              <a:chExt cx="1366559" cy="24034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366559" cy="240342"/>
              </a:xfrm>
              <a:custGeom>
                <a:avLst/>
                <a:gdLst/>
                <a:ahLst/>
                <a:cxnLst/>
                <a:rect r="r" b="b" t="t" l="l"/>
                <a:pathLst>
                  <a:path h="24034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45"/>
                    </a:lnTo>
                    <a:cubicBezTo>
                      <a:pt x="1366559" y="206272"/>
                      <a:pt x="1332489" y="240342"/>
                      <a:pt x="1290462" y="240342"/>
                    </a:cubicBezTo>
                    <a:lnTo>
                      <a:pt x="76096" y="240342"/>
                    </a:lnTo>
                    <a:cubicBezTo>
                      <a:pt x="34070" y="240342"/>
                      <a:pt x="0" y="206272"/>
                      <a:pt x="0" y="16424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366559" cy="2784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2083082" y="158875"/>
              <a:ext cx="2752038" cy="875481"/>
              <a:chOff x="0" y="0"/>
              <a:chExt cx="4549566" cy="144731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549566" cy="1447312"/>
              </a:xfrm>
              <a:custGeom>
                <a:avLst/>
                <a:gdLst/>
                <a:ahLst/>
                <a:cxnLst/>
                <a:rect r="r" b="b" t="t" l="l"/>
                <a:pathLst>
                  <a:path h="1447312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312"/>
                    </a:lnTo>
                    <a:lnTo>
                      <a:pt x="0" y="1447312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4549566" cy="144731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549855" y="5021388"/>
            <a:ext cx="7075383" cy="5522382"/>
            <a:chOff x="0" y="0"/>
            <a:chExt cx="9433844" cy="736317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433844" cy="6421212"/>
              <a:chOff x="0" y="0"/>
              <a:chExt cx="1992911" cy="135648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92911" cy="1356489"/>
              </a:xfrm>
              <a:custGeom>
                <a:avLst/>
                <a:gdLst/>
                <a:ahLst/>
                <a:cxnLst/>
                <a:rect r="r" b="b" t="t" l="l"/>
                <a:pathLst>
                  <a:path h="1356489" w="1992911">
                    <a:moveTo>
                      <a:pt x="52180" y="0"/>
                    </a:moveTo>
                    <a:lnTo>
                      <a:pt x="1940731" y="0"/>
                    </a:lnTo>
                    <a:cubicBezTo>
                      <a:pt x="1954570" y="0"/>
                      <a:pt x="1967842" y="5498"/>
                      <a:pt x="1977628" y="15283"/>
                    </a:cubicBezTo>
                    <a:cubicBezTo>
                      <a:pt x="1987414" y="25069"/>
                      <a:pt x="1992911" y="38341"/>
                      <a:pt x="1992911" y="52180"/>
                    </a:cubicBezTo>
                    <a:lnTo>
                      <a:pt x="1992911" y="1304309"/>
                    </a:lnTo>
                    <a:cubicBezTo>
                      <a:pt x="1992911" y="1318148"/>
                      <a:pt x="1987414" y="1331420"/>
                      <a:pt x="1977628" y="1341206"/>
                    </a:cubicBezTo>
                    <a:cubicBezTo>
                      <a:pt x="1967842" y="1350991"/>
                      <a:pt x="1954570" y="1356489"/>
                      <a:pt x="1940731" y="1356489"/>
                    </a:cubicBezTo>
                    <a:lnTo>
                      <a:pt x="52180" y="1356489"/>
                    </a:lnTo>
                    <a:cubicBezTo>
                      <a:pt x="23362" y="1356489"/>
                      <a:pt x="0" y="1333127"/>
                      <a:pt x="0" y="1304309"/>
                    </a:cubicBezTo>
                    <a:lnTo>
                      <a:pt x="0" y="52180"/>
                    </a:lnTo>
                    <a:cubicBezTo>
                      <a:pt x="0" y="23362"/>
                      <a:pt x="23362" y="0"/>
                      <a:pt x="52180" y="0"/>
                    </a:cubicBezTo>
                    <a:close/>
                  </a:path>
                </a:pathLst>
              </a:custGeom>
              <a:solidFill>
                <a:srgbClr val="95B7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992911" cy="13945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59047" y="0"/>
              <a:ext cx="9147227" cy="7363177"/>
              <a:chOff x="0" y="0"/>
              <a:chExt cx="16172203" cy="1301802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6172202" cy="13018021"/>
              </a:xfrm>
              <a:custGeom>
                <a:avLst/>
                <a:gdLst/>
                <a:ahLst/>
                <a:cxnLst/>
                <a:rect r="r" b="b" t="t" l="l"/>
                <a:pathLst>
                  <a:path h="13018021" w="16172202">
                    <a:moveTo>
                      <a:pt x="0" y="0"/>
                    </a:moveTo>
                    <a:lnTo>
                      <a:pt x="16172202" y="0"/>
                    </a:lnTo>
                    <a:lnTo>
                      <a:pt x="16172202" y="13018021"/>
                    </a:lnTo>
                    <a:lnTo>
                      <a:pt x="0" y="130180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16172203" cy="13018021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8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155282" y="300022"/>
              <a:ext cx="9123281" cy="5864966"/>
            </a:xfrm>
            <a:custGeom>
              <a:avLst/>
              <a:gdLst/>
              <a:ahLst/>
              <a:cxnLst/>
              <a:rect r="r" b="b" t="t" l="l"/>
              <a:pathLst>
                <a:path h="5864966" w="9123281">
                  <a:moveTo>
                    <a:pt x="0" y="0"/>
                  </a:moveTo>
                  <a:lnTo>
                    <a:pt x="9123280" y="0"/>
                  </a:lnTo>
                  <a:lnTo>
                    <a:pt x="9123280" y="5864966"/>
                  </a:lnTo>
                  <a:lnTo>
                    <a:pt x="0" y="5864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280137" y="5149773"/>
            <a:ext cx="7829615" cy="5265612"/>
            <a:chOff x="0" y="0"/>
            <a:chExt cx="19356930" cy="1301802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356930" cy="13018021"/>
            </a:xfrm>
            <a:custGeom>
              <a:avLst/>
              <a:gdLst/>
              <a:ahLst/>
              <a:cxnLst/>
              <a:rect r="r" b="b" t="t" l="l"/>
              <a:pathLst>
                <a:path h="13018021" w="19356930">
                  <a:moveTo>
                    <a:pt x="0" y="0"/>
                  </a:moveTo>
                  <a:lnTo>
                    <a:pt x="19356930" y="0"/>
                  </a:lnTo>
                  <a:lnTo>
                    <a:pt x="19356930" y="13018021"/>
                  </a:lnTo>
                  <a:lnTo>
                    <a:pt x="0" y="130180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19356930" cy="130180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8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53119" y="4028035"/>
            <a:ext cx="16356632" cy="912547"/>
            <a:chOff x="0" y="0"/>
            <a:chExt cx="4307920" cy="24034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307920" cy="240342"/>
            </a:xfrm>
            <a:custGeom>
              <a:avLst/>
              <a:gdLst/>
              <a:ahLst/>
              <a:cxnLst/>
              <a:rect r="r" b="b" t="t" l="l"/>
              <a:pathLst>
                <a:path h="240342" w="4307920">
                  <a:moveTo>
                    <a:pt x="24139" y="0"/>
                  </a:moveTo>
                  <a:lnTo>
                    <a:pt x="4283780" y="0"/>
                  </a:lnTo>
                  <a:cubicBezTo>
                    <a:pt x="4290182" y="0"/>
                    <a:pt x="4296322" y="2543"/>
                    <a:pt x="4300849" y="7070"/>
                  </a:cubicBezTo>
                  <a:cubicBezTo>
                    <a:pt x="4305376" y="11597"/>
                    <a:pt x="4307920" y="17737"/>
                    <a:pt x="4307920" y="24139"/>
                  </a:cubicBezTo>
                  <a:lnTo>
                    <a:pt x="4307920" y="216202"/>
                  </a:lnTo>
                  <a:cubicBezTo>
                    <a:pt x="4307920" y="222604"/>
                    <a:pt x="4305376" y="228744"/>
                    <a:pt x="4300849" y="233271"/>
                  </a:cubicBezTo>
                  <a:cubicBezTo>
                    <a:pt x="4296322" y="237798"/>
                    <a:pt x="4290182" y="240342"/>
                    <a:pt x="4283780" y="240342"/>
                  </a:cubicBezTo>
                  <a:lnTo>
                    <a:pt x="24139" y="240342"/>
                  </a:lnTo>
                  <a:cubicBezTo>
                    <a:pt x="17737" y="240342"/>
                    <a:pt x="11597" y="237798"/>
                    <a:pt x="7070" y="233271"/>
                  </a:cubicBezTo>
                  <a:cubicBezTo>
                    <a:pt x="2543" y="228744"/>
                    <a:pt x="0" y="222604"/>
                    <a:pt x="0" y="216202"/>
                  </a:cubicBezTo>
                  <a:lnTo>
                    <a:pt x="0" y="24139"/>
                  </a:lnTo>
                  <a:cubicBezTo>
                    <a:pt x="0" y="17737"/>
                    <a:pt x="2543" y="11597"/>
                    <a:pt x="7070" y="7070"/>
                  </a:cubicBezTo>
                  <a:cubicBezTo>
                    <a:pt x="11597" y="2543"/>
                    <a:pt x="17737" y="0"/>
                    <a:pt x="24139" y="0"/>
                  </a:cubicBezTo>
                  <a:close/>
                </a:path>
              </a:pathLst>
            </a:custGeom>
            <a:solidFill>
              <a:srgbClr val="F7AC16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4307920" cy="278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28700" y="4147191"/>
            <a:ext cx="15726657" cy="656611"/>
            <a:chOff x="0" y="0"/>
            <a:chExt cx="34664957" cy="144731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4664957" cy="1447312"/>
            </a:xfrm>
            <a:custGeom>
              <a:avLst/>
              <a:gdLst/>
              <a:ahLst/>
              <a:cxnLst/>
              <a:rect r="r" b="b" t="t" l="l"/>
              <a:pathLst>
                <a:path h="1447312" w="34664957">
                  <a:moveTo>
                    <a:pt x="0" y="0"/>
                  </a:moveTo>
                  <a:lnTo>
                    <a:pt x="34664957" y="0"/>
                  </a:lnTo>
                  <a:lnTo>
                    <a:pt x="34664957" y="1447312"/>
                  </a:lnTo>
                  <a:lnTo>
                    <a:pt x="0" y="1447312"/>
                  </a:lnTo>
                  <a:close/>
                </a:path>
              </a:pathLst>
            </a:custGeom>
            <a:solidFill>
              <a:srgbClr val="F7AC16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0"/>
              <a:ext cx="34664957" cy="14473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27"/>
                </a:lnSpc>
              </a:pPr>
              <a:r>
                <a:rPr lang="en-US" b="true" sz="3106" spc="-185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a rede social representada pela figura, temos duas alternativas: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782641" y="7180906"/>
            <a:ext cx="529722" cy="529722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3822685" y="6470919"/>
            <a:ext cx="529722" cy="529722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3822685" y="7897329"/>
            <a:ext cx="529722" cy="529722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872167" y="7897329"/>
            <a:ext cx="529722" cy="529722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872167" y="6470919"/>
            <a:ext cx="529722" cy="529722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9144000" y="5054882"/>
            <a:ext cx="8074946" cy="4802217"/>
            <a:chOff x="0" y="0"/>
            <a:chExt cx="10766595" cy="6402956"/>
          </a:xfrm>
        </p:grpSpPr>
        <p:grpSp>
          <p:nvGrpSpPr>
            <p:cNvPr name="Group 47" id="47"/>
            <p:cNvGrpSpPr/>
            <p:nvPr/>
          </p:nvGrpSpPr>
          <p:grpSpPr>
            <a:xfrm rot="0">
              <a:off x="0" y="0"/>
              <a:ext cx="10766595" cy="6402956"/>
              <a:chOff x="0" y="0"/>
              <a:chExt cx="2385367" cy="1418592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2385367" cy="1418592"/>
              </a:xfrm>
              <a:custGeom>
                <a:avLst/>
                <a:gdLst/>
                <a:ahLst/>
                <a:cxnLst/>
                <a:rect r="r" b="b" t="t" l="l"/>
                <a:pathLst>
                  <a:path h="1418592" w="2385367">
                    <a:moveTo>
                      <a:pt x="48897" y="0"/>
                    </a:moveTo>
                    <a:lnTo>
                      <a:pt x="2336470" y="0"/>
                    </a:lnTo>
                    <a:cubicBezTo>
                      <a:pt x="2363475" y="0"/>
                      <a:pt x="2385367" y="21892"/>
                      <a:pt x="2385367" y="48897"/>
                    </a:cubicBezTo>
                    <a:lnTo>
                      <a:pt x="2385367" y="1369695"/>
                    </a:lnTo>
                    <a:cubicBezTo>
                      <a:pt x="2385367" y="1382663"/>
                      <a:pt x="2380215" y="1395100"/>
                      <a:pt x="2371046" y="1404270"/>
                    </a:cubicBezTo>
                    <a:cubicBezTo>
                      <a:pt x="2361876" y="1413440"/>
                      <a:pt x="2349439" y="1418592"/>
                      <a:pt x="2336470" y="1418592"/>
                    </a:cubicBezTo>
                    <a:lnTo>
                      <a:pt x="48897" y="1418592"/>
                    </a:lnTo>
                    <a:cubicBezTo>
                      <a:pt x="35928" y="1418592"/>
                      <a:pt x="23491" y="1413440"/>
                      <a:pt x="14322" y="1404270"/>
                    </a:cubicBezTo>
                    <a:cubicBezTo>
                      <a:pt x="5152" y="1395100"/>
                      <a:pt x="0" y="1382663"/>
                      <a:pt x="0" y="1369695"/>
                    </a:cubicBezTo>
                    <a:lnTo>
                      <a:pt x="0" y="48897"/>
                    </a:lnTo>
                    <a:cubicBezTo>
                      <a:pt x="0" y="35928"/>
                      <a:pt x="5152" y="23491"/>
                      <a:pt x="14322" y="14322"/>
                    </a:cubicBezTo>
                    <a:cubicBezTo>
                      <a:pt x="23491" y="5152"/>
                      <a:pt x="35928" y="0"/>
                      <a:pt x="48897" y="0"/>
                    </a:cubicBezTo>
                    <a:close/>
                  </a:path>
                </a:pathLst>
              </a:custGeom>
              <a:solidFill>
                <a:srgbClr val="DAE9F8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38100"/>
                <a:ext cx="2385367" cy="1456692"/>
              </a:xfrm>
              <a:prstGeom prst="rect">
                <a:avLst/>
              </a:prstGeom>
            </p:spPr>
            <p:txBody>
              <a:bodyPr anchor="ctr" rtlCol="false" tIns="45292" lIns="45292" bIns="45292" rIns="45292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50" id="50"/>
            <p:cNvSpPr/>
            <p:nvPr/>
          </p:nvSpPr>
          <p:spPr>
            <a:xfrm flipH="false" flipV="false" rot="0">
              <a:off x="821657" y="134740"/>
              <a:ext cx="9123281" cy="6133476"/>
            </a:xfrm>
            <a:custGeom>
              <a:avLst/>
              <a:gdLst/>
              <a:ahLst/>
              <a:cxnLst/>
              <a:rect r="r" b="b" t="t" l="l"/>
              <a:pathLst>
                <a:path h="6133476" w="9123281">
                  <a:moveTo>
                    <a:pt x="0" y="0"/>
                  </a:moveTo>
                  <a:lnTo>
                    <a:pt x="9123281" y="0"/>
                  </a:lnTo>
                  <a:lnTo>
                    <a:pt x="9123281" y="6133476"/>
                  </a:lnTo>
                  <a:lnTo>
                    <a:pt x="0" y="61334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289" t="0" r="-2289" b="0"/>
              </a:stretch>
            </a:blip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3" id="53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55" id="55"/>
          <p:cNvGrpSpPr/>
          <p:nvPr/>
        </p:nvGrpSpPr>
        <p:grpSpPr>
          <a:xfrm rot="0">
            <a:off x="15981521" y="7180906"/>
            <a:ext cx="529722" cy="529722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3937770" y="7180906"/>
            <a:ext cx="529722" cy="529722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2916612" y="8993439"/>
            <a:ext cx="529722" cy="529722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2930083" y="5396481"/>
            <a:ext cx="529722" cy="529722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1893574" y="7191130"/>
            <a:ext cx="529722" cy="529722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sp>
        <p:nvSpPr>
          <p:cNvPr name="TextBox 70" id="70"/>
          <p:cNvSpPr txBox="true"/>
          <p:nvPr/>
        </p:nvSpPr>
        <p:spPr>
          <a:xfrm rot="0">
            <a:off x="16336916" y="5246767"/>
            <a:ext cx="348655" cy="75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7"/>
              </a:lnSpc>
              <a:spcBef>
                <a:spcPct val="0"/>
              </a:spcBef>
            </a:pPr>
            <a:r>
              <a:rPr lang="en-US" b="true" sz="4484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6714159" y="5246767"/>
            <a:ext cx="348655" cy="75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7"/>
              </a:lnSpc>
              <a:spcBef>
                <a:spcPct val="0"/>
              </a:spcBef>
            </a:pPr>
            <a:r>
              <a:rPr lang="en-US" b="true" sz="4484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652928"/>
            <a:ext cx="16230600" cy="3294301"/>
            <a:chOff x="0" y="0"/>
            <a:chExt cx="21640800" cy="43924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40800" cy="4392402"/>
            </a:xfrm>
            <a:custGeom>
              <a:avLst/>
              <a:gdLst/>
              <a:ahLst/>
              <a:cxnLst/>
              <a:rect r="r" b="b" t="t" l="l"/>
              <a:pathLst>
                <a:path h="4392402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4392402"/>
                  </a:lnTo>
                  <a:lnTo>
                    <a:pt x="0" y="4392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21640800" cy="46019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NÃO-AMIGOS INDEPENDENTES</a:t>
              </a: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 </a:t>
              </a:r>
            </a:p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2020 fase 1</a:t>
              </a:r>
            </a:p>
            <a:p>
              <a:pPr algn="ctr">
                <a:lnSpc>
                  <a:spcPts val="829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362" y="3002747"/>
            <a:ext cx="5188652" cy="912547"/>
            <a:chOff x="0" y="0"/>
            <a:chExt cx="6918203" cy="12167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6918203" cy="1216729"/>
              <a:chOff x="0" y="0"/>
              <a:chExt cx="1366559" cy="24034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366559" cy="240342"/>
              </a:xfrm>
              <a:custGeom>
                <a:avLst/>
                <a:gdLst/>
                <a:ahLst/>
                <a:cxnLst/>
                <a:rect r="r" b="b" t="t" l="l"/>
                <a:pathLst>
                  <a:path h="24034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45"/>
                    </a:lnTo>
                    <a:cubicBezTo>
                      <a:pt x="1366559" y="206272"/>
                      <a:pt x="1332489" y="240342"/>
                      <a:pt x="1290462" y="240342"/>
                    </a:cubicBezTo>
                    <a:lnTo>
                      <a:pt x="76096" y="240342"/>
                    </a:lnTo>
                    <a:cubicBezTo>
                      <a:pt x="34070" y="240342"/>
                      <a:pt x="0" y="206272"/>
                      <a:pt x="0" y="16424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366559" cy="2784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2083082" y="158875"/>
              <a:ext cx="2752038" cy="875481"/>
              <a:chOff x="0" y="0"/>
              <a:chExt cx="4549566" cy="144731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549566" cy="1447312"/>
              </a:xfrm>
              <a:custGeom>
                <a:avLst/>
                <a:gdLst/>
                <a:ahLst/>
                <a:cxnLst/>
                <a:rect r="r" b="b" t="t" l="l"/>
                <a:pathLst>
                  <a:path h="1447312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312"/>
                    </a:lnTo>
                    <a:lnTo>
                      <a:pt x="0" y="1447312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4549566" cy="144731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549855" y="5021388"/>
            <a:ext cx="7075383" cy="5522382"/>
            <a:chOff x="0" y="0"/>
            <a:chExt cx="9433844" cy="736317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433844" cy="6421212"/>
              <a:chOff x="0" y="0"/>
              <a:chExt cx="1992911" cy="135648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92911" cy="1356489"/>
              </a:xfrm>
              <a:custGeom>
                <a:avLst/>
                <a:gdLst/>
                <a:ahLst/>
                <a:cxnLst/>
                <a:rect r="r" b="b" t="t" l="l"/>
                <a:pathLst>
                  <a:path h="1356489" w="1992911">
                    <a:moveTo>
                      <a:pt x="52180" y="0"/>
                    </a:moveTo>
                    <a:lnTo>
                      <a:pt x="1940731" y="0"/>
                    </a:lnTo>
                    <a:cubicBezTo>
                      <a:pt x="1954570" y="0"/>
                      <a:pt x="1967842" y="5498"/>
                      <a:pt x="1977628" y="15283"/>
                    </a:cubicBezTo>
                    <a:cubicBezTo>
                      <a:pt x="1987414" y="25069"/>
                      <a:pt x="1992911" y="38341"/>
                      <a:pt x="1992911" y="52180"/>
                    </a:cubicBezTo>
                    <a:lnTo>
                      <a:pt x="1992911" y="1304309"/>
                    </a:lnTo>
                    <a:cubicBezTo>
                      <a:pt x="1992911" y="1318148"/>
                      <a:pt x="1987414" y="1331420"/>
                      <a:pt x="1977628" y="1341206"/>
                    </a:cubicBezTo>
                    <a:cubicBezTo>
                      <a:pt x="1967842" y="1350991"/>
                      <a:pt x="1954570" y="1356489"/>
                      <a:pt x="1940731" y="1356489"/>
                    </a:cubicBezTo>
                    <a:lnTo>
                      <a:pt x="52180" y="1356489"/>
                    </a:lnTo>
                    <a:cubicBezTo>
                      <a:pt x="23362" y="1356489"/>
                      <a:pt x="0" y="1333127"/>
                      <a:pt x="0" y="1304309"/>
                    </a:cubicBezTo>
                    <a:lnTo>
                      <a:pt x="0" y="52180"/>
                    </a:lnTo>
                    <a:cubicBezTo>
                      <a:pt x="0" y="23362"/>
                      <a:pt x="23362" y="0"/>
                      <a:pt x="52180" y="0"/>
                    </a:cubicBezTo>
                    <a:close/>
                  </a:path>
                </a:pathLst>
              </a:custGeom>
              <a:solidFill>
                <a:srgbClr val="95B7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992911" cy="13945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59047" y="0"/>
              <a:ext cx="9147227" cy="7363177"/>
              <a:chOff x="0" y="0"/>
              <a:chExt cx="16172203" cy="1301802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6172202" cy="13018021"/>
              </a:xfrm>
              <a:custGeom>
                <a:avLst/>
                <a:gdLst/>
                <a:ahLst/>
                <a:cxnLst/>
                <a:rect r="r" b="b" t="t" l="l"/>
                <a:pathLst>
                  <a:path h="13018021" w="16172202">
                    <a:moveTo>
                      <a:pt x="0" y="0"/>
                    </a:moveTo>
                    <a:lnTo>
                      <a:pt x="16172202" y="0"/>
                    </a:lnTo>
                    <a:lnTo>
                      <a:pt x="16172202" y="13018021"/>
                    </a:lnTo>
                    <a:lnTo>
                      <a:pt x="0" y="130180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16172203" cy="13018021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just">
                  <a:lnSpc>
                    <a:spcPts val="3008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155282" y="300022"/>
              <a:ext cx="9123281" cy="5864966"/>
            </a:xfrm>
            <a:custGeom>
              <a:avLst/>
              <a:gdLst/>
              <a:ahLst/>
              <a:cxnLst/>
              <a:rect r="r" b="b" t="t" l="l"/>
              <a:pathLst>
                <a:path h="5864966" w="9123281">
                  <a:moveTo>
                    <a:pt x="0" y="0"/>
                  </a:moveTo>
                  <a:lnTo>
                    <a:pt x="9123280" y="0"/>
                  </a:lnTo>
                  <a:lnTo>
                    <a:pt x="9123280" y="5864966"/>
                  </a:lnTo>
                  <a:lnTo>
                    <a:pt x="0" y="5864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280137" y="5149773"/>
            <a:ext cx="7829615" cy="5265612"/>
            <a:chOff x="0" y="0"/>
            <a:chExt cx="19356930" cy="1301802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356930" cy="13018021"/>
            </a:xfrm>
            <a:custGeom>
              <a:avLst/>
              <a:gdLst/>
              <a:ahLst/>
              <a:cxnLst/>
              <a:rect r="r" b="b" t="t" l="l"/>
              <a:pathLst>
                <a:path h="13018021" w="19356930">
                  <a:moveTo>
                    <a:pt x="0" y="0"/>
                  </a:moveTo>
                  <a:lnTo>
                    <a:pt x="19356930" y="0"/>
                  </a:lnTo>
                  <a:lnTo>
                    <a:pt x="19356930" y="13018021"/>
                  </a:lnTo>
                  <a:lnTo>
                    <a:pt x="0" y="130180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19356930" cy="130180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8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53119" y="4028035"/>
            <a:ext cx="16356632" cy="912547"/>
            <a:chOff x="0" y="0"/>
            <a:chExt cx="4307920" cy="24034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307920" cy="240342"/>
            </a:xfrm>
            <a:custGeom>
              <a:avLst/>
              <a:gdLst/>
              <a:ahLst/>
              <a:cxnLst/>
              <a:rect r="r" b="b" t="t" l="l"/>
              <a:pathLst>
                <a:path h="240342" w="4307920">
                  <a:moveTo>
                    <a:pt x="24139" y="0"/>
                  </a:moveTo>
                  <a:lnTo>
                    <a:pt x="4283780" y="0"/>
                  </a:lnTo>
                  <a:cubicBezTo>
                    <a:pt x="4290182" y="0"/>
                    <a:pt x="4296322" y="2543"/>
                    <a:pt x="4300849" y="7070"/>
                  </a:cubicBezTo>
                  <a:cubicBezTo>
                    <a:pt x="4305376" y="11597"/>
                    <a:pt x="4307920" y="17737"/>
                    <a:pt x="4307920" y="24139"/>
                  </a:cubicBezTo>
                  <a:lnTo>
                    <a:pt x="4307920" y="216202"/>
                  </a:lnTo>
                  <a:cubicBezTo>
                    <a:pt x="4307920" y="222604"/>
                    <a:pt x="4305376" y="228744"/>
                    <a:pt x="4300849" y="233271"/>
                  </a:cubicBezTo>
                  <a:cubicBezTo>
                    <a:pt x="4296322" y="237798"/>
                    <a:pt x="4290182" y="240342"/>
                    <a:pt x="4283780" y="240342"/>
                  </a:cubicBezTo>
                  <a:lnTo>
                    <a:pt x="24139" y="240342"/>
                  </a:lnTo>
                  <a:cubicBezTo>
                    <a:pt x="17737" y="240342"/>
                    <a:pt x="11597" y="237798"/>
                    <a:pt x="7070" y="233271"/>
                  </a:cubicBezTo>
                  <a:cubicBezTo>
                    <a:pt x="2543" y="228744"/>
                    <a:pt x="0" y="222604"/>
                    <a:pt x="0" y="216202"/>
                  </a:cubicBezTo>
                  <a:lnTo>
                    <a:pt x="0" y="24139"/>
                  </a:lnTo>
                  <a:cubicBezTo>
                    <a:pt x="0" y="17737"/>
                    <a:pt x="2543" y="11597"/>
                    <a:pt x="7070" y="7070"/>
                  </a:cubicBezTo>
                  <a:cubicBezTo>
                    <a:pt x="11597" y="2543"/>
                    <a:pt x="17737" y="0"/>
                    <a:pt x="24139" y="0"/>
                  </a:cubicBezTo>
                  <a:close/>
                </a:path>
              </a:pathLst>
            </a:custGeom>
            <a:solidFill>
              <a:srgbClr val="F7AC16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4307920" cy="278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28700" y="4147191"/>
            <a:ext cx="15726657" cy="656611"/>
            <a:chOff x="0" y="0"/>
            <a:chExt cx="34664957" cy="144731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4664957" cy="1447312"/>
            </a:xfrm>
            <a:custGeom>
              <a:avLst/>
              <a:gdLst/>
              <a:ahLst/>
              <a:cxnLst/>
              <a:rect r="r" b="b" t="t" l="l"/>
              <a:pathLst>
                <a:path h="1447312" w="34664957">
                  <a:moveTo>
                    <a:pt x="0" y="0"/>
                  </a:moveTo>
                  <a:lnTo>
                    <a:pt x="34664957" y="0"/>
                  </a:lnTo>
                  <a:lnTo>
                    <a:pt x="34664957" y="1447312"/>
                  </a:lnTo>
                  <a:lnTo>
                    <a:pt x="0" y="1447312"/>
                  </a:lnTo>
                  <a:close/>
                </a:path>
              </a:pathLst>
            </a:custGeom>
            <a:solidFill>
              <a:srgbClr val="F7AC16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0"/>
              <a:ext cx="34664957" cy="14473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27"/>
                </a:lnSpc>
              </a:pPr>
              <a:r>
                <a:rPr lang="en-US" b="true" sz="3106" spc="-185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a rede social representada pela figura, temos duas alternativas: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782641" y="7180906"/>
            <a:ext cx="529722" cy="529722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3822685" y="6470919"/>
            <a:ext cx="529722" cy="529722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3822685" y="7897329"/>
            <a:ext cx="529722" cy="529722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872167" y="7897329"/>
            <a:ext cx="529722" cy="529722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872167" y="6470919"/>
            <a:ext cx="529722" cy="529722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9144000" y="5054882"/>
            <a:ext cx="8074946" cy="4802217"/>
            <a:chOff x="0" y="0"/>
            <a:chExt cx="10766595" cy="6402956"/>
          </a:xfrm>
        </p:grpSpPr>
        <p:grpSp>
          <p:nvGrpSpPr>
            <p:cNvPr name="Group 47" id="47"/>
            <p:cNvGrpSpPr/>
            <p:nvPr/>
          </p:nvGrpSpPr>
          <p:grpSpPr>
            <a:xfrm rot="0">
              <a:off x="0" y="0"/>
              <a:ext cx="10766595" cy="6402956"/>
              <a:chOff x="0" y="0"/>
              <a:chExt cx="2385367" cy="1418592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2385367" cy="1418592"/>
              </a:xfrm>
              <a:custGeom>
                <a:avLst/>
                <a:gdLst/>
                <a:ahLst/>
                <a:cxnLst/>
                <a:rect r="r" b="b" t="t" l="l"/>
                <a:pathLst>
                  <a:path h="1418592" w="2385367">
                    <a:moveTo>
                      <a:pt x="48897" y="0"/>
                    </a:moveTo>
                    <a:lnTo>
                      <a:pt x="2336470" y="0"/>
                    </a:lnTo>
                    <a:cubicBezTo>
                      <a:pt x="2363475" y="0"/>
                      <a:pt x="2385367" y="21892"/>
                      <a:pt x="2385367" y="48897"/>
                    </a:cubicBezTo>
                    <a:lnTo>
                      <a:pt x="2385367" y="1369695"/>
                    </a:lnTo>
                    <a:cubicBezTo>
                      <a:pt x="2385367" y="1382663"/>
                      <a:pt x="2380215" y="1395100"/>
                      <a:pt x="2371046" y="1404270"/>
                    </a:cubicBezTo>
                    <a:cubicBezTo>
                      <a:pt x="2361876" y="1413440"/>
                      <a:pt x="2349439" y="1418592"/>
                      <a:pt x="2336470" y="1418592"/>
                    </a:cubicBezTo>
                    <a:lnTo>
                      <a:pt x="48897" y="1418592"/>
                    </a:lnTo>
                    <a:cubicBezTo>
                      <a:pt x="35928" y="1418592"/>
                      <a:pt x="23491" y="1413440"/>
                      <a:pt x="14322" y="1404270"/>
                    </a:cubicBezTo>
                    <a:cubicBezTo>
                      <a:pt x="5152" y="1395100"/>
                      <a:pt x="0" y="1382663"/>
                      <a:pt x="0" y="1369695"/>
                    </a:cubicBezTo>
                    <a:lnTo>
                      <a:pt x="0" y="48897"/>
                    </a:lnTo>
                    <a:cubicBezTo>
                      <a:pt x="0" y="35928"/>
                      <a:pt x="5152" y="23491"/>
                      <a:pt x="14322" y="14322"/>
                    </a:cubicBezTo>
                    <a:cubicBezTo>
                      <a:pt x="23491" y="5152"/>
                      <a:pt x="35928" y="0"/>
                      <a:pt x="48897" y="0"/>
                    </a:cubicBezTo>
                    <a:close/>
                  </a:path>
                </a:pathLst>
              </a:custGeom>
              <a:solidFill>
                <a:srgbClr val="DAE9F8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38100"/>
                <a:ext cx="2385367" cy="1456692"/>
              </a:xfrm>
              <a:prstGeom prst="rect">
                <a:avLst/>
              </a:prstGeom>
            </p:spPr>
            <p:txBody>
              <a:bodyPr anchor="ctr" rtlCol="false" tIns="45292" lIns="45292" bIns="45292" rIns="45292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50" id="50"/>
            <p:cNvSpPr/>
            <p:nvPr/>
          </p:nvSpPr>
          <p:spPr>
            <a:xfrm flipH="false" flipV="false" rot="0">
              <a:off x="821657" y="134740"/>
              <a:ext cx="9123281" cy="6133476"/>
            </a:xfrm>
            <a:custGeom>
              <a:avLst/>
              <a:gdLst/>
              <a:ahLst/>
              <a:cxnLst/>
              <a:rect r="r" b="b" t="t" l="l"/>
              <a:pathLst>
                <a:path h="6133476" w="9123281">
                  <a:moveTo>
                    <a:pt x="0" y="0"/>
                  </a:moveTo>
                  <a:lnTo>
                    <a:pt x="9123281" y="0"/>
                  </a:lnTo>
                  <a:lnTo>
                    <a:pt x="9123281" y="6133476"/>
                  </a:lnTo>
                  <a:lnTo>
                    <a:pt x="0" y="61334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289" t="0" r="-2289" b="0"/>
              </a:stretch>
            </a:blip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3" id="53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55" id="55"/>
          <p:cNvGrpSpPr/>
          <p:nvPr/>
        </p:nvGrpSpPr>
        <p:grpSpPr>
          <a:xfrm rot="0">
            <a:off x="15981521" y="7180906"/>
            <a:ext cx="529722" cy="529722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3954601" y="7180906"/>
            <a:ext cx="529722" cy="529722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2916612" y="8993439"/>
            <a:ext cx="529722" cy="529722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1872672" y="7180906"/>
            <a:ext cx="529722" cy="529722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9868621" y="7180906"/>
            <a:ext cx="529722" cy="529722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2916612" y="5396481"/>
            <a:ext cx="529722" cy="529722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sp>
        <p:nvSpPr>
          <p:cNvPr name="TextBox 73" id="73"/>
          <p:cNvSpPr txBox="true"/>
          <p:nvPr/>
        </p:nvSpPr>
        <p:spPr>
          <a:xfrm rot="0">
            <a:off x="16336916" y="5246767"/>
            <a:ext cx="348655" cy="75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7"/>
              </a:lnSpc>
              <a:spcBef>
                <a:spcPct val="0"/>
              </a:spcBef>
            </a:pPr>
            <a:r>
              <a:rPr lang="en-US" b="true" sz="4484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6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6714159" y="5246767"/>
            <a:ext cx="348655" cy="75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7"/>
              </a:lnSpc>
              <a:spcBef>
                <a:spcPct val="0"/>
              </a:spcBef>
            </a:pPr>
            <a:r>
              <a:rPr lang="en-US" b="true" sz="4484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652928"/>
            <a:ext cx="16230600" cy="3294301"/>
            <a:chOff x="0" y="0"/>
            <a:chExt cx="21640800" cy="43924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640800" cy="4392402"/>
            </a:xfrm>
            <a:custGeom>
              <a:avLst/>
              <a:gdLst/>
              <a:ahLst/>
              <a:cxnLst/>
              <a:rect r="r" b="b" t="t" l="l"/>
              <a:pathLst>
                <a:path h="4392402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4392402"/>
                  </a:lnTo>
                  <a:lnTo>
                    <a:pt x="0" y="4392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21640800" cy="46019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NÃO-AMIGOS INDEPENDENTES</a:t>
              </a: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 </a:t>
              </a:r>
            </a:p>
            <a:p>
              <a:pPr algn="ctr">
                <a:lnSpc>
                  <a:spcPts val="8293"/>
                </a:lnSpc>
              </a:pPr>
              <a:r>
                <a:rPr lang="en-US" sz="6009" i="true" spc="-613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2020 fase 1</a:t>
              </a:r>
            </a:p>
            <a:p>
              <a:pPr algn="ctr">
                <a:lnSpc>
                  <a:spcPts val="829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312362" y="3002747"/>
            <a:ext cx="5188652" cy="912547"/>
            <a:chOff x="0" y="0"/>
            <a:chExt cx="6918203" cy="12167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6918203" cy="1216729"/>
              <a:chOff x="0" y="0"/>
              <a:chExt cx="1366559" cy="24034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366559" cy="240342"/>
              </a:xfrm>
              <a:custGeom>
                <a:avLst/>
                <a:gdLst/>
                <a:ahLst/>
                <a:cxnLst/>
                <a:rect r="r" b="b" t="t" l="l"/>
                <a:pathLst>
                  <a:path h="24034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45"/>
                    </a:lnTo>
                    <a:cubicBezTo>
                      <a:pt x="1366559" y="206272"/>
                      <a:pt x="1332489" y="240342"/>
                      <a:pt x="1290462" y="240342"/>
                    </a:cubicBezTo>
                    <a:lnTo>
                      <a:pt x="76096" y="240342"/>
                    </a:lnTo>
                    <a:cubicBezTo>
                      <a:pt x="34070" y="240342"/>
                      <a:pt x="0" y="206272"/>
                      <a:pt x="0" y="16424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366559" cy="2784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2083082" y="158875"/>
              <a:ext cx="2752038" cy="875481"/>
              <a:chOff x="0" y="0"/>
              <a:chExt cx="4549566" cy="144731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549566" cy="1447312"/>
              </a:xfrm>
              <a:custGeom>
                <a:avLst/>
                <a:gdLst/>
                <a:ahLst/>
                <a:cxnLst/>
                <a:rect r="r" b="b" t="t" l="l"/>
                <a:pathLst>
                  <a:path h="1447312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312"/>
                    </a:lnTo>
                    <a:lnTo>
                      <a:pt x="0" y="1447312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4549566" cy="144731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RESOLUÇÃO</a:t>
                </a: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9280137" y="5149773"/>
            <a:ext cx="7829615" cy="5265612"/>
            <a:chOff x="0" y="0"/>
            <a:chExt cx="19356930" cy="1301802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356930" cy="13018021"/>
            </a:xfrm>
            <a:custGeom>
              <a:avLst/>
              <a:gdLst/>
              <a:ahLst/>
              <a:cxnLst/>
              <a:rect r="r" b="b" t="t" l="l"/>
              <a:pathLst>
                <a:path h="13018021" w="19356930">
                  <a:moveTo>
                    <a:pt x="0" y="0"/>
                  </a:moveTo>
                  <a:lnTo>
                    <a:pt x="19356930" y="0"/>
                  </a:lnTo>
                  <a:lnTo>
                    <a:pt x="19356930" y="13018021"/>
                  </a:lnTo>
                  <a:lnTo>
                    <a:pt x="0" y="130180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19356930" cy="130180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08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485917" y="4048631"/>
            <a:ext cx="9418055" cy="5600971"/>
            <a:chOff x="0" y="0"/>
            <a:chExt cx="12557406" cy="7467962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2557406" cy="7467962"/>
              <a:chOff x="0" y="0"/>
              <a:chExt cx="2385367" cy="1418592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85367" cy="1418592"/>
              </a:xfrm>
              <a:custGeom>
                <a:avLst/>
                <a:gdLst/>
                <a:ahLst/>
                <a:cxnLst/>
                <a:rect r="r" b="b" t="t" l="l"/>
                <a:pathLst>
                  <a:path h="1418592" w="2385367">
                    <a:moveTo>
                      <a:pt x="48897" y="0"/>
                    </a:moveTo>
                    <a:lnTo>
                      <a:pt x="2336470" y="0"/>
                    </a:lnTo>
                    <a:cubicBezTo>
                      <a:pt x="2363475" y="0"/>
                      <a:pt x="2385367" y="21892"/>
                      <a:pt x="2385367" y="48897"/>
                    </a:cubicBezTo>
                    <a:lnTo>
                      <a:pt x="2385367" y="1369695"/>
                    </a:lnTo>
                    <a:cubicBezTo>
                      <a:pt x="2385367" y="1382663"/>
                      <a:pt x="2380215" y="1395100"/>
                      <a:pt x="2371046" y="1404270"/>
                    </a:cubicBezTo>
                    <a:cubicBezTo>
                      <a:pt x="2361876" y="1413440"/>
                      <a:pt x="2349439" y="1418592"/>
                      <a:pt x="2336470" y="1418592"/>
                    </a:cubicBezTo>
                    <a:lnTo>
                      <a:pt x="48897" y="1418592"/>
                    </a:lnTo>
                    <a:cubicBezTo>
                      <a:pt x="35928" y="1418592"/>
                      <a:pt x="23491" y="1413440"/>
                      <a:pt x="14322" y="1404270"/>
                    </a:cubicBezTo>
                    <a:cubicBezTo>
                      <a:pt x="5152" y="1395100"/>
                      <a:pt x="0" y="1382663"/>
                      <a:pt x="0" y="1369695"/>
                    </a:cubicBezTo>
                    <a:lnTo>
                      <a:pt x="0" y="48897"/>
                    </a:lnTo>
                    <a:cubicBezTo>
                      <a:pt x="0" y="35928"/>
                      <a:pt x="5152" y="23491"/>
                      <a:pt x="14322" y="14322"/>
                    </a:cubicBezTo>
                    <a:cubicBezTo>
                      <a:pt x="23491" y="5152"/>
                      <a:pt x="35928" y="0"/>
                      <a:pt x="48897" y="0"/>
                    </a:cubicBezTo>
                    <a:close/>
                  </a:path>
                </a:pathLst>
              </a:custGeom>
              <a:solidFill>
                <a:srgbClr val="DAE9F8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2385367" cy="1456692"/>
              </a:xfrm>
              <a:prstGeom prst="rect">
                <a:avLst/>
              </a:prstGeom>
            </p:spPr>
            <p:txBody>
              <a:bodyPr anchor="ctr" rtlCol="false" tIns="45292" lIns="45292" bIns="45292" rIns="45292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958324" y="157152"/>
              <a:ext cx="10640759" cy="7153659"/>
            </a:xfrm>
            <a:custGeom>
              <a:avLst/>
              <a:gdLst/>
              <a:ahLst/>
              <a:cxnLst/>
              <a:rect r="r" b="b" t="t" l="l"/>
              <a:pathLst>
                <a:path h="7153659" w="10640759">
                  <a:moveTo>
                    <a:pt x="0" y="0"/>
                  </a:moveTo>
                  <a:lnTo>
                    <a:pt x="10640759" y="0"/>
                  </a:lnTo>
                  <a:lnTo>
                    <a:pt x="10640759" y="7153658"/>
                  </a:lnTo>
                  <a:lnTo>
                    <a:pt x="0" y="71536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289" t="0" r="-2289" b="0"/>
              </a:stretch>
            </a:blipFill>
          </p:spPr>
        </p:sp>
        <p:grpSp>
          <p:nvGrpSpPr>
            <p:cNvPr name="Group 22" id="22"/>
            <p:cNvGrpSpPr/>
            <p:nvPr/>
          </p:nvGrpSpPr>
          <p:grpSpPr>
            <a:xfrm rot="0">
              <a:off x="10633078" y="3306195"/>
              <a:ext cx="823774" cy="823774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7481000" y="3306195"/>
              <a:ext cx="823774" cy="823774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5866816" y="6124878"/>
              <a:ext cx="823774" cy="823774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4243378" y="3306195"/>
              <a:ext cx="823774" cy="823774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1126863" y="3306195"/>
              <a:ext cx="823774" cy="823774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5866816" y="531222"/>
              <a:ext cx="823774" cy="823774"/>
              <a:chOff x="0" y="0"/>
              <a:chExt cx="812800" cy="8128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</p:txBody>
          </p:sp>
        </p:grpSp>
        <p:sp>
          <p:nvSpPr>
            <p:cNvPr name="TextBox 40" id="40"/>
            <p:cNvSpPr txBox="true"/>
            <p:nvPr/>
          </p:nvSpPr>
          <p:spPr>
            <a:xfrm rot="0">
              <a:off x="11185754" y="312126"/>
              <a:ext cx="542195" cy="11570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322"/>
                </a:lnSpc>
                <a:spcBef>
                  <a:spcPct val="0"/>
                </a:spcBef>
              </a:pPr>
              <a:r>
                <a:rPr lang="en-US" b="true" sz="5230">
                  <a:solidFill>
                    <a:srgbClr val="169D53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6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3" id="43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0" t="-12471" r="-26038" b="-142032"/>
                </a:stretch>
              </a:blipFill>
            </p:spPr>
          </p:sp>
        </p:grpSp>
      </p:grpSp>
      <p:sp>
        <p:nvSpPr>
          <p:cNvPr name="Freeform 45" id="45"/>
          <p:cNvSpPr/>
          <p:nvPr/>
        </p:nvSpPr>
        <p:spPr>
          <a:xfrm flipH="false" flipV="false" rot="0">
            <a:off x="353617" y="5143500"/>
            <a:ext cx="7336035" cy="3319556"/>
          </a:xfrm>
          <a:custGeom>
            <a:avLst/>
            <a:gdLst/>
            <a:ahLst/>
            <a:cxnLst/>
            <a:rect r="r" b="b" t="t" l="l"/>
            <a:pathLst>
              <a:path h="3319556" w="7336035">
                <a:moveTo>
                  <a:pt x="0" y="0"/>
                </a:moveTo>
                <a:lnTo>
                  <a:pt x="7336035" y="0"/>
                </a:lnTo>
                <a:lnTo>
                  <a:pt x="7336035" y="3319556"/>
                </a:lnTo>
                <a:lnTo>
                  <a:pt x="0" y="33195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9958" y="9327196"/>
            <a:ext cx="6908084" cy="478208"/>
            <a:chOff x="0" y="0"/>
            <a:chExt cx="9210779" cy="637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10779" cy="637611"/>
            </a:xfrm>
            <a:custGeom>
              <a:avLst/>
              <a:gdLst/>
              <a:ahLst/>
              <a:cxnLst/>
              <a:rect r="r" b="b" t="t" l="l"/>
              <a:pathLst>
                <a:path h="637611" w="9210779">
                  <a:moveTo>
                    <a:pt x="0" y="0"/>
                  </a:moveTo>
                  <a:lnTo>
                    <a:pt x="9210779" y="0"/>
                  </a:lnTo>
                  <a:lnTo>
                    <a:pt x="9210779" y="637611"/>
                  </a:lnTo>
                  <a:lnTo>
                    <a:pt x="0" y="6376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9210779" cy="63761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826"/>
                </a:lnSpc>
              </a:pPr>
              <a:r>
                <a:rPr lang="en-US" sz="3188" b="true">
                  <a:solidFill>
                    <a:srgbClr val="F2EFEB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CODELAB TEEN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03845" y="381000"/>
            <a:ext cx="12880309" cy="2409147"/>
            <a:chOff x="0" y="0"/>
            <a:chExt cx="17173745" cy="32121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173746" cy="3212196"/>
            </a:xfrm>
            <a:custGeom>
              <a:avLst/>
              <a:gdLst/>
              <a:ahLst/>
              <a:cxnLst/>
              <a:rect r="r" b="b" t="t" l="l"/>
              <a:pathLst>
                <a:path h="3212196" w="17173746">
                  <a:moveTo>
                    <a:pt x="0" y="0"/>
                  </a:moveTo>
                  <a:lnTo>
                    <a:pt x="17173746" y="0"/>
                  </a:lnTo>
                  <a:lnTo>
                    <a:pt x="17173746" y="3212196"/>
                  </a:lnTo>
                  <a:lnTo>
                    <a:pt x="0" y="32121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66725"/>
              <a:ext cx="17173745" cy="36789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7619"/>
                </a:lnSpc>
              </a:pPr>
              <a:r>
                <a:rPr lang="en-US" sz="12766" i="true" spc="-1314">
                  <a:solidFill>
                    <a:srgbClr val="F2EFEB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OBRIGADO!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-82000"/>
            <a:ext cx="2397565" cy="1010011"/>
            <a:chOff x="0" y="0"/>
            <a:chExt cx="3196753" cy="13466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96717" cy="1346708"/>
            </a:xfrm>
            <a:custGeom>
              <a:avLst/>
              <a:gdLst/>
              <a:ahLst/>
              <a:cxnLst/>
              <a:rect r="r" b="b" t="t" l="l"/>
              <a:pathLst>
                <a:path h="1346708" w="3196717">
                  <a:moveTo>
                    <a:pt x="0" y="0"/>
                  </a:moveTo>
                  <a:lnTo>
                    <a:pt x="3196717" y="0"/>
                  </a:lnTo>
                  <a:lnTo>
                    <a:pt x="3196717" y="1346708"/>
                  </a:lnTo>
                  <a:lnTo>
                    <a:pt x="0" y="1346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17859" r="-1" b="-1178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828401" y="8343483"/>
            <a:ext cx="8631198" cy="580390"/>
            <a:chOff x="0" y="0"/>
            <a:chExt cx="11508264" cy="77385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508264" cy="773853"/>
            </a:xfrm>
            <a:custGeom>
              <a:avLst/>
              <a:gdLst/>
              <a:ahLst/>
              <a:cxnLst/>
              <a:rect r="r" b="b" t="t" l="l"/>
              <a:pathLst>
                <a:path h="773853" w="11508264">
                  <a:moveTo>
                    <a:pt x="0" y="0"/>
                  </a:moveTo>
                  <a:lnTo>
                    <a:pt x="11508264" y="0"/>
                  </a:lnTo>
                  <a:lnTo>
                    <a:pt x="11508264" y="773853"/>
                  </a:lnTo>
                  <a:lnTo>
                    <a:pt x="0" y="7738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1508264" cy="8405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759"/>
                </a:lnSpc>
              </a:pPr>
              <a:r>
                <a:rPr lang="en-US" sz="3399" b="true">
                  <a:solidFill>
                    <a:srgbClr val="F2EFEB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https://forms.gle/uSEa4NHTvCh7fZRX8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512237" y="2700980"/>
            <a:ext cx="13263525" cy="1098807"/>
          </a:xfrm>
          <a:custGeom>
            <a:avLst/>
            <a:gdLst/>
            <a:ahLst/>
            <a:cxnLst/>
            <a:rect r="r" b="b" t="t" l="l"/>
            <a:pathLst>
              <a:path h="1098807" w="13263525">
                <a:moveTo>
                  <a:pt x="0" y="0"/>
                </a:moveTo>
                <a:lnTo>
                  <a:pt x="13263526" y="0"/>
                </a:lnTo>
                <a:lnTo>
                  <a:pt x="13263526" y="1098808"/>
                </a:lnTo>
                <a:lnTo>
                  <a:pt x="0" y="10988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998037" y="2993209"/>
            <a:ext cx="12291926" cy="696813"/>
            <a:chOff x="0" y="0"/>
            <a:chExt cx="16389235" cy="9290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389235" cy="929084"/>
            </a:xfrm>
            <a:custGeom>
              <a:avLst/>
              <a:gdLst/>
              <a:ahLst/>
              <a:cxnLst/>
              <a:rect r="r" b="b" t="t" l="l"/>
              <a:pathLst>
                <a:path h="929084" w="16389235">
                  <a:moveTo>
                    <a:pt x="0" y="0"/>
                  </a:moveTo>
                  <a:lnTo>
                    <a:pt x="16389235" y="0"/>
                  </a:lnTo>
                  <a:lnTo>
                    <a:pt x="16389235" y="929084"/>
                  </a:lnTo>
                  <a:lnTo>
                    <a:pt x="0" y="9290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"/>
              <a:ext cx="16389235" cy="93860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960"/>
                </a:lnSpc>
              </a:pPr>
              <a:r>
                <a:rPr lang="en-US" b="true" sz="3300" spc="-198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Contem para gente o que você achou da aula de hoje: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086600" y="400299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DICA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PALÍNDROMOS  - 2020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106098" y="3302559"/>
            <a:ext cx="14075804" cy="6570122"/>
            <a:chOff x="0" y="0"/>
            <a:chExt cx="3707208" cy="17304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07208" cy="1730403"/>
            </a:xfrm>
            <a:custGeom>
              <a:avLst/>
              <a:gdLst/>
              <a:ahLst/>
              <a:cxnLst/>
              <a:rect r="r" b="b" t="t" l="l"/>
              <a:pathLst>
                <a:path h="1730403" w="3707208">
                  <a:moveTo>
                    <a:pt x="28051" y="0"/>
                  </a:moveTo>
                  <a:lnTo>
                    <a:pt x="3679157" y="0"/>
                  </a:lnTo>
                  <a:cubicBezTo>
                    <a:pt x="3686597" y="0"/>
                    <a:pt x="3693732" y="2955"/>
                    <a:pt x="3698992" y="8216"/>
                  </a:cubicBezTo>
                  <a:cubicBezTo>
                    <a:pt x="3704253" y="13476"/>
                    <a:pt x="3707208" y="20611"/>
                    <a:pt x="3707208" y="28051"/>
                  </a:cubicBezTo>
                  <a:lnTo>
                    <a:pt x="3707208" y="1702352"/>
                  </a:lnTo>
                  <a:cubicBezTo>
                    <a:pt x="3707208" y="1709791"/>
                    <a:pt x="3704253" y="1716926"/>
                    <a:pt x="3698992" y="1722187"/>
                  </a:cubicBezTo>
                  <a:cubicBezTo>
                    <a:pt x="3693732" y="1727447"/>
                    <a:pt x="3686597" y="1730403"/>
                    <a:pt x="3679157" y="1730403"/>
                  </a:cubicBezTo>
                  <a:lnTo>
                    <a:pt x="28051" y="1730403"/>
                  </a:lnTo>
                  <a:cubicBezTo>
                    <a:pt x="20611" y="1730403"/>
                    <a:pt x="13476" y="1727447"/>
                    <a:pt x="8216" y="1722187"/>
                  </a:cubicBezTo>
                  <a:cubicBezTo>
                    <a:pt x="2955" y="1716926"/>
                    <a:pt x="0" y="1709791"/>
                    <a:pt x="0" y="1702352"/>
                  </a:cubicBezTo>
                  <a:lnTo>
                    <a:pt x="0" y="28051"/>
                  </a:lnTo>
                  <a:cubicBezTo>
                    <a:pt x="0" y="20611"/>
                    <a:pt x="2955" y="13476"/>
                    <a:pt x="8216" y="8216"/>
                  </a:cubicBezTo>
                  <a:cubicBezTo>
                    <a:pt x="13476" y="2955"/>
                    <a:pt x="20611" y="0"/>
                    <a:pt x="28051" y="0"/>
                  </a:cubicBezTo>
                  <a:close/>
                </a:path>
              </a:pathLst>
            </a:custGeom>
            <a:solidFill>
              <a:srgbClr val="5271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707208" cy="1768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2580877" y="3522988"/>
            <a:ext cx="12735879" cy="1123299"/>
            <a:chOff x="0" y="0"/>
            <a:chExt cx="28072634" cy="247599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072634" cy="2475993"/>
            </a:xfrm>
            <a:custGeom>
              <a:avLst/>
              <a:gdLst/>
              <a:ahLst/>
              <a:cxnLst/>
              <a:rect r="r" b="b" t="t" l="l"/>
              <a:pathLst>
                <a:path h="2475993" w="28072634">
                  <a:moveTo>
                    <a:pt x="0" y="0"/>
                  </a:moveTo>
                  <a:lnTo>
                    <a:pt x="28072634" y="0"/>
                  </a:lnTo>
                  <a:lnTo>
                    <a:pt x="28072634" y="2475993"/>
                  </a:lnTo>
                  <a:lnTo>
                    <a:pt x="0" y="24759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28072634" cy="24759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7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Portanto, osso é palíndromo!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4671661" y="4081002"/>
            <a:ext cx="8944678" cy="5791679"/>
          </a:xfrm>
          <a:custGeom>
            <a:avLst/>
            <a:gdLst/>
            <a:ahLst/>
            <a:cxnLst/>
            <a:rect r="r" b="b" t="t" l="l"/>
            <a:pathLst>
              <a:path h="5791679" w="8944678">
                <a:moveTo>
                  <a:pt x="0" y="0"/>
                </a:moveTo>
                <a:lnTo>
                  <a:pt x="8944678" y="0"/>
                </a:lnTo>
                <a:lnTo>
                  <a:pt x="8944678" y="5791680"/>
                </a:lnTo>
                <a:lnTo>
                  <a:pt x="0" y="57916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DICA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PALÍNDROMOS  - 2020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106098" y="3302559"/>
            <a:ext cx="14075804" cy="6570122"/>
            <a:chOff x="0" y="0"/>
            <a:chExt cx="3707208" cy="17304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07208" cy="1730403"/>
            </a:xfrm>
            <a:custGeom>
              <a:avLst/>
              <a:gdLst/>
              <a:ahLst/>
              <a:cxnLst/>
              <a:rect r="r" b="b" t="t" l="l"/>
              <a:pathLst>
                <a:path h="1730403" w="3707208">
                  <a:moveTo>
                    <a:pt x="28051" y="0"/>
                  </a:moveTo>
                  <a:lnTo>
                    <a:pt x="3679157" y="0"/>
                  </a:lnTo>
                  <a:cubicBezTo>
                    <a:pt x="3686597" y="0"/>
                    <a:pt x="3693732" y="2955"/>
                    <a:pt x="3698992" y="8216"/>
                  </a:cubicBezTo>
                  <a:cubicBezTo>
                    <a:pt x="3704253" y="13476"/>
                    <a:pt x="3707208" y="20611"/>
                    <a:pt x="3707208" y="28051"/>
                  </a:cubicBezTo>
                  <a:lnTo>
                    <a:pt x="3707208" y="1702352"/>
                  </a:lnTo>
                  <a:cubicBezTo>
                    <a:pt x="3707208" y="1709791"/>
                    <a:pt x="3704253" y="1716926"/>
                    <a:pt x="3698992" y="1722187"/>
                  </a:cubicBezTo>
                  <a:cubicBezTo>
                    <a:pt x="3693732" y="1727447"/>
                    <a:pt x="3686597" y="1730403"/>
                    <a:pt x="3679157" y="1730403"/>
                  </a:cubicBezTo>
                  <a:lnTo>
                    <a:pt x="28051" y="1730403"/>
                  </a:lnTo>
                  <a:cubicBezTo>
                    <a:pt x="20611" y="1730403"/>
                    <a:pt x="13476" y="1727447"/>
                    <a:pt x="8216" y="1722187"/>
                  </a:cubicBezTo>
                  <a:cubicBezTo>
                    <a:pt x="2955" y="1716926"/>
                    <a:pt x="0" y="1709791"/>
                    <a:pt x="0" y="1702352"/>
                  </a:cubicBezTo>
                  <a:lnTo>
                    <a:pt x="0" y="28051"/>
                  </a:lnTo>
                  <a:cubicBezTo>
                    <a:pt x="0" y="20611"/>
                    <a:pt x="2955" y="13476"/>
                    <a:pt x="8216" y="8216"/>
                  </a:cubicBezTo>
                  <a:cubicBezTo>
                    <a:pt x="13476" y="2955"/>
                    <a:pt x="20611" y="0"/>
                    <a:pt x="28051" y="0"/>
                  </a:cubicBezTo>
                  <a:close/>
                </a:path>
              </a:pathLst>
            </a:custGeom>
            <a:solidFill>
              <a:srgbClr val="5271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707208" cy="1768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2580877" y="3522988"/>
            <a:ext cx="12735879" cy="1123299"/>
            <a:chOff x="0" y="0"/>
            <a:chExt cx="28072634" cy="247599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072634" cy="2475993"/>
            </a:xfrm>
            <a:custGeom>
              <a:avLst/>
              <a:gdLst/>
              <a:ahLst/>
              <a:cxnLst/>
              <a:rect r="r" b="b" t="t" l="l"/>
              <a:pathLst>
                <a:path h="2475993" w="28072634">
                  <a:moveTo>
                    <a:pt x="0" y="0"/>
                  </a:moveTo>
                  <a:lnTo>
                    <a:pt x="28072634" y="0"/>
                  </a:lnTo>
                  <a:lnTo>
                    <a:pt x="28072634" y="2475993"/>
                  </a:lnTo>
                  <a:lnTo>
                    <a:pt x="0" y="24759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28072634" cy="24759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7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Exemplo não palíndromo: 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3562842" y="4286585"/>
            <a:ext cx="11301259" cy="3856555"/>
          </a:xfrm>
          <a:custGeom>
            <a:avLst/>
            <a:gdLst/>
            <a:ahLst/>
            <a:cxnLst/>
            <a:rect r="r" b="b" t="t" l="l"/>
            <a:pathLst>
              <a:path h="3856555" w="11301259">
                <a:moveTo>
                  <a:pt x="0" y="0"/>
                </a:moveTo>
                <a:lnTo>
                  <a:pt x="11301259" y="0"/>
                </a:lnTo>
                <a:lnTo>
                  <a:pt x="11301259" y="3856555"/>
                </a:lnTo>
                <a:lnTo>
                  <a:pt x="0" y="38565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2821491" y="8028988"/>
            <a:ext cx="5335370" cy="1123299"/>
            <a:chOff x="0" y="0"/>
            <a:chExt cx="11760309" cy="247599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760309" cy="2475993"/>
            </a:xfrm>
            <a:custGeom>
              <a:avLst/>
              <a:gdLst/>
              <a:ahLst/>
              <a:cxnLst/>
              <a:rect r="r" b="b" t="t" l="l"/>
              <a:pathLst>
                <a:path h="2475993" w="11760309">
                  <a:moveTo>
                    <a:pt x="0" y="0"/>
                  </a:moveTo>
                  <a:lnTo>
                    <a:pt x="11760309" y="0"/>
                  </a:lnTo>
                  <a:lnTo>
                    <a:pt x="11760309" y="2475993"/>
                  </a:lnTo>
                  <a:lnTo>
                    <a:pt x="0" y="24759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0"/>
              <a:ext cx="11760309" cy="24759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1° R = R</a:t>
              </a:r>
            </a:p>
            <a:p>
              <a:pPr algn="just">
                <a:lnSpc>
                  <a:spcPts val="3727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4783595" y="8143140"/>
            <a:ext cx="435609" cy="435609"/>
          </a:xfrm>
          <a:custGeom>
            <a:avLst/>
            <a:gdLst/>
            <a:ahLst/>
            <a:cxnLst/>
            <a:rect r="r" b="b" t="t" l="l"/>
            <a:pathLst>
              <a:path h="435609" w="435609">
                <a:moveTo>
                  <a:pt x="0" y="0"/>
                </a:moveTo>
                <a:lnTo>
                  <a:pt x="435609" y="0"/>
                </a:lnTo>
                <a:lnTo>
                  <a:pt x="435609" y="435609"/>
                </a:lnTo>
                <a:lnTo>
                  <a:pt x="0" y="4356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6861" y="26148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12362" y="2050247"/>
            <a:ext cx="5188652" cy="912510"/>
            <a:chOff x="0" y="0"/>
            <a:chExt cx="6918203" cy="121667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918203" cy="1216679"/>
              <a:chOff x="0" y="0"/>
              <a:chExt cx="1366559" cy="24033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66559" cy="240332"/>
              </a:xfrm>
              <a:custGeom>
                <a:avLst/>
                <a:gdLst/>
                <a:ahLst/>
                <a:cxnLst/>
                <a:rect r="r" b="b" t="t" l="l"/>
                <a:pathLst>
                  <a:path h="240332" w="1366559">
                    <a:moveTo>
                      <a:pt x="76096" y="0"/>
                    </a:moveTo>
                    <a:lnTo>
                      <a:pt x="1290462" y="0"/>
                    </a:lnTo>
                    <a:cubicBezTo>
                      <a:pt x="1332489" y="0"/>
                      <a:pt x="1366559" y="34070"/>
                      <a:pt x="1366559" y="76096"/>
                    </a:cubicBezTo>
                    <a:lnTo>
                      <a:pt x="1366559" y="164235"/>
                    </a:lnTo>
                    <a:cubicBezTo>
                      <a:pt x="1366559" y="206262"/>
                      <a:pt x="1332489" y="240332"/>
                      <a:pt x="1290462" y="240332"/>
                    </a:cubicBezTo>
                    <a:lnTo>
                      <a:pt x="76096" y="240332"/>
                    </a:lnTo>
                    <a:cubicBezTo>
                      <a:pt x="34070" y="240332"/>
                      <a:pt x="0" y="206262"/>
                      <a:pt x="0" y="164235"/>
                    </a:cubicBezTo>
                    <a:lnTo>
                      <a:pt x="0" y="76096"/>
                    </a:lnTo>
                    <a:cubicBezTo>
                      <a:pt x="0" y="34070"/>
                      <a:pt x="34070" y="0"/>
                      <a:pt x="76096" y="0"/>
                    </a:cubicBezTo>
                    <a:close/>
                  </a:path>
                </a:pathLst>
              </a:custGeom>
              <a:solidFill>
                <a:srgbClr val="169D5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66559" cy="2784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083082" y="158875"/>
              <a:ext cx="2752038" cy="875431"/>
              <a:chOff x="0" y="0"/>
              <a:chExt cx="4549566" cy="14472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549566" cy="1447230"/>
              </a:xfrm>
              <a:custGeom>
                <a:avLst/>
                <a:gdLst/>
                <a:ahLst/>
                <a:cxnLst/>
                <a:rect r="r" b="b" t="t" l="l"/>
                <a:pathLst>
                  <a:path h="1447230" w="4549566">
                    <a:moveTo>
                      <a:pt x="0" y="0"/>
                    </a:moveTo>
                    <a:lnTo>
                      <a:pt x="4549566" y="0"/>
                    </a:lnTo>
                    <a:lnTo>
                      <a:pt x="4549566" y="1447230"/>
                    </a:lnTo>
                    <a:lnTo>
                      <a:pt x="0" y="1447230"/>
                    </a:lnTo>
                    <a:close/>
                  </a:path>
                </a:pathLst>
              </a:custGeom>
              <a:solidFill>
                <a:srgbClr val="169D53">
                  <a:alpha val="0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4549566" cy="144723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727"/>
                  </a:lnSpc>
                </a:pPr>
                <a:r>
                  <a:rPr lang="en-US" b="true" sz="3106" spc="-185">
                    <a:solidFill>
                      <a:srgbClr val="160E0C"/>
                    </a:solidFill>
                    <a:latin typeface="Space Mono Bold"/>
                    <a:ea typeface="Space Mono Bold"/>
                    <a:cs typeface="Space Mono Bold"/>
                    <a:sym typeface="Space Mono Bold"/>
                  </a:rPr>
                  <a:t>DICA</a:t>
                </a: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028700" y="652928"/>
            <a:ext cx="16230600" cy="1198725"/>
            <a:chOff x="0" y="0"/>
            <a:chExt cx="21640800" cy="1598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40800" cy="1598300"/>
            </a:xfrm>
            <a:custGeom>
              <a:avLst/>
              <a:gdLst/>
              <a:ahLst/>
              <a:cxnLst/>
              <a:rect r="r" b="b" t="t" l="l"/>
              <a:pathLst>
                <a:path h="15983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598300"/>
                  </a:lnTo>
                  <a:lnTo>
                    <a:pt x="0" y="1598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09550"/>
              <a:ext cx="21640800" cy="1807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295"/>
                </a:lnSpc>
              </a:pPr>
              <a:r>
                <a:rPr lang="en-US" sz="6009" i="true" spc="-619">
                  <a:solidFill>
                    <a:srgbClr val="F7AC16"/>
                  </a:solidFill>
                  <a:latin typeface="Bugaki Italics"/>
                  <a:ea typeface="Bugaki Italics"/>
                  <a:cs typeface="Bugaki Italics"/>
                  <a:sym typeface="Bugaki Italics"/>
                </a:rPr>
                <a:t>PALÍNDROMOS  - 2020 fase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106098" y="3302559"/>
            <a:ext cx="14075804" cy="6570122"/>
            <a:chOff x="0" y="0"/>
            <a:chExt cx="3707208" cy="17304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07208" cy="1730403"/>
            </a:xfrm>
            <a:custGeom>
              <a:avLst/>
              <a:gdLst/>
              <a:ahLst/>
              <a:cxnLst/>
              <a:rect r="r" b="b" t="t" l="l"/>
              <a:pathLst>
                <a:path h="1730403" w="3707208">
                  <a:moveTo>
                    <a:pt x="28051" y="0"/>
                  </a:moveTo>
                  <a:lnTo>
                    <a:pt x="3679157" y="0"/>
                  </a:lnTo>
                  <a:cubicBezTo>
                    <a:pt x="3686597" y="0"/>
                    <a:pt x="3693732" y="2955"/>
                    <a:pt x="3698992" y="8216"/>
                  </a:cubicBezTo>
                  <a:cubicBezTo>
                    <a:pt x="3704253" y="13476"/>
                    <a:pt x="3707208" y="20611"/>
                    <a:pt x="3707208" y="28051"/>
                  </a:cubicBezTo>
                  <a:lnTo>
                    <a:pt x="3707208" y="1702352"/>
                  </a:lnTo>
                  <a:cubicBezTo>
                    <a:pt x="3707208" y="1709791"/>
                    <a:pt x="3704253" y="1716926"/>
                    <a:pt x="3698992" y="1722187"/>
                  </a:cubicBezTo>
                  <a:cubicBezTo>
                    <a:pt x="3693732" y="1727447"/>
                    <a:pt x="3686597" y="1730403"/>
                    <a:pt x="3679157" y="1730403"/>
                  </a:cubicBezTo>
                  <a:lnTo>
                    <a:pt x="28051" y="1730403"/>
                  </a:lnTo>
                  <a:cubicBezTo>
                    <a:pt x="20611" y="1730403"/>
                    <a:pt x="13476" y="1727447"/>
                    <a:pt x="8216" y="1722187"/>
                  </a:cubicBezTo>
                  <a:cubicBezTo>
                    <a:pt x="2955" y="1716926"/>
                    <a:pt x="0" y="1709791"/>
                    <a:pt x="0" y="1702352"/>
                  </a:cubicBezTo>
                  <a:lnTo>
                    <a:pt x="0" y="28051"/>
                  </a:lnTo>
                  <a:cubicBezTo>
                    <a:pt x="0" y="20611"/>
                    <a:pt x="2955" y="13476"/>
                    <a:pt x="8216" y="8216"/>
                  </a:cubicBezTo>
                  <a:cubicBezTo>
                    <a:pt x="13476" y="2955"/>
                    <a:pt x="20611" y="0"/>
                    <a:pt x="28051" y="0"/>
                  </a:cubicBezTo>
                  <a:close/>
                </a:path>
              </a:pathLst>
            </a:custGeom>
            <a:solidFill>
              <a:srgbClr val="5271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707208" cy="1768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864101" y="8143140"/>
            <a:ext cx="4301805" cy="3012927"/>
            <a:chOff x="0" y="0"/>
            <a:chExt cx="5735740" cy="40172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140209" y="1335221"/>
              <a:ext cx="3167629" cy="1346793"/>
            </a:xfrm>
            <a:custGeom>
              <a:avLst/>
              <a:gdLst/>
              <a:ahLst/>
              <a:cxnLst/>
              <a:rect r="r" b="b" t="t" l="l"/>
              <a:pathLst>
                <a:path h="1346793" w="3167629">
                  <a:moveTo>
                    <a:pt x="0" y="0"/>
                  </a:moveTo>
                  <a:lnTo>
                    <a:pt x="3167629" y="0"/>
                  </a:lnTo>
                  <a:lnTo>
                    <a:pt x="3167629" y="1346793"/>
                  </a:lnTo>
                  <a:lnTo>
                    <a:pt x="0" y="1346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0" y="0"/>
              <a:ext cx="5735740" cy="4017235"/>
              <a:chOff x="0" y="0"/>
              <a:chExt cx="4770070" cy="334089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770085" cy="3340951"/>
              </a:xfrm>
              <a:custGeom>
                <a:avLst/>
                <a:gdLst/>
                <a:ahLst/>
                <a:cxnLst/>
                <a:rect r="r" b="b" t="t" l="l"/>
                <a:pathLst>
                  <a:path h="3340951" w="4770085">
                    <a:moveTo>
                      <a:pt x="0" y="0"/>
                    </a:moveTo>
                    <a:lnTo>
                      <a:pt x="4770085" y="0"/>
                    </a:lnTo>
                    <a:lnTo>
                      <a:pt x="4770085" y="3340951"/>
                    </a:lnTo>
                    <a:lnTo>
                      <a:pt x="0" y="33409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-12471" r="-26038" b="-142032"/>
                </a:stretch>
              </a:blipFill>
            </p:spPr>
          </p:sp>
        </p:grpSp>
      </p:grpSp>
      <p:grpSp>
        <p:nvGrpSpPr>
          <p:cNvPr name="Group 21" id="21"/>
          <p:cNvGrpSpPr/>
          <p:nvPr/>
        </p:nvGrpSpPr>
        <p:grpSpPr>
          <a:xfrm rot="0">
            <a:off x="2580877" y="3522988"/>
            <a:ext cx="12735879" cy="1123299"/>
            <a:chOff x="0" y="0"/>
            <a:chExt cx="28072634" cy="247599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072634" cy="2475993"/>
            </a:xfrm>
            <a:custGeom>
              <a:avLst/>
              <a:gdLst/>
              <a:ahLst/>
              <a:cxnLst/>
              <a:rect r="r" b="b" t="t" l="l"/>
              <a:pathLst>
                <a:path h="2475993" w="28072634">
                  <a:moveTo>
                    <a:pt x="0" y="0"/>
                  </a:moveTo>
                  <a:lnTo>
                    <a:pt x="28072634" y="0"/>
                  </a:lnTo>
                  <a:lnTo>
                    <a:pt x="28072634" y="2475993"/>
                  </a:lnTo>
                  <a:lnTo>
                    <a:pt x="0" y="24759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28072634" cy="24759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7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Exemplo não palíndromo: 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821491" y="8028988"/>
            <a:ext cx="5335370" cy="1589998"/>
            <a:chOff x="0" y="0"/>
            <a:chExt cx="11760309" cy="3504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760309" cy="3504700"/>
            </a:xfrm>
            <a:custGeom>
              <a:avLst/>
              <a:gdLst/>
              <a:ahLst/>
              <a:cxnLst/>
              <a:rect r="r" b="b" t="t" l="l"/>
              <a:pathLst>
                <a:path h="3504700" w="11760309">
                  <a:moveTo>
                    <a:pt x="0" y="0"/>
                  </a:moveTo>
                  <a:lnTo>
                    <a:pt x="11760309" y="0"/>
                  </a:lnTo>
                  <a:lnTo>
                    <a:pt x="11760309" y="3504700"/>
                  </a:lnTo>
                  <a:lnTo>
                    <a:pt x="0" y="3504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11760309" cy="35047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1° R = R </a:t>
              </a:r>
            </a:p>
            <a:p>
              <a:pPr algn="just">
                <a:lnSpc>
                  <a:spcPts val="3728"/>
                </a:lnSpc>
              </a:pPr>
              <a:r>
                <a:rPr lang="en-US" b="true" sz="3107" spc="-18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2° E = E</a:t>
              </a:r>
            </a:p>
            <a:p>
              <a:pPr algn="just">
                <a:lnSpc>
                  <a:spcPts val="3727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3493371" y="4084637"/>
            <a:ext cx="11301259" cy="3715289"/>
          </a:xfrm>
          <a:custGeom>
            <a:avLst/>
            <a:gdLst/>
            <a:ahLst/>
            <a:cxnLst/>
            <a:rect r="r" b="b" t="t" l="l"/>
            <a:pathLst>
              <a:path h="3715289" w="11301259">
                <a:moveTo>
                  <a:pt x="0" y="0"/>
                </a:moveTo>
                <a:lnTo>
                  <a:pt x="11301258" y="0"/>
                </a:lnTo>
                <a:lnTo>
                  <a:pt x="11301258" y="3715289"/>
                </a:lnTo>
                <a:lnTo>
                  <a:pt x="0" y="37152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4783595" y="8143140"/>
            <a:ext cx="435609" cy="435609"/>
          </a:xfrm>
          <a:custGeom>
            <a:avLst/>
            <a:gdLst/>
            <a:ahLst/>
            <a:cxnLst/>
            <a:rect r="r" b="b" t="t" l="l"/>
            <a:pathLst>
              <a:path h="435609" w="435609">
                <a:moveTo>
                  <a:pt x="0" y="0"/>
                </a:moveTo>
                <a:lnTo>
                  <a:pt x="435609" y="0"/>
                </a:lnTo>
                <a:lnTo>
                  <a:pt x="435609" y="435609"/>
                </a:lnTo>
                <a:lnTo>
                  <a:pt x="0" y="4356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783595" y="8606183"/>
            <a:ext cx="435609" cy="435609"/>
          </a:xfrm>
          <a:custGeom>
            <a:avLst/>
            <a:gdLst/>
            <a:ahLst/>
            <a:cxnLst/>
            <a:rect r="r" b="b" t="t" l="l"/>
            <a:pathLst>
              <a:path h="435609" w="435609">
                <a:moveTo>
                  <a:pt x="0" y="0"/>
                </a:moveTo>
                <a:lnTo>
                  <a:pt x="435609" y="0"/>
                </a:lnTo>
                <a:lnTo>
                  <a:pt x="435609" y="435609"/>
                </a:lnTo>
                <a:lnTo>
                  <a:pt x="0" y="4356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DAGgru1TSOc</dc:identifier>
  <dcterms:modified xsi:type="dcterms:W3CDTF">2011-08-01T06:04:30Z</dcterms:modified>
  <cp:revision>1</cp:revision>
  <dc:title>MARATONA - OBI  -Aula 01</dc:title>
</cp:coreProperties>
</file>