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Bugaki Italics" charset="1" panose="00000000000000000000"/>
      <p:regular r:id="rId34"/>
    </p:embeddedFont>
    <p:embeddedFont>
      <p:font typeface="Space Mono Bold" charset="1" panose="02000809030000020004"/>
      <p:regular r:id="rId35"/>
    </p:embeddedFont>
    <p:embeddedFont>
      <p:font typeface="Bugaki" charset="1" panose="00000000000000000000"/>
      <p:regular r:id="rId36"/>
    </p:embeddedFont>
    <p:embeddedFont>
      <p:font typeface="Space Mono" charset="1" panose="02000509040000020004"/>
      <p:regular r:id="rId37"/>
    </p:embeddedFont>
    <p:embeddedFont>
      <p:font typeface="Open Sans Extra Bold" charset="1" panose="020B09060308040202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grpSp>
        <p:nvGrpSpPr>
          <p:cNvPr name="Group 2" id="2"/>
          <p:cNvGrpSpPr/>
          <p:nvPr/>
        </p:nvGrpSpPr>
        <p:grpSpPr>
          <a:xfrm rot="0">
            <a:off x="5962650" y="3518838"/>
            <a:ext cx="6362700" cy="5739462"/>
            <a:chOff x="0" y="0"/>
            <a:chExt cx="1675773" cy="1511628"/>
          </a:xfrm>
        </p:grpSpPr>
        <p:sp>
          <p:nvSpPr>
            <p:cNvPr name="Freeform 3" id="3"/>
            <p:cNvSpPr/>
            <p:nvPr/>
          </p:nvSpPr>
          <p:spPr>
            <a:xfrm flipH="false" flipV="false" rot="0">
              <a:off x="0" y="0"/>
              <a:ext cx="1675773" cy="1511628"/>
            </a:xfrm>
            <a:custGeom>
              <a:avLst/>
              <a:gdLst/>
              <a:ahLst/>
              <a:cxnLst/>
              <a:rect r="r" b="b" t="t" l="l"/>
              <a:pathLst>
                <a:path h="1511628" w="1675773">
                  <a:moveTo>
                    <a:pt x="121677" y="0"/>
                  </a:moveTo>
                  <a:lnTo>
                    <a:pt x="1554096" y="0"/>
                  </a:lnTo>
                  <a:cubicBezTo>
                    <a:pt x="1586367" y="0"/>
                    <a:pt x="1617316" y="12819"/>
                    <a:pt x="1640135" y="35638"/>
                  </a:cubicBezTo>
                  <a:cubicBezTo>
                    <a:pt x="1662954" y="58457"/>
                    <a:pt x="1675773" y="89406"/>
                    <a:pt x="1675773" y="121677"/>
                  </a:cubicBezTo>
                  <a:lnTo>
                    <a:pt x="1675773" y="1389951"/>
                  </a:lnTo>
                  <a:cubicBezTo>
                    <a:pt x="1675773" y="1422222"/>
                    <a:pt x="1662954" y="1453171"/>
                    <a:pt x="1640135" y="1475990"/>
                  </a:cubicBezTo>
                  <a:cubicBezTo>
                    <a:pt x="1617316" y="1498808"/>
                    <a:pt x="1586367" y="1511628"/>
                    <a:pt x="1554096" y="1511628"/>
                  </a:cubicBezTo>
                  <a:lnTo>
                    <a:pt x="121677" y="1511628"/>
                  </a:lnTo>
                  <a:cubicBezTo>
                    <a:pt x="89406" y="1511628"/>
                    <a:pt x="58457" y="1498808"/>
                    <a:pt x="35638" y="1475990"/>
                  </a:cubicBezTo>
                  <a:cubicBezTo>
                    <a:pt x="12819" y="1453171"/>
                    <a:pt x="0" y="1422222"/>
                    <a:pt x="0" y="1389951"/>
                  </a:cubicBezTo>
                  <a:lnTo>
                    <a:pt x="0" y="121677"/>
                  </a:lnTo>
                  <a:cubicBezTo>
                    <a:pt x="0" y="89406"/>
                    <a:pt x="12819" y="58457"/>
                    <a:pt x="35638" y="35638"/>
                  </a:cubicBezTo>
                  <a:cubicBezTo>
                    <a:pt x="58457" y="12819"/>
                    <a:pt x="89406" y="0"/>
                    <a:pt x="121677" y="0"/>
                  </a:cubicBezTo>
                  <a:close/>
                </a:path>
              </a:pathLst>
            </a:custGeom>
            <a:solidFill>
              <a:srgbClr val="D10719"/>
            </a:solidFill>
            <a:ln w="76200" cap="rnd">
              <a:solidFill>
                <a:srgbClr val="000000"/>
              </a:solidFill>
              <a:prstDash val="solid"/>
              <a:round/>
            </a:ln>
          </p:spPr>
        </p:sp>
        <p:sp>
          <p:nvSpPr>
            <p:cNvPr name="TextBox 4" id="4"/>
            <p:cNvSpPr txBox="true"/>
            <p:nvPr/>
          </p:nvSpPr>
          <p:spPr>
            <a:xfrm>
              <a:off x="0" y="-38100"/>
              <a:ext cx="1675773" cy="15497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85009">
            <a:off x="1092347" y="1274081"/>
            <a:ext cx="4021282" cy="5143500"/>
          </a:xfrm>
          <a:custGeom>
            <a:avLst/>
            <a:gdLst/>
            <a:ahLst/>
            <a:cxnLst/>
            <a:rect r="r" b="b" t="t" l="l"/>
            <a:pathLst>
              <a:path h="5143500" w="4021282">
                <a:moveTo>
                  <a:pt x="0" y="0"/>
                </a:moveTo>
                <a:lnTo>
                  <a:pt x="4021282" y="0"/>
                </a:lnTo>
                <a:lnTo>
                  <a:pt x="4021282"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79917">
            <a:off x="13831111" y="4077263"/>
            <a:ext cx="3104804" cy="4114800"/>
          </a:xfrm>
          <a:custGeom>
            <a:avLst/>
            <a:gdLst/>
            <a:ahLst/>
            <a:cxnLst/>
            <a:rect r="r" b="b" t="t" l="l"/>
            <a:pathLst>
              <a:path h="4114800" w="3104804">
                <a:moveTo>
                  <a:pt x="0" y="0"/>
                </a:moveTo>
                <a:lnTo>
                  <a:pt x="3104803" y="0"/>
                </a:lnTo>
                <a:lnTo>
                  <a:pt x="310480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60560" y="2200317"/>
            <a:ext cx="12691444" cy="5165407"/>
            <a:chOff x="0" y="0"/>
            <a:chExt cx="1997056" cy="812800"/>
          </a:xfrm>
        </p:grpSpPr>
        <p:sp>
          <p:nvSpPr>
            <p:cNvPr name="Freeform 8" id="8"/>
            <p:cNvSpPr/>
            <p:nvPr/>
          </p:nvSpPr>
          <p:spPr>
            <a:xfrm flipH="false" flipV="false" rot="0">
              <a:off x="0" y="0"/>
              <a:ext cx="1997056" cy="812800"/>
            </a:xfrm>
            <a:custGeom>
              <a:avLst/>
              <a:gdLst/>
              <a:ahLst/>
              <a:cxnLst/>
              <a:rect r="r" b="b" t="t" l="l"/>
              <a:pathLst>
                <a:path h="812800" w="1997056">
                  <a:moveTo>
                    <a:pt x="998528" y="0"/>
                  </a:moveTo>
                  <a:cubicBezTo>
                    <a:pt x="447056" y="0"/>
                    <a:pt x="0" y="181951"/>
                    <a:pt x="0" y="406400"/>
                  </a:cubicBezTo>
                  <a:cubicBezTo>
                    <a:pt x="0" y="630849"/>
                    <a:pt x="447056" y="812800"/>
                    <a:pt x="998528" y="812800"/>
                  </a:cubicBezTo>
                  <a:cubicBezTo>
                    <a:pt x="1549999" y="812800"/>
                    <a:pt x="1997056" y="630849"/>
                    <a:pt x="1997056" y="406400"/>
                  </a:cubicBezTo>
                  <a:cubicBezTo>
                    <a:pt x="1997056" y="181951"/>
                    <a:pt x="1549999" y="0"/>
                    <a:pt x="998528" y="0"/>
                  </a:cubicBezTo>
                  <a:close/>
                </a:path>
              </a:pathLst>
            </a:custGeom>
            <a:solidFill>
              <a:srgbClr val="3777FF"/>
            </a:solidFill>
            <a:ln w="104775" cap="sq">
              <a:solidFill>
                <a:srgbClr val="160E0C"/>
              </a:solidFill>
              <a:prstDash val="solid"/>
              <a:miter/>
            </a:ln>
          </p:spPr>
        </p:sp>
        <p:sp>
          <p:nvSpPr>
            <p:cNvPr name="TextBox 9" id="9"/>
            <p:cNvSpPr txBox="true"/>
            <p:nvPr/>
          </p:nvSpPr>
          <p:spPr>
            <a:xfrm>
              <a:off x="187224" y="38100"/>
              <a:ext cx="1622608"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625148">
            <a:off x="1548436" y="1767823"/>
            <a:ext cx="3624249" cy="1526770"/>
          </a:xfrm>
          <a:custGeom>
            <a:avLst/>
            <a:gdLst/>
            <a:ahLst/>
            <a:cxnLst/>
            <a:rect r="r" b="b" t="t" l="l"/>
            <a:pathLst>
              <a:path h="1526770" w="3624249">
                <a:moveTo>
                  <a:pt x="0" y="0"/>
                </a:moveTo>
                <a:lnTo>
                  <a:pt x="3624249" y="0"/>
                </a:lnTo>
                <a:lnTo>
                  <a:pt x="3624249" y="1526770"/>
                </a:lnTo>
                <a:lnTo>
                  <a:pt x="0" y="1526770"/>
                </a:lnTo>
                <a:lnTo>
                  <a:pt x="0" y="0"/>
                </a:lnTo>
                <a:close/>
              </a:path>
            </a:pathLst>
          </a:custGeom>
          <a:blipFill>
            <a:blip r:embed="rId6"/>
            <a:stretch>
              <a:fillRect l="-23511" t="-123567" r="-70535" b="-427893"/>
            </a:stretch>
          </a:blipFill>
        </p:spPr>
      </p:sp>
      <p:sp>
        <p:nvSpPr>
          <p:cNvPr name="Freeform 11" id="11"/>
          <p:cNvSpPr/>
          <p:nvPr/>
        </p:nvSpPr>
        <p:spPr>
          <a:xfrm flipH="false" flipV="false" rot="1057456">
            <a:off x="13459709" y="7291099"/>
            <a:ext cx="1894937" cy="1884601"/>
          </a:xfrm>
          <a:custGeom>
            <a:avLst/>
            <a:gdLst/>
            <a:ahLst/>
            <a:cxnLst/>
            <a:rect r="r" b="b" t="t" l="l"/>
            <a:pathLst>
              <a:path h="1884601" w="1894937">
                <a:moveTo>
                  <a:pt x="0" y="0"/>
                </a:moveTo>
                <a:lnTo>
                  <a:pt x="1894937" y="0"/>
                </a:lnTo>
                <a:lnTo>
                  <a:pt x="1894937" y="1884601"/>
                </a:lnTo>
                <a:lnTo>
                  <a:pt x="0" y="18846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582495">
            <a:off x="2806823" y="3133249"/>
            <a:ext cx="13805342" cy="5158016"/>
          </a:xfrm>
          <a:prstGeom prst="rect">
            <a:avLst/>
          </a:prstGeom>
        </p:spPr>
        <p:txBody>
          <a:bodyPr anchor="t" rtlCol="false" tIns="0" lIns="0" bIns="0" rIns="0">
            <a:spAutoFit/>
          </a:bodyPr>
          <a:lstStyle/>
          <a:p>
            <a:pPr algn="ctr">
              <a:lnSpc>
                <a:spcPts val="14940"/>
              </a:lnSpc>
            </a:pPr>
            <a:r>
              <a:rPr lang="en-US" sz="15402" i="true" spc="-1586">
                <a:solidFill>
                  <a:srgbClr val="F2EFEB"/>
                </a:solidFill>
                <a:latin typeface="Bugaki Italics"/>
                <a:ea typeface="Bugaki Italics"/>
                <a:cs typeface="Bugaki Italics"/>
                <a:sym typeface="Bugaki Italics"/>
              </a:rPr>
              <a:t>MARATONA</a:t>
            </a:r>
          </a:p>
          <a:p>
            <a:pPr algn="ctr">
              <a:lnSpc>
                <a:spcPts val="14940"/>
              </a:lnSpc>
            </a:pPr>
            <a:r>
              <a:rPr lang="en-US" sz="15402" i="true" spc="-1586">
                <a:solidFill>
                  <a:srgbClr val="F2EFEB"/>
                </a:solidFill>
                <a:latin typeface="Bugaki Italics"/>
                <a:ea typeface="Bugaki Italics"/>
                <a:cs typeface="Bugaki Italics"/>
                <a:sym typeface="Bugaki Italics"/>
              </a:rPr>
              <a:t>OBI</a:t>
            </a:r>
          </a:p>
          <a:p>
            <a:pPr algn="ctr">
              <a:lnSpc>
                <a:spcPts val="8369"/>
              </a:lnSpc>
            </a:pPr>
            <a:r>
              <a:rPr lang="en-US" sz="8628" i="true" spc="-888">
                <a:solidFill>
                  <a:srgbClr val="F2EFEB"/>
                </a:solidFill>
                <a:latin typeface="Bugaki Italics"/>
                <a:ea typeface="Bugaki Italics"/>
                <a:cs typeface="Bugaki Italics"/>
                <a:sym typeface="Bugaki Italics"/>
              </a:rPr>
              <a:t>NÍVEL 2</a:t>
            </a:r>
          </a:p>
        </p:txBody>
      </p:sp>
      <p:sp>
        <p:nvSpPr>
          <p:cNvPr name="Freeform 13" id="13"/>
          <p:cNvSpPr/>
          <p:nvPr/>
        </p:nvSpPr>
        <p:spPr>
          <a:xfrm flipH="false" flipV="false" rot="0">
            <a:off x="1028700" y="5679535"/>
            <a:ext cx="2737850" cy="2737850"/>
          </a:xfrm>
          <a:custGeom>
            <a:avLst/>
            <a:gdLst/>
            <a:ahLst/>
            <a:cxnLst/>
            <a:rect r="r" b="b" t="t" l="l"/>
            <a:pathLst>
              <a:path h="2737850" w="2737850">
                <a:moveTo>
                  <a:pt x="0" y="0"/>
                </a:moveTo>
                <a:lnTo>
                  <a:pt x="2737850" y="0"/>
                </a:lnTo>
                <a:lnTo>
                  <a:pt x="2737850" y="2737850"/>
                </a:lnTo>
                <a:lnTo>
                  <a:pt x="0" y="2737850"/>
                </a:lnTo>
                <a:lnTo>
                  <a:pt x="0" y="0"/>
                </a:lnTo>
                <a:close/>
              </a:path>
            </a:pathLst>
          </a:custGeom>
          <a:blipFill>
            <a:blip r:embed="rId9"/>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sp>
        <p:nvSpPr>
          <p:cNvPr name="TextBox 8" id="8"/>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9" id="9"/>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grpSp>
        <p:nvGrpSpPr>
          <p:cNvPr name="Group 10" id="10"/>
          <p:cNvGrpSpPr/>
          <p:nvPr/>
        </p:nvGrpSpPr>
        <p:grpSpPr>
          <a:xfrm rot="0">
            <a:off x="1028700" y="1974664"/>
            <a:ext cx="3235025" cy="1227483"/>
            <a:chOff x="0" y="0"/>
            <a:chExt cx="975234" cy="370038"/>
          </a:xfrm>
        </p:grpSpPr>
        <p:sp>
          <p:nvSpPr>
            <p:cNvPr name="Freeform 11" id="11"/>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2" id="12"/>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3" id="13"/>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4" id="14"/>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sp>
        <p:nvSpPr>
          <p:cNvPr name="AutoShape 16" id="16"/>
          <p:cNvSpPr/>
          <p:nvPr/>
        </p:nvSpPr>
        <p:spPr>
          <a:xfrm flipH="true" flipV="true">
            <a:off x="9163050" y="5990591"/>
            <a:ext cx="0" cy="455347"/>
          </a:xfrm>
          <a:prstGeom prst="line">
            <a:avLst/>
          </a:prstGeom>
          <a:ln cap="flat" w="38100">
            <a:solidFill>
              <a:srgbClr val="000000"/>
            </a:solidFill>
            <a:prstDash val="solid"/>
            <a:headEnd type="none" len="sm" w="sm"/>
            <a:tailEnd type="triangle" len="med" w="lg"/>
          </a:ln>
        </p:spPr>
      </p:sp>
      <p:grpSp>
        <p:nvGrpSpPr>
          <p:cNvPr name="Group 17" id="17"/>
          <p:cNvGrpSpPr/>
          <p:nvPr/>
        </p:nvGrpSpPr>
        <p:grpSpPr>
          <a:xfrm rot="0">
            <a:off x="793476" y="4917070"/>
            <a:ext cx="3705472" cy="1799055"/>
            <a:chOff x="0" y="0"/>
            <a:chExt cx="975927" cy="473825"/>
          </a:xfrm>
        </p:grpSpPr>
        <p:sp>
          <p:nvSpPr>
            <p:cNvPr name="Freeform 18" id="18"/>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19" id="19"/>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20" id="20"/>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574229" y="4151470"/>
            <a:ext cx="2108988" cy="616177"/>
            <a:chOff x="0" y="0"/>
            <a:chExt cx="555454" cy="162285"/>
          </a:xfrm>
        </p:grpSpPr>
        <p:sp>
          <p:nvSpPr>
            <p:cNvPr name="Freeform 22" id="22"/>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23" id="23"/>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1028700" y="1974664"/>
            <a:ext cx="3235025" cy="1227483"/>
            <a:chOff x="0" y="0"/>
            <a:chExt cx="975234" cy="370038"/>
          </a:xfrm>
        </p:grpSpPr>
        <p:sp>
          <p:nvSpPr>
            <p:cNvPr name="Freeform 9" id="9"/>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1" id="11"/>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2" id="12"/>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3" id="13"/>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sp>
        <p:nvSpPr>
          <p:cNvPr name="AutoShape 14" id="14"/>
          <p:cNvSpPr/>
          <p:nvPr/>
        </p:nvSpPr>
        <p:spPr>
          <a:xfrm flipH="true" flipV="true">
            <a:off x="9163050" y="5990591"/>
            <a:ext cx="0" cy="455347"/>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flipV="true">
            <a:off x="8893221" y="5143500"/>
            <a:ext cx="0" cy="455347"/>
          </a:xfrm>
          <a:prstGeom prst="line">
            <a:avLst/>
          </a:prstGeom>
          <a:ln cap="flat" w="38100">
            <a:solidFill>
              <a:srgbClr val="000000"/>
            </a:solidFill>
            <a:prstDash val="solid"/>
            <a:headEnd type="none" len="sm" w="sm"/>
            <a:tailEnd type="triangle" len="med" w="lg"/>
          </a:ln>
        </p:spPr>
      </p:sp>
      <p:sp>
        <p:nvSpPr>
          <p:cNvPr name="TextBox 16" id="16"/>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Freeform 18" id="18"/>
          <p:cNvSpPr/>
          <p:nvPr/>
        </p:nvSpPr>
        <p:spPr>
          <a:xfrm flipH="false" flipV="false" rot="0">
            <a:off x="9163050" y="5043211"/>
            <a:ext cx="364139" cy="372262"/>
          </a:xfrm>
          <a:custGeom>
            <a:avLst/>
            <a:gdLst/>
            <a:ahLst/>
            <a:cxnLst/>
            <a:rect r="r" b="b" t="t" l="l"/>
            <a:pathLst>
              <a:path h="372262" w="364139">
                <a:moveTo>
                  <a:pt x="0" y="0"/>
                </a:moveTo>
                <a:lnTo>
                  <a:pt x="364139" y="0"/>
                </a:lnTo>
                <a:lnTo>
                  <a:pt x="364139" y="372261"/>
                </a:lnTo>
                <a:lnTo>
                  <a:pt x="0" y="3722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793476" y="4917070"/>
            <a:ext cx="3705472" cy="1799055"/>
            <a:chOff x="0" y="0"/>
            <a:chExt cx="975927" cy="473825"/>
          </a:xfrm>
        </p:grpSpPr>
        <p:sp>
          <p:nvSpPr>
            <p:cNvPr name="Freeform 20" id="20"/>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21" id="21"/>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22" id="22"/>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574229" y="4151470"/>
            <a:ext cx="2108988" cy="616177"/>
            <a:chOff x="0" y="0"/>
            <a:chExt cx="555454" cy="162285"/>
          </a:xfrm>
        </p:grpSpPr>
        <p:sp>
          <p:nvSpPr>
            <p:cNvPr name="Freeform 24" id="24"/>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25" id="25"/>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1028700" y="1974664"/>
            <a:ext cx="3235025" cy="1227483"/>
            <a:chOff x="0" y="0"/>
            <a:chExt cx="975234" cy="370038"/>
          </a:xfrm>
        </p:grpSpPr>
        <p:sp>
          <p:nvSpPr>
            <p:cNvPr name="Freeform 9" id="9"/>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1" id="11"/>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2" id="12"/>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3" id="13"/>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sp>
        <p:nvSpPr>
          <p:cNvPr name="AutoShape 14" id="14"/>
          <p:cNvSpPr/>
          <p:nvPr/>
        </p:nvSpPr>
        <p:spPr>
          <a:xfrm flipH="true" flipV="true">
            <a:off x="9163050" y="5990591"/>
            <a:ext cx="0" cy="455347"/>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flipV="true">
            <a:off x="8893221" y="5143500"/>
            <a:ext cx="0" cy="455347"/>
          </a:xfrm>
          <a:prstGeom prst="line">
            <a:avLst/>
          </a:prstGeom>
          <a:ln cap="flat" w="38100">
            <a:solidFill>
              <a:srgbClr val="000000"/>
            </a:solidFill>
            <a:prstDash val="solid"/>
            <a:headEnd type="none" len="sm" w="sm"/>
            <a:tailEnd type="triangle" len="med" w="lg"/>
          </a:ln>
        </p:spPr>
      </p:sp>
      <p:sp>
        <p:nvSpPr>
          <p:cNvPr name="TextBox 16" id="16"/>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17" id="17"/>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AutoShape 18" id="18"/>
          <p:cNvSpPr/>
          <p:nvPr/>
        </p:nvSpPr>
        <p:spPr>
          <a:xfrm flipH="true">
            <a:off x="8862954" y="4733925"/>
            <a:ext cx="455347" cy="0"/>
          </a:xfrm>
          <a:prstGeom prst="line">
            <a:avLst/>
          </a:prstGeom>
          <a:ln cap="flat" w="38100">
            <a:solidFill>
              <a:srgbClr val="000000"/>
            </a:solidFill>
            <a:prstDash val="solid"/>
            <a:headEnd type="none" len="sm" w="sm"/>
            <a:tailEnd type="triangle" len="med" w="lg"/>
          </a:ln>
        </p:spPr>
      </p:sp>
      <p:sp>
        <p:nvSpPr>
          <p:cNvPr name="Freeform 19" id="19"/>
          <p:cNvSpPr/>
          <p:nvPr/>
        </p:nvSpPr>
        <p:spPr>
          <a:xfrm flipH="false" flipV="false" rot="0">
            <a:off x="9163050" y="5043211"/>
            <a:ext cx="364139" cy="372262"/>
          </a:xfrm>
          <a:custGeom>
            <a:avLst/>
            <a:gdLst/>
            <a:ahLst/>
            <a:cxnLst/>
            <a:rect r="r" b="b" t="t" l="l"/>
            <a:pathLst>
              <a:path h="372262" w="364139">
                <a:moveTo>
                  <a:pt x="0" y="0"/>
                </a:moveTo>
                <a:lnTo>
                  <a:pt x="364139" y="0"/>
                </a:lnTo>
                <a:lnTo>
                  <a:pt x="364139" y="372261"/>
                </a:lnTo>
                <a:lnTo>
                  <a:pt x="0" y="3722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793476" y="4917070"/>
            <a:ext cx="3705472" cy="1799055"/>
            <a:chOff x="0" y="0"/>
            <a:chExt cx="975927" cy="473825"/>
          </a:xfrm>
        </p:grpSpPr>
        <p:sp>
          <p:nvSpPr>
            <p:cNvPr name="Freeform 21" id="21"/>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22" id="22"/>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23" id="23"/>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1574229" y="4151470"/>
            <a:ext cx="2108988" cy="616177"/>
            <a:chOff x="0" y="0"/>
            <a:chExt cx="555454" cy="162285"/>
          </a:xfrm>
        </p:grpSpPr>
        <p:sp>
          <p:nvSpPr>
            <p:cNvPr name="Freeform 25" id="25"/>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26" id="26"/>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1028700" y="1974664"/>
            <a:ext cx="3235025" cy="1227483"/>
            <a:chOff x="0" y="0"/>
            <a:chExt cx="975234" cy="370038"/>
          </a:xfrm>
        </p:grpSpPr>
        <p:sp>
          <p:nvSpPr>
            <p:cNvPr name="Freeform 9" id="9"/>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1" id="11"/>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2" id="12"/>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3" id="13"/>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sp>
        <p:nvSpPr>
          <p:cNvPr name="AutoShape 14" id="14"/>
          <p:cNvSpPr/>
          <p:nvPr/>
        </p:nvSpPr>
        <p:spPr>
          <a:xfrm flipH="true" flipV="true">
            <a:off x="9163050" y="5990591"/>
            <a:ext cx="0" cy="455347"/>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flipV="true">
            <a:off x="8893221" y="5143500"/>
            <a:ext cx="0" cy="455347"/>
          </a:xfrm>
          <a:prstGeom prst="line">
            <a:avLst/>
          </a:prstGeom>
          <a:ln cap="flat" w="38100">
            <a:solidFill>
              <a:srgbClr val="000000"/>
            </a:solidFill>
            <a:prstDash val="solid"/>
            <a:headEnd type="none" len="sm" w="sm"/>
            <a:tailEnd type="triangle" len="med" w="lg"/>
          </a:ln>
        </p:spPr>
      </p:sp>
      <p:sp>
        <p:nvSpPr>
          <p:cNvPr name="Freeform 16" id="16"/>
          <p:cNvSpPr/>
          <p:nvPr/>
        </p:nvSpPr>
        <p:spPr>
          <a:xfrm flipH="false" flipV="false" rot="0">
            <a:off x="8427265" y="3515168"/>
            <a:ext cx="348603" cy="356378"/>
          </a:xfrm>
          <a:custGeom>
            <a:avLst/>
            <a:gdLst/>
            <a:ahLst/>
            <a:cxnLst/>
            <a:rect r="r" b="b" t="t" l="l"/>
            <a:pathLst>
              <a:path h="356378" w="348603">
                <a:moveTo>
                  <a:pt x="0" y="0"/>
                </a:moveTo>
                <a:lnTo>
                  <a:pt x="348603" y="0"/>
                </a:lnTo>
                <a:lnTo>
                  <a:pt x="348603" y="356378"/>
                </a:lnTo>
                <a:lnTo>
                  <a:pt x="0" y="356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18" id="18"/>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AutoShape 19" id="19"/>
          <p:cNvSpPr/>
          <p:nvPr/>
        </p:nvSpPr>
        <p:spPr>
          <a:xfrm flipH="true">
            <a:off x="8862954" y="4733925"/>
            <a:ext cx="455347" cy="0"/>
          </a:xfrm>
          <a:prstGeom prst="line">
            <a:avLst/>
          </a:prstGeom>
          <a:ln cap="flat" w="38100">
            <a:solidFill>
              <a:srgbClr val="000000"/>
            </a:solidFill>
            <a:prstDash val="solid"/>
            <a:headEnd type="none" len="sm" w="sm"/>
            <a:tailEnd type="triangle" len="med" w="lg"/>
          </a:ln>
        </p:spPr>
      </p:sp>
      <p:sp>
        <p:nvSpPr>
          <p:cNvPr name="AutoShape 20" id="20"/>
          <p:cNvSpPr/>
          <p:nvPr/>
        </p:nvSpPr>
        <p:spPr>
          <a:xfrm flipH="true" flipV="true">
            <a:off x="8373893" y="4506252"/>
            <a:ext cx="0" cy="455347"/>
          </a:xfrm>
          <a:prstGeom prst="line">
            <a:avLst/>
          </a:prstGeom>
          <a:ln cap="flat" w="38100">
            <a:solidFill>
              <a:srgbClr val="000000"/>
            </a:solidFill>
            <a:prstDash val="solid"/>
            <a:headEnd type="none" len="sm" w="sm"/>
            <a:tailEnd type="triangle" len="med" w="lg"/>
          </a:ln>
        </p:spPr>
      </p:sp>
      <p:sp>
        <p:nvSpPr>
          <p:cNvPr name="AutoShape 21" id="21"/>
          <p:cNvSpPr/>
          <p:nvPr/>
        </p:nvSpPr>
        <p:spPr>
          <a:xfrm>
            <a:off x="8146220" y="4182940"/>
            <a:ext cx="455347" cy="0"/>
          </a:xfrm>
          <a:prstGeom prst="line">
            <a:avLst/>
          </a:prstGeom>
          <a:ln cap="flat" w="38100">
            <a:solidFill>
              <a:srgbClr val="000000"/>
            </a:solidFill>
            <a:prstDash val="solid"/>
            <a:headEnd type="none" len="sm" w="sm"/>
            <a:tailEnd type="triangle" len="med" w="lg"/>
          </a:ln>
        </p:spPr>
      </p:sp>
      <p:sp>
        <p:nvSpPr>
          <p:cNvPr name="Freeform 22" id="22"/>
          <p:cNvSpPr/>
          <p:nvPr/>
        </p:nvSpPr>
        <p:spPr>
          <a:xfrm flipH="false" flipV="false" rot="0">
            <a:off x="9163050" y="5043211"/>
            <a:ext cx="364139" cy="372262"/>
          </a:xfrm>
          <a:custGeom>
            <a:avLst/>
            <a:gdLst/>
            <a:ahLst/>
            <a:cxnLst/>
            <a:rect r="r" b="b" t="t" l="l"/>
            <a:pathLst>
              <a:path h="372262" w="364139">
                <a:moveTo>
                  <a:pt x="0" y="0"/>
                </a:moveTo>
                <a:lnTo>
                  <a:pt x="364139" y="0"/>
                </a:lnTo>
                <a:lnTo>
                  <a:pt x="364139" y="372261"/>
                </a:lnTo>
                <a:lnTo>
                  <a:pt x="0" y="3722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793476" y="4917070"/>
            <a:ext cx="3705472" cy="1799055"/>
            <a:chOff x="0" y="0"/>
            <a:chExt cx="975927" cy="473825"/>
          </a:xfrm>
        </p:grpSpPr>
        <p:sp>
          <p:nvSpPr>
            <p:cNvPr name="Freeform 24" id="24"/>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25" id="25"/>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26" id="26"/>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7" id="27"/>
          <p:cNvGrpSpPr/>
          <p:nvPr/>
        </p:nvGrpSpPr>
        <p:grpSpPr>
          <a:xfrm rot="0">
            <a:off x="1574229" y="4151470"/>
            <a:ext cx="2108988" cy="616177"/>
            <a:chOff x="0" y="0"/>
            <a:chExt cx="555454" cy="162285"/>
          </a:xfrm>
        </p:grpSpPr>
        <p:sp>
          <p:nvSpPr>
            <p:cNvPr name="Freeform 28" id="28"/>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29" id="29"/>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1028700" y="1974664"/>
            <a:ext cx="3235025" cy="1227483"/>
            <a:chOff x="0" y="0"/>
            <a:chExt cx="975234" cy="370038"/>
          </a:xfrm>
        </p:grpSpPr>
        <p:sp>
          <p:nvSpPr>
            <p:cNvPr name="Freeform 9" id="9"/>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1" id="11"/>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2" id="12"/>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3" id="13"/>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sp>
        <p:nvSpPr>
          <p:cNvPr name="AutoShape 14" id="14"/>
          <p:cNvSpPr/>
          <p:nvPr/>
        </p:nvSpPr>
        <p:spPr>
          <a:xfrm flipH="true" flipV="true">
            <a:off x="9163050" y="5990591"/>
            <a:ext cx="0" cy="455347"/>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flipV="true">
            <a:off x="8893221" y="5143500"/>
            <a:ext cx="0" cy="455347"/>
          </a:xfrm>
          <a:prstGeom prst="line">
            <a:avLst/>
          </a:prstGeom>
          <a:ln cap="flat" w="38100">
            <a:solidFill>
              <a:srgbClr val="000000"/>
            </a:solidFill>
            <a:prstDash val="solid"/>
            <a:headEnd type="none" len="sm" w="sm"/>
            <a:tailEnd type="triangle" len="med" w="lg"/>
          </a:ln>
        </p:spPr>
      </p:sp>
      <p:sp>
        <p:nvSpPr>
          <p:cNvPr name="Freeform 16" id="16"/>
          <p:cNvSpPr/>
          <p:nvPr/>
        </p:nvSpPr>
        <p:spPr>
          <a:xfrm flipH="false" flipV="false" rot="0">
            <a:off x="8427265" y="3515168"/>
            <a:ext cx="348603" cy="356378"/>
          </a:xfrm>
          <a:custGeom>
            <a:avLst/>
            <a:gdLst/>
            <a:ahLst/>
            <a:cxnLst/>
            <a:rect r="r" b="b" t="t" l="l"/>
            <a:pathLst>
              <a:path h="356378" w="348603">
                <a:moveTo>
                  <a:pt x="0" y="0"/>
                </a:moveTo>
                <a:lnTo>
                  <a:pt x="348603" y="0"/>
                </a:lnTo>
                <a:lnTo>
                  <a:pt x="348603" y="356378"/>
                </a:lnTo>
                <a:lnTo>
                  <a:pt x="0" y="356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18" id="18"/>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AutoShape 19" id="19"/>
          <p:cNvSpPr/>
          <p:nvPr/>
        </p:nvSpPr>
        <p:spPr>
          <a:xfrm flipH="true">
            <a:off x="8862954" y="4733925"/>
            <a:ext cx="455347" cy="0"/>
          </a:xfrm>
          <a:prstGeom prst="line">
            <a:avLst/>
          </a:prstGeom>
          <a:ln cap="flat" w="38100">
            <a:solidFill>
              <a:srgbClr val="000000"/>
            </a:solidFill>
            <a:prstDash val="solid"/>
            <a:headEnd type="none" len="sm" w="sm"/>
            <a:tailEnd type="triangle" len="med" w="lg"/>
          </a:ln>
        </p:spPr>
      </p:sp>
      <p:sp>
        <p:nvSpPr>
          <p:cNvPr name="AutoShape 20" id="20"/>
          <p:cNvSpPr/>
          <p:nvPr/>
        </p:nvSpPr>
        <p:spPr>
          <a:xfrm flipH="true" flipV="true">
            <a:off x="8373893" y="4506252"/>
            <a:ext cx="0" cy="455347"/>
          </a:xfrm>
          <a:prstGeom prst="line">
            <a:avLst/>
          </a:prstGeom>
          <a:ln cap="flat" w="38100">
            <a:solidFill>
              <a:srgbClr val="000000"/>
            </a:solidFill>
            <a:prstDash val="solid"/>
            <a:headEnd type="none" len="sm" w="sm"/>
            <a:tailEnd type="triangle" len="med" w="lg"/>
          </a:ln>
        </p:spPr>
      </p:sp>
      <p:sp>
        <p:nvSpPr>
          <p:cNvPr name="AutoShape 21" id="21"/>
          <p:cNvSpPr/>
          <p:nvPr/>
        </p:nvSpPr>
        <p:spPr>
          <a:xfrm>
            <a:off x="8146220" y="4182940"/>
            <a:ext cx="455347" cy="0"/>
          </a:xfrm>
          <a:prstGeom prst="line">
            <a:avLst/>
          </a:prstGeom>
          <a:ln cap="flat" w="38100">
            <a:solidFill>
              <a:srgbClr val="000000"/>
            </a:solidFill>
            <a:prstDash val="solid"/>
            <a:headEnd type="none" len="sm" w="sm"/>
            <a:tailEnd type="triangle" len="med" w="lg"/>
          </a:ln>
        </p:spPr>
      </p:sp>
      <p:sp>
        <p:nvSpPr>
          <p:cNvPr name="Freeform 22" id="22"/>
          <p:cNvSpPr/>
          <p:nvPr/>
        </p:nvSpPr>
        <p:spPr>
          <a:xfrm flipH="false" flipV="false" rot="0">
            <a:off x="9163050" y="5043211"/>
            <a:ext cx="364139" cy="372262"/>
          </a:xfrm>
          <a:custGeom>
            <a:avLst/>
            <a:gdLst/>
            <a:ahLst/>
            <a:cxnLst/>
            <a:rect r="r" b="b" t="t" l="l"/>
            <a:pathLst>
              <a:path h="372262" w="364139">
                <a:moveTo>
                  <a:pt x="0" y="0"/>
                </a:moveTo>
                <a:lnTo>
                  <a:pt x="364139" y="0"/>
                </a:lnTo>
                <a:lnTo>
                  <a:pt x="364139" y="372261"/>
                </a:lnTo>
                <a:lnTo>
                  <a:pt x="0" y="3722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23" id="23"/>
          <p:cNvSpPr/>
          <p:nvPr/>
        </p:nvSpPr>
        <p:spPr>
          <a:xfrm>
            <a:off x="8935377" y="3890596"/>
            <a:ext cx="455347" cy="0"/>
          </a:xfrm>
          <a:prstGeom prst="line">
            <a:avLst/>
          </a:prstGeom>
          <a:ln cap="flat" w="38100">
            <a:solidFill>
              <a:srgbClr val="000000"/>
            </a:solidFill>
            <a:prstDash val="solid"/>
            <a:headEnd type="none" len="sm" w="sm"/>
            <a:tailEnd type="triangle" len="med" w="lg"/>
          </a:ln>
        </p:spPr>
      </p:sp>
      <p:sp>
        <p:nvSpPr>
          <p:cNvPr name="AutoShape 24" id="24"/>
          <p:cNvSpPr/>
          <p:nvPr/>
        </p:nvSpPr>
        <p:spPr>
          <a:xfrm>
            <a:off x="9718232" y="4201990"/>
            <a:ext cx="455347" cy="0"/>
          </a:xfrm>
          <a:prstGeom prst="line">
            <a:avLst/>
          </a:prstGeom>
          <a:ln cap="flat" w="38100">
            <a:solidFill>
              <a:srgbClr val="000000"/>
            </a:solidFill>
            <a:prstDash val="solid"/>
            <a:headEnd type="none" len="sm" w="sm"/>
            <a:tailEnd type="triangle" len="med" w="lg"/>
          </a:ln>
        </p:spPr>
      </p:sp>
      <p:sp>
        <p:nvSpPr>
          <p:cNvPr name="Freeform 25" id="25"/>
          <p:cNvSpPr/>
          <p:nvPr/>
        </p:nvSpPr>
        <p:spPr>
          <a:xfrm flipH="false" flipV="false" rot="0">
            <a:off x="9999277" y="3534218"/>
            <a:ext cx="348603" cy="356378"/>
          </a:xfrm>
          <a:custGeom>
            <a:avLst/>
            <a:gdLst/>
            <a:ahLst/>
            <a:cxnLst/>
            <a:rect r="r" b="b" t="t" l="l"/>
            <a:pathLst>
              <a:path h="356378" w="348603">
                <a:moveTo>
                  <a:pt x="0" y="0"/>
                </a:moveTo>
                <a:lnTo>
                  <a:pt x="348603" y="0"/>
                </a:lnTo>
                <a:lnTo>
                  <a:pt x="348603" y="356378"/>
                </a:lnTo>
                <a:lnTo>
                  <a:pt x="0" y="356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26" id="26"/>
          <p:cNvSpPr/>
          <p:nvPr/>
        </p:nvSpPr>
        <p:spPr>
          <a:xfrm>
            <a:off x="10709899" y="3693357"/>
            <a:ext cx="0" cy="455347"/>
          </a:xfrm>
          <a:prstGeom prst="line">
            <a:avLst/>
          </a:prstGeom>
          <a:ln cap="flat" w="38100">
            <a:solidFill>
              <a:srgbClr val="000000"/>
            </a:solidFill>
            <a:prstDash val="solid"/>
            <a:headEnd type="none" len="sm" w="sm"/>
            <a:tailEnd type="triangle" len="med" w="lg"/>
          </a:ln>
        </p:spPr>
      </p:sp>
      <p:sp>
        <p:nvSpPr>
          <p:cNvPr name="AutoShape 27" id="27"/>
          <p:cNvSpPr/>
          <p:nvPr/>
        </p:nvSpPr>
        <p:spPr>
          <a:xfrm>
            <a:off x="10709899" y="4506252"/>
            <a:ext cx="0" cy="455347"/>
          </a:xfrm>
          <a:prstGeom prst="line">
            <a:avLst/>
          </a:prstGeom>
          <a:ln cap="flat" w="38100">
            <a:solidFill>
              <a:srgbClr val="000000"/>
            </a:solidFill>
            <a:prstDash val="solid"/>
            <a:headEnd type="none" len="sm" w="sm"/>
            <a:tailEnd type="triangle" len="med" w="lg"/>
          </a:ln>
        </p:spPr>
      </p:sp>
      <p:grpSp>
        <p:nvGrpSpPr>
          <p:cNvPr name="Group 28" id="28"/>
          <p:cNvGrpSpPr/>
          <p:nvPr/>
        </p:nvGrpSpPr>
        <p:grpSpPr>
          <a:xfrm rot="0">
            <a:off x="793476" y="4917070"/>
            <a:ext cx="3705472" cy="1799055"/>
            <a:chOff x="0" y="0"/>
            <a:chExt cx="975927" cy="473825"/>
          </a:xfrm>
        </p:grpSpPr>
        <p:sp>
          <p:nvSpPr>
            <p:cNvPr name="Freeform 29" id="29"/>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30" id="30"/>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31" id="31"/>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2" id="32"/>
          <p:cNvGrpSpPr/>
          <p:nvPr/>
        </p:nvGrpSpPr>
        <p:grpSpPr>
          <a:xfrm rot="0">
            <a:off x="1574229" y="4151470"/>
            <a:ext cx="2108988" cy="616177"/>
            <a:chOff x="0" y="0"/>
            <a:chExt cx="555454" cy="162285"/>
          </a:xfrm>
        </p:grpSpPr>
        <p:sp>
          <p:nvSpPr>
            <p:cNvPr name="Freeform 33" id="33"/>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34" id="34"/>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1028700" y="1974664"/>
            <a:ext cx="3235025" cy="1227483"/>
            <a:chOff x="0" y="0"/>
            <a:chExt cx="975234" cy="370038"/>
          </a:xfrm>
        </p:grpSpPr>
        <p:sp>
          <p:nvSpPr>
            <p:cNvPr name="Freeform 9" id="9"/>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1" id="11"/>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2" id="12"/>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3" id="13"/>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sp>
        <p:nvSpPr>
          <p:cNvPr name="AutoShape 14" id="14"/>
          <p:cNvSpPr/>
          <p:nvPr/>
        </p:nvSpPr>
        <p:spPr>
          <a:xfrm flipH="true" flipV="true">
            <a:off x="9163050" y="5990591"/>
            <a:ext cx="0" cy="455347"/>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flipV="true">
            <a:off x="8893221" y="5143500"/>
            <a:ext cx="0" cy="455347"/>
          </a:xfrm>
          <a:prstGeom prst="line">
            <a:avLst/>
          </a:prstGeom>
          <a:ln cap="flat" w="38100">
            <a:solidFill>
              <a:srgbClr val="000000"/>
            </a:solidFill>
            <a:prstDash val="solid"/>
            <a:headEnd type="none" len="sm" w="sm"/>
            <a:tailEnd type="triangle" len="med" w="lg"/>
          </a:ln>
        </p:spPr>
      </p:sp>
      <p:sp>
        <p:nvSpPr>
          <p:cNvPr name="Freeform 16" id="16"/>
          <p:cNvSpPr/>
          <p:nvPr/>
        </p:nvSpPr>
        <p:spPr>
          <a:xfrm flipH="false" flipV="false" rot="0">
            <a:off x="8427265" y="3515168"/>
            <a:ext cx="348603" cy="356378"/>
          </a:xfrm>
          <a:custGeom>
            <a:avLst/>
            <a:gdLst/>
            <a:ahLst/>
            <a:cxnLst/>
            <a:rect r="r" b="b" t="t" l="l"/>
            <a:pathLst>
              <a:path h="356378" w="348603">
                <a:moveTo>
                  <a:pt x="0" y="0"/>
                </a:moveTo>
                <a:lnTo>
                  <a:pt x="348603" y="0"/>
                </a:lnTo>
                <a:lnTo>
                  <a:pt x="348603" y="356378"/>
                </a:lnTo>
                <a:lnTo>
                  <a:pt x="0" y="356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18" id="18"/>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AutoShape 19" id="19"/>
          <p:cNvSpPr/>
          <p:nvPr/>
        </p:nvSpPr>
        <p:spPr>
          <a:xfrm flipH="true">
            <a:off x="8862954" y="4733925"/>
            <a:ext cx="455347" cy="0"/>
          </a:xfrm>
          <a:prstGeom prst="line">
            <a:avLst/>
          </a:prstGeom>
          <a:ln cap="flat" w="38100">
            <a:solidFill>
              <a:srgbClr val="000000"/>
            </a:solidFill>
            <a:prstDash val="solid"/>
            <a:headEnd type="none" len="sm" w="sm"/>
            <a:tailEnd type="triangle" len="med" w="lg"/>
          </a:ln>
        </p:spPr>
      </p:sp>
      <p:sp>
        <p:nvSpPr>
          <p:cNvPr name="AutoShape 20" id="20"/>
          <p:cNvSpPr/>
          <p:nvPr/>
        </p:nvSpPr>
        <p:spPr>
          <a:xfrm flipH="true" flipV="true">
            <a:off x="8373893" y="4506252"/>
            <a:ext cx="0" cy="455347"/>
          </a:xfrm>
          <a:prstGeom prst="line">
            <a:avLst/>
          </a:prstGeom>
          <a:ln cap="flat" w="38100">
            <a:solidFill>
              <a:srgbClr val="000000"/>
            </a:solidFill>
            <a:prstDash val="solid"/>
            <a:headEnd type="none" len="sm" w="sm"/>
            <a:tailEnd type="triangle" len="med" w="lg"/>
          </a:ln>
        </p:spPr>
      </p:sp>
      <p:sp>
        <p:nvSpPr>
          <p:cNvPr name="AutoShape 21" id="21"/>
          <p:cNvSpPr/>
          <p:nvPr/>
        </p:nvSpPr>
        <p:spPr>
          <a:xfrm>
            <a:off x="8146220" y="4182940"/>
            <a:ext cx="455347" cy="0"/>
          </a:xfrm>
          <a:prstGeom prst="line">
            <a:avLst/>
          </a:prstGeom>
          <a:ln cap="flat" w="38100">
            <a:solidFill>
              <a:srgbClr val="000000"/>
            </a:solidFill>
            <a:prstDash val="solid"/>
            <a:headEnd type="none" len="sm" w="sm"/>
            <a:tailEnd type="triangle" len="med" w="lg"/>
          </a:ln>
        </p:spPr>
      </p:sp>
      <p:sp>
        <p:nvSpPr>
          <p:cNvPr name="Freeform 22" id="22"/>
          <p:cNvSpPr/>
          <p:nvPr/>
        </p:nvSpPr>
        <p:spPr>
          <a:xfrm flipH="false" flipV="false" rot="0">
            <a:off x="9163050" y="5043211"/>
            <a:ext cx="364139" cy="372262"/>
          </a:xfrm>
          <a:custGeom>
            <a:avLst/>
            <a:gdLst/>
            <a:ahLst/>
            <a:cxnLst/>
            <a:rect r="r" b="b" t="t" l="l"/>
            <a:pathLst>
              <a:path h="372262" w="364139">
                <a:moveTo>
                  <a:pt x="0" y="0"/>
                </a:moveTo>
                <a:lnTo>
                  <a:pt x="364139" y="0"/>
                </a:lnTo>
                <a:lnTo>
                  <a:pt x="364139" y="372261"/>
                </a:lnTo>
                <a:lnTo>
                  <a:pt x="0" y="3722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23" id="23"/>
          <p:cNvSpPr/>
          <p:nvPr/>
        </p:nvSpPr>
        <p:spPr>
          <a:xfrm>
            <a:off x="8935377" y="3890596"/>
            <a:ext cx="455347" cy="0"/>
          </a:xfrm>
          <a:prstGeom prst="line">
            <a:avLst/>
          </a:prstGeom>
          <a:ln cap="flat" w="38100">
            <a:solidFill>
              <a:srgbClr val="000000"/>
            </a:solidFill>
            <a:prstDash val="solid"/>
            <a:headEnd type="none" len="sm" w="sm"/>
            <a:tailEnd type="triangle" len="med" w="lg"/>
          </a:ln>
        </p:spPr>
      </p:sp>
      <p:sp>
        <p:nvSpPr>
          <p:cNvPr name="AutoShape 24" id="24"/>
          <p:cNvSpPr/>
          <p:nvPr/>
        </p:nvSpPr>
        <p:spPr>
          <a:xfrm>
            <a:off x="9718232" y="4201990"/>
            <a:ext cx="455347" cy="0"/>
          </a:xfrm>
          <a:prstGeom prst="line">
            <a:avLst/>
          </a:prstGeom>
          <a:ln cap="flat" w="38100">
            <a:solidFill>
              <a:srgbClr val="000000"/>
            </a:solidFill>
            <a:prstDash val="solid"/>
            <a:headEnd type="none" len="sm" w="sm"/>
            <a:tailEnd type="triangle" len="med" w="lg"/>
          </a:ln>
        </p:spPr>
      </p:sp>
      <p:sp>
        <p:nvSpPr>
          <p:cNvPr name="Freeform 25" id="25"/>
          <p:cNvSpPr/>
          <p:nvPr/>
        </p:nvSpPr>
        <p:spPr>
          <a:xfrm flipH="false" flipV="false" rot="0">
            <a:off x="9999277" y="3534218"/>
            <a:ext cx="348603" cy="356378"/>
          </a:xfrm>
          <a:custGeom>
            <a:avLst/>
            <a:gdLst/>
            <a:ahLst/>
            <a:cxnLst/>
            <a:rect r="r" b="b" t="t" l="l"/>
            <a:pathLst>
              <a:path h="356378" w="348603">
                <a:moveTo>
                  <a:pt x="0" y="0"/>
                </a:moveTo>
                <a:lnTo>
                  <a:pt x="348603" y="0"/>
                </a:lnTo>
                <a:lnTo>
                  <a:pt x="348603" y="356378"/>
                </a:lnTo>
                <a:lnTo>
                  <a:pt x="0" y="356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26" id="26"/>
          <p:cNvSpPr/>
          <p:nvPr/>
        </p:nvSpPr>
        <p:spPr>
          <a:xfrm>
            <a:off x="10709899" y="3693357"/>
            <a:ext cx="0" cy="455347"/>
          </a:xfrm>
          <a:prstGeom prst="line">
            <a:avLst/>
          </a:prstGeom>
          <a:ln cap="flat" w="38100">
            <a:solidFill>
              <a:srgbClr val="000000"/>
            </a:solidFill>
            <a:prstDash val="solid"/>
            <a:headEnd type="none" len="sm" w="sm"/>
            <a:tailEnd type="triangle" len="med" w="lg"/>
          </a:ln>
        </p:spPr>
      </p:sp>
      <p:sp>
        <p:nvSpPr>
          <p:cNvPr name="AutoShape 27" id="27"/>
          <p:cNvSpPr/>
          <p:nvPr/>
        </p:nvSpPr>
        <p:spPr>
          <a:xfrm>
            <a:off x="10709899" y="4506252"/>
            <a:ext cx="0" cy="455347"/>
          </a:xfrm>
          <a:prstGeom prst="line">
            <a:avLst/>
          </a:prstGeom>
          <a:ln cap="flat" w="38100">
            <a:solidFill>
              <a:srgbClr val="000000"/>
            </a:solidFill>
            <a:prstDash val="solid"/>
            <a:headEnd type="none" len="sm" w="sm"/>
            <a:tailEnd type="triangle" len="med" w="lg"/>
          </a:ln>
        </p:spPr>
      </p:sp>
      <p:sp>
        <p:nvSpPr>
          <p:cNvPr name="AutoShape 28" id="28"/>
          <p:cNvSpPr/>
          <p:nvPr/>
        </p:nvSpPr>
        <p:spPr>
          <a:xfrm>
            <a:off x="10728949" y="5195216"/>
            <a:ext cx="0" cy="455347"/>
          </a:xfrm>
          <a:prstGeom prst="line">
            <a:avLst/>
          </a:prstGeom>
          <a:ln cap="flat" w="38100">
            <a:solidFill>
              <a:srgbClr val="000000"/>
            </a:solidFill>
            <a:prstDash val="solid"/>
            <a:headEnd type="none" len="sm" w="sm"/>
            <a:tailEnd type="triangle" len="med" w="lg"/>
          </a:ln>
        </p:spPr>
      </p:sp>
      <p:grpSp>
        <p:nvGrpSpPr>
          <p:cNvPr name="Group 29" id="29"/>
          <p:cNvGrpSpPr/>
          <p:nvPr/>
        </p:nvGrpSpPr>
        <p:grpSpPr>
          <a:xfrm rot="0">
            <a:off x="6135051" y="7874955"/>
            <a:ext cx="6017898" cy="1635455"/>
            <a:chOff x="0" y="0"/>
            <a:chExt cx="1814162" cy="493026"/>
          </a:xfrm>
        </p:grpSpPr>
        <p:sp>
          <p:nvSpPr>
            <p:cNvPr name="Freeform 30" id="30"/>
            <p:cNvSpPr/>
            <p:nvPr/>
          </p:nvSpPr>
          <p:spPr>
            <a:xfrm flipH="false" flipV="false" rot="0">
              <a:off x="0" y="0"/>
              <a:ext cx="1814162" cy="493026"/>
            </a:xfrm>
            <a:custGeom>
              <a:avLst/>
              <a:gdLst/>
              <a:ahLst/>
              <a:cxnLst/>
              <a:rect r="r" b="b" t="t" l="l"/>
              <a:pathLst>
                <a:path h="493026" w="1814162">
                  <a:moveTo>
                    <a:pt x="82335" y="0"/>
                  </a:moveTo>
                  <a:lnTo>
                    <a:pt x="1731827" y="0"/>
                  </a:lnTo>
                  <a:cubicBezTo>
                    <a:pt x="1753664" y="0"/>
                    <a:pt x="1774606" y="8675"/>
                    <a:pt x="1790047" y="24115"/>
                  </a:cubicBezTo>
                  <a:cubicBezTo>
                    <a:pt x="1805487" y="39556"/>
                    <a:pt x="1814162" y="60498"/>
                    <a:pt x="1814162" y="82335"/>
                  </a:cubicBezTo>
                  <a:lnTo>
                    <a:pt x="1814162" y="410691"/>
                  </a:lnTo>
                  <a:cubicBezTo>
                    <a:pt x="1814162" y="456163"/>
                    <a:pt x="1777299" y="493026"/>
                    <a:pt x="1731827" y="493026"/>
                  </a:cubicBezTo>
                  <a:lnTo>
                    <a:pt x="82335" y="493026"/>
                  </a:lnTo>
                  <a:cubicBezTo>
                    <a:pt x="60498" y="493026"/>
                    <a:pt x="39556" y="484352"/>
                    <a:pt x="24115" y="468911"/>
                  </a:cubicBezTo>
                  <a:cubicBezTo>
                    <a:pt x="8675" y="453470"/>
                    <a:pt x="0" y="432528"/>
                    <a:pt x="0" y="410691"/>
                  </a:cubicBezTo>
                  <a:lnTo>
                    <a:pt x="0" y="82335"/>
                  </a:lnTo>
                  <a:cubicBezTo>
                    <a:pt x="0" y="60498"/>
                    <a:pt x="8675" y="39556"/>
                    <a:pt x="24115" y="24115"/>
                  </a:cubicBezTo>
                  <a:cubicBezTo>
                    <a:pt x="39556" y="8675"/>
                    <a:pt x="60498" y="0"/>
                    <a:pt x="82335" y="0"/>
                  </a:cubicBezTo>
                  <a:close/>
                </a:path>
              </a:pathLst>
            </a:custGeom>
            <a:solidFill>
              <a:srgbClr val="169D53"/>
            </a:solidFill>
            <a:ln w="57150" cap="rnd">
              <a:solidFill>
                <a:srgbClr val="000000"/>
              </a:solidFill>
              <a:prstDash val="solid"/>
              <a:round/>
            </a:ln>
          </p:spPr>
        </p:sp>
        <p:sp>
          <p:nvSpPr>
            <p:cNvPr name="TextBox 31" id="31"/>
            <p:cNvSpPr txBox="true"/>
            <p:nvPr/>
          </p:nvSpPr>
          <p:spPr>
            <a:xfrm>
              <a:off x="0" y="-76200"/>
              <a:ext cx="1814162" cy="569226"/>
            </a:xfrm>
            <a:prstGeom prst="rect">
              <a:avLst/>
            </a:prstGeom>
          </p:spPr>
          <p:txBody>
            <a:bodyPr anchor="ctr" rtlCol="false" tIns="34661" lIns="34661" bIns="34661" rIns="34661"/>
            <a:lstStyle/>
            <a:p>
              <a:pPr algn="ctr">
                <a:lnSpc>
                  <a:spcPts val="5319"/>
                </a:lnSpc>
              </a:pPr>
              <a:r>
                <a:rPr lang="en-US" sz="3799" b="true">
                  <a:solidFill>
                    <a:srgbClr val="000000"/>
                  </a:solidFill>
                  <a:latin typeface="Space Mono Bold"/>
                  <a:ea typeface="Space Mono Bold"/>
                  <a:cs typeface="Space Mono Bold"/>
                  <a:sym typeface="Space Mono Bold"/>
                </a:rPr>
                <a:t>Reposta: e</a:t>
              </a:r>
            </a:p>
            <a:p>
              <a:pPr algn="ctr">
                <a:lnSpc>
                  <a:spcPts val="5319"/>
                </a:lnSpc>
              </a:pPr>
              <a:r>
                <a:rPr lang="en-US" b="true" sz="3799">
                  <a:solidFill>
                    <a:srgbClr val="000000"/>
                  </a:solidFill>
                  <a:latin typeface="Space Mono Bold"/>
                  <a:ea typeface="Space Mono Bold"/>
                  <a:cs typeface="Space Mono Bold"/>
                  <a:sym typeface="Space Mono Bold"/>
                </a:rPr>
                <a:t>15 Comandos</a:t>
              </a:r>
            </a:p>
          </p:txBody>
        </p:sp>
      </p:grpSp>
      <p:grpSp>
        <p:nvGrpSpPr>
          <p:cNvPr name="Group 32" id="32"/>
          <p:cNvGrpSpPr/>
          <p:nvPr/>
        </p:nvGrpSpPr>
        <p:grpSpPr>
          <a:xfrm rot="0">
            <a:off x="793476" y="4917070"/>
            <a:ext cx="3705472" cy="1799055"/>
            <a:chOff x="0" y="0"/>
            <a:chExt cx="975927" cy="473825"/>
          </a:xfrm>
        </p:grpSpPr>
        <p:sp>
          <p:nvSpPr>
            <p:cNvPr name="Freeform 33" id="33"/>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34" id="34"/>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35" id="35"/>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6" id="36"/>
          <p:cNvGrpSpPr/>
          <p:nvPr/>
        </p:nvGrpSpPr>
        <p:grpSpPr>
          <a:xfrm rot="0">
            <a:off x="1574229" y="4151470"/>
            <a:ext cx="2108988" cy="616177"/>
            <a:chOff x="0" y="0"/>
            <a:chExt cx="555454" cy="162285"/>
          </a:xfrm>
        </p:grpSpPr>
        <p:sp>
          <p:nvSpPr>
            <p:cNvPr name="Freeform 37" id="37"/>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38" id="38"/>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2821743" y="3395216"/>
            <a:ext cx="13097085" cy="4078229"/>
            <a:chOff x="0" y="0"/>
            <a:chExt cx="3565465" cy="1110230"/>
          </a:xfrm>
        </p:grpSpPr>
        <p:sp>
          <p:nvSpPr>
            <p:cNvPr name="Freeform 9" id="9"/>
            <p:cNvSpPr/>
            <p:nvPr/>
          </p:nvSpPr>
          <p:spPr>
            <a:xfrm flipH="false" flipV="false" rot="0">
              <a:off x="0" y="0"/>
              <a:ext cx="3565465" cy="1110230"/>
            </a:xfrm>
            <a:custGeom>
              <a:avLst/>
              <a:gdLst/>
              <a:ahLst/>
              <a:cxnLst/>
              <a:rect r="r" b="b" t="t" l="l"/>
              <a:pathLst>
                <a:path h="1110230" w="3565465">
                  <a:moveTo>
                    <a:pt x="37832" y="0"/>
                  </a:moveTo>
                  <a:lnTo>
                    <a:pt x="3527634" y="0"/>
                  </a:lnTo>
                  <a:cubicBezTo>
                    <a:pt x="3537667" y="0"/>
                    <a:pt x="3547290" y="3986"/>
                    <a:pt x="3554384" y="11081"/>
                  </a:cubicBezTo>
                  <a:cubicBezTo>
                    <a:pt x="3561479" y="18175"/>
                    <a:pt x="3565465" y="27798"/>
                    <a:pt x="3565465" y="37832"/>
                  </a:cubicBezTo>
                  <a:lnTo>
                    <a:pt x="3565465" y="1072399"/>
                  </a:lnTo>
                  <a:cubicBezTo>
                    <a:pt x="3565465" y="1093293"/>
                    <a:pt x="3548527" y="1110230"/>
                    <a:pt x="3527634" y="1110230"/>
                  </a:cubicBezTo>
                  <a:lnTo>
                    <a:pt x="37832" y="1110230"/>
                  </a:lnTo>
                  <a:cubicBezTo>
                    <a:pt x="16938" y="1110230"/>
                    <a:pt x="0" y="1093293"/>
                    <a:pt x="0" y="1072399"/>
                  </a:cubicBezTo>
                  <a:lnTo>
                    <a:pt x="0" y="37832"/>
                  </a:lnTo>
                  <a:cubicBezTo>
                    <a:pt x="0" y="16938"/>
                    <a:pt x="16938" y="0"/>
                    <a:pt x="37832"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47625"/>
              <a:ext cx="3565465" cy="1157855"/>
            </a:xfrm>
            <a:prstGeom prst="rect">
              <a:avLst/>
            </a:prstGeom>
          </p:spPr>
          <p:txBody>
            <a:bodyPr anchor="ctr" rtlCol="false" tIns="38383" lIns="38383" bIns="38383" rIns="38383"/>
            <a:lstStyle/>
            <a:p>
              <a:pPr algn="ctr">
                <a:lnSpc>
                  <a:spcPts val="3779"/>
                </a:lnSpc>
              </a:pPr>
              <a:r>
                <a:rPr lang="en-US" b="true" sz="2699">
                  <a:solidFill>
                    <a:srgbClr val="000000"/>
                  </a:solidFill>
                  <a:latin typeface="Space Mono Bold"/>
                  <a:ea typeface="Space Mono Bold"/>
                  <a:cs typeface="Space Mono Bold"/>
                  <a:sym typeface="Space Mono Bold"/>
                </a:rPr>
                <a:t>Numa competição de ginástica artística feminina existem quatro aparelhos: Solo, Mesa, Trave e Paralelas. Cada equipe é composta por quatro atletas e a equipe brasileira conta com as ginastas: Adriana, Bárbara, Carolina e Denise. Os juízes decidiram que haverá quatro rotações (fases) na competição: rotação 1, 2, 3 e 4. Em cada rotação, todas as atletas da equipe se apresentam: uma no Solo, outra na Mesa, outra na Trave e outra nas Paralelas. </a:t>
              </a:r>
            </a:p>
          </p:txBody>
        </p:sp>
      </p:grpSp>
      <p:sp>
        <p:nvSpPr>
          <p:cNvPr name="TextBox 11" id="11"/>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GINÁSTICA ARTÍSTICA</a:t>
            </a:r>
          </a:p>
        </p:txBody>
      </p:sp>
      <p:sp>
        <p:nvSpPr>
          <p:cNvPr name="TextBox 12" id="12"/>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666395" y="1863319"/>
            <a:ext cx="12592905" cy="3908651"/>
            <a:chOff x="0" y="0"/>
            <a:chExt cx="3428210" cy="1064066"/>
          </a:xfrm>
        </p:grpSpPr>
        <p:sp>
          <p:nvSpPr>
            <p:cNvPr name="Freeform 9" id="9"/>
            <p:cNvSpPr/>
            <p:nvPr/>
          </p:nvSpPr>
          <p:spPr>
            <a:xfrm flipH="false" flipV="false" rot="0">
              <a:off x="0" y="0"/>
              <a:ext cx="3428210" cy="1064065"/>
            </a:xfrm>
            <a:custGeom>
              <a:avLst/>
              <a:gdLst/>
              <a:ahLst/>
              <a:cxnLst/>
              <a:rect r="r" b="b" t="t" l="l"/>
              <a:pathLst>
                <a:path h="1064065" w="3428210">
                  <a:moveTo>
                    <a:pt x="39346" y="0"/>
                  </a:moveTo>
                  <a:lnTo>
                    <a:pt x="3388864" y="0"/>
                  </a:lnTo>
                  <a:cubicBezTo>
                    <a:pt x="3399299" y="0"/>
                    <a:pt x="3409307" y="4145"/>
                    <a:pt x="3416686" y="11524"/>
                  </a:cubicBezTo>
                  <a:cubicBezTo>
                    <a:pt x="3424065" y="18903"/>
                    <a:pt x="3428210" y="28911"/>
                    <a:pt x="3428210" y="39346"/>
                  </a:cubicBezTo>
                  <a:lnTo>
                    <a:pt x="3428210" y="1024719"/>
                  </a:lnTo>
                  <a:cubicBezTo>
                    <a:pt x="3428210" y="1035155"/>
                    <a:pt x="3424065" y="1045162"/>
                    <a:pt x="3416686" y="1052541"/>
                  </a:cubicBezTo>
                  <a:cubicBezTo>
                    <a:pt x="3409307" y="1059920"/>
                    <a:pt x="3399299" y="1064065"/>
                    <a:pt x="3388864" y="1064065"/>
                  </a:cubicBezTo>
                  <a:lnTo>
                    <a:pt x="39346" y="1064065"/>
                  </a:lnTo>
                  <a:cubicBezTo>
                    <a:pt x="17616" y="1064065"/>
                    <a:pt x="0" y="1046450"/>
                    <a:pt x="0" y="1024719"/>
                  </a:cubicBezTo>
                  <a:lnTo>
                    <a:pt x="0" y="39346"/>
                  </a:lnTo>
                  <a:cubicBezTo>
                    <a:pt x="0" y="28911"/>
                    <a:pt x="4145" y="18903"/>
                    <a:pt x="11524" y="11524"/>
                  </a:cubicBezTo>
                  <a:cubicBezTo>
                    <a:pt x="18903" y="4145"/>
                    <a:pt x="28911" y="0"/>
                    <a:pt x="39346"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428210" cy="1092641"/>
            </a:xfrm>
            <a:prstGeom prst="rect">
              <a:avLst/>
            </a:prstGeom>
          </p:spPr>
          <p:txBody>
            <a:bodyPr anchor="ctr" rtlCol="false" tIns="38383" lIns="38383" bIns="38383" rIns="38383"/>
            <a:lstStyle/>
            <a:p>
              <a:pPr algn="ctr">
                <a:lnSpc>
                  <a:spcPts val="2240"/>
                </a:lnSpc>
              </a:pPr>
            </a:p>
          </p:txBody>
        </p:sp>
      </p:grpSp>
      <p:grpSp>
        <p:nvGrpSpPr>
          <p:cNvPr name="Group 11" id="11"/>
          <p:cNvGrpSpPr/>
          <p:nvPr/>
        </p:nvGrpSpPr>
        <p:grpSpPr>
          <a:xfrm rot="0">
            <a:off x="2443555" y="5895794"/>
            <a:ext cx="14815745" cy="3230153"/>
            <a:chOff x="0" y="0"/>
            <a:chExt cx="4033342" cy="879356"/>
          </a:xfrm>
        </p:grpSpPr>
        <p:sp>
          <p:nvSpPr>
            <p:cNvPr name="Freeform 12" id="12"/>
            <p:cNvSpPr/>
            <p:nvPr/>
          </p:nvSpPr>
          <p:spPr>
            <a:xfrm flipH="false" flipV="false" rot="0">
              <a:off x="0" y="0"/>
              <a:ext cx="4033342" cy="879356"/>
            </a:xfrm>
            <a:custGeom>
              <a:avLst/>
              <a:gdLst/>
              <a:ahLst/>
              <a:cxnLst/>
              <a:rect r="r" b="b" t="t" l="l"/>
              <a:pathLst>
                <a:path h="879356" w="4033342">
                  <a:moveTo>
                    <a:pt x="33443" y="0"/>
                  </a:moveTo>
                  <a:lnTo>
                    <a:pt x="3999899" y="0"/>
                  </a:lnTo>
                  <a:cubicBezTo>
                    <a:pt x="4008768" y="0"/>
                    <a:pt x="4017275" y="3523"/>
                    <a:pt x="4023547" y="9795"/>
                  </a:cubicBezTo>
                  <a:cubicBezTo>
                    <a:pt x="4029818" y="16067"/>
                    <a:pt x="4033342" y="24573"/>
                    <a:pt x="4033342" y="33443"/>
                  </a:cubicBezTo>
                  <a:lnTo>
                    <a:pt x="4033342" y="845913"/>
                  </a:lnTo>
                  <a:cubicBezTo>
                    <a:pt x="4033342" y="864383"/>
                    <a:pt x="4018369" y="879356"/>
                    <a:pt x="3999899" y="879356"/>
                  </a:cubicBezTo>
                  <a:lnTo>
                    <a:pt x="33443" y="879356"/>
                  </a:lnTo>
                  <a:cubicBezTo>
                    <a:pt x="24573" y="879356"/>
                    <a:pt x="16067" y="875832"/>
                    <a:pt x="9795" y="869561"/>
                  </a:cubicBezTo>
                  <a:cubicBezTo>
                    <a:pt x="3523" y="863289"/>
                    <a:pt x="0" y="854783"/>
                    <a:pt x="0" y="845913"/>
                  </a:cubicBezTo>
                  <a:lnTo>
                    <a:pt x="0" y="33443"/>
                  </a:lnTo>
                  <a:cubicBezTo>
                    <a:pt x="0" y="24573"/>
                    <a:pt x="3523" y="16067"/>
                    <a:pt x="9795" y="9795"/>
                  </a:cubicBezTo>
                  <a:cubicBezTo>
                    <a:pt x="16067" y="3523"/>
                    <a:pt x="24573" y="0"/>
                    <a:pt x="33443"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4033342" cy="907931"/>
            </a:xfrm>
            <a:prstGeom prst="rect">
              <a:avLst/>
            </a:prstGeom>
          </p:spPr>
          <p:txBody>
            <a:bodyPr anchor="ctr" rtlCol="false" tIns="38383" lIns="38383" bIns="38383" rIns="38383"/>
            <a:lstStyle/>
            <a:p>
              <a:pPr algn="ctr">
                <a:lnSpc>
                  <a:spcPts val="2240"/>
                </a:lnSpc>
              </a:pPr>
            </a:p>
          </p:txBody>
        </p:sp>
      </p:grpSp>
      <p:sp>
        <p:nvSpPr>
          <p:cNvPr name="Freeform 14" id="14"/>
          <p:cNvSpPr/>
          <p:nvPr/>
        </p:nvSpPr>
        <p:spPr>
          <a:xfrm flipH="false" flipV="false" rot="0">
            <a:off x="1028700" y="1647644"/>
            <a:ext cx="3269396" cy="4114800"/>
          </a:xfrm>
          <a:custGeom>
            <a:avLst/>
            <a:gdLst/>
            <a:ahLst/>
            <a:cxnLst/>
            <a:rect r="r" b="b" t="t" l="l"/>
            <a:pathLst>
              <a:path h="4114800" w="3269396">
                <a:moveTo>
                  <a:pt x="0" y="0"/>
                </a:moveTo>
                <a:lnTo>
                  <a:pt x="3269396" y="0"/>
                </a:lnTo>
                <a:lnTo>
                  <a:pt x="326939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4958782" y="2153831"/>
            <a:ext cx="11578012" cy="3267112"/>
          </a:xfrm>
          <a:prstGeom prst="rect">
            <a:avLst/>
          </a:prstGeom>
        </p:spPr>
        <p:txBody>
          <a:bodyPr anchor="t" rtlCol="false" tIns="0" lIns="0" bIns="0" rIns="0">
            <a:spAutoFit/>
          </a:bodyPr>
          <a:lstStyle/>
          <a:p>
            <a:pPr algn="just">
              <a:lnSpc>
                <a:spcPts val="3724"/>
              </a:lnSpc>
              <a:spcBef>
                <a:spcPct val="0"/>
              </a:spcBef>
            </a:pPr>
            <a:r>
              <a:rPr lang="en-US" b="true" sz="3104" spc="-186">
                <a:solidFill>
                  <a:srgbClr val="000000"/>
                </a:solidFill>
                <a:latin typeface="Space Mono Bold"/>
                <a:ea typeface="Space Mono Bold"/>
                <a:cs typeface="Space Mono Bold"/>
                <a:sym typeface="Space Mono Bold"/>
              </a:rPr>
              <a:t>Ao longo da competição, cada atleta precisa se apresentar exatamente uma vez em cada um dos quatro aparelhos. O técnico brasileiro precisa agora decidir uma configuração da equipe para as quatro rotações. Quer dizer, ele precisa decidir quem se apresenta em qual aparelho, em cada rotação. Depois de pensar muito, ele definiu algumas restrições: </a:t>
            </a:r>
          </a:p>
        </p:txBody>
      </p:sp>
      <p:sp>
        <p:nvSpPr>
          <p:cNvPr name="TextBox 16" id="16"/>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GINÁSTICA ARTÍSTICA</a:t>
            </a:r>
          </a:p>
        </p:txBody>
      </p:sp>
      <p:sp>
        <p:nvSpPr>
          <p:cNvPr name="TextBox 17" id="17"/>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8" id="18"/>
          <p:cNvSpPr txBox="true"/>
          <p:nvPr/>
        </p:nvSpPr>
        <p:spPr>
          <a:xfrm rot="0">
            <a:off x="2821743" y="6153368"/>
            <a:ext cx="14204733" cy="2571643"/>
          </a:xfrm>
          <a:prstGeom prst="rect">
            <a:avLst/>
          </a:prstGeom>
        </p:spPr>
        <p:txBody>
          <a:bodyPr anchor="t" rtlCol="false" tIns="0" lIns="0" bIns="0" rIns="0">
            <a:spAutoFit/>
          </a:bodyPr>
          <a:lstStyle/>
          <a:p>
            <a:pPr algn="just">
              <a:lnSpc>
                <a:spcPts val="4068"/>
              </a:lnSpc>
            </a:pPr>
            <a:r>
              <a:rPr lang="en-US" b="true" sz="3390" spc="-203">
                <a:solidFill>
                  <a:srgbClr val="000000"/>
                </a:solidFill>
                <a:latin typeface="Space Mono Bold"/>
                <a:ea typeface="Space Mono Bold"/>
                <a:cs typeface="Space Mono Bold"/>
                <a:sym typeface="Space Mono Bold"/>
              </a:rPr>
              <a:t>• Na rotação 1, Carolina vai se apresentar na Trave; </a:t>
            </a:r>
          </a:p>
          <a:p>
            <a:pPr algn="just">
              <a:lnSpc>
                <a:spcPts val="4068"/>
              </a:lnSpc>
            </a:pPr>
            <a:r>
              <a:rPr lang="en-US" b="true" sz="3390" spc="-203">
                <a:solidFill>
                  <a:srgbClr val="000000"/>
                </a:solidFill>
                <a:latin typeface="Space Mono Bold"/>
                <a:ea typeface="Space Mono Bold"/>
                <a:cs typeface="Space Mono Bold"/>
                <a:sym typeface="Space Mono Bold"/>
              </a:rPr>
              <a:t>• Na rotação 3, Denise vai se apresentar no Solo; </a:t>
            </a:r>
          </a:p>
          <a:p>
            <a:pPr algn="just">
              <a:lnSpc>
                <a:spcPts val="4068"/>
              </a:lnSpc>
            </a:pPr>
            <a:r>
              <a:rPr lang="en-US" b="true" sz="3390" spc="-203">
                <a:solidFill>
                  <a:srgbClr val="000000"/>
                </a:solidFill>
                <a:latin typeface="Space Mono Bold"/>
                <a:ea typeface="Space Mono Bold"/>
                <a:cs typeface="Space Mono Bold"/>
                <a:sym typeface="Space Mono Bold"/>
              </a:rPr>
              <a:t>• No Solo, Adriana tem que se apresentar antes de Bárbara; </a:t>
            </a:r>
          </a:p>
          <a:p>
            <a:pPr algn="just">
              <a:lnSpc>
                <a:spcPts val="4068"/>
              </a:lnSpc>
              <a:spcBef>
                <a:spcPct val="0"/>
              </a:spcBef>
            </a:pPr>
            <a:r>
              <a:rPr lang="en-US" b="true" sz="3390" spc="-203">
                <a:solidFill>
                  <a:srgbClr val="000000"/>
                </a:solidFill>
                <a:latin typeface="Space Mono Bold"/>
                <a:ea typeface="Space Mono Bold"/>
                <a:cs typeface="Space Mono Bold"/>
                <a:sym typeface="Space Mono Bold"/>
              </a:rPr>
              <a:t>• Na rotação em que Bárbara se apresenta na Mesa, Denise tem que se apresentar nas Paralelas.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sp>
        <p:nvSpPr>
          <p:cNvPr name="TextBox 8" id="8"/>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GINÁSTICA ARTÍSTICA</a:t>
            </a:r>
          </a:p>
        </p:txBody>
      </p:sp>
      <p:sp>
        <p:nvSpPr>
          <p:cNvPr name="TextBox 9" id="9"/>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0" id="10"/>
          <p:cNvGrpSpPr/>
          <p:nvPr/>
        </p:nvGrpSpPr>
        <p:grpSpPr>
          <a:xfrm rot="0">
            <a:off x="2628722" y="1913347"/>
            <a:ext cx="14815745" cy="3230153"/>
            <a:chOff x="0" y="0"/>
            <a:chExt cx="4033342" cy="879356"/>
          </a:xfrm>
        </p:grpSpPr>
        <p:sp>
          <p:nvSpPr>
            <p:cNvPr name="Freeform 11" id="11"/>
            <p:cNvSpPr/>
            <p:nvPr/>
          </p:nvSpPr>
          <p:spPr>
            <a:xfrm flipH="false" flipV="false" rot="0">
              <a:off x="0" y="0"/>
              <a:ext cx="4033342" cy="879356"/>
            </a:xfrm>
            <a:custGeom>
              <a:avLst/>
              <a:gdLst/>
              <a:ahLst/>
              <a:cxnLst/>
              <a:rect r="r" b="b" t="t" l="l"/>
              <a:pathLst>
                <a:path h="879356" w="4033342">
                  <a:moveTo>
                    <a:pt x="33443" y="0"/>
                  </a:moveTo>
                  <a:lnTo>
                    <a:pt x="3999899" y="0"/>
                  </a:lnTo>
                  <a:cubicBezTo>
                    <a:pt x="4008768" y="0"/>
                    <a:pt x="4017275" y="3523"/>
                    <a:pt x="4023547" y="9795"/>
                  </a:cubicBezTo>
                  <a:cubicBezTo>
                    <a:pt x="4029818" y="16067"/>
                    <a:pt x="4033342" y="24573"/>
                    <a:pt x="4033342" y="33443"/>
                  </a:cubicBezTo>
                  <a:lnTo>
                    <a:pt x="4033342" y="845913"/>
                  </a:lnTo>
                  <a:cubicBezTo>
                    <a:pt x="4033342" y="864383"/>
                    <a:pt x="4018369" y="879356"/>
                    <a:pt x="3999899" y="879356"/>
                  </a:cubicBezTo>
                  <a:lnTo>
                    <a:pt x="33443" y="879356"/>
                  </a:lnTo>
                  <a:cubicBezTo>
                    <a:pt x="24573" y="879356"/>
                    <a:pt x="16067" y="875832"/>
                    <a:pt x="9795" y="869561"/>
                  </a:cubicBezTo>
                  <a:cubicBezTo>
                    <a:pt x="3523" y="863289"/>
                    <a:pt x="0" y="854783"/>
                    <a:pt x="0" y="845913"/>
                  </a:cubicBezTo>
                  <a:lnTo>
                    <a:pt x="0" y="33443"/>
                  </a:lnTo>
                  <a:cubicBezTo>
                    <a:pt x="0" y="24573"/>
                    <a:pt x="3523" y="16067"/>
                    <a:pt x="9795" y="9795"/>
                  </a:cubicBezTo>
                  <a:cubicBezTo>
                    <a:pt x="16067" y="3523"/>
                    <a:pt x="24573" y="0"/>
                    <a:pt x="33443"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4033342" cy="907931"/>
            </a:xfrm>
            <a:prstGeom prst="rect">
              <a:avLst/>
            </a:prstGeom>
          </p:spPr>
          <p:txBody>
            <a:bodyPr anchor="ctr" rtlCol="false" tIns="38383" lIns="38383" bIns="38383" rIns="38383"/>
            <a:lstStyle/>
            <a:p>
              <a:pPr algn="ctr">
                <a:lnSpc>
                  <a:spcPts val="2240"/>
                </a:lnSpc>
              </a:pPr>
            </a:p>
          </p:txBody>
        </p:sp>
      </p:grpSp>
      <p:sp>
        <p:nvSpPr>
          <p:cNvPr name="TextBox 13" id="13"/>
          <p:cNvSpPr txBox="true"/>
          <p:nvPr/>
        </p:nvSpPr>
        <p:spPr>
          <a:xfrm rot="0">
            <a:off x="3006910" y="2170921"/>
            <a:ext cx="14204733" cy="2571643"/>
          </a:xfrm>
          <a:prstGeom prst="rect">
            <a:avLst/>
          </a:prstGeom>
        </p:spPr>
        <p:txBody>
          <a:bodyPr anchor="t" rtlCol="false" tIns="0" lIns="0" bIns="0" rIns="0">
            <a:spAutoFit/>
          </a:bodyPr>
          <a:lstStyle/>
          <a:p>
            <a:pPr algn="just">
              <a:lnSpc>
                <a:spcPts val="4068"/>
              </a:lnSpc>
            </a:pPr>
            <a:r>
              <a:rPr lang="en-US" b="true" sz="3390" spc="-203">
                <a:solidFill>
                  <a:srgbClr val="000000"/>
                </a:solidFill>
                <a:latin typeface="Space Mono Bold"/>
                <a:ea typeface="Space Mono Bold"/>
                <a:cs typeface="Space Mono Bold"/>
                <a:sym typeface="Space Mono Bold"/>
              </a:rPr>
              <a:t>• Na rotação 1, Carolina vai se apresentar na Trave; </a:t>
            </a:r>
          </a:p>
          <a:p>
            <a:pPr algn="just">
              <a:lnSpc>
                <a:spcPts val="4068"/>
              </a:lnSpc>
            </a:pPr>
            <a:r>
              <a:rPr lang="en-US" b="true" sz="3390" spc="-203">
                <a:solidFill>
                  <a:srgbClr val="000000"/>
                </a:solidFill>
                <a:latin typeface="Space Mono Bold"/>
                <a:ea typeface="Space Mono Bold"/>
                <a:cs typeface="Space Mono Bold"/>
                <a:sym typeface="Space Mono Bold"/>
              </a:rPr>
              <a:t>• Na rotação 3, Denise vai se apresentar no Solo; </a:t>
            </a:r>
          </a:p>
          <a:p>
            <a:pPr algn="just">
              <a:lnSpc>
                <a:spcPts val="4068"/>
              </a:lnSpc>
            </a:pPr>
            <a:r>
              <a:rPr lang="en-US" b="true" sz="3390" spc="-203">
                <a:solidFill>
                  <a:srgbClr val="000000"/>
                </a:solidFill>
                <a:latin typeface="Space Mono Bold"/>
                <a:ea typeface="Space Mono Bold"/>
                <a:cs typeface="Space Mono Bold"/>
                <a:sym typeface="Space Mono Bold"/>
              </a:rPr>
              <a:t>• No Solo, Adriana tem que se apresentar antes de Bárbara; </a:t>
            </a:r>
          </a:p>
          <a:p>
            <a:pPr algn="just">
              <a:lnSpc>
                <a:spcPts val="4068"/>
              </a:lnSpc>
              <a:spcBef>
                <a:spcPct val="0"/>
              </a:spcBef>
            </a:pPr>
            <a:r>
              <a:rPr lang="en-US" b="true" sz="3390" spc="-203">
                <a:solidFill>
                  <a:srgbClr val="000000"/>
                </a:solidFill>
                <a:latin typeface="Space Mono Bold"/>
                <a:ea typeface="Space Mono Bold"/>
                <a:cs typeface="Space Mono Bold"/>
                <a:sym typeface="Space Mono Bold"/>
              </a:rPr>
              <a:t>• Na rotação em que Bárbara se apresenta na Mesa, Denise tem que se apresentar nas Paralelas.</a:t>
            </a:r>
          </a:p>
        </p:txBody>
      </p:sp>
      <p:grpSp>
        <p:nvGrpSpPr>
          <p:cNvPr name="Group 14" id="14"/>
          <p:cNvGrpSpPr/>
          <p:nvPr/>
        </p:nvGrpSpPr>
        <p:grpSpPr>
          <a:xfrm rot="0">
            <a:off x="3699401" y="5656818"/>
            <a:ext cx="11111645" cy="4144407"/>
            <a:chOff x="0" y="0"/>
            <a:chExt cx="3024962" cy="1128246"/>
          </a:xfrm>
        </p:grpSpPr>
        <p:sp>
          <p:nvSpPr>
            <p:cNvPr name="Freeform 15" id="15"/>
            <p:cNvSpPr/>
            <p:nvPr/>
          </p:nvSpPr>
          <p:spPr>
            <a:xfrm flipH="false" flipV="false" rot="0">
              <a:off x="0" y="0"/>
              <a:ext cx="3024962" cy="1128246"/>
            </a:xfrm>
            <a:custGeom>
              <a:avLst/>
              <a:gdLst/>
              <a:ahLst/>
              <a:cxnLst/>
              <a:rect r="r" b="b" t="t" l="l"/>
              <a:pathLst>
                <a:path h="1128246" w="3024962">
                  <a:moveTo>
                    <a:pt x="44591" y="0"/>
                  </a:moveTo>
                  <a:lnTo>
                    <a:pt x="2980370" y="0"/>
                  </a:lnTo>
                  <a:cubicBezTo>
                    <a:pt x="3004997" y="0"/>
                    <a:pt x="3024962" y="19964"/>
                    <a:pt x="3024962" y="44591"/>
                  </a:cubicBezTo>
                  <a:lnTo>
                    <a:pt x="3024962" y="1083655"/>
                  </a:lnTo>
                  <a:cubicBezTo>
                    <a:pt x="3024962" y="1108282"/>
                    <a:pt x="3004997" y="1128246"/>
                    <a:pt x="2980370" y="1128246"/>
                  </a:cubicBezTo>
                  <a:lnTo>
                    <a:pt x="44591" y="1128246"/>
                  </a:lnTo>
                  <a:cubicBezTo>
                    <a:pt x="19964" y="1128246"/>
                    <a:pt x="0" y="1108282"/>
                    <a:pt x="0" y="1083655"/>
                  </a:cubicBezTo>
                  <a:lnTo>
                    <a:pt x="0" y="44591"/>
                  </a:lnTo>
                  <a:cubicBezTo>
                    <a:pt x="0" y="19964"/>
                    <a:pt x="19964" y="0"/>
                    <a:pt x="44591" y="0"/>
                  </a:cubicBezTo>
                  <a:close/>
                </a:path>
              </a:pathLst>
            </a:custGeom>
            <a:solidFill>
              <a:srgbClr val="F7AC16"/>
            </a:solidFill>
            <a:ln w="57150" cap="rnd">
              <a:solidFill>
                <a:srgbClr val="000000"/>
              </a:solidFill>
              <a:prstDash val="solid"/>
              <a:round/>
            </a:ln>
          </p:spPr>
        </p:sp>
        <p:sp>
          <p:nvSpPr>
            <p:cNvPr name="TextBox 16" id="16"/>
            <p:cNvSpPr txBox="true"/>
            <p:nvPr/>
          </p:nvSpPr>
          <p:spPr>
            <a:xfrm>
              <a:off x="0" y="-47625"/>
              <a:ext cx="3024962" cy="1175871"/>
            </a:xfrm>
            <a:prstGeom prst="rect">
              <a:avLst/>
            </a:prstGeom>
          </p:spPr>
          <p:txBody>
            <a:bodyPr anchor="ctr" rtlCol="false" tIns="38383" lIns="38383" bIns="38383" rIns="38383"/>
            <a:lstStyle/>
            <a:p>
              <a:pPr algn="just">
                <a:lnSpc>
                  <a:spcPts val="3499"/>
                </a:lnSpc>
              </a:pPr>
              <a:r>
                <a:rPr lang="en-US" sz="2499" b="true">
                  <a:solidFill>
                    <a:srgbClr val="000000"/>
                  </a:solidFill>
                  <a:latin typeface="Space Mono Bold"/>
                  <a:ea typeface="Space Mono Bold"/>
                  <a:cs typeface="Space Mono Bold"/>
                  <a:sym typeface="Space Mono Bold"/>
                </a:rPr>
                <a:t> Questão 3. Qual das opções abaixo é uma lista completa                   e correta das rotações em que Adriana pode se apresentar no Solo?</a:t>
              </a:r>
            </a:p>
            <a:p>
              <a:pPr algn="just">
                <a:lnSpc>
                  <a:spcPts val="3499"/>
                </a:lnSpc>
              </a:pPr>
              <a:r>
                <a:rPr lang="en-US" b="true" sz="2499">
                  <a:solidFill>
                    <a:srgbClr val="000000"/>
                  </a:solidFill>
                  <a:latin typeface="Space Mono Bold"/>
                  <a:ea typeface="Space Mono Bold"/>
                  <a:cs typeface="Space Mono Bold"/>
                  <a:sym typeface="Space Mono Bold"/>
                </a:rPr>
                <a:t> a</a:t>
              </a:r>
              <a:r>
                <a:rPr lang="en-US" b="true" sz="2499">
                  <a:solidFill>
                    <a:srgbClr val="000000"/>
                  </a:solidFill>
                  <a:latin typeface="Space Mono Bold"/>
                  <a:ea typeface="Space Mono Bold"/>
                  <a:cs typeface="Space Mono Bold"/>
                  <a:sym typeface="Space Mono Bold"/>
                </a:rPr>
                <a:t>) 2 e 4 </a:t>
              </a:r>
            </a:p>
            <a:p>
              <a:pPr algn="just">
                <a:lnSpc>
                  <a:spcPts val="3499"/>
                </a:lnSpc>
              </a:pPr>
              <a:r>
                <a:rPr lang="en-US" b="true" sz="2499">
                  <a:solidFill>
                    <a:srgbClr val="000000"/>
                  </a:solidFill>
                  <a:latin typeface="Space Mono Bold"/>
                  <a:ea typeface="Space Mono Bold"/>
                  <a:cs typeface="Space Mono Bold"/>
                  <a:sym typeface="Space Mono Bold"/>
                </a:rPr>
                <a:t> b) 1 e 2 </a:t>
              </a:r>
            </a:p>
            <a:p>
              <a:pPr algn="just">
                <a:lnSpc>
                  <a:spcPts val="3499"/>
                </a:lnSpc>
              </a:pPr>
              <a:r>
                <a:rPr lang="en-US" b="true" sz="2499">
                  <a:solidFill>
                    <a:srgbClr val="000000"/>
                  </a:solidFill>
                  <a:latin typeface="Space Mono Bold"/>
                  <a:ea typeface="Space Mono Bold"/>
                  <a:cs typeface="Space Mono Bold"/>
                  <a:sym typeface="Space Mono Bold"/>
                </a:rPr>
                <a:t> c) 2 </a:t>
              </a:r>
            </a:p>
            <a:p>
              <a:pPr algn="just">
                <a:lnSpc>
                  <a:spcPts val="3499"/>
                </a:lnSpc>
              </a:pPr>
              <a:r>
                <a:rPr lang="en-US" b="true" sz="2499">
                  <a:solidFill>
                    <a:srgbClr val="000000"/>
                  </a:solidFill>
                  <a:latin typeface="Space Mono Bold"/>
                  <a:ea typeface="Space Mono Bold"/>
                  <a:cs typeface="Space Mono Bold"/>
                  <a:sym typeface="Space Mono Bold"/>
                </a:rPr>
                <a:t> d) 1</a:t>
              </a:r>
            </a:p>
            <a:p>
              <a:pPr algn="just">
                <a:lnSpc>
                  <a:spcPts val="3499"/>
                </a:lnSpc>
              </a:pPr>
              <a:r>
                <a:rPr lang="en-US" b="true" sz="2499">
                  <a:solidFill>
                    <a:srgbClr val="000000"/>
                  </a:solidFill>
                  <a:latin typeface="Space Mono Bold"/>
                  <a:ea typeface="Space Mono Bold"/>
                  <a:cs typeface="Space Mono Bold"/>
                  <a:sym typeface="Space Mono Bold"/>
                </a:rPr>
                <a:t> e) 2 e 3 </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5843773" y="2170844"/>
            <a:ext cx="11415527" cy="4380992"/>
            <a:chOff x="0" y="0"/>
            <a:chExt cx="3006559" cy="1153842"/>
          </a:xfrm>
        </p:grpSpPr>
        <p:sp>
          <p:nvSpPr>
            <p:cNvPr name="Freeform 9" id="9"/>
            <p:cNvSpPr/>
            <p:nvPr/>
          </p:nvSpPr>
          <p:spPr>
            <a:xfrm flipH="false" flipV="false" rot="0">
              <a:off x="0" y="0"/>
              <a:ext cx="3006559" cy="1153842"/>
            </a:xfrm>
            <a:custGeom>
              <a:avLst/>
              <a:gdLst/>
              <a:ahLst/>
              <a:cxnLst/>
              <a:rect r="r" b="b" t="t" l="l"/>
              <a:pathLst>
                <a:path h="1153842" w="3006559">
                  <a:moveTo>
                    <a:pt x="34588" y="0"/>
                  </a:moveTo>
                  <a:lnTo>
                    <a:pt x="2971971" y="0"/>
                  </a:lnTo>
                  <a:cubicBezTo>
                    <a:pt x="2991073" y="0"/>
                    <a:pt x="3006559" y="15485"/>
                    <a:pt x="3006559" y="34588"/>
                  </a:cubicBezTo>
                  <a:lnTo>
                    <a:pt x="3006559" y="1119254"/>
                  </a:lnTo>
                  <a:cubicBezTo>
                    <a:pt x="3006559" y="1138356"/>
                    <a:pt x="2991073" y="1153842"/>
                    <a:pt x="2971971" y="1153842"/>
                  </a:cubicBezTo>
                  <a:lnTo>
                    <a:pt x="34588" y="1153842"/>
                  </a:lnTo>
                  <a:cubicBezTo>
                    <a:pt x="25415" y="1153842"/>
                    <a:pt x="16617" y="1150198"/>
                    <a:pt x="10131" y="1143711"/>
                  </a:cubicBezTo>
                  <a:cubicBezTo>
                    <a:pt x="3644" y="1137225"/>
                    <a:pt x="0" y="1128427"/>
                    <a:pt x="0" y="1119254"/>
                  </a:cubicBezTo>
                  <a:lnTo>
                    <a:pt x="0" y="34588"/>
                  </a:lnTo>
                  <a:cubicBezTo>
                    <a:pt x="0" y="25415"/>
                    <a:pt x="3644" y="16617"/>
                    <a:pt x="10131" y="10131"/>
                  </a:cubicBezTo>
                  <a:cubicBezTo>
                    <a:pt x="16617" y="3644"/>
                    <a:pt x="25415" y="0"/>
                    <a:pt x="34588" y="0"/>
                  </a:cubicBezTo>
                  <a:close/>
                </a:path>
              </a:pathLst>
            </a:custGeom>
            <a:solidFill>
              <a:srgbClr val="F7AC16"/>
            </a:solidFill>
          </p:spPr>
        </p:sp>
        <p:sp>
          <p:nvSpPr>
            <p:cNvPr name="TextBox 10" id="10"/>
            <p:cNvSpPr txBox="true"/>
            <p:nvPr/>
          </p:nvSpPr>
          <p:spPr>
            <a:xfrm>
              <a:off x="0" y="-47625"/>
              <a:ext cx="3006559" cy="1201467"/>
            </a:xfrm>
            <a:prstGeom prst="rect">
              <a:avLst/>
            </a:prstGeom>
          </p:spPr>
          <p:txBody>
            <a:bodyPr anchor="ctr" rtlCol="false" tIns="50800" lIns="50800" bIns="50800" rIns="50800"/>
            <a:lstStyle/>
            <a:p>
              <a:pPr algn="ctr">
                <a:lnSpc>
                  <a:spcPts val="3499"/>
                </a:lnSpc>
              </a:pPr>
              <a:r>
                <a:rPr lang="en-US" sz="2499">
                  <a:solidFill>
                    <a:srgbClr val="000000"/>
                  </a:solidFill>
                  <a:latin typeface="Open Sans Extra Bold"/>
                  <a:ea typeface="Open Sans Extra Bold"/>
                  <a:cs typeface="Open Sans Extra Bold"/>
                  <a:sym typeface="Open Sans Extra Bold"/>
                </a:rPr>
                <a:t>Adriana não pode se apresentar no Solo na rotação 3, pela restrição 2; não pode se apresentar na rotação 4, pois pela restrição 3 precisa se apresentar antes de Bárbara; e não pode se apresentar na rotação 2, pois nesse caso Bárbara tem que se apresentar no Solo na rotação 4 e sobraria apenas a rotação 1 para Carolina se apresentar no Solo. Só que na rotação 1, Carolina tem que se apresentar na Trave pela restrição 1.</a:t>
              </a:r>
            </a:p>
          </p:txBody>
        </p:sp>
      </p:grpSp>
      <p:sp>
        <p:nvSpPr>
          <p:cNvPr name="TextBox 11" id="11"/>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GINÁSTICA ARTÍSTICA</a:t>
            </a:r>
          </a:p>
        </p:txBody>
      </p:sp>
      <p:sp>
        <p:nvSpPr>
          <p:cNvPr name="TextBox 12" id="12"/>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3" id="13"/>
          <p:cNvGrpSpPr/>
          <p:nvPr/>
        </p:nvGrpSpPr>
        <p:grpSpPr>
          <a:xfrm rot="0">
            <a:off x="1234781" y="2170844"/>
            <a:ext cx="3235025" cy="1227483"/>
            <a:chOff x="0" y="0"/>
            <a:chExt cx="975234" cy="370038"/>
          </a:xfrm>
        </p:grpSpPr>
        <p:sp>
          <p:nvSpPr>
            <p:cNvPr name="Freeform 14" id="14"/>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grpSp>
        <p:nvGrpSpPr>
          <p:cNvPr name="Group 16" id="16"/>
          <p:cNvGrpSpPr/>
          <p:nvPr/>
        </p:nvGrpSpPr>
        <p:grpSpPr>
          <a:xfrm rot="0">
            <a:off x="9313695" y="6814431"/>
            <a:ext cx="4475683" cy="2893234"/>
            <a:chOff x="0" y="0"/>
            <a:chExt cx="1349244" cy="872197"/>
          </a:xfrm>
        </p:grpSpPr>
        <p:sp>
          <p:nvSpPr>
            <p:cNvPr name="Freeform 17" id="17"/>
            <p:cNvSpPr/>
            <p:nvPr/>
          </p:nvSpPr>
          <p:spPr>
            <a:xfrm flipH="false" flipV="false" rot="0">
              <a:off x="0" y="0"/>
              <a:ext cx="1349244" cy="872197"/>
            </a:xfrm>
            <a:custGeom>
              <a:avLst/>
              <a:gdLst/>
              <a:ahLst/>
              <a:cxnLst/>
              <a:rect r="r" b="b" t="t" l="l"/>
              <a:pathLst>
                <a:path h="872197" w="1349244">
                  <a:moveTo>
                    <a:pt x="110706" y="0"/>
                  </a:moveTo>
                  <a:lnTo>
                    <a:pt x="1238539" y="0"/>
                  </a:lnTo>
                  <a:cubicBezTo>
                    <a:pt x="1267900" y="0"/>
                    <a:pt x="1296058" y="11664"/>
                    <a:pt x="1316819" y="32425"/>
                  </a:cubicBezTo>
                  <a:cubicBezTo>
                    <a:pt x="1337581" y="53186"/>
                    <a:pt x="1349244" y="81345"/>
                    <a:pt x="1349244" y="110706"/>
                  </a:cubicBezTo>
                  <a:lnTo>
                    <a:pt x="1349244" y="761492"/>
                  </a:lnTo>
                  <a:cubicBezTo>
                    <a:pt x="1349244" y="790853"/>
                    <a:pt x="1337581" y="819011"/>
                    <a:pt x="1316819" y="839773"/>
                  </a:cubicBezTo>
                  <a:cubicBezTo>
                    <a:pt x="1296058" y="860534"/>
                    <a:pt x="1267900" y="872197"/>
                    <a:pt x="1238539" y="872197"/>
                  </a:cubicBezTo>
                  <a:lnTo>
                    <a:pt x="110706" y="872197"/>
                  </a:lnTo>
                  <a:cubicBezTo>
                    <a:pt x="49565" y="872197"/>
                    <a:pt x="0" y="822633"/>
                    <a:pt x="0" y="761492"/>
                  </a:cubicBezTo>
                  <a:lnTo>
                    <a:pt x="0" y="110706"/>
                  </a:lnTo>
                  <a:cubicBezTo>
                    <a:pt x="0" y="49565"/>
                    <a:pt x="49565" y="0"/>
                    <a:pt x="110706" y="0"/>
                  </a:cubicBezTo>
                  <a:close/>
                </a:path>
              </a:pathLst>
            </a:custGeom>
            <a:solidFill>
              <a:srgbClr val="169D53"/>
            </a:solidFill>
            <a:ln w="57150" cap="rnd">
              <a:solidFill>
                <a:srgbClr val="000000"/>
              </a:solidFill>
              <a:prstDash val="solid"/>
              <a:round/>
            </a:ln>
          </p:spPr>
        </p:sp>
        <p:sp>
          <p:nvSpPr>
            <p:cNvPr name="TextBox 18" id="18"/>
            <p:cNvSpPr txBox="true"/>
            <p:nvPr/>
          </p:nvSpPr>
          <p:spPr>
            <a:xfrm>
              <a:off x="0" y="-85725"/>
              <a:ext cx="1349244" cy="957922"/>
            </a:xfrm>
            <a:prstGeom prst="rect">
              <a:avLst/>
            </a:prstGeom>
          </p:spPr>
          <p:txBody>
            <a:bodyPr anchor="ctr" rtlCol="false" tIns="34661" lIns="34661" bIns="34661" rIns="34661"/>
            <a:lstStyle/>
            <a:p>
              <a:pPr algn="ctr">
                <a:lnSpc>
                  <a:spcPts val="6019"/>
                </a:lnSpc>
              </a:pPr>
              <a:r>
                <a:rPr lang="en-US" sz="4299" b="true">
                  <a:solidFill>
                    <a:srgbClr val="000000"/>
                  </a:solidFill>
                  <a:latin typeface="Space Mono Bold"/>
                  <a:ea typeface="Space Mono Bold"/>
                  <a:cs typeface="Space Mono Bold"/>
                  <a:sym typeface="Space Mono Bold"/>
                </a:rPr>
                <a:t>Resposta: Letra d</a:t>
              </a:r>
            </a:p>
            <a:p>
              <a:pPr algn="ctr">
                <a:lnSpc>
                  <a:spcPts val="6019"/>
                </a:lnSpc>
              </a:pPr>
              <a:r>
                <a:rPr lang="en-US" b="true" sz="4299">
                  <a:solidFill>
                    <a:srgbClr val="000000"/>
                  </a:solidFill>
                  <a:latin typeface="Space Mono Bold"/>
                  <a:ea typeface="Space Mono Bold"/>
                  <a:cs typeface="Space Mono Bold"/>
                  <a:sym typeface="Space Mono Bold"/>
                </a:rPr>
                <a:t>1 Rotação</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777FF"/>
        </a:solidFill>
      </p:bgPr>
    </p:bg>
    <p:spTree>
      <p:nvGrpSpPr>
        <p:cNvPr id="1" name=""/>
        <p:cNvGrpSpPr/>
        <p:nvPr/>
      </p:nvGrpSpPr>
      <p:grpSpPr>
        <a:xfrm>
          <a:off x="0" y="0"/>
          <a:ext cx="0" cy="0"/>
          <a:chOff x="0" y="0"/>
          <a:chExt cx="0" cy="0"/>
        </a:xfrm>
      </p:grpSpPr>
      <p:sp>
        <p:nvSpPr>
          <p:cNvPr name="Freeform 2" id="2"/>
          <p:cNvSpPr/>
          <p:nvPr/>
        </p:nvSpPr>
        <p:spPr>
          <a:xfrm flipH="false" flipV="false" rot="0">
            <a:off x="1454119" y="801405"/>
            <a:ext cx="2478375" cy="2621358"/>
          </a:xfrm>
          <a:custGeom>
            <a:avLst/>
            <a:gdLst/>
            <a:ahLst/>
            <a:cxnLst/>
            <a:rect r="r" b="b" t="t" l="l"/>
            <a:pathLst>
              <a:path h="2621358" w="2478375">
                <a:moveTo>
                  <a:pt x="0" y="0"/>
                </a:moveTo>
                <a:lnTo>
                  <a:pt x="2478376" y="0"/>
                </a:lnTo>
                <a:lnTo>
                  <a:pt x="2478376" y="2621359"/>
                </a:lnTo>
                <a:lnTo>
                  <a:pt x="0" y="2621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3307" y="790575"/>
            <a:ext cx="12718638" cy="2107845"/>
          </a:xfrm>
          <a:prstGeom prst="rect">
            <a:avLst/>
          </a:prstGeom>
        </p:spPr>
        <p:txBody>
          <a:bodyPr anchor="t" rtlCol="false" tIns="0" lIns="0" bIns="0" rIns="0">
            <a:spAutoFit/>
          </a:bodyPr>
          <a:lstStyle/>
          <a:p>
            <a:pPr algn="ctr">
              <a:lnSpc>
                <a:spcPts val="15404"/>
              </a:lnSpc>
            </a:pPr>
            <a:r>
              <a:rPr lang="en-US" sz="11162" i="true" spc="-1149">
                <a:solidFill>
                  <a:srgbClr val="F2EFEB"/>
                </a:solidFill>
                <a:latin typeface="Bugaki Italics"/>
                <a:ea typeface="Bugaki Italics"/>
                <a:cs typeface="Bugaki Italics"/>
                <a:sym typeface="Bugaki Italics"/>
              </a:rPr>
              <a:t>BEM - VINDOS!</a:t>
            </a:r>
          </a:p>
        </p:txBody>
      </p:sp>
      <p:grpSp>
        <p:nvGrpSpPr>
          <p:cNvPr name="Group 4" id="4"/>
          <p:cNvGrpSpPr/>
          <p:nvPr/>
        </p:nvGrpSpPr>
        <p:grpSpPr>
          <a:xfrm rot="0">
            <a:off x="15671632" y="129970"/>
            <a:ext cx="2375722" cy="898730"/>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true" flipV="false" rot="0">
            <a:off x="14287049" y="801405"/>
            <a:ext cx="2478375" cy="2621358"/>
          </a:xfrm>
          <a:custGeom>
            <a:avLst/>
            <a:gdLst/>
            <a:ahLst/>
            <a:cxnLst/>
            <a:rect r="r" b="b" t="t" l="l"/>
            <a:pathLst>
              <a:path h="2621358" w="2478375">
                <a:moveTo>
                  <a:pt x="2478375" y="0"/>
                </a:moveTo>
                <a:lnTo>
                  <a:pt x="0" y="0"/>
                </a:lnTo>
                <a:lnTo>
                  <a:pt x="0" y="2621359"/>
                </a:lnTo>
                <a:lnTo>
                  <a:pt x="2478375" y="2621359"/>
                </a:lnTo>
                <a:lnTo>
                  <a:pt x="2478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3611958"/>
            <a:ext cx="16230600" cy="5646342"/>
            <a:chOff x="0" y="0"/>
            <a:chExt cx="4274726" cy="1487102"/>
          </a:xfrm>
        </p:grpSpPr>
        <p:sp>
          <p:nvSpPr>
            <p:cNvPr name="Freeform 9" id="9"/>
            <p:cNvSpPr/>
            <p:nvPr/>
          </p:nvSpPr>
          <p:spPr>
            <a:xfrm flipH="false" flipV="false" rot="0">
              <a:off x="0" y="0"/>
              <a:ext cx="4274726" cy="1487102"/>
            </a:xfrm>
            <a:custGeom>
              <a:avLst/>
              <a:gdLst/>
              <a:ahLst/>
              <a:cxnLst/>
              <a:rect r="r" b="b" t="t" l="l"/>
              <a:pathLst>
                <a:path h="1487102" w="4274726">
                  <a:moveTo>
                    <a:pt x="12402" y="0"/>
                  </a:moveTo>
                  <a:lnTo>
                    <a:pt x="4262324" y="0"/>
                  </a:lnTo>
                  <a:cubicBezTo>
                    <a:pt x="4269174" y="0"/>
                    <a:pt x="4274726" y="5553"/>
                    <a:pt x="4274726" y="12402"/>
                  </a:cubicBezTo>
                  <a:lnTo>
                    <a:pt x="4274726" y="1474700"/>
                  </a:lnTo>
                  <a:cubicBezTo>
                    <a:pt x="4274726" y="1477990"/>
                    <a:pt x="4273419" y="1481144"/>
                    <a:pt x="4271094" y="1483470"/>
                  </a:cubicBezTo>
                  <a:cubicBezTo>
                    <a:pt x="4268768" y="1485796"/>
                    <a:pt x="4265613" y="1487102"/>
                    <a:pt x="4262324" y="1487102"/>
                  </a:cubicBezTo>
                  <a:lnTo>
                    <a:pt x="12402" y="1487102"/>
                  </a:lnTo>
                  <a:cubicBezTo>
                    <a:pt x="5553" y="1487102"/>
                    <a:pt x="0" y="1481550"/>
                    <a:pt x="0" y="1474700"/>
                  </a:cubicBezTo>
                  <a:lnTo>
                    <a:pt x="0" y="12402"/>
                  </a:lnTo>
                  <a:cubicBezTo>
                    <a:pt x="0" y="9113"/>
                    <a:pt x="1307" y="5958"/>
                    <a:pt x="3632" y="3632"/>
                  </a:cubicBezTo>
                  <a:cubicBezTo>
                    <a:pt x="5958" y="1307"/>
                    <a:pt x="9113" y="0"/>
                    <a:pt x="12402" y="0"/>
                  </a:cubicBezTo>
                  <a:close/>
                </a:path>
              </a:pathLst>
            </a:custGeom>
            <a:solidFill>
              <a:srgbClr val="FFFFFF"/>
            </a:solidFill>
            <a:ln w="57150" cap="rnd">
              <a:solidFill>
                <a:srgbClr val="000000"/>
              </a:solidFill>
              <a:prstDash val="solid"/>
              <a:round/>
            </a:ln>
          </p:spPr>
        </p:sp>
        <p:sp>
          <p:nvSpPr>
            <p:cNvPr name="TextBox 10" id="10"/>
            <p:cNvSpPr txBox="true"/>
            <p:nvPr/>
          </p:nvSpPr>
          <p:spPr>
            <a:xfrm>
              <a:off x="0" y="-38100"/>
              <a:ext cx="4274726" cy="152520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962650" y="3214038"/>
            <a:ext cx="6362700" cy="1053162"/>
            <a:chOff x="0" y="0"/>
            <a:chExt cx="1675773" cy="277376"/>
          </a:xfrm>
        </p:grpSpPr>
        <p:sp>
          <p:nvSpPr>
            <p:cNvPr name="Freeform 12" id="12"/>
            <p:cNvSpPr/>
            <p:nvPr/>
          </p:nvSpPr>
          <p:spPr>
            <a:xfrm flipH="false" flipV="false" rot="0">
              <a:off x="0" y="0"/>
              <a:ext cx="1675773" cy="277376"/>
            </a:xfrm>
            <a:custGeom>
              <a:avLst/>
              <a:gdLst/>
              <a:ahLst/>
              <a:cxnLst/>
              <a:rect r="r" b="b" t="t" l="l"/>
              <a:pathLst>
                <a:path h="277376" w="1675773">
                  <a:moveTo>
                    <a:pt x="121677" y="0"/>
                  </a:moveTo>
                  <a:lnTo>
                    <a:pt x="1554096" y="0"/>
                  </a:lnTo>
                  <a:cubicBezTo>
                    <a:pt x="1586367" y="0"/>
                    <a:pt x="1617316" y="12819"/>
                    <a:pt x="1640135" y="35638"/>
                  </a:cubicBezTo>
                  <a:cubicBezTo>
                    <a:pt x="1662954" y="58457"/>
                    <a:pt x="1675773" y="89406"/>
                    <a:pt x="1675773" y="121677"/>
                  </a:cubicBezTo>
                  <a:lnTo>
                    <a:pt x="1675773" y="155699"/>
                  </a:lnTo>
                  <a:cubicBezTo>
                    <a:pt x="1675773" y="187970"/>
                    <a:pt x="1662954" y="218919"/>
                    <a:pt x="1640135" y="241738"/>
                  </a:cubicBezTo>
                  <a:cubicBezTo>
                    <a:pt x="1617316" y="264556"/>
                    <a:pt x="1586367" y="277376"/>
                    <a:pt x="1554096" y="277376"/>
                  </a:cubicBezTo>
                  <a:lnTo>
                    <a:pt x="121677" y="277376"/>
                  </a:lnTo>
                  <a:cubicBezTo>
                    <a:pt x="89406" y="277376"/>
                    <a:pt x="58457" y="264556"/>
                    <a:pt x="35638" y="241738"/>
                  </a:cubicBezTo>
                  <a:cubicBezTo>
                    <a:pt x="12819" y="218919"/>
                    <a:pt x="0" y="187970"/>
                    <a:pt x="0" y="155699"/>
                  </a:cubicBezTo>
                  <a:lnTo>
                    <a:pt x="0" y="121677"/>
                  </a:lnTo>
                  <a:cubicBezTo>
                    <a:pt x="0" y="89406"/>
                    <a:pt x="12819" y="58457"/>
                    <a:pt x="35638" y="35638"/>
                  </a:cubicBezTo>
                  <a:cubicBezTo>
                    <a:pt x="58457" y="12819"/>
                    <a:pt x="89406" y="0"/>
                    <a:pt x="121677" y="0"/>
                  </a:cubicBezTo>
                  <a:close/>
                </a:path>
              </a:pathLst>
            </a:custGeom>
            <a:solidFill>
              <a:srgbClr val="169D53"/>
            </a:solidFill>
            <a:ln w="57150" cap="rnd">
              <a:solidFill>
                <a:srgbClr val="000000"/>
              </a:solidFill>
              <a:prstDash val="solid"/>
              <a:round/>
            </a:ln>
          </p:spPr>
        </p:sp>
        <p:sp>
          <p:nvSpPr>
            <p:cNvPr name="TextBox 13" id="13"/>
            <p:cNvSpPr txBox="true"/>
            <p:nvPr/>
          </p:nvSpPr>
          <p:spPr>
            <a:xfrm>
              <a:off x="0" y="-38100"/>
              <a:ext cx="1675773" cy="315476"/>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390949" y="5487392"/>
            <a:ext cx="15516169" cy="1905000"/>
          </a:xfrm>
          <a:prstGeom prst="rect">
            <a:avLst/>
          </a:prstGeom>
        </p:spPr>
        <p:txBody>
          <a:bodyPr anchor="t" rtlCol="false" tIns="0" lIns="0" bIns="0" rIns="0">
            <a:spAutoFit/>
          </a:bodyPr>
          <a:lstStyle/>
          <a:p>
            <a:pPr algn="l">
              <a:lnSpc>
                <a:spcPts val="5056"/>
              </a:lnSpc>
              <a:spcBef>
                <a:spcPct val="0"/>
              </a:spcBef>
            </a:pPr>
            <a:r>
              <a:rPr lang="en-US" b="true" sz="4213" spc="-252">
                <a:solidFill>
                  <a:srgbClr val="160E0C"/>
                </a:solidFill>
                <a:latin typeface="Space Mono Bold"/>
                <a:ea typeface="Space Mono Bold"/>
                <a:cs typeface="Space Mono Bold"/>
                <a:sym typeface="Space Mono Bold"/>
              </a:rPr>
              <a:t>Hoje vamos realizar mais exercícios de provas antigas da Olimpíada Brasileira de Informática, agora no nível 2</a:t>
            </a:r>
          </a:p>
        </p:txBody>
      </p:sp>
      <p:sp>
        <p:nvSpPr>
          <p:cNvPr name="Freeform 15" id="15"/>
          <p:cNvSpPr/>
          <p:nvPr/>
        </p:nvSpPr>
        <p:spPr>
          <a:xfrm flipH="false" flipV="false" rot="0">
            <a:off x="15526237" y="36715"/>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4"/>
            <a:stretch>
              <a:fillRect l="-23511" t="-123567" r="-70535" b="-427893"/>
            </a:stretch>
          </a:blipFill>
        </p:spPr>
      </p:sp>
      <p:sp>
        <p:nvSpPr>
          <p:cNvPr name="TextBox 16" id="16"/>
          <p:cNvSpPr txBox="true"/>
          <p:nvPr/>
        </p:nvSpPr>
        <p:spPr>
          <a:xfrm rot="0">
            <a:off x="6411860" y="3432289"/>
            <a:ext cx="5464280" cy="626186"/>
          </a:xfrm>
          <a:prstGeom prst="rect">
            <a:avLst/>
          </a:prstGeom>
        </p:spPr>
        <p:txBody>
          <a:bodyPr anchor="t" rtlCol="false" tIns="0" lIns="0" bIns="0" rIns="0">
            <a:spAutoFit/>
          </a:bodyPr>
          <a:lstStyle/>
          <a:p>
            <a:pPr algn="ctr">
              <a:lnSpc>
                <a:spcPts val="5056"/>
              </a:lnSpc>
            </a:pPr>
            <a:r>
              <a:rPr lang="en-US" b="true" sz="4213" spc="-252">
                <a:solidFill>
                  <a:srgbClr val="F2EFEB"/>
                </a:solidFill>
                <a:latin typeface="Space Mono Bold"/>
                <a:ea typeface="Space Mono Bold"/>
                <a:cs typeface="Space Mono Bold"/>
                <a:sym typeface="Space Mono Bold"/>
              </a:rPr>
              <a:t>AGENDA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3436288" y="1863319"/>
            <a:ext cx="11415424" cy="3761791"/>
            <a:chOff x="0" y="0"/>
            <a:chExt cx="3107660" cy="1024085"/>
          </a:xfrm>
        </p:grpSpPr>
        <p:sp>
          <p:nvSpPr>
            <p:cNvPr name="Freeform 9" id="9"/>
            <p:cNvSpPr/>
            <p:nvPr/>
          </p:nvSpPr>
          <p:spPr>
            <a:xfrm flipH="false" flipV="false" rot="0">
              <a:off x="0" y="0"/>
              <a:ext cx="3107661" cy="1024085"/>
            </a:xfrm>
            <a:custGeom>
              <a:avLst/>
              <a:gdLst/>
              <a:ahLst/>
              <a:cxnLst/>
              <a:rect r="r" b="b" t="t" l="l"/>
              <a:pathLst>
                <a:path h="1024085" w="3107661">
                  <a:moveTo>
                    <a:pt x="43405" y="0"/>
                  </a:moveTo>
                  <a:lnTo>
                    <a:pt x="3064256" y="0"/>
                  </a:lnTo>
                  <a:cubicBezTo>
                    <a:pt x="3088228" y="0"/>
                    <a:pt x="3107661" y="19433"/>
                    <a:pt x="3107661" y="43405"/>
                  </a:cubicBezTo>
                  <a:lnTo>
                    <a:pt x="3107661" y="980681"/>
                  </a:lnTo>
                  <a:cubicBezTo>
                    <a:pt x="3107661" y="992192"/>
                    <a:pt x="3103088" y="1003233"/>
                    <a:pt x="3094948" y="1011372"/>
                  </a:cubicBezTo>
                  <a:cubicBezTo>
                    <a:pt x="3086808" y="1019512"/>
                    <a:pt x="3075767" y="1024085"/>
                    <a:pt x="3064256" y="1024085"/>
                  </a:cubicBezTo>
                  <a:lnTo>
                    <a:pt x="43405" y="1024085"/>
                  </a:lnTo>
                  <a:cubicBezTo>
                    <a:pt x="19433" y="1024085"/>
                    <a:pt x="0" y="1004653"/>
                    <a:pt x="0" y="980681"/>
                  </a:cubicBezTo>
                  <a:lnTo>
                    <a:pt x="0" y="43405"/>
                  </a:lnTo>
                  <a:cubicBezTo>
                    <a:pt x="0" y="19433"/>
                    <a:pt x="19433" y="0"/>
                    <a:pt x="43405"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107660" cy="1052660"/>
            </a:xfrm>
            <a:prstGeom prst="rect">
              <a:avLst/>
            </a:prstGeom>
          </p:spPr>
          <p:txBody>
            <a:bodyPr anchor="ctr" rtlCol="false" tIns="38383" lIns="38383" bIns="38383" rIns="38383"/>
            <a:lstStyle/>
            <a:p>
              <a:pPr algn="ctr">
                <a:lnSpc>
                  <a:spcPts val="2240"/>
                </a:lnSpc>
              </a:pPr>
            </a:p>
          </p:txBody>
        </p:sp>
      </p:grpSp>
      <p:grpSp>
        <p:nvGrpSpPr>
          <p:cNvPr name="Group 11" id="11"/>
          <p:cNvGrpSpPr/>
          <p:nvPr/>
        </p:nvGrpSpPr>
        <p:grpSpPr>
          <a:xfrm rot="0">
            <a:off x="1496225" y="5625110"/>
            <a:ext cx="15295550" cy="3633190"/>
            <a:chOff x="0" y="0"/>
            <a:chExt cx="4163961" cy="989076"/>
          </a:xfrm>
        </p:grpSpPr>
        <p:sp>
          <p:nvSpPr>
            <p:cNvPr name="Freeform 12" id="12"/>
            <p:cNvSpPr/>
            <p:nvPr/>
          </p:nvSpPr>
          <p:spPr>
            <a:xfrm flipH="false" flipV="false" rot="0">
              <a:off x="0" y="0"/>
              <a:ext cx="4163961" cy="989076"/>
            </a:xfrm>
            <a:custGeom>
              <a:avLst/>
              <a:gdLst/>
              <a:ahLst/>
              <a:cxnLst/>
              <a:rect r="r" b="b" t="t" l="l"/>
              <a:pathLst>
                <a:path h="989076" w="4163961">
                  <a:moveTo>
                    <a:pt x="32394" y="0"/>
                  </a:moveTo>
                  <a:lnTo>
                    <a:pt x="4131567" y="0"/>
                  </a:lnTo>
                  <a:cubicBezTo>
                    <a:pt x="4149458" y="0"/>
                    <a:pt x="4163961" y="14503"/>
                    <a:pt x="4163961" y="32394"/>
                  </a:cubicBezTo>
                  <a:lnTo>
                    <a:pt x="4163961" y="956682"/>
                  </a:lnTo>
                  <a:cubicBezTo>
                    <a:pt x="4163961" y="965273"/>
                    <a:pt x="4160548" y="973513"/>
                    <a:pt x="4154473" y="979588"/>
                  </a:cubicBezTo>
                  <a:cubicBezTo>
                    <a:pt x="4148398" y="985663"/>
                    <a:pt x="4140159" y="989076"/>
                    <a:pt x="4131567" y="989076"/>
                  </a:cubicBezTo>
                  <a:lnTo>
                    <a:pt x="32394" y="989076"/>
                  </a:lnTo>
                  <a:cubicBezTo>
                    <a:pt x="23803" y="989076"/>
                    <a:pt x="15563" y="985663"/>
                    <a:pt x="9488" y="979588"/>
                  </a:cubicBezTo>
                  <a:cubicBezTo>
                    <a:pt x="3413" y="973513"/>
                    <a:pt x="0" y="965273"/>
                    <a:pt x="0" y="956682"/>
                  </a:cubicBezTo>
                  <a:lnTo>
                    <a:pt x="0" y="32394"/>
                  </a:lnTo>
                  <a:cubicBezTo>
                    <a:pt x="0" y="23803"/>
                    <a:pt x="3413" y="15563"/>
                    <a:pt x="9488" y="9488"/>
                  </a:cubicBezTo>
                  <a:cubicBezTo>
                    <a:pt x="15563" y="3413"/>
                    <a:pt x="23803" y="0"/>
                    <a:pt x="32394"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4163961" cy="1017651"/>
            </a:xfrm>
            <a:prstGeom prst="rect">
              <a:avLst/>
            </a:prstGeom>
          </p:spPr>
          <p:txBody>
            <a:bodyPr anchor="ctr" rtlCol="false" tIns="38383" lIns="38383" bIns="38383" rIns="38383"/>
            <a:lstStyle/>
            <a:p>
              <a:pPr algn="ctr">
                <a:lnSpc>
                  <a:spcPts val="2240"/>
                </a:lnSpc>
              </a:pPr>
            </a:p>
          </p:txBody>
        </p:sp>
      </p:grpSp>
      <p:sp>
        <p:nvSpPr>
          <p:cNvPr name="TextBox 14" id="14"/>
          <p:cNvSpPr txBox="true"/>
          <p:nvPr/>
        </p:nvSpPr>
        <p:spPr>
          <a:xfrm rot="0">
            <a:off x="4035006" y="2100757"/>
            <a:ext cx="10294757" cy="3343533"/>
          </a:xfrm>
          <a:prstGeom prst="rect">
            <a:avLst/>
          </a:prstGeom>
        </p:spPr>
        <p:txBody>
          <a:bodyPr anchor="t" rtlCol="false" tIns="0" lIns="0" bIns="0" rIns="0">
            <a:spAutoFit/>
          </a:bodyPr>
          <a:lstStyle/>
          <a:p>
            <a:pPr algn="just">
              <a:lnSpc>
                <a:spcPts val="3356"/>
              </a:lnSpc>
              <a:spcBef>
                <a:spcPct val="0"/>
              </a:spcBef>
            </a:pPr>
            <a:r>
              <a:rPr lang="en-US" b="true" sz="2796" spc="-167">
                <a:solidFill>
                  <a:srgbClr val="000000"/>
                </a:solidFill>
                <a:latin typeface="Space Mono Bold"/>
                <a:ea typeface="Space Mono Bold"/>
                <a:cs typeface="Space Mono Bold"/>
                <a:sym typeface="Space Mono Bold"/>
              </a:rPr>
              <a:t>Um bioma é um conjunto de ecossistemas (comunidades biológicas) que possuem características semelhantes devido a diferentes fatores, como por exemplo clima. Um geógrafo está criando um mapa de biomas de seis países: A, B, C, D, E e F. Cada país contém ao menos um de três tipos de biomas: floresta, savana e deserto – e nenhum outro tipo. As seguintes restrições existem</a:t>
            </a:r>
          </a:p>
        </p:txBody>
      </p:sp>
      <p:sp>
        <p:nvSpPr>
          <p:cNvPr name="TextBox 15" id="15"/>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16" id="16"/>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17" id="17"/>
          <p:cNvSpPr txBox="true"/>
          <p:nvPr/>
        </p:nvSpPr>
        <p:spPr>
          <a:xfrm rot="0">
            <a:off x="2041633" y="5898719"/>
            <a:ext cx="14204733" cy="3085971"/>
          </a:xfrm>
          <a:prstGeom prst="rect">
            <a:avLst/>
          </a:prstGeom>
        </p:spPr>
        <p:txBody>
          <a:bodyPr anchor="t" rtlCol="false" tIns="0" lIns="0" bIns="0" rIns="0">
            <a:spAutoFit/>
          </a:bodyPr>
          <a:lstStyle/>
          <a:p>
            <a:pPr algn="just" marL="731948" indent="-365974" lvl="1">
              <a:lnSpc>
                <a:spcPts val="4068"/>
              </a:lnSpc>
              <a:buFont typeface="Arial"/>
              <a:buChar char="•"/>
            </a:pPr>
            <a:r>
              <a:rPr lang="en-US" b="true" sz="3390" spc="-203">
                <a:solidFill>
                  <a:srgbClr val="000000"/>
                </a:solidFill>
                <a:latin typeface="Space Mono Bold"/>
                <a:ea typeface="Space Mono Bold"/>
                <a:cs typeface="Space Mono Bold"/>
                <a:sym typeface="Space Mono Bold"/>
              </a:rPr>
              <a:t>D e exatamente três outros países contêm floresta. </a:t>
            </a:r>
          </a:p>
          <a:p>
            <a:pPr algn="just" marL="731948" indent="-365974" lvl="1">
              <a:lnSpc>
                <a:spcPts val="4068"/>
              </a:lnSpc>
              <a:buFont typeface="Arial"/>
              <a:buChar char="•"/>
            </a:pPr>
            <a:r>
              <a:rPr lang="en-US" b="true" sz="3390" spc="-203">
                <a:solidFill>
                  <a:srgbClr val="000000"/>
                </a:solidFill>
                <a:latin typeface="Space Mono Bold"/>
                <a:ea typeface="Space Mono Bold"/>
                <a:cs typeface="Space Mono Bold"/>
                <a:sym typeface="Space Mono Bold"/>
              </a:rPr>
              <a:t>F contém mais tipos de bioma do que E. </a:t>
            </a:r>
          </a:p>
          <a:p>
            <a:pPr algn="just" marL="731948" indent="-365974" lvl="1">
              <a:lnSpc>
                <a:spcPts val="4068"/>
              </a:lnSpc>
              <a:buFont typeface="Arial"/>
              <a:buChar char="•"/>
            </a:pPr>
            <a:r>
              <a:rPr lang="en-US" b="true" sz="3390" spc="-203">
                <a:solidFill>
                  <a:srgbClr val="000000"/>
                </a:solidFill>
                <a:latin typeface="Space Mono Bold"/>
                <a:ea typeface="Space Mono Bold"/>
                <a:cs typeface="Space Mono Bold"/>
                <a:sym typeface="Space Mono Bold"/>
              </a:rPr>
              <a:t>C não contém nenhum tipo de bioma que A contém. </a:t>
            </a:r>
          </a:p>
          <a:p>
            <a:pPr algn="just" marL="731948" indent="-365974" lvl="1">
              <a:lnSpc>
                <a:spcPts val="4068"/>
              </a:lnSpc>
              <a:buFont typeface="Arial"/>
              <a:buChar char="•"/>
            </a:pPr>
            <a:r>
              <a:rPr lang="en-US" b="true" sz="3390" spc="-203">
                <a:solidFill>
                  <a:srgbClr val="000000"/>
                </a:solidFill>
                <a:latin typeface="Space Mono Bold"/>
                <a:ea typeface="Space Mono Bold"/>
                <a:cs typeface="Space Mono Bold"/>
                <a:sym typeface="Space Mono Bold"/>
              </a:rPr>
              <a:t>B contém exatamente dois tipos de bioma. </a:t>
            </a:r>
          </a:p>
          <a:p>
            <a:pPr algn="just" marL="731948" indent="-365974" lvl="1">
              <a:lnSpc>
                <a:spcPts val="4068"/>
              </a:lnSpc>
              <a:buFont typeface="Arial"/>
              <a:buChar char="•"/>
            </a:pPr>
            <a:r>
              <a:rPr lang="en-US" b="true" sz="3390" spc="-203">
                <a:solidFill>
                  <a:srgbClr val="000000"/>
                </a:solidFill>
                <a:latin typeface="Space Mono Bold"/>
                <a:ea typeface="Space Mono Bold"/>
                <a:cs typeface="Space Mono Bold"/>
                <a:sym typeface="Space Mono Bold"/>
              </a:rPr>
              <a:t>E contém tanto savana como deserto. </a:t>
            </a:r>
          </a:p>
          <a:p>
            <a:pPr algn="just" marL="731948" indent="-365974" lvl="1">
              <a:lnSpc>
                <a:spcPts val="4068"/>
              </a:lnSpc>
              <a:buFont typeface="Arial"/>
              <a:buChar char="•"/>
            </a:pPr>
            <a:r>
              <a:rPr lang="en-US" b="true" sz="3390" spc="-203">
                <a:solidFill>
                  <a:srgbClr val="000000"/>
                </a:solidFill>
                <a:latin typeface="Space Mono Bold"/>
                <a:ea typeface="Space Mono Bold"/>
                <a:cs typeface="Space Mono Bold"/>
                <a:sym typeface="Space Mono Bold"/>
              </a:rPr>
              <a:t>A não contém nenhum tipo de bioma que E contém.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2630617" y="4351755"/>
            <a:ext cx="14630578" cy="5241610"/>
            <a:chOff x="0" y="0"/>
            <a:chExt cx="3982933" cy="1426942"/>
          </a:xfrm>
        </p:grpSpPr>
        <p:sp>
          <p:nvSpPr>
            <p:cNvPr name="Freeform 9" id="9"/>
            <p:cNvSpPr/>
            <p:nvPr/>
          </p:nvSpPr>
          <p:spPr>
            <a:xfrm flipH="false" flipV="false" rot="0">
              <a:off x="0" y="0"/>
              <a:ext cx="3982933" cy="1426942"/>
            </a:xfrm>
            <a:custGeom>
              <a:avLst/>
              <a:gdLst/>
              <a:ahLst/>
              <a:cxnLst/>
              <a:rect r="r" b="b" t="t" l="l"/>
              <a:pathLst>
                <a:path h="1426942" w="3982933">
                  <a:moveTo>
                    <a:pt x="33866" y="0"/>
                  </a:moveTo>
                  <a:lnTo>
                    <a:pt x="3949067" y="0"/>
                  </a:lnTo>
                  <a:cubicBezTo>
                    <a:pt x="3967771" y="0"/>
                    <a:pt x="3982933" y="15162"/>
                    <a:pt x="3982933" y="33866"/>
                  </a:cubicBezTo>
                  <a:lnTo>
                    <a:pt x="3982933" y="1393075"/>
                  </a:lnTo>
                  <a:cubicBezTo>
                    <a:pt x="3982933" y="1402057"/>
                    <a:pt x="3979365" y="1410671"/>
                    <a:pt x="3973014" y="1417023"/>
                  </a:cubicBezTo>
                  <a:cubicBezTo>
                    <a:pt x="3966663" y="1423374"/>
                    <a:pt x="3958048" y="1426942"/>
                    <a:pt x="3949067" y="1426942"/>
                  </a:cubicBezTo>
                  <a:lnTo>
                    <a:pt x="33866" y="1426942"/>
                  </a:lnTo>
                  <a:cubicBezTo>
                    <a:pt x="24884" y="1426942"/>
                    <a:pt x="16270" y="1423374"/>
                    <a:pt x="9919" y="1417023"/>
                  </a:cubicBezTo>
                  <a:cubicBezTo>
                    <a:pt x="3568" y="1410671"/>
                    <a:pt x="0" y="1402057"/>
                    <a:pt x="0" y="1393075"/>
                  </a:cubicBezTo>
                  <a:lnTo>
                    <a:pt x="0" y="33866"/>
                  </a:lnTo>
                  <a:cubicBezTo>
                    <a:pt x="0" y="24884"/>
                    <a:pt x="3568" y="16270"/>
                    <a:pt x="9919" y="9919"/>
                  </a:cubicBezTo>
                  <a:cubicBezTo>
                    <a:pt x="16270" y="3568"/>
                    <a:pt x="24884" y="0"/>
                    <a:pt x="33866"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982933" cy="1455517"/>
            </a:xfrm>
            <a:prstGeom prst="rect">
              <a:avLst/>
            </a:prstGeom>
          </p:spPr>
          <p:txBody>
            <a:bodyPr anchor="ctr" rtlCol="false" tIns="38383" lIns="38383" bIns="38383" rIns="38383"/>
            <a:lstStyle/>
            <a:p>
              <a:pPr algn="ctr">
                <a:lnSpc>
                  <a:spcPts val="2240"/>
                </a:lnSpc>
              </a:pPr>
            </a:p>
          </p:txBody>
        </p:sp>
      </p:grpSp>
      <p:grpSp>
        <p:nvGrpSpPr>
          <p:cNvPr name="Group 11" id="11"/>
          <p:cNvGrpSpPr/>
          <p:nvPr/>
        </p:nvGrpSpPr>
        <p:grpSpPr>
          <a:xfrm rot="0">
            <a:off x="3894427" y="1857867"/>
            <a:ext cx="10499146" cy="2493888"/>
            <a:chOff x="0" y="0"/>
            <a:chExt cx="4163961" cy="989076"/>
          </a:xfrm>
        </p:grpSpPr>
        <p:sp>
          <p:nvSpPr>
            <p:cNvPr name="Freeform 12" id="12"/>
            <p:cNvSpPr/>
            <p:nvPr/>
          </p:nvSpPr>
          <p:spPr>
            <a:xfrm flipH="false" flipV="false" rot="0">
              <a:off x="0" y="0"/>
              <a:ext cx="4163961" cy="989076"/>
            </a:xfrm>
            <a:custGeom>
              <a:avLst/>
              <a:gdLst/>
              <a:ahLst/>
              <a:cxnLst/>
              <a:rect r="r" b="b" t="t" l="l"/>
              <a:pathLst>
                <a:path h="989076" w="4163961">
                  <a:moveTo>
                    <a:pt x="47193" y="0"/>
                  </a:moveTo>
                  <a:lnTo>
                    <a:pt x="4116768" y="0"/>
                  </a:lnTo>
                  <a:cubicBezTo>
                    <a:pt x="4142832" y="0"/>
                    <a:pt x="4163961" y="21129"/>
                    <a:pt x="4163961" y="47193"/>
                  </a:cubicBezTo>
                  <a:lnTo>
                    <a:pt x="4163961" y="941883"/>
                  </a:lnTo>
                  <a:cubicBezTo>
                    <a:pt x="4163961" y="967947"/>
                    <a:pt x="4142832" y="989076"/>
                    <a:pt x="4116768" y="989076"/>
                  </a:cubicBezTo>
                  <a:lnTo>
                    <a:pt x="47193" y="989076"/>
                  </a:lnTo>
                  <a:cubicBezTo>
                    <a:pt x="21129" y="989076"/>
                    <a:pt x="0" y="967947"/>
                    <a:pt x="0" y="941883"/>
                  </a:cubicBezTo>
                  <a:lnTo>
                    <a:pt x="0" y="47193"/>
                  </a:lnTo>
                  <a:cubicBezTo>
                    <a:pt x="0" y="21129"/>
                    <a:pt x="21129" y="0"/>
                    <a:pt x="47193"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4163961" cy="1017651"/>
            </a:xfrm>
            <a:prstGeom prst="rect">
              <a:avLst/>
            </a:prstGeom>
          </p:spPr>
          <p:txBody>
            <a:bodyPr anchor="ctr" rtlCol="false" tIns="38383" lIns="38383" bIns="38383" rIns="38383"/>
            <a:lstStyle/>
            <a:p>
              <a:pPr algn="ctr">
                <a:lnSpc>
                  <a:spcPts val="2240"/>
                </a:lnSpc>
              </a:pPr>
            </a:p>
          </p:txBody>
        </p:sp>
      </p:grpSp>
      <p:sp>
        <p:nvSpPr>
          <p:cNvPr name="TextBox 14" id="14"/>
          <p:cNvSpPr txBox="true"/>
          <p:nvPr/>
        </p:nvSpPr>
        <p:spPr>
          <a:xfrm rot="0">
            <a:off x="3032842" y="4551780"/>
            <a:ext cx="13826127" cy="4600929"/>
          </a:xfrm>
          <a:prstGeom prst="rect">
            <a:avLst/>
          </a:prstGeom>
        </p:spPr>
        <p:txBody>
          <a:bodyPr anchor="t" rtlCol="false" tIns="0" lIns="0" bIns="0" rIns="0">
            <a:spAutoFit/>
          </a:bodyPr>
          <a:lstStyle/>
          <a:p>
            <a:pPr algn="just">
              <a:lnSpc>
                <a:spcPts val="3356"/>
              </a:lnSpc>
            </a:pPr>
            <a:r>
              <a:rPr lang="en-US" b="true" sz="2796" spc="-167">
                <a:solidFill>
                  <a:srgbClr val="000000"/>
                </a:solidFill>
                <a:latin typeface="Space Mono Bold"/>
                <a:ea typeface="Space Mono Bold"/>
                <a:cs typeface="Space Mono Bold"/>
                <a:sym typeface="Space Mono Bold"/>
              </a:rPr>
              <a:t>Questão 4</a:t>
            </a:r>
          </a:p>
          <a:p>
            <a:pPr algn="just">
              <a:lnSpc>
                <a:spcPts val="3356"/>
              </a:lnSpc>
            </a:pPr>
            <a:r>
              <a:rPr lang="en-US" b="true" sz="2796" spc="-167">
                <a:solidFill>
                  <a:srgbClr val="000000"/>
                </a:solidFill>
                <a:latin typeface="Space Mono Bold"/>
                <a:ea typeface="Space Mono Bold"/>
                <a:cs typeface="Space Mono Bold"/>
                <a:sym typeface="Space Mono Bold"/>
              </a:rPr>
              <a:t>Qual das seguintes afirmativas é necessariamente verdadeira? </a:t>
            </a:r>
          </a:p>
          <a:p>
            <a:pPr algn="just">
              <a:lnSpc>
                <a:spcPts val="3356"/>
              </a:lnSpc>
            </a:pPr>
          </a:p>
          <a:p>
            <a:pPr algn="just">
              <a:lnSpc>
                <a:spcPts val="3356"/>
              </a:lnSpc>
            </a:pPr>
            <a:r>
              <a:rPr lang="en-US" b="true" sz="2796" spc="-167">
                <a:solidFill>
                  <a:srgbClr val="000000"/>
                </a:solidFill>
                <a:latin typeface="Space Mono Bold"/>
                <a:ea typeface="Space Mono Bold"/>
                <a:cs typeface="Space Mono Bold"/>
                <a:sym typeface="Space Mono Bold"/>
              </a:rPr>
              <a:t>(A) Dos tipos de bioma que A contém há exatamente um tipo que B também contém. </a:t>
            </a:r>
          </a:p>
          <a:p>
            <a:pPr algn="just">
              <a:lnSpc>
                <a:spcPts val="3356"/>
              </a:lnSpc>
            </a:pPr>
            <a:r>
              <a:rPr lang="en-US" b="true" sz="2796" spc="-167">
                <a:solidFill>
                  <a:srgbClr val="000000"/>
                </a:solidFill>
                <a:latin typeface="Space Mono Bold"/>
                <a:ea typeface="Space Mono Bold"/>
                <a:cs typeface="Space Mono Bold"/>
                <a:sym typeface="Space Mono Bold"/>
              </a:rPr>
              <a:t>(B) Dos tipos de bioma que E contém há exatamente um tipo que D também contém. </a:t>
            </a:r>
          </a:p>
          <a:p>
            <a:pPr algn="just">
              <a:lnSpc>
                <a:spcPts val="3356"/>
              </a:lnSpc>
            </a:pPr>
            <a:r>
              <a:rPr lang="en-US" b="true" sz="2796" spc="-167">
                <a:solidFill>
                  <a:srgbClr val="000000"/>
                </a:solidFill>
                <a:latin typeface="Space Mono Bold"/>
                <a:ea typeface="Space Mono Bold"/>
                <a:cs typeface="Space Mono Bold"/>
                <a:sym typeface="Space Mono Bold"/>
              </a:rPr>
              <a:t>(C) Dos tipos de bioma que C contém há exatamente um tipo que D também contém. </a:t>
            </a:r>
          </a:p>
          <a:p>
            <a:pPr algn="just">
              <a:lnSpc>
                <a:spcPts val="3356"/>
              </a:lnSpc>
            </a:pPr>
            <a:r>
              <a:rPr lang="en-US" b="true" sz="2796" spc="-167">
                <a:solidFill>
                  <a:srgbClr val="000000"/>
                </a:solidFill>
                <a:latin typeface="Space Mono Bold"/>
                <a:ea typeface="Space Mono Bold"/>
                <a:cs typeface="Space Mono Bold"/>
                <a:sym typeface="Space Mono Bold"/>
              </a:rPr>
              <a:t>(D) Há mais de um tipo de bioma que ambos C e E contêm. </a:t>
            </a:r>
          </a:p>
          <a:p>
            <a:pPr algn="just">
              <a:lnSpc>
                <a:spcPts val="3356"/>
              </a:lnSpc>
              <a:spcBef>
                <a:spcPct val="0"/>
              </a:spcBef>
            </a:pPr>
            <a:r>
              <a:rPr lang="en-US" b="true" sz="2796" spc="-167">
                <a:solidFill>
                  <a:srgbClr val="000000"/>
                </a:solidFill>
                <a:latin typeface="Space Mono Bold"/>
                <a:ea typeface="Space Mono Bold"/>
                <a:cs typeface="Space Mono Bold"/>
                <a:sym typeface="Space Mono Bold"/>
              </a:rPr>
              <a:t>(E) Há mais de um tipo de bioma que ambos B e C contêm</a:t>
            </a:r>
          </a:p>
        </p:txBody>
      </p:sp>
      <p:sp>
        <p:nvSpPr>
          <p:cNvPr name="TextBox 15" id="15"/>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16" id="16"/>
          <p:cNvSpPr txBox="true"/>
          <p:nvPr/>
        </p:nvSpPr>
        <p:spPr>
          <a:xfrm rot="0">
            <a:off x="13875638" y="9801225"/>
            <a:ext cx="4412362" cy="971539"/>
          </a:xfrm>
          <a:prstGeom prst="rect">
            <a:avLst/>
          </a:prstGeom>
        </p:spPr>
        <p:txBody>
          <a:bodyPr anchor="t" rtlCol="false" tIns="0" lIns="0" bIns="0" rIns="0">
            <a:spAutoFit/>
          </a:bodyPr>
          <a:lstStyle/>
          <a:p>
            <a:pPr algn="just">
              <a:lnSpc>
                <a:spcPts val="3840"/>
              </a:lnSpc>
            </a:pPr>
            <a:r>
              <a:rPr lang="en-US" b="true" sz="3200" spc="-192">
                <a:solidFill>
                  <a:srgbClr val="FFFFFF"/>
                </a:solidFill>
                <a:latin typeface="Space Mono Bold"/>
                <a:ea typeface="Space Mono Bold"/>
                <a:cs typeface="Space Mono Bold"/>
                <a:sym typeface="Space Mono Bold"/>
              </a:rPr>
              <a:t>Prova 2016 - Fase 2</a:t>
            </a:r>
          </a:p>
          <a:p>
            <a:pPr algn="just">
              <a:lnSpc>
                <a:spcPts val="3840"/>
              </a:lnSpc>
              <a:spcBef>
                <a:spcPct val="0"/>
              </a:spcBef>
            </a:pPr>
          </a:p>
        </p:txBody>
      </p:sp>
      <p:sp>
        <p:nvSpPr>
          <p:cNvPr name="TextBox 17" id="17"/>
          <p:cNvSpPr txBox="true"/>
          <p:nvPr/>
        </p:nvSpPr>
        <p:spPr>
          <a:xfrm rot="0">
            <a:off x="4268805" y="2055202"/>
            <a:ext cx="9750389" cy="2108742"/>
          </a:xfrm>
          <a:prstGeom prst="rect">
            <a:avLst/>
          </a:prstGeom>
        </p:spPr>
        <p:txBody>
          <a:bodyPr anchor="t" rtlCol="false" tIns="0" lIns="0" bIns="0" rIns="0">
            <a:spAutoFit/>
          </a:bodyPr>
          <a:lstStyle/>
          <a:p>
            <a:pPr algn="just" marL="502423" indent="-251211" lvl="1">
              <a:lnSpc>
                <a:spcPts val="2792"/>
              </a:lnSpc>
              <a:buFont typeface="Arial"/>
              <a:buChar char="•"/>
            </a:pPr>
            <a:r>
              <a:rPr lang="en-US" b="true" sz="2327" spc="-139">
                <a:solidFill>
                  <a:srgbClr val="000000"/>
                </a:solidFill>
                <a:latin typeface="Space Mono Bold"/>
                <a:ea typeface="Space Mono Bold"/>
                <a:cs typeface="Space Mono Bold"/>
                <a:sym typeface="Space Mono Bold"/>
              </a:rPr>
              <a:t>D e exatamente três outros países contêm floresta. </a:t>
            </a:r>
          </a:p>
          <a:p>
            <a:pPr algn="just" marL="502423" indent="-251211" lvl="1">
              <a:lnSpc>
                <a:spcPts val="2792"/>
              </a:lnSpc>
              <a:buFont typeface="Arial"/>
              <a:buChar char="•"/>
            </a:pPr>
            <a:r>
              <a:rPr lang="en-US" b="true" sz="2327" spc="-139">
                <a:solidFill>
                  <a:srgbClr val="000000"/>
                </a:solidFill>
                <a:latin typeface="Space Mono Bold"/>
                <a:ea typeface="Space Mono Bold"/>
                <a:cs typeface="Space Mono Bold"/>
                <a:sym typeface="Space Mono Bold"/>
              </a:rPr>
              <a:t>F contém mais tipos de bioma do que E. </a:t>
            </a:r>
          </a:p>
          <a:p>
            <a:pPr algn="just" marL="502423" indent="-251211" lvl="1">
              <a:lnSpc>
                <a:spcPts val="2792"/>
              </a:lnSpc>
              <a:buFont typeface="Arial"/>
              <a:buChar char="•"/>
            </a:pPr>
            <a:r>
              <a:rPr lang="en-US" b="true" sz="2327" spc="-139">
                <a:solidFill>
                  <a:srgbClr val="000000"/>
                </a:solidFill>
                <a:latin typeface="Space Mono Bold"/>
                <a:ea typeface="Space Mono Bold"/>
                <a:cs typeface="Space Mono Bold"/>
                <a:sym typeface="Space Mono Bold"/>
              </a:rPr>
              <a:t>C não contém nenhum tipo de bioma que A contém. </a:t>
            </a:r>
          </a:p>
          <a:p>
            <a:pPr algn="just" marL="502423" indent="-251211" lvl="1">
              <a:lnSpc>
                <a:spcPts val="2792"/>
              </a:lnSpc>
              <a:buFont typeface="Arial"/>
              <a:buChar char="•"/>
            </a:pPr>
            <a:r>
              <a:rPr lang="en-US" b="true" sz="2327" spc="-139">
                <a:solidFill>
                  <a:srgbClr val="000000"/>
                </a:solidFill>
                <a:latin typeface="Space Mono Bold"/>
                <a:ea typeface="Space Mono Bold"/>
                <a:cs typeface="Space Mono Bold"/>
                <a:sym typeface="Space Mono Bold"/>
              </a:rPr>
              <a:t>B contém exatamente dois tipos de bioma. </a:t>
            </a:r>
          </a:p>
          <a:p>
            <a:pPr algn="just" marL="502423" indent="-251211" lvl="1">
              <a:lnSpc>
                <a:spcPts val="2792"/>
              </a:lnSpc>
              <a:buFont typeface="Arial"/>
              <a:buChar char="•"/>
            </a:pPr>
            <a:r>
              <a:rPr lang="en-US" b="true" sz="2327" spc="-139">
                <a:solidFill>
                  <a:srgbClr val="000000"/>
                </a:solidFill>
                <a:latin typeface="Space Mono Bold"/>
                <a:ea typeface="Space Mono Bold"/>
                <a:cs typeface="Space Mono Bold"/>
                <a:sym typeface="Space Mono Bold"/>
              </a:rPr>
              <a:t>E contém tanto savana como deserto. </a:t>
            </a:r>
          </a:p>
          <a:p>
            <a:pPr algn="just" marL="502423" indent="-251211" lvl="1">
              <a:lnSpc>
                <a:spcPts val="2792"/>
              </a:lnSpc>
              <a:buFont typeface="Arial"/>
              <a:buChar char="•"/>
            </a:pPr>
            <a:r>
              <a:rPr lang="en-US" b="true" sz="2327" spc="-139">
                <a:solidFill>
                  <a:srgbClr val="000000"/>
                </a:solidFill>
                <a:latin typeface="Space Mono Bold"/>
                <a:ea typeface="Space Mono Bold"/>
                <a:cs typeface="Space Mono Bold"/>
                <a:sym typeface="Space Mono Bold"/>
              </a:rPr>
              <a:t>A não contém nenhum tipo de bioma que E contém.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760098" y="2493746"/>
            <a:ext cx="9115540" cy="1013339"/>
            <a:chOff x="0" y="0"/>
            <a:chExt cx="2400801" cy="266888"/>
          </a:xfrm>
        </p:grpSpPr>
        <p:sp>
          <p:nvSpPr>
            <p:cNvPr name="Freeform 9" id="9"/>
            <p:cNvSpPr/>
            <p:nvPr/>
          </p:nvSpPr>
          <p:spPr>
            <a:xfrm flipH="false" flipV="false" rot="0">
              <a:off x="0" y="0"/>
              <a:ext cx="2400801" cy="266888"/>
            </a:xfrm>
            <a:custGeom>
              <a:avLst/>
              <a:gdLst/>
              <a:ahLst/>
              <a:cxnLst/>
              <a:rect r="r" b="b" t="t" l="l"/>
              <a:pathLst>
                <a:path h="266888" w="2400801">
                  <a:moveTo>
                    <a:pt x="43315" y="0"/>
                  </a:moveTo>
                  <a:lnTo>
                    <a:pt x="2357486" y="0"/>
                  </a:lnTo>
                  <a:cubicBezTo>
                    <a:pt x="2381408" y="0"/>
                    <a:pt x="2400801" y="19393"/>
                    <a:pt x="2400801" y="43315"/>
                  </a:cubicBezTo>
                  <a:lnTo>
                    <a:pt x="2400801" y="223573"/>
                  </a:lnTo>
                  <a:cubicBezTo>
                    <a:pt x="2400801" y="247495"/>
                    <a:pt x="2381408" y="266888"/>
                    <a:pt x="2357486" y="266888"/>
                  </a:cubicBezTo>
                  <a:lnTo>
                    <a:pt x="43315" y="266888"/>
                  </a:lnTo>
                  <a:cubicBezTo>
                    <a:pt x="19393" y="266888"/>
                    <a:pt x="0" y="247495"/>
                    <a:pt x="0" y="223573"/>
                  </a:cubicBezTo>
                  <a:lnTo>
                    <a:pt x="0" y="43315"/>
                  </a:lnTo>
                  <a:cubicBezTo>
                    <a:pt x="0" y="19393"/>
                    <a:pt x="19393" y="0"/>
                    <a:pt x="43315" y="0"/>
                  </a:cubicBezTo>
                  <a:close/>
                </a:path>
              </a:pathLst>
            </a:custGeom>
            <a:solidFill>
              <a:srgbClr val="5AB2E4"/>
            </a:solidFill>
          </p:spPr>
        </p:sp>
        <p:sp>
          <p:nvSpPr>
            <p:cNvPr name="TextBox 10" id="10"/>
            <p:cNvSpPr txBox="true"/>
            <p:nvPr/>
          </p:nvSpPr>
          <p:spPr>
            <a:xfrm>
              <a:off x="0" y="-57150"/>
              <a:ext cx="2400801" cy="324038"/>
            </a:xfrm>
            <a:prstGeom prst="rect">
              <a:avLst/>
            </a:prstGeom>
          </p:spPr>
          <p:txBody>
            <a:bodyPr anchor="ctr" rtlCol="false" tIns="50800" lIns="50800" bIns="50800" rIns="50800"/>
            <a:lstStyle/>
            <a:p>
              <a:pPr algn="ctr">
                <a:lnSpc>
                  <a:spcPts val="4339"/>
                </a:lnSpc>
              </a:pPr>
              <a:r>
                <a:rPr lang="en-US" b="true" sz="3099">
                  <a:solidFill>
                    <a:srgbClr val="000000"/>
                  </a:solidFill>
                  <a:latin typeface="Space Mono Bold"/>
                  <a:ea typeface="Space Mono Bold"/>
                  <a:cs typeface="Space Mono Bold"/>
                  <a:sym typeface="Space Mono Bold"/>
                </a:rPr>
                <a:t>A     B     C     D     E     F</a:t>
              </a:r>
            </a:p>
          </p:txBody>
        </p:sp>
      </p:grpSp>
      <p:sp>
        <p:nvSpPr>
          <p:cNvPr name="TextBox 11" id="11"/>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grpSp>
        <p:nvGrpSpPr>
          <p:cNvPr name="Group 12" id="12"/>
          <p:cNvGrpSpPr/>
          <p:nvPr/>
        </p:nvGrpSpPr>
        <p:grpSpPr>
          <a:xfrm rot="0">
            <a:off x="1006695" y="6058543"/>
            <a:ext cx="2427717" cy="793670"/>
            <a:chOff x="0" y="0"/>
            <a:chExt cx="639399" cy="209032"/>
          </a:xfrm>
        </p:grpSpPr>
        <p:sp>
          <p:nvSpPr>
            <p:cNvPr name="Freeform 13" id="13"/>
            <p:cNvSpPr/>
            <p:nvPr/>
          </p:nvSpPr>
          <p:spPr>
            <a:xfrm flipH="false" flipV="false" rot="0">
              <a:off x="0" y="0"/>
              <a:ext cx="639399" cy="209032"/>
            </a:xfrm>
            <a:custGeom>
              <a:avLst/>
              <a:gdLst/>
              <a:ahLst/>
              <a:cxnLst/>
              <a:rect r="r" b="b" t="t" l="l"/>
              <a:pathLst>
                <a:path h="209032" w="639399">
                  <a:moveTo>
                    <a:pt x="104516" y="0"/>
                  </a:moveTo>
                  <a:lnTo>
                    <a:pt x="534883" y="0"/>
                  </a:lnTo>
                  <a:cubicBezTo>
                    <a:pt x="592605" y="0"/>
                    <a:pt x="639399" y="46793"/>
                    <a:pt x="639399" y="104516"/>
                  </a:cubicBezTo>
                  <a:lnTo>
                    <a:pt x="639399" y="104516"/>
                  </a:lnTo>
                  <a:cubicBezTo>
                    <a:pt x="639399" y="132236"/>
                    <a:pt x="628387" y="158820"/>
                    <a:pt x="608787" y="178420"/>
                  </a:cubicBezTo>
                  <a:cubicBezTo>
                    <a:pt x="589186" y="198021"/>
                    <a:pt x="562602" y="209032"/>
                    <a:pt x="534883"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14" id="14"/>
            <p:cNvSpPr txBox="true"/>
            <p:nvPr/>
          </p:nvSpPr>
          <p:spPr>
            <a:xfrm>
              <a:off x="0" y="-38100"/>
              <a:ext cx="639399" cy="24713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grpSp>
        <p:nvGrpSpPr>
          <p:cNvPr name="Group 15" id="15"/>
          <p:cNvGrpSpPr/>
          <p:nvPr/>
        </p:nvGrpSpPr>
        <p:grpSpPr>
          <a:xfrm rot="0">
            <a:off x="99528" y="6954709"/>
            <a:ext cx="4242051" cy="1834158"/>
            <a:chOff x="0" y="0"/>
            <a:chExt cx="1117248" cy="483070"/>
          </a:xfrm>
        </p:grpSpPr>
        <p:sp>
          <p:nvSpPr>
            <p:cNvPr name="Freeform 16" id="16"/>
            <p:cNvSpPr/>
            <p:nvPr/>
          </p:nvSpPr>
          <p:spPr>
            <a:xfrm flipH="false" flipV="false" rot="0">
              <a:off x="0" y="0"/>
              <a:ext cx="1117248" cy="483070"/>
            </a:xfrm>
            <a:custGeom>
              <a:avLst/>
              <a:gdLst/>
              <a:ahLst/>
              <a:cxnLst/>
              <a:rect r="r" b="b" t="t" l="l"/>
              <a:pathLst>
                <a:path h="483070" w="1117248">
                  <a:moveTo>
                    <a:pt x="93077" y="0"/>
                  </a:moveTo>
                  <a:lnTo>
                    <a:pt x="1024171" y="0"/>
                  </a:lnTo>
                  <a:cubicBezTo>
                    <a:pt x="1048856" y="0"/>
                    <a:pt x="1072531" y="9806"/>
                    <a:pt x="1089986" y="27262"/>
                  </a:cubicBezTo>
                  <a:cubicBezTo>
                    <a:pt x="1107442" y="44717"/>
                    <a:pt x="1117248" y="68392"/>
                    <a:pt x="1117248" y="93077"/>
                  </a:cubicBezTo>
                  <a:lnTo>
                    <a:pt x="1117248" y="389993"/>
                  </a:lnTo>
                  <a:cubicBezTo>
                    <a:pt x="1117248" y="414679"/>
                    <a:pt x="1107442" y="438353"/>
                    <a:pt x="1089986" y="455809"/>
                  </a:cubicBezTo>
                  <a:cubicBezTo>
                    <a:pt x="1072531" y="473264"/>
                    <a:pt x="1048856" y="483070"/>
                    <a:pt x="1024171" y="483070"/>
                  </a:cubicBezTo>
                  <a:lnTo>
                    <a:pt x="93077" y="483070"/>
                  </a:lnTo>
                  <a:cubicBezTo>
                    <a:pt x="68392" y="483070"/>
                    <a:pt x="44717" y="473264"/>
                    <a:pt x="27262" y="455809"/>
                  </a:cubicBezTo>
                  <a:cubicBezTo>
                    <a:pt x="9806" y="438353"/>
                    <a:pt x="0" y="414679"/>
                    <a:pt x="0" y="389993"/>
                  </a:cubicBezTo>
                  <a:lnTo>
                    <a:pt x="0" y="93077"/>
                  </a:lnTo>
                  <a:cubicBezTo>
                    <a:pt x="0" y="68392"/>
                    <a:pt x="9806" y="44717"/>
                    <a:pt x="27262" y="27262"/>
                  </a:cubicBezTo>
                  <a:cubicBezTo>
                    <a:pt x="44717" y="9806"/>
                    <a:pt x="68392" y="0"/>
                    <a:pt x="93077" y="0"/>
                  </a:cubicBezTo>
                  <a:close/>
                </a:path>
              </a:pathLst>
            </a:custGeom>
            <a:solidFill>
              <a:srgbClr val="F7AC16"/>
            </a:solidFill>
          </p:spPr>
        </p:sp>
        <p:sp>
          <p:nvSpPr>
            <p:cNvPr name="TextBox 17" id="17"/>
            <p:cNvSpPr txBox="true"/>
            <p:nvPr/>
          </p:nvSpPr>
          <p:spPr>
            <a:xfrm>
              <a:off x="0" y="-38100"/>
              <a:ext cx="1117248" cy="521170"/>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f - floresta</a:t>
              </a:r>
            </a:p>
            <a:p>
              <a:pPr algn="ctr">
                <a:lnSpc>
                  <a:spcPts val="2659"/>
                </a:lnSpc>
              </a:pPr>
              <a:r>
                <a:rPr lang="en-US" sz="1899" b="true">
                  <a:solidFill>
                    <a:srgbClr val="000000"/>
                  </a:solidFill>
                  <a:latin typeface="Space Mono Bold"/>
                  <a:ea typeface="Space Mono Bold"/>
                  <a:cs typeface="Space Mono Bold"/>
                  <a:sym typeface="Space Mono Bold"/>
                </a:rPr>
                <a:t>s - savana</a:t>
              </a:r>
            </a:p>
            <a:p>
              <a:pPr algn="ctr">
                <a:lnSpc>
                  <a:spcPts val="2659"/>
                </a:lnSpc>
              </a:pPr>
              <a:r>
                <a:rPr lang="en-US" sz="1899" b="true">
                  <a:solidFill>
                    <a:srgbClr val="000000"/>
                  </a:solidFill>
                  <a:latin typeface="Space Mono Bold"/>
                  <a:ea typeface="Space Mono Bold"/>
                  <a:cs typeface="Space Mono Bold"/>
                  <a:sym typeface="Space Mono Bold"/>
                </a:rPr>
                <a:t>d - deserto</a:t>
              </a:r>
            </a:p>
            <a:p>
              <a:pPr algn="ctr">
                <a:lnSpc>
                  <a:spcPts val="2659"/>
                </a:lnSpc>
              </a:pPr>
              <a:r>
                <a:rPr lang="en-US" sz="1899" b="true">
                  <a:solidFill>
                    <a:srgbClr val="000000"/>
                  </a:solidFill>
                  <a:latin typeface="Space Mono Bold"/>
                  <a:ea typeface="Space Mono Bold"/>
                  <a:cs typeface="Space Mono Bold"/>
                  <a:sym typeface="Space Mono Bold"/>
                </a:rPr>
                <a:t>~f - sem floresta</a:t>
              </a:r>
            </a:p>
            <a:p>
              <a:pPr algn="ctr">
                <a:lnSpc>
                  <a:spcPts val="2659"/>
                </a:lnSpc>
              </a:pPr>
              <a:r>
                <a:rPr lang="en-US" b="true" sz="1899">
                  <a:solidFill>
                    <a:srgbClr val="000000"/>
                  </a:solidFill>
                  <a:latin typeface="Space Mono Bold"/>
                  <a:ea typeface="Space Mono Bold"/>
                  <a:cs typeface="Space Mono Bold"/>
                  <a:sym typeface="Space Mono Bold"/>
                </a:rPr>
                <a:t>_ - qualquer bioma</a:t>
              </a:r>
            </a:p>
          </p:txBody>
        </p:sp>
      </p:grpSp>
      <p:grpSp>
        <p:nvGrpSpPr>
          <p:cNvPr name="Group 18" id="18"/>
          <p:cNvGrpSpPr/>
          <p:nvPr/>
        </p:nvGrpSpPr>
        <p:grpSpPr>
          <a:xfrm rot="-1058419">
            <a:off x="829590" y="1232141"/>
            <a:ext cx="3178363" cy="793670"/>
            <a:chOff x="0" y="0"/>
            <a:chExt cx="837100" cy="209032"/>
          </a:xfrm>
        </p:grpSpPr>
        <p:sp>
          <p:nvSpPr>
            <p:cNvPr name="Freeform 19" id="19"/>
            <p:cNvSpPr/>
            <p:nvPr/>
          </p:nvSpPr>
          <p:spPr>
            <a:xfrm flipH="false" flipV="false" rot="0">
              <a:off x="0" y="0"/>
              <a:ext cx="837100" cy="209032"/>
            </a:xfrm>
            <a:custGeom>
              <a:avLst/>
              <a:gdLst/>
              <a:ahLst/>
              <a:cxnLst/>
              <a:rect r="r" b="b" t="t" l="l"/>
              <a:pathLst>
                <a:path h="209032" w="837100">
                  <a:moveTo>
                    <a:pt x="104516" y="0"/>
                  </a:moveTo>
                  <a:lnTo>
                    <a:pt x="732584" y="0"/>
                  </a:lnTo>
                  <a:cubicBezTo>
                    <a:pt x="760303" y="0"/>
                    <a:pt x="786887" y="11011"/>
                    <a:pt x="806488" y="30612"/>
                  </a:cubicBezTo>
                  <a:cubicBezTo>
                    <a:pt x="826088" y="50213"/>
                    <a:pt x="837100" y="76797"/>
                    <a:pt x="837100" y="104516"/>
                  </a:cubicBezTo>
                  <a:lnTo>
                    <a:pt x="837100" y="104516"/>
                  </a:lnTo>
                  <a:cubicBezTo>
                    <a:pt x="837100" y="132236"/>
                    <a:pt x="826088" y="158820"/>
                    <a:pt x="806488" y="178420"/>
                  </a:cubicBezTo>
                  <a:cubicBezTo>
                    <a:pt x="786887" y="198021"/>
                    <a:pt x="760303" y="209032"/>
                    <a:pt x="732584"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20" id="20"/>
            <p:cNvSpPr txBox="true"/>
            <p:nvPr/>
          </p:nvSpPr>
          <p:spPr>
            <a:xfrm>
              <a:off x="0" y="-47625"/>
              <a:ext cx="837100" cy="256657"/>
            </a:xfrm>
            <a:prstGeom prst="rect">
              <a:avLst/>
            </a:prstGeom>
          </p:spPr>
          <p:txBody>
            <a:bodyPr anchor="ctr" rtlCol="false" tIns="50800" lIns="50800" bIns="50800" rIns="50800"/>
            <a:lstStyle/>
            <a:p>
              <a:pPr algn="ctr">
                <a:lnSpc>
                  <a:spcPts val="3499"/>
                </a:lnSpc>
              </a:pPr>
              <a:r>
                <a:rPr lang="en-US" b="true" sz="2499">
                  <a:solidFill>
                    <a:srgbClr val="000000"/>
                  </a:solidFill>
                  <a:latin typeface="Space Mono Bold"/>
                  <a:ea typeface="Space Mono Bold"/>
                  <a:cs typeface="Space Mono Bold"/>
                  <a:sym typeface="Space Mono Bold"/>
                </a:rPr>
                <a:t>Resolução</a:t>
              </a:r>
            </a:p>
          </p:txBody>
        </p:sp>
      </p:grpSp>
      <p:grpSp>
        <p:nvGrpSpPr>
          <p:cNvPr name="Group 21" id="21"/>
          <p:cNvGrpSpPr/>
          <p:nvPr/>
        </p:nvGrpSpPr>
        <p:grpSpPr>
          <a:xfrm rot="0">
            <a:off x="9317868" y="5862343"/>
            <a:ext cx="2855793" cy="1493145"/>
            <a:chOff x="0" y="0"/>
            <a:chExt cx="752143" cy="393256"/>
          </a:xfrm>
        </p:grpSpPr>
        <p:sp>
          <p:nvSpPr>
            <p:cNvPr name="Freeform 22" id="22"/>
            <p:cNvSpPr/>
            <p:nvPr/>
          </p:nvSpPr>
          <p:spPr>
            <a:xfrm flipH="false" flipV="false" rot="0">
              <a:off x="0" y="0"/>
              <a:ext cx="752143" cy="393256"/>
            </a:xfrm>
            <a:custGeom>
              <a:avLst/>
              <a:gdLst/>
              <a:ahLst/>
              <a:cxnLst/>
              <a:rect r="r" b="b" t="t" l="l"/>
              <a:pathLst>
                <a:path h="393256" w="752143">
                  <a:moveTo>
                    <a:pt x="138259" y="0"/>
                  </a:moveTo>
                  <a:lnTo>
                    <a:pt x="613885" y="0"/>
                  </a:lnTo>
                  <a:cubicBezTo>
                    <a:pt x="690243" y="0"/>
                    <a:pt x="752143" y="61900"/>
                    <a:pt x="752143" y="138259"/>
                  </a:cubicBezTo>
                  <a:lnTo>
                    <a:pt x="752143" y="254998"/>
                  </a:lnTo>
                  <a:cubicBezTo>
                    <a:pt x="752143" y="291666"/>
                    <a:pt x="737577" y="326833"/>
                    <a:pt x="711648" y="352761"/>
                  </a:cubicBezTo>
                  <a:cubicBezTo>
                    <a:pt x="685720" y="378690"/>
                    <a:pt x="650553" y="393256"/>
                    <a:pt x="613885" y="393256"/>
                  </a:cubicBezTo>
                  <a:lnTo>
                    <a:pt x="138259" y="393256"/>
                  </a:lnTo>
                  <a:cubicBezTo>
                    <a:pt x="61900" y="393256"/>
                    <a:pt x="0" y="331356"/>
                    <a:pt x="0" y="254998"/>
                  </a:cubicBezTo>
                  <a:lnTo>
                    <a:pt x="0" y="138259"/>
                  </a:lnTo>
                  <a:cubicBezTo>
                    <a:pt x="0" y="61900"/>
                    <a:pt x="61900" y="0"/>
                    <a:pt x="138259" y="0"/>
                  </a:cubicBezTo>
                  <a:close/>
                </a:path>
              </a:pathLst>
            </a:custGeom>
            <a:solidFill>
              <a:srgbClr val="0085C8"/>
            </a:solidFill>
          </p:spPr>
        </p:sp>
        <p:sp>
          <p:nvSpPr>
            <p:cNvPr name="TextBox 23" id="23"/>
            <p:cNvSpPr txBox="true"/>
            <p:nvPr/>
          </p:nvSpPr>
          <p:spPr>
            <a:xfrm>
              <a:off x="0" y="-47625"/>
              <a:ext cx="752143" cy="440881"/>
            </a:xfrm>
            <a:prstGeom prst="rect">
              <a:avLst/>
            </a:prstGeom>
          </p:spPr>
          <p:txBody>
            <a:bodyPr anchor="ctr" rtlCol="false" tIns="50800" lIns="50800" bIns="50800" rIns="50800"/>
            <a:lstStyle/>
            <a:p>
              <a:pPr algn="ctr">
                <a:lnSpc>
                  <a:spcPts val="3079"/>
                </a:lnSpc>
              </a:pPr>
              <a:r>
                <a:rPr lang="en-US" b="true" sz="2199">
                  <a:solidFill>
                    <a:srgbClr val="000000"/>
                  </a:solidFill>
                  <a:latin typeface="Space Mono Bold"/>
                  <a:ea typeface="Space Mono Bold"/>
                  <a:cs typeface="Space Mono Bold"/>
                  <a:sym typeface="Space Mono Bold"/>
                </a:rPr>
                <a:t>Regras 1 e 5</a:t>
              </a:r>
            </a:p>
          </p:txBody>
        </p:sp>
      </p:grpSp>
      <p:sp>
        <p:nvSpPr>
          <p:cNvPr name="TextBox 24" id="24"/>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25" id="25"/>
          <p:cNvSpPr txBox="true"/>
          <p:nvPr/>
        </p:nvSpPr>
        <p:spPr>
          <a:xfrm rot="0">
            <a:off x="2061097" y="2646728"/>
            <a:ext cx="1135250"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País</a:t>
            </a:r>
          </a:p>
        </p:txBody>
      </p:sp>
      <p:sp>
        <p:nvSpPr>
          <p:cNvPr name="TextBox 26" id="26"/>
          <p:cNvSpPr txBox="true"/>
          <p:nvPr/>
        </p:nvSpPr>
        <p:spPr>
          <a:xfrm rot="0">
            <a:off x="1777318" y="3374894"/>
            <a:ext cx="1702808"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Biomas</a:t>
            </a:r>
          </a:p>
        </p:txBody>
      </p:sp>
      <p:sp>
        <p:nvSpPr>
          <p:cNvPr name="TextBox 27" id="27"/>
          <p:cNvSpPr txBox="true"/>
          <p:nvPr/>
        </p:nvSpPr>
        <p:spPr>
          <a:xfrm rot="0">
            <a:off x="9945905" y="365238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28" id="28"/>
          <p:cNvSpPr txBox="true"/>
          <p:nvPr/>
        </p:nvSpPr>
        <p:spPr>
          <a:xfrm rot="0">
            <a:off x="11196233" y="3609113"/>
            <a:ext cx="638781"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sd</a:t>
            </a:r>
          </a:p>
        </p:txBody>
      </p:sp>
      <p:sp>
        <p:nvSpPr>
          <p:cNvPr name="AutoShape 29" id="29"/>
          <p:cNvSpPr/>
          <p:nvPr/>
        </p:nvSpPr>
        <p:spPr>
          <a:xfrm flipH="true" flipV="true">
            <a:off x="10058152" y="4370099"/>
            <a:ext cx="687612" cy="1492244"/>
          </a:xfrm>
          <a:prstGeom prst="line">
            <a:avLst/>
          </a:prstGeom>
          <a:ln cap="flat" w="38100">
            <a:solidFill>
              <a:srgbClr val="FFFFFF"/>
            </a:solidFill>
            <a:prstDash val="solid"/>
            <a:headEnd type="none" len="sm" w="sm"/>
            <a:tailEnd type="triangle" len="med" w="lg"/>
          </a:ln>
        </p:spPr>
      </p:sp>
      <p:sp>
        <p:nvSpPr>
          <p:cNvPr name="AutoShape 30" id="30"/>
          <p:cNvSpPr/>
          <p:nvPr/>
        </p:nvSpPr>
        <p:spPr>
          <a:xfrm flipV="true">
            <a:off x="10619168" y="4326829"/>
            <a:ext cx="896455" cy="1680321"/>
          </a:xfrm>
          <a:prstGeom prst="line">
            <a:avLst/>
          </a:prstGeom>
          <a:ln cap="flat" w="38100">
            <a:solidFill>
              <a:srgbClr val="FFFFFF"/>
            </a:solidFill>
            <a:prstDash val="solid"/>
            <a:headEnd type="none" len="sm" w="sm"/>
            <a:tailEnd type="triangle" len="med" w="lg"/>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760098" y="2493746"/>
            <a:ext cx="9115540" cy="1013339"/>
            <a:chOff x="0" y="0"/>
            <a:chExt cx="2400801" cy="266888"/>
          </a:xfrm>
        </p:grpSpPr>
        <p:sp>
          <p:nvSpPr>
            <p:cNvPr name="Freeform 9" id="9"/>
            <p:cNvSpPr/>
            <p:nvPr/>
          </p:nvSpPr>
          <p:spPr>
            <a:xfrm flipH="false" flipV="false" rot="0">
              <a:off x="0" y="0"/>
              <a:ext cx="2400801" cy="266888"/>
            </a:xfrm>
            <a:custGeom>
              <a:avLst/>
              <a:gdLst/>
              <a:ahLst/>
              <a:cxnLst/>
              <a:rect r="r" b="b" t="t" l="l"/>
              <a:pathLst>
                <a:path h="266888" w="2400801">
                  <a:moveTo>
                    <a:pt x="43315" y="0"/>
                  </a:moveTo>
                  <a:lnTo>
                    <a:pt x="2357486" y="0"/>
                  </a:lnTo>
                  <a:cubicBezTo>
                    <a:pt x="2381408" y="0"/>
                    <a:pt x="2400801" y="19393"/>
                    <a:pt x="2400801" y="43315"/>
                  </a:cubicBezTo>
                  <a:lnTo>
                    <a:pt x="2400801" y="223573"/>
                  </a:lnTo>
                  <a:cubicBezTo>
                    <a:pt x="2400801" y="247495"/>
                    <a:pt x="2381408" y="266888"/>
                    <a:pt x="2357486" y="266888"/>
                  </a:cubicBezTo>
                  <a:lnTo>
                    <a:pt x="43315" y="266888"/>
                  </a:lnTo>
                  <a:cubicBezTo>
                    <a:pt x="19393" y="266888"/>
                    <a:pt x="0" y="247495"/>
                    <a:pt x="0" y="223573"/>
                  </a:cubicBezTo>
                  <a:lnTo>
                    <a:pt x="0" y="43315"/>
                  </a:lnTo>
                  <a:cubicBezTo>
                    <a:pt x="0" y="19393"/>
                    <a:pt x="19393" y="0"/>
                    <a:pt x="43315" y="0"/>
                  </a:cubicBezTo>
                  <a:close/>
                </a:path>
              </a:pathLst>
            </a:custGeom>
            <a:solidFill>
              <a:srgbClr val="5AB2E4"/>
            </a:solidFill>
          </p:spPr>
        </p:sp>
        <p:sp>
          <p:nvSpPr>
            <p:cNvPr name="TextBox 10" id="10"/>
            <p:cNvSpPr txBox="true"/>
            <p:nvPr/>
          </p:nvSpPr>
          <p:spPr>
            <a:xfrm>
              <a:off x="0" y="-57150"/>
              <a:ext cx="2400801" cy="324038"/>
            </a:xfrm>
            <a:prstGeom prst="rect">
              <a:avLst/>
            </a:prstGeom>
          </p:spPr>
          <p:txBody>
            <a:bodyPr anchor="ctr" rtlCol="false" tIns="50800" lIns="50800" bIns="50800" rIns="50800"/>
            <a:lstStyle/>
            <a:p>
              <a:pPr algn="ctr">
                <a:lnSpc>
                  <a:spcPts val="4339"/>
                </a:lnSpc>
              </a:pPr>
              <a:r>
                <a:rPr lang="en-US" b="true" sz="3099">
                  <a:solidFill>
                    <a:srgbClr val="000000"/>
                  </a:solidFill>
                  <a:latin typeface="Space Mono Bold"/>
                  <a:ea typeface="Space Mono Bold"/>
                  <a:cs typeface="Space Mono Bold"/>
                  <a:sym typeface="Space Mono Bold"/>
                </a:rPr>
                <a:t>A     B     C     D     E     F</a:t>
              </a:r>
            </a:p>
          </p:txBody>
        </p:sp>
      </p:grpSp>
      <p:sp>
        <p:nvSpPr>
          <p:cNvPr name="TextBox 11" id="11"/>
          <p:cNvSpPr txBox="true"/>
          <p:nvPr/>
        </p:nvSpPr>
        <p:spPr>
          <a:xfrm rot="0">
            <a:off x="553055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AutoShape 12" id="12"/>
          <p:cNvSpPr/>
          <p:nvPr/>
        </p:nvSpPr>
        <p:spPr>
          <a:xfrm flipH="true" flipV="true">
            <a:off x="5642802" y="4326829"/>
            <a:ext cx="470681" cy="1079261"/>
          </a:xfrm>
          <a:prstGeom prst="line">
            <a:avLst/>
          </a:prstGeom>
          <a:ln cap="flat" w="38100">
            <a:solidFill>
              <a:srgbClr val="FFFFFF"/>
            </a:solidFill>
            <a:prstDash val="solid"/>
            <a:headEnd type="none" len="sm" w="sm"/>
            <a:tailEnd type="triangle" len="med" w="lg"/>
          </a:ln>
        </p:spPr>
      </p:sp>
      <p:grpSp>
        <p:nvGrpSpPr>
          <p:cNvPr name="Group 13" id="13"/>
          <p:cNvGrpSpPr/>
          <p:nvPr/>
        </p:nvGrpSpPr>
        <p:grpSpPr>
          <a:xfrm rot="0">
            <a:off x="4514309" y="5406090"/>
            <a:ext cx="3198347" cy="2810576"/>
            <a:chOff x="0" y="0"/>
            <a:chExt cx="842363" cy="740234"/>
          </a:xfrm>
        </p:grpSpPr>
        <p:sp>
          <p:nvSpPr>
            <p:cNvPr name="Freeform 14" id="14"/>
            <p:cNvSpPr/>
            <p:nvPr/>
          </p:nvSpPr>
          <p:spPr>
            <a:xfrm flipH="false" flipV="false" rot="0">
              <a:off x="0" y="0"/>
              <a:ext cx="842363" cy="740234"/>
            </a:xfrm>
            <a:custGeom>
              <a:avLst/>
              <a:gdLst/>
              <a:ahLst/>
              <a:cxnLst/>
              <a:rect r="r" b="b" t="t" l="l"/>
              <a:pathLst>
                <a:path h="740234" w="842363">
                  <a:moveTo>
                    <a:pt x="123451" y="0"/>
                  </a:moveTo>
                  <a:lnTo>
                    <a:pt x="718912" y="0"/>
                  </a:lnTo>
                  <a:cubicBezTo>
                    <a:pt x="751653" y="0"/>
                    <a:pt x="783054" y="13006"/>
                    <a:pt x="806205" y="36158"/>
                  </a:cubicBezTo>
                  <a:cubicBezTo>
                    <a:pt x="829357" y="59309"/>
                    <a:pt x="842363" y="90709"/>
                    <a:pt x="842363" y="123451"/>
                  </a:cubicBezTo>
                  <a:lnTo>
                    <a:pt x="842363" y="616783"/>
                  </a:lnTo>
                  <a:cubicBezTo>
                    <a:pt x="842363" y="684963"/>
                    <a:pt x="787092" y="740234"/>
                    <a:pt x="718912" y="740234"/>
                  </a:cubicBezTo>
                  <a:lnTo>
                    <a:pt x="123451" y="740234"/>
                  </a:lnTo>
                  <a:cubicBezTo>
                    <a:pt x="55271" y="740234"/>
                    <a:pt x="0" y="684963"/>
                    <a:pt x="0" y="616783"/>
                  </a:cubicBezTo>
                  <a:lnTo>
                    <a:pt x="0" y="123451"/>
                  </a:lnTo>
                  <a:cubicBezTo>
                    <a:pt x="0" y="55271"/>
                    <a:pt x="55271" y="0"/>
                    <a:pt x="123451" y="0"/>
                  </a:cubicBezTo>
                  <a:close/>
                </a:path>
              </a:pathLst>
            </a:custGeom>
            <a:solidFill>
              <a:srgbClr val="0085C8"/>
            </a:solidFill>
          </p:spPr>
        </p:sp>
        <p:sp>
          <p:nvSpPr>
            <p:cNvPr name="TextBox 15" id="15"/>
            <p:cNvSpPr txBox="true"/>
            <p:nvPr/>
          </p:nvSpPr>
          <p:spPr>
            <a:xfrm>
              <a:off x="0" y="-38100"/>
              <a:ext cx="842363" cy="778334"/>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Como E tem savana e deserto e F tem mais biomas que E, então E tem só esses 2.</a:t>
              </a:r>
            </a:p>
            <a:p>
              <a:pPr algn="ctr">
                <a:lnSpc>
                  <a:spcPts val="2659"/>
                </a:lnSpc>
              </a:pPr>
              <a:r>
                <a:rPr lang="en-US" b="true" sz="1899">
                  <a:solidFill>
                    <a:srgbClr val="000000"/>
                  </a:solidFill>
                  <a:latin typeface="Space Mono Bold"/>
                  <a:ea typeface="Space Mono Bold"/>
                  <a:cs typeface="Space Mono Bold"/>
                  <a:sym typeface="Space Mono Bold"/>
                </a:rPr>
                <a:t>Além disso, como A nao tem nenhum igual a E, então resta a floresta</a:t>
              </a:r>
            </a:p>
          </p:txBody>
        </p:sp>
      </p:grpSp>
      <p:sp>
        <p:nvSpPr>
          <p:cNvPr name="TextBox 16" id="16"/>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17" id="17"/>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18" id="18"/>
          <p:cNvSpPr txBox="true"/>
          <p:nvPr/>
        </p:nvSpPr>
        <p:spPr>
          <a:xfrm rot="0">
            <a:off x="2061097" y="2646728"/>
            <a:ext cx="1135250"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País</a:t>
            </a:r>
          </a:p>
        </p:txBody>
      </p:sp>
      <p:sp>
        <p:nvSpPr>
          <p:cNvPr name="TextBox 19" id="19"/>
          <p:cNvSpPr txBox="true"/>
          <p:nvPr/>
        </p:nvSpPr>
        <p:spPr>
          <a:xfrm rot="0">
            <a:off x="1777318" y="3374894"/>
            <a:ext cx="1702808"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Biomas</a:t>
            </a:r>
          </a:p>
        </p:txBody>
      </p:sp>
      <p:sp>
        <p:nvSpPr>
          <p:cNvPr name="TextBox 20" id="20"/>
          <p:cNvSpPr txBox="true"/>
          <p:nvPr/>
        </p:nvSpPr>
        <p:spPr>
          <a:xfrm rot="0">
            <a:off x="9945905" y="365238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21" id="21"/>
          <p:cNvSpPr txBox="true"/>
          <p:nvPr/>
        </p:nvSpPr>
        <p:spPr>
          <a:xfrm rot="0">
            <a:off x="11196233" y="3609113"/>
            <a:ext cx="638781"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sd</a:t>
            </a:r>
          </a:p>
        </p:txBody>
      </p:sp>
      <p:grpSp>
        <p:nvGrpSpPr>
          <p:cNvPr name="Group 22" id="22"/>
          <p:cNvGrpSpPr/>
          <p:nvPr/>
        </p:nvGrpSpPr>
        <p:grpSpPr>
          <a:xfrm rot="0">
            <a:off x="1006695" y="6058543"/>
            <a:ext cx="2427717" cy="793670"/>
            <a:chOff x="0" y="0"/>
            <a:chExt cx="639399" cy="209032"/>
          </a:xfrm>
        </p:grpSpPr>
        <p:sp>
          <p:nvSpPr>
            <p:cNvPr name="Freeform 23" id="23"/>
            <p:cNvSpPr/>
            <p:nvPr/>
          </p:nvSpPr>
          <p:spPr>
            <a:xfrm flipH="false" flipV="false" rot="0">
              <a:off x="0" y="0"/>
              <a:ext cx="639399" cy="209032"/>
            </a:xfrm>
            <a:custGeom>
              <a:avLst/>
              <a:gdLst/>
              <a:ahLst/>
              <a:cxnLst/>
              <a:rect r="r" b="b" t="t" l="l"/>
              <a:pathLst>
                <a:path h="209032" w="639399">
                  <a:moveTo>
                    <a:pt x="104516" y="0"/>
                  </a:moveTo>
                  <a:lnTo>
                    <a:pt x="534883" y="0"/>
                  </a:lnTo>
                  <a:cubicBezTo>
                    <a:pt x="592605" y="0"/>
                    <a:pt x="639399" y="46793"/>
                    <a:pt x="639399" y="104516"/>
                  </a:cubicBezTo>
                  <a:lnTo>
                    <a:pt x="639399" y="104516"/>
                  </a:lnTo>
                  <a:cubicBezTo>
                    <a:pt x="639399" y="132236"/>
                    <a:pt x="628387" y="158820"/>
                    <a:pt x="608787" y="178420"/>
                  </a:cubicBezTo>
                  <a:cubicBezTo>
                    <a:pt x="589186" y="198021"/>
                    <a:pt x="562602" y="209032"/>
                    <a:pt x="534883"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24" id="24"/>
            <p:cNvSpPr txBox="true"/>
            <p:nvPr/>
          </p:nvSpPr>
          <p:spPr>
            <a:xfrm>
              <a:off x="0" y="-38100"/>
              <a:ext cx="639399" cy="24713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grpSp>
        <p:nvGrpSpPr>
          <p:cNvPr name="Group 25" id="25"/>
          <p:cNvGrpSpPr/>
          <p:nvPr/>
        </p:nvGrpSpPr>
        <p:grpSpPr>
          <a:xfrm rot="0">
            <a:off x="99528" y="6954709"/>
            <a:ext cx="4242051" cy="1834158"/>
            <a:chOff x="0" y="0"/>
            <a:chExt cx="1117248" cy="483070"/>
          </a:xfrm>
        </p:grpSpPr>
        <p:sp>
          <p:nvSpPr>
            <p:cNvPr name="Freeform 26" id="26"/>
            <p:cNvSpPr/>
            <p:nvPr/>
          </p:nvSpPr>
          <p:spPr>
            <a:xfrm flipH="false" flipV="false" rot="0">
              <a:off x="0" y="0"/>
              <a:ext cx="1117248" cy="483070"/>
            </a:xfrm>
            <a:custGeom>
              <a:avLst/>
              <a:gdLst/>
              <a:ahLst/>
              <a:cxnLst/>
              <a:rect r="r" b="b" t="t" l="l"/>
              <a:pathLst>
                <a:path h="483070" w="1117248">
                  <a:moveTo>
                    <a:pt x="93077" y="0"/>
                  </a:moveTo>
                  <a:lnTo>
                    <a:pt x="1024171" y="0"/>
                  </a:lnTo>
                  <a:cubicBezTo>
                    <a:pt x="1048856" y="0"/>
                    <a:pt x="1072531" y="9806"/>
                    <a:pt x="1089986" y="27262"/>
                  </a:cubicBezTo>
                  <a:cubicBezTo>
                    <a:pt x="1107442" y="44717"/>
                    <a:pt x="1117248" y="68392"/>
                    <a:pt x="1117248" y="93077"/>
                  </a:cubicBezTo>
                  <a:lnTo>
                    <a:pt x="1117248" y="389993"/>
                  </a:lnTo>
                  <a:cubicBezTo>
                    <a:pt x="1117248" y="414679"/>
                    <a:pt x="1107442" y="438353"/>
                    <a:pt x="1089986" y="455809"/>
                  </a:cubicBezTo>
                  <a:cubicBezTo>
                    <a:pt x="1072531" y="473264"/>
                    <a:pt x="1048856" y="483070"/>
                    <a:pt x="1024171" y="483070"/>
                  </a:cubicBezTo>
                  <a:lnTo>
                    <a:pt x="93077" y="483070"/>
                  </a:lnTo>
                  <a:cubicBezTo>
                    <a:pt x="68392" y="483070"/>
                    <a:pt x="44717" y="473264"/>
                    <a:pt x="27262" y="455809"/>
                  </a:cubicBezTo>
                  <a:cubicBezTo>
                    <a:pt x="9806" y="438353"/>
                    <a:pt x="0" y="414679"/>
                    <a:pt x="0" y="389993"/>
                  </a:cubicBezTo>
                  <a:lnTo>
                    <a:pt x="0" y="93077"/>
                  </a:lnTo>
                  <a:cubicBezTo>
                    <a:pt x="0" y="68392"/>
                    <a:pt x="9806" y="44717"/>
                    <a:pt x="27262" y="27262"/>
                  </a:cubicBezTo>
                  <a:cubicBezTo>
                    <a:pt x="44717" y="9806"/>
                    <a:pt x="68392" y="0"/>
                    <a:pt x="93077" y="0"/>
                  </a:cubicBezTo>
                  <a:close/>
                </a:path>
              </a:pathLst>
            </a:custGeom>
            <a:solidFill>
              <a:srgbClr val="F7AC16"/>
            </a:solidFill>
          </p:spPr>
        </p:sp>
        <p:sp>
          <p:nvSpPr>
            <p:cNvPr name="TextBox 27" id="27"/>
            <p:cNvSpPr txBox="true"/>
            <p:nvPr/>
          </p:nvSpPr>
          <p:spPr>
            <a:xfrm>
              <a:off x="0" y="-38100"/>
              <a:ext cx="1117248" cy="521170"/>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f - floresta</a:t>
              </a:r>
            </a:p>
            <a:p>
              <a:pPr algn="ctr">
                <a:lnSpc>
                  <a:spcPts val="2659"/>
                </a:lnSpc>
              </a:pPr>
              <a:r>
                <a:rPr lang="en-US" sz="1899" b="true">
                  <a:solidFill>
                    <a:srgbClr val="000000"/>
                  </a:solidFill>
                  <a:latin typeface="Space Mono Bold"/>
                  <a:ea typeface="Space Mono Bold"/>
                  <a:cs typeface="Space Mono Bold"/>
                  <a:sym typeface="Space Mono Bold"/>
                </a:rPr>
                <a:t>s - savana</a:t>
              </a:r>
            </a:p>
            <a:p>
              <a:pPr algn="ctr">
                <a:lnSpc>
                  <a:spcPts val="2659"/>
                </a:lnSpc>
              </a:pPr>
              <a:r>
                <a:rPr lang="en-US" sz="1899" b="true">
                  <a:solidFill>
                    <a:srgbClr val="000000"/>
                  </a:solidFill>
                  <a:latin typeface="Space Mono Bold"/>
                  <a:ea typeface="Space Mono Bold"/>
                  <a:cs typeface="Space Mono Bold"/>
                  <a:sym typeface="Space Mono Bold"/>
                </a:rPr>
                <a:t>d - deserto</a:t>
              </a:r>
            </a:p>
            <a:p>
              <a:pPr algn="ctr">
                <a:lnSpc>
                  <a:spcPts val="2659"/>
                </a:lnSpc>
              </a:pPr>
              <a:r>
                <a:rPr lang="en-US" sz="1899" b="true">
                  <a:solidFill>
                    <a:srgbClr val="000000"/>
                  </a:solidFill>
                  <a:latin typeface="Space Mono Bold"/>
                  <a:ea typeface="Space Mono Bold"/>
                  <a:cs typeface="Space Mono Bold"/>
                  <a:sym typeface="Space Mono Bold"/>
                </a:rPr>
                <a:t>~f - sem floresta</a:t>
              </a:r>
            </a:p>
            <a:p>
              <a:pPr algn="ctr">
                <a:lnSpc>
                  <a:spcPts val="2659"/>
                </a:lnSpc>
              </a:pPr>
              <a:r>
                <a:rPr lang="en-US" b="true" sz="1899">
                  <a:solidFill>
                    <a:srgbClr val="000000"/>
                  </a:solidFill>
                  <a:latin typeface="Space Mono Bold"/>
                  <a:ea typeface="Space Mono Bold"/>
                  <a:cs typeface="Space Mono Bold"/>
                  <a:sym typeface="Space Mono Bold"/>
                </a:rPr>
                <a:t>_ - qualquer bioma</a:t>
              </a:r>
            </a:p>
          </p:txBody>
        </p:sp>
      </p:grpSp>
      <p:grpSp>
        <p:nvGrpSpPr>
          <p:cNvPr name="Group 28" id="28"/>
          <p:cNvGrpSpPr/>
          <p:nvPr/>
        </p:nvGrpSpPr>
        <p:grpSpPr>
          <a:xfrm rot="-1058419">
            <a:off x="829590" y="1232141"/>
            <a:ext cx="3178363" cy="793670"/>
            <a:chOff x="0" y="0"/>
            <a:chExt cx="837100" cy="209032"/>
          </a:xfrm>
        </p:grpSpPr>
        <p:sp>
          <p:nvSpPr>
            <p:cNvPr name="Freeform 29" id="29"/>
            <p:cNvSpPr/>
            <p:nvPr/>
          </p:nvSpPr>
          <p:spPr>
            <a:xfrm flipH="false" flipV="false" rot="0">
              <a:off x="0" y="0"/>
              <a:ext cx="837100" cy="209032"/>
            </a:xfrm>
            <a:custGeom>
              <a:avLst/>
              <a:gdLst/>
              <a:ahLst/>
              <a:cxnLst/>
              <a:rect r="r" b="b" t="t" l="l"/>
              <a:pathLst>
                <a:path h="209032" w="837100">
                  <a:moveTo>
                    <a:pt x="104516" y="0"/>
                  </a:moveTo>
                  <a:lnTo>
                    <a:pt x="732584" y="0"/>
                  </a:lnTo>
                  <a:cubicBezTo>
                    <a:pt x="760303" y="0"/>
                    <a:pt x="786887" y="11011"/>
                    <a:pt x="806488" y="30612"/>
                  </a:cubicBezTo>
                  <a:cubicBezTo>
                    <a:pt x="826088" y="50213"/>
                    <a:pt x="837100" y="76797"/>
                    <a:pt x="837100" y="104516"/>
                  </a:cubicBezTo>
                  <a:lnTo>
                    <a:pt x="837100" y="104516"/>
                  </a:lnTo>
                  <a:cubicBezTo>
                    <a:pt x="837100" y="132236"/>
                    <a:pt x="826088" y="158820"/>
                    <a:pt x="806488" y="178420"/>
                  </a:cubicBezTo>
                  <a:cubicBezTo>
                    <a:pt x="786887" y="198021"/>
                    <a:pt x="760303" y="209032"/>
                    <a:pt x="732584"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30" id="30"/>
            <p:cNvSpPr txBox="true"/>
            <p:nvPr/>
          </p:nvSpPr>
          <p:spPr>
            <a:xfrm>
              <a:off x="0" y="-47625"/>
              <a:ext cx="837100" cy="256657"/>
            </a:xfrm>
            <a:prstGeom prst="rect">
              <a:avLst/>
            </a:prstGeom>
          </p:spPr>
          <p:txBody>
            <a:bodyPr anchor="ctr" rtlCol="false" tIns="50800" lIns="50800" bIns="50800" rIns="50800"/>
            <a:lstStyle/>
            <a:p>
              <a:pPr algn="ctr">
                <a:lnSpc>
                  <a:spcPts val="3499"/>
                </a:lnSpc>
              </a:pPr>
              <a:r>
                <a:rPr lang="en-US" b="true" sz="2499">
                  <a:solidFill>
                    <a:srgbClr val="000000"/>
                  </a:solidFill>
                  <a:latin typeface="Space Mono Bold"/>
                  <a:ea typeface="Space Mono Bold"/>
                  <a:cs typeface="Space Mono Bold"/>
                  <a:sym typeface="Space Mono Bold"/>
                </a:rPr>
                <a:t>Resolução</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760098" y="2493746"/>
            <a:ext cx="9115540" cy="1013339"/>
            <a:chOff x="0" y="0"/>
            <a:chExt cx="2400801" cy="266888"/>
          </a:xfrm>
        </p:grpSpPr>
        <p:sp>
          <p:nvSpPr>
            <p:cNvPr name="Freeform 9" id="9"/>
            <p:cNvSpPr/>
            <p:nvPr/>
          </p:nvSpPr>
          <p:spPr>
            <a:xfrm flipH="false" flipV="false" rot="0">
              <a:off x="0" y="0"/>
              <a:ext cx="2400801" cy="266888"/>
            </a:xfrm>
            <a:custGeom>
              <a:avLst/>
              <a:gdLst/>
              <a:ahLst/>
              <a:cxnLst/>
              <a:rect r="r" b="b" t="t" l="l"/>
              <a:pathLst>
                <a:path h="266888" w="2400801">
                  <a:moveTo>
                    <a:pt x="43315" y="0"/>
                  </a:moveTo>
                  <a:lnTo>
                    <a:pt x="2357486" y="0"/>
                  </a:lnTo>
                  <a:cubicBezTo>
                    <a:pt x="2381408" y="0"/>
                    <a:pt x="2400801" y="19393"/>
                    <a:pt x="2400801" y="43315"/>
                  </a:cubicBezTo>
                  <a:lnTo>
                    <a:pt x="2400801" y="223573"/>
                  </a:lnTo>
                  <a:cubicBezTo>
                    <a:pt x="2400801" y="247495"/>
                    <a:pt x="2381408" y="266888"/>
                    <a:pt x="2357486" y="266888"/>
                  </a:cubicBezTo>
                  <a:lnTo>
                    <a:pt x="43315" y="266888"/>
                  </a:lnTo>
                  <a:cubicBezTo>
                    <a:pt x="19393" y="266888"/>
                    <a:pt x="0" y="247495"/>
                    <a:pt x="0" y="223573"/>
                  </a:cubicBezTo>
                  <a:lnTo>
                    <a:pt x="0" y="43315"/>
                  </a:lnTo>
                  <a:cubicBezTo>
                    <a:pt x="0" y="19393"/>
                    <a:pt x="19393" y="0"/>
                    <a:pt x="43315" y="0"/>
                  </a:cubicBezTo>
                  <a:close/>
                </a:path>
              </a:pathLst>
            </a:custGeom>
            <a:solidFill>
              <a:srgbClr val="5AB2E4"/>
            </a:solidFill>
          </p:spPr>
        </p:sp>
        <p:sp>
          <p:nvSpPr>
            <p:cNvPr name="TextBox 10" id="10"/>
            <p:cNvSpPr txBox="true"/>
            <p:nvPr/>
          </p:nvSpPr>
          <p:spPr>
            <a:xfrm>
              <a:off x="0" y="-57150"/>
              <a:ext cx="2400801" cy="324038"/>
            </a:xfrm>
            <a:prstGeom prst="rect">
              <a:avLst/>
            </a:prstGeom>
          </p:spPr>
          <p:txBody>
            <a:bodyPr anchor="ctr" rtlCol="false" tIns="50800" lIns="50800" bIns="50800" rIns="50800"/>
            <a:lstStyle/>
            <a:p>
              <a:pPr algn="ctr">
                <a:lnSpc>
                  <a:spcPts val="4339"/>
                </a:lnSpc>
              </a:pPr>
              <a:r>
                <a:rPr lang="en-US" b="true" sz="3099">
                  <a:solidFill>
                    <a:srgbClr val="000000"/>
                  </a:solidFill>
                  <a:latin typeface="Space Mono Bold"/>
                  <a:ea typeface="Space Mono Bold"/>
                  <a:cs typeface="Space Mono Bold"/>
                  <a:sym typeface="Space Mono Bold"/>
                </a:rPr>
                <a:t>A     B     C     D     E     F</a:t>
              </a:r>
            </a:p>
          </p:txBody>
        </p:sp>
      </p:grpSp>
      <p:sp>
        <p:nvSpPr>
          <p:cNvPr name="TextBox 11" id="11"/>
          <p:cNvSpPr txBox="true"/>
          <p:nvPr/>
        </p:nvSpPr>
        <p:spPr>
          <a:xfrm rot="0">
            <a:off x="553055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2" id="12"/>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13" id="13"/>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14" id="14"/>
          <p:cNvSpPr txBox="true"/>
          <p:nvPr/>
        </p:nvSpPr>
        <p:spPr>
          <a:xfrm rot="0">
            <a:off x="2061097" y="2646728"/>
            <a:ext cx="1135250"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País</a:t>
            </a:r>
          </a:p>
        </p:txBody>
      </p:sp>
      <p:sp>
        <p:nvSpPr>
          <p:cNvPr name="TextBox 15" id="15"/>
          <p:cNvSpPr txBox="true"/>
          <p:nvPr/>
        </p:nvSpPr>
        <p:spPr>
          <a:xfrm rot="0">
            <a:off x="1777318" y="3374894"/>
            <a:ext cx="1702808"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Biomas</a:t>
            </a:r>
          </a:p>
        </p:txBody>
      </p:sp>
      <p:sp>
        <p:nvSpPr>
          <p:cNvPr name="TextBox 16" id="16"/>
          <p:cNvSpPr txBox="true"/>
          <p:nvPr/>
        </p:nvSpPr>
        <p:spPr>
          <a:xfrm rot="0">
            <a:off x="9945905" y="365238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7" id="17"/>
          <p:cNvSpPr txBox="true"/>
          <p:nvPr/>
        </p:nvSpPr>
        <p:spPr>
          <a:xfrm rot="0">
            <a:off x="11196233" y="3609113"/>
            <a:ext cx="638781"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sd</a:t>
            </a:r>
          </a:p>
        </p:txBody>
      </p:sp>
      <p:sp>
        <p:nvSpPr>
          <p:cNvPr name="TextBox 18" id="18"/>
          <p:cNvSpPr txBox="true"/>
          <p:nvPr/>
        </p:nvSpPr>
        <p:spPr>
          <a:xfrm rot="0">
            <a:off x="8209809" y="3609113"/>
            <a:ext cx="53166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AutoShape 19" id="19"/>
          <p:cNvSpPr/>
          <p:nvPr/>
        </p:nvSpPr>
        <p:spPr>
          <a:xfrm flipV="true">
            <a:off x="8346732" y="4326829"/>
            <a:ext cx="128909" cy="1145249"/>
          </a:xfrm>
          <a:prstGeom prst="line">
            <a:avLst/>
          </a:prstGeom>
          <a:ln cap="flat" w="38100">
            <a:solidFill>
              <a:srgbClr val="FFFFFF"/>
            </a:solidFill>
            <a:prstDash val="solid"/>
            <a:headEnd type="none" len="sm" w="sm"/>
            <a:tailEnd type="triangle" len="med" w="lg"/>
          </a:ln>
        </p:spPr>
      </p:sp>
      <p:grpSp>
        <p:nvGrpSpPr>
          <p:cNvPr name="Group 20" id="20"/>
          <p:cNvGrpSpPr/>
          <p:nvPr/>
        </p:nvGrpSpPr>
        <p:grpSpPr>
          <a:xfrm rot="0">
            <a:off x="6747558" y="5472078"/>
            <a:ext cx="3198347" cy="1143969"/>
            <a:chOff x="0" y="0"/>
            <a:chExt cx="842363" cy="301292"/>
          </a:xfrm>
        </p:grpSpPr>
        <p:sp>
          <p:nvSpPr>
            <p:cNvPr name="Freeform 21" id="21"/>
            <p:cNvSpPr/>
            <p:nvPr/>
          </p:nvSpPr>
          <p:spPr>
            <a:xfrm flipH="false" flipV="false" rot="0">
              <a:off x="0" y="0"/>
              <a:ext cx="842363" cy="301292"/>
            </a:xfrm>
            <a:custGeom>
              <a:avLst/>
              <a:gdLst/>
              <a:ahLst/>
              <a:cxnLst/>
              <a:rect r="r" b="b" t="t" l="l"/>
              <a:pathLst>
                <a:path h="301292" w="842363">
                  <a:moveTo>
                    <a:pt x="123451" y="0"/>
                  </a:moveTo>
                  <a:lnTo>
                    <a:pt x="718912" y="0"/>
                  </a:lnTo>
                  <a:cubicBezTo>
                    <a:pt x="751653" y="0"/>
                    <a:pt x="783054" y="13006"/>
                    <a:pt x="806205" y="36158"/>
                  </a:cubicBezTo>
                  <a:cubicBezTo>
                    <a:pt x="829357" y="59309"/>
                    <a:pt x="842363" y="90709"/>
                    <a:pt x="842363" y="123451"/>
                  </a:cubicBezTo>
                  <a:lnTo>
                    <a:pt x="842363" y="177842"/>
                  </a:lnTo>
                  <a:cubicBezTo>
                    <a:pt x="842363" y="246022"/>
                    <a:pt x="787092" y="301292"/>
                    <a:pt x="718912" y="301292"/>
                  </a:cubicBezTo>
                  <a:lnTo>
                    <a:pt x="123451" y="301292"/>
                  </a:lnTo>
                  <a:cubicBezTo>
                    <a:pt x="55271" y="301292"/>
                    <a:pt x="0" y="246022"/>
                    <a:pt x="0" y="177842"/>
                  </a:cubicBezTo>
                  <a:lnTo>
                    <a:pt x="0" y="123451"/>
                  </a:lnTo>
                  <a:cubicBezTo>
                    <a:pt x="0" y="55271"/>
                    <a:pt x="55271" y="0"/>
                    <a:pt x="123451" y="0"/>
                  </a:cubicBezTo>
                  <a:close/>
                </a:path>
              </a:pathLst>
            </a:custGeom>
            <a:solidFill>
              <a:srgbClr val="0085C8"/>
            </a:solidFill>
          </p:spPr>
        </p:sp>
        <p:sp>
          <p:nvSpPr>
            <p:cNvPr name="TextBox 22" id="22"/>
            <p:cNvSpPr txBox="true"/>
            <p:nvPr/>
          </p:nvSpPr>
          <p:spPr>
            <a:xfrm>
              <a:off x="0" y="-38100"/>
              <a:ext cx="842363" cy="33939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Como C não tem nenhum bioma de A, então ele nao pode ter f</a:t>
              </a:r>
            </a:p>
          </p:txBody>
        </p:sp>
      </p:grpSp>
      <p:grpSp>
        <p:nvGrpSpPr>
          <p:cNvPr name="Group 23" id="23"/>
          <p:cNvGrpSpPr/>
          <p:nvPr/>
        </p:nvGrpSpPr>
        <p:grpSpPr>
          <a:xfrm rot="0">
            <a:off x="1006695" y="6058543"/>
            <a:ext cx="2427717" cy="793670"/>
            <a:chOff x="0" y="0"/>
            <a:chExt cx="639399" cy="209032"/>
          </a:xfrm>
        </p:grpSpPr>
        <p:sp>
          <p:nvSpPr>
            <p:cNvPr name="Freeform 24" id="24"/>
            <p:cNvSpPr/>
            <p:nvPr/>
          </p:nvSpPr>
          <p:spPr>
            <a:xfrm flipH="false" flipV="false" rot="0">
              <a:off x="0" y="0"/>
              <a:ext cx="639399" cy="209032"/>
            </a:xfrm>
            <a:custGeom>
              <a:avLst/>
              <a:gdLst/>
              <a:ahLst/>
              <a:cxnLst/>
              <a:rect r="r" b="b" t="t" l="l"/>
              <a:pathLst>
                <a:path h="209032" w="639399">
                  <a:moveTo>
                    <a:pt x="104516" y="0"/>
                  </a:moveTo>
                  <a:lnTo>
                    <a:pt x="534883" y="0"/>
                  </a:lnTo>
                  <a:cubicBezTo>
                    <a:pt x="592605" y="0"/>
                    <a:pt x="639399" y="46793"/>
                    <a:pt x="639399" y="104516"/>
                  </a:cubicBezTo>
                  <a:lnTo>
                    <a:pt x="639399" y="104516"/>
                  </a:lnTo>
                  <a:cubicBezTo>
                    <a:pt x="639399" y="132236"/>
                    <a:pt x="628387" y="158820"/>
                    <a:pt x="608787" y="178420"/>
                  </a:cubicBezTo>
                  <a:cubicBezTo>
                    <a:pt x="589186" y="198021"/>
                    <a:pt x="562602" y="209032"/>
                    <a:pt x="534883"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25" id="25"/>
            <p:cNvSpPr txBox="true"/>
            <p:nvPr/>
          </p:nvSpPr>
          <p:spPr>
            <a:xfrm>
              <a:off x="0" y="-38100"/>
              <a:ext cx="639399" cy="24713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grpSp>
        <p:nvGrpSpPr>
          <p:cNvPr name="Group 26" id="26"/>
          <p:cNvGrpSpPr/>
          <p:nvPr/>
        </p:nvGrpSpPr>
        <p:grpSpPr>
          <a:xfrm rot="0">
            <a:off x="99528" y="6954709"/>
            <a:ext cx="4242051" cy="1834158"/>
            <a:chOff x="0" y="0"/>
            <a:chExt cx="1117248" cy="483070"/>
          </a:xfrm>
        </p:grpSpPr>
        <p:sp>
          <p:nvSpPr>
            <p:cNvPr name="Freeform 27" id="27"/>
            <p:cNvSpPr/>
            <p:nvPr/>
          </p:nvSpPr>
          <p:spPr>
            <a:xfrm flipH="false" flipV="false" rot="0">
              <a:off x="0" y="0"/>
              <a:ext cx="1117248" cy="483070"/>
            </a:xfrm>
            <a:custGeom>
              <a:avLst/>
              <a:gdLst/>
              <a:ahLst/>
              <a:cxnLst/>
              <a:rect r="r" b="b" t="t" l="l"/>
              <a:pathLst>
                <a:path h="483070" w="1117248">
                  <a:moveTo>
                    <a:pt x="93077" y="0"/>
                  </a:moveTo>
                  <a:lnTo>
                    <a:pt x="1024171" y="0"/>
                  </a:lnTo>
                  <a:cubicBezTo>
                    <a:pt x="1048856" y="0"/>
                    <a:pt x="1072531" y="9806"/>
                    <a:pt x="1089986" y="27262"/>
                  </a:cubicBezTo>
                  <a:cubicBezTo>
                    <a:pt x="1107442" y="44717"/>
                    <a:pt x="1117248" y="68392"/>
                    <a:pt x="1117248" y="93077"/>
                  </a:cubicBezTo>
                  <a:lnTo>
                    <a:pt x="1117248" y="389993"/>
                  </a:lnTo>
                  <a:cubicBezTo>
                    <a:pt x="1117248" y="414679"/>
                    <a:pt x="1107442" y="438353"/>
                    <a:pt x="1089986" y="455809"/>
                  </a:cubicBezTo>
                  <a:cubicBezTo>
                    <a:pt x="1072531" y="473264"/>
                    <a:pt x="1048856" y="483070"/>
                    <a:pt x="1024171" y="483070"/>
                  </a:cubicBezTo>
                  <a:lnTo>
                    <a:pt x="93077" y="483070"/>
                  </a:lnTo>
                  <a:cubicBezTo>
                    <a:pt x="68392" y="483070"/>
                    <a:pt x="44717" y="473264"/>
                    <a:pt x="27262" y="455809"/>
                  </a:cubicBezTo>
                  <a:cubicBezTo>
                    <a:pt x="9806" y="438353"/>
                    <a:pt x="0" y="414679"/>
                    <a:pt x="0" y="389993"/>
                  </a:cubicBezTo>
                  <a:lnTo>
                    <a:pt x="0" y="93077"/>
                  </a:lnTo>
                  <a:cubicBezTo>
                    <a:pt x="0" y="68392"/>
                    <a:pt x="9806" y="44717"/>
                    <a:pt x="27262" y="27262"/>
                  </a:cubicBezTo>
                  <a:cubicBezTo>
                    <a:pt x="44717" y="9806"/>
                    <a:pt x="68392" y="0"/>
                    <a:pt x="93077" y="0"/>
                  </a:cubicBezTo>
                  <a:close/>
                </a:path>
              </a:pathLst>
            </a:custGeom>
            <a:solidFill>
              <a:srgbClr val="F7AC16"/>
            </a:solidFill>
          </p:spPr>
        </p:sp>
        <p:sp>
          <p:nvSpPr>
            <p:cNvPr name="TextBox 28" id="28"/>
            <p:cNvSpPr txBox="true"/>
            <p:nvPr/>
          </p:nvSpPr>
          <p:spPr>
            <a:xfrm>
              <a:off x="0" y="-38100"/>
              <a:ext cx="1117248" cy="521170"/>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f - floresta</a:t>
              </a:r>
            </a:p>
            <a:p>
              <a:pPr algn="ctr">
                <a:lnSpc>
                  <a:spcPts val="2659"/>
                </a:lnSpc>
              </a:pPr>
              <a:r>
                <a:rPr lang="en-US" sz="1899" b="true">
                  <a:solidFill>
                    <a:srgbClr val="000000"/>
                  </a:solidFill>
                  <a:latin typeface="Space Mono Bold"/>
                  <a:ea typeface="Space Mono Bold"/>
                  <a:cs typeface="Space Mono Bold"/>
                  <a:sym typeface="Space Mono Bold"/>
                </a:rPr>
                <a:t>s - savana</a:t>
              </a:r>
            </a:p>
            <a:p>
              <a:pPr algn="ctr">
                <a:lnSpc>
                  <a:spcPts val="2659"/>
                </a:lnSpc>
              </a:pPr>
              <a:r>
                <a:rPr lang="en-US" sz="1899" b="true">
                  <a:solidFill>
                    <a:srgbClr val="000000"/>
                  </a:solidFill>
                  <a:latin typeface="Space Mono Bold"/>
                  <a:ea typeface="Space Mono Bold"/>
                  <a:cs typeface="Space Mono Bold"/>
                  <a:sym typeface="Space Mono Bold"/>
                </a:rPr>
                <a:t>d - deserto</a:t>
              </a:r>
            </a:p>
            <a:p>
              <a:pPr algn="ctr">
                <a:lnSpc>
                  <a:spcPts val="2659"/>
                </a:lnSpc>
              </a:pPr>
              <a:r>
                <a:rPr lang="en-US" sz="1899" b="true">
                  <a:solidFill>
                    <a:srgbClr val="000000"/>
                  </a:solidFill>
                  <a:latin typeface="Space Mono Bold"/>
                  <a:ea typeface="Space Mono Bold"/>
                  <a:cs typeface="Space Mono Bold"/>
                  <a:sym typeface="Space Mono Bold"/>
                </a:rPr>
                <a:t>~f - sem floresta</a:t>
              </a:r>
            </a:p>
            <a:p>
              <a:pPr algn="ctr">
                <a:lnSpc>
                  <a:spcPts val="2659"/>
                </a:lnSpc>
              </a:pPr>
              <a:r>
                <a:rPr lang="en-US" b="true" sz="1899">
                  <a:solidFill>
                    <a:srgbClr val="000000"/>
                  </a:solidFill>
                  <a:latin typeface="Space Mono Bold"/>
                  <a:ea typeface="Space Mono Bold"/>
                  <a:cs typeface="Space Mono Bold"/>
                  <a:sym typeface="Space Mono Bold"/>
                </a:rPr>
                <a:t>_ - qualquer bioma</a:t>
              </a:r>
            </a:p>
          </p:txBody>
        </p:sp>
      </p:grpSp>
      <p:grpSp>
        <p:nvGrpSpPr>
          <p:cNvPr name="Group 29" id="29"/>
          <p:cNvGrpSpPr/>
          <p:nvPr/>
        </p:nvGrpSpPr>
        <p:grpSpPr>
          <a:xfrm rot="-1058419">
            <a:off x="829590" y="1232141"/>
            <a:ext cx="3178363" cy="793670"/>
            <a:chOff x="0" y="0"/>
            <a:chExt cx="837100" cy="209032"/>
          </a:xfrm>
        </p:grpSpPr>
        <p:sp>
          <p:nvSpPr>
            <p:cNvPr name="Freeform 30" id="30"/>
            <p:cNvSpPr/>
            <p:nvPr/>
          </p:nvSpPr>
          <p:spPr>
            <a:xfrm flipH="false" flipV="false" rot="0">
              <a:off x="0" y="0"/>
              <a:ext cx="837100" cy="209032"/>
            </a:xfrm>
            <a:custGeom>
              <a:avLst/>
              <a:gdLst/>
              <a:ahLst/>
              <a:cxnLst/>
              <a:rect r="r" b="b" t="t" l="l"/>
              <a:pathLst>
                <a:path h="209032" w="837100">
                  <a:moveTo>
                    <a:pt x="104516" y="0"/>
                  </a:moveTo>
                  <a:lnTo>
                    <a:pt x="732584" y="0"/>
                  </a:lnTo>
                  <a:cubicBezTo>
                    <a:pt x="760303" y="0"/>
                    <a:pt x="786887" y="11011"/>
                    <a:pt x="806488" y="30612"/>
                  </a:cubicBezTo>
                  <a:cubicBezTo>
                    <a:pt x="826088" y="50213"/>
                    <a:pt x="837100" y="76797"/>
                    <a:pt x="837100" y="104516"/>
                  </a:cubicBezTo>
                  <a:lnTo>
                    <a:pt x="837100" y="104516"/>
                  </a:lnTo>
                  <a:cubicBezTo>
                    <a:pt x="837100" y="132236"/>
                    <a:pt x="826088" y="158820"/>
                    <a:pt x="806488" y="178420"/>
                  </a:cubicBezTo>
                  <a:cubicBezTo>
                    <a:pt x="786887" y="198021"/>
                    <a:pt x="760303" y="209032"/>
                    <a:pt x="732584"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31" id="31"/>
            <p:cNvSpPr txBox="true"/>
            <p:nvPr/>
          </p:nvSpPr>
          <p:spPr>
            <a:xfrm>
              <a:off x="0" y="-47625"/>
              <a:ext cx="837100" cy="256657"/>
            </a:xfrm>
            <a:prstGeom prst="rect">
              <a:avLst/>
            </a:prstGeom>
          </p:spPr>
          <p:txBody>
            <a:bodyPr anchor="ctr" rtlCol="false" tIns="50800" lIns="50800" bIns="50800" rIns="50800"/>
            <a:lstStyle/>
            <a:p>
              <a:pPr algn="ctr">
                <a:lnSpc>
                  <a:spcPts val="3499"/>
                </a:lnSpc>
              </a:pPr>
              <a:r>
                <a:rPr lang="en-US" b="true" sz="2499">
                  <a:solidFill>
                    <a:srgbClr val="000000"/>
                  </a:solidFill>
                  <a:latin typeface="Space Mono Bold"/>
                  <a:ea typeface="Space Mono Bold"/>
                  <a:cs typeface="Space Mono Bold"/>
                  <a:sym typeface="Space Mono Bold"/>
                </a:rPr>
                <a:t>Resolução</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760098" y="2493746"/>
            <a:ext cx="9115540" cy="1013339"/>
            <a:chOff x="0" y="0"/>
            <a:chExt cx="2400801" cy="266888"/>
          </a:xfrm>
        </p:grpSpPr>
        <p:sp>
          <p:nvSpPr>
            <p:cNvPr name="Freeform 9" id="9"/>
            <p:cNvSpPr/>
            <p:nvPr/>
          </p:nvSpPr>
          <p:spPr>
            <a:xfrm flipH="false" flipV="false" rot="0">
              <a:off x="0" y="0"/>
              <a:ext cx="2400801" cy="266888"/>
            </a:xfrm>
            <a:custGeom>
              <a:avLst/>
              <a:gdLst/>
              <a:ahLst/>
              <a:cxnLst/>
              <a:rect r="r" b="b" t="t" l="l"/>
              <a:pathLst>
                <a:path h="266888" w="2400801">
                  <a:moveTo>
                    <a:pt x="43315" y="0"/>
                  </a:moveTo>
                  <a:lnTo>
                    <a:pt x="2357486" y="0"/>
                  </a:lnTo>
                  <a:cubicBezTo>
                    <a:pt x="2381408" y="0"/>
                    <a:pt x="2400801" y="19393"/>
                    <a:pt x="2400801" y="43315"/>
                  </a:cubicBezTo>
                  <a:lnTo>
                    <a:pt x="2400801" y="223573"/>
                  </a:lnTo>
                  <a:cubicBezTo>
                    <a:pt x="2400801" y="247495"/>
                    <a:pt x="2381408" y="266888"/>
                    <a:pt x="2357486" y="266888"/>
                  </a:cubicBezTo>
                  <a:lnTo>
                    <a:pt x="43315" y="266888"/>
                  </a:lnTo>
                  <a:cubicBezTo>
                    <a:pt x="19393" y="266888"/>
                    <a:pt x="0" y="247495"/>
                    <a:pt x="0" y="223573"/>
                  </a:cubicBezTo>
                  <a:lnTo>
                    <a:pt x="0" y="43315"/>
                  </a:lnTo>
                  <a:cubicBezTo>
                    <a:pt x="0" y="19393"/>
                    <a:pt x="19393" y="0"/>
                    <a:pt x="43315" y="0"/>
                  </a:cubicBezTo>
                  <a:close/>
                </a:path>
              </a:pathLst>
            </a:custGeom>
            <a:solidFill>
              <a:srgbClr val="5AB2E4"/>
            </a:solidFill>
          </p:spPr>
        </p:sp>
        <p:sp>
          <p:nvSpPr>
            <p:cNvPr name="TextBox 10" id="10"/>
            <p:cNvSpPr txBox="true"/>
            <p:nvPr/>
          </p:nvSpPr>
          <p:spPr>
            <a:xfrm>
              <a:off x="0" y="-57150"/>
              <a:ext cx="2400801" cy="324038"/>
            </a:xfrm>
            <a:prstGeom prst="rect">
              <a:avLst/>
            </a:prstGeom>
          </p:spPr>
          <p:txBody>
            <a:bodyPr anchor="ctr" rtlCol="false" tIns="50800" lIns="50800" bIns="50800" rIns="50800"/>
            <a:lstStyle/>
            <a:p>
              <a:pPr algn="ctr">
                <a:lnSpc>
                  <a:spcPts val="4339"/>
                </a:lnSpc>
              </a:pPr>
              <a:r>
                <a:rPr lang="en-US" b="true" sz="3099">
                  <a:solidFill>
                    <a:srgbClr val="000000"/>
                  </a:solidFill>
                  <a:latin typeface="Space Mono Bold"/>
                  <a:ea typeface="Space Mono Bold"/>
                  <a:cs typeface="Space Mono Bold"/>
                  <a:sym typeface="Space Mono Bold"/>
                </a:rPr>
                <a:t>A     B     C     D     E     F</a:t>
              </a:r>
            </a:p>
          </p:txBody>
        </p:sp>
      </p:grpSp>
      <p:sp>
        <p:nvSpPr>
          <p:cNvPr name="TextBox 11" id="11"/>
          <p:cNvSpPr txBox="true"/>
          <p:nvPr/>
        </p:nvSpPr>
        <p:spPr>
          <a:xfrm rot="0">
            <a:off x="553055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2" id="12"/>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13" id="13"/>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14" id="14"/>
          <p:cNvSpPr txBox="true"/>
          <p:nvPr/>
        </p:nvSpPr>
        <p:spPr>
          <a:xfrm rot="0">
            <a:off x="2061097" y="2646728"/>
            <a:ext cx="1135250"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País</a:t>
            </a:r>
          </a:p>
        </p:txBody>
      </p:sp>
      <p:sp>
        <p:nvSpPr>
          <p:cNvPr name="TextBox 15" id="15"/>
          <p:cNvSpPr txBox="true"/>
          <p:nvPr/>
        </p:nvSpPr>
        <p:spPr>
          <a:xfrm rot="0">
            <a:off x="1777318" y="3374894"/>
            <a:ext cx="1702808"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Biomas</a:t>
            </a:r>
          </a:p>
        </p:txBody>
      </p:sp>
      <p:sp>
        <p:nvSpPr>
          <p:cNvPr name="TextBox 16" id="16"/>
          <p:cNvSpPr txBox="true"/>
          <p:nvPr/>
        </p:nvSpPr>
        <p:spPr>
          <a:xfrm rot="0">
            <a:off x="9945905" y="365238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7" id="17"/>
          <p:cNvSpPr txBox="true"/>
          <p:nvPr/>
        </p:nvSpPr>
        <p:spPr>
          <a:xfrm rot="0">
            <a:off x="11196233" y="3609113"/>
            <a:ext cx="638781"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sd</a:t>
            </a:r>
          </a:p>
        </p:txBody>
      </p:sp>
      <p:sp>
        <p:nvSpPr>
          <p:cNvPr name="TextBox 18" id="18"/>
          <p:cNvSpPr txBox="true"/>
          <p:nvPr/>
        </p:nvSpPr>
        <p:spPr>
          <a:xfrm rot="0">
            <a:off x="8209809" y="3609113"/>
            <a:ext cx="53166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9" id="19"/>
          <p:cNvSpPr txBox="true"/>
          <p:nvPr/>
        </p:nvSpPr>
        <p:spPr>
          <a:xfrm rot="0">
            <a:off x="695661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20" id="20"/>
          <p:cNvSpPr txBox="true"/>
          <p:nvPr/>
        </p:nvSpPr>
        <p:spPr>
          <a:xfrm rot="0">
            <a:off x="12863714"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AutoShape 21" id="21"/>
          <p:cNvSpPr/>
          <p:nvPr/>
        </p:nvSpPr>
        <p:spPr>
          <a:xfrm flipH="true" flipV="true">
            <a:off x="7068862" y="4326829"/>
            <a:ext cx="2877043" cy="1797785"/>
          </a:xfrm>
          <a:prstGeom prst="line">
            <a:avLst/>
          </a:prstGeom>
          <a:ln cap="flat" w="38100">
            <a:solidFill>
              <a:srgbClr val="FFFFFF"/>
            </a:solidFill>
            <a:prstDash val="solid"/>
            <a:headEnd type="none" len="sm" w="sm"/>
            <a:tailEnd type="triangle" len="med" w="lg"/>
          </a:ln>
        </p:spPr>
      </p:sp>
      <p:grpSp>
        <p:nvGrpSpPr>
          <p:cNvPr name="Group 22" id="22"/>
          <p:cNvGrpSpPr/>
          <p:nvPr/>
        </p:nvGrpSpPr>
        <p:grpSpPr>
          <a:xfrm rot="0">
            <a:off x="8346732" y="6124614"/>
            <a:ext cx="3198347" cy="1810612"/>
            <a:chOff x="0" y="0"/>
            <a:chExt cx="842363" cy="476869"/>
          </a:xfrm>
        </p:grpSpPr>
        <p:sp>
          <p:nvSpPr>
            <p:cNvPr name="Freeform 23" id="23"/>
            <p:cNvSpPr/>
            <p:nvPr/>
          </p:nvSpPr>
          <p:spPr>
            <a:xfrm flipH="false" flipV="false" rot="0">
              <a:off x="0" y="0"/>
              <a:ext cx="842363" cy="476869"/>
            </a:xfrm>
            <a:custGeom>
              <a:avLst/>
              <a:gdLst/>
              <a:ahLst/>
              <a:cxnLst/>
              <a:rect r="r" b="b" t="t" l="l"/>
              <a:pathLst>
                <a:path h="476869" w="842363">
                  <a:moveTo>
                    <a:pt x="123451" y="0"/>
                  </a:moveTo>
                  <a:lnTo>
                    <a:pt x="718912" y="0"/>
                  </a:lnTo>
                  <a:cubicBezTo>
                    <a:pt x="751653" y="0"/>
                    <a:pt x="783054" y="13006"/>
                    <a:pt x="806205" y="36158"/>
                  </a:cubicBezTo>
                  <a:cubicBezTo>
                    <a:pt x="829357" y="59309"/>
                    <a:pt x="842363" y="90709"/>
                    <a:pt x="842363" y="123451"/>
                  </a:cubicBezTo>
                  <a:lnTo>
                    <a:pt x="842363" y="353418"/>
                  </a:lnTo>
                  <a:cubicBezTo>
                    <a:pt x="842363" y="421598"/>
                    <a:pt x="787092" y="476869"/>
                    <a:pt x="718912" y="476869"/>
                  </a:cubicBezTo>
                  <a:lnTo>
                    <a:pt x="123451" y="476869"/>
                  </a:lnTo>
                  <a:cubicBezTo>
                    <a:pt x="55271" y="476869"/>
                    <a:pt x="0" y="421598"/>
                    <a:pt x="0" y="353418"/>
                  </a:cubicBezTo>
                  <a:lnTo>
                    <a:pt x="0" y="123451"/>
                  </a:lnTo>
                  <a:cubicBezTo>
                    <a:pt x="0" y="55271"/>
                    <a:pt x="55271" y="0"/>
                    <a:pt x="123451" y="0"/>
                  </a:cubicBezTo>
                  <a:close/>
                </a:path>
              </a:pathLst>
            </a:custGeom>
            <a:solidFill>
              <a:srgbClr val="0085C8"/>
            </a:solidFill>
          </p:spPr>
        </p:sp>
        <p:sp>
          <p:nvSpPr>
            <p:cNvPr name="TextBox 24" id="24"/>
            <p:cNvSpPr txBox="true"/>
            <p:nvPr/>
          </p:nvSpPr>
          <p:spPr>
            <a:xfrm>
              <a:off x="0" y="-38100"/>
              <a:ext cx="842363" cy="514969"/>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Além disso, devem haver 4 países com floresta, então B e F devem ter floresta também</a:t>
              </a:r>
            </a:p>
          </p:txBody>
        </p:sp>
      </p:grpSp>
      <p:sp>
        <p:nvSpPr>
          <p:cNvPr name="AutoShape 25" id="25"/>
          <p:cNvSpPr/>
          <p:nvPr/>
        </p:nvSpPr>
        <p:spPr>
          <a:xfrm flipV="true">
            <a:off x="9945905" y="4326829"/>
            <a:ext cx="3030056" cy="1797785"/>
          </a:xfrm>
          <a:prstGeom prst="line">
            <a:avLst/>
          </a:prstGeom>
          <a:ln cap="flat" w="38100">
            <a:solidFill>
              <a:srgbClr val="FFFFFF"/>
            </a:solidFill>
            <a:prstDash val="solid"/>
            <a:headEnd type="none" len="sm" w="sm"/>
            <a:tailEnd type="triangle" len="med" w="lg"/>
          </a:ln>
        </p:spPr>
      </p:sp>
      <p:grpSp>
        <p:nvGrpSpPr>
          <p:cNvPr name="Group 26" id="26"/>
          <p:cNvGrpSpPr/>
          <p:nvPr/>
        </p:nvGrpSpPr>
        <p:grpSpPr>
          <a:xfrm rot="0">
            <a:off x="1006695" y="6058543"/>
            <a:ext cx="2427717" cy="793670"/>
            <a:chOff x="0" y="0"/>
            <a:chExt cx="639399" cy="209032"/>
          </a:xfrm>
        </p:grpSpPr>
        <p:sp>
          <p:nvSpPr>
            <p:cNvPr name="Freeform 27" id="27"/>
            <p:cNvSpPr/>
            <p:nvPr/>
          </p:nvSpPr>
          <p:spPr>
            <a:xfrm flipH="false" flipV="false" rot="0">
              <a:off x="0" y="0"/>
              <a:ext cx="639399" cy="209032"/>
            </a:xfrm>
            <a:custGeom>
              <a:avLst/>
              <a:gdLst/>
              <a:ahLst/>
              <a:cxnLst/>
              <a:rect r="r" b="b" t="t" l="l"/>
              <a:pathLst>
                <a:path h="209032" w="639399">
                  <a:moveTo>
                    <a:pt x="104516" y="0"/>
                  </a:moveTo>
                  <a:lnTo>
                    <a:pt x="534883" y="0"/>
                  </a:lnTo>
                  <a:cubicBezTo>
                    <a:pt x="592605" y="0"/>
                    <a:pt x="639399" y="46793"/>
                    <a:pt x="639399" y="104516"/>
                  </a:cubicBezTo>
                  <a:lnTo>
                    <a:pt x="639399" y="104516"/>
                  </a:lnTo>
                  <a:cubicBezTo>
                    <a:pt x="639399" y="132236"/>
                    <a:pt x="628387" y="158820"/>
                    <a:pt x="608787" y="178420"/>
                  </a:cubicBezTo>
                  <a:cubicBezTo>
                    <a:pt x="589186" y="198021"/>
                    <a:pt x="562602" y="209032"/>
                    <a:pt x="534883"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28" id="28"/>
            <p:cNvSpPr txBox="true"/>
            <p:nvPr/>
          </p:nvSpPr>
          <p:spPr>
            <a:xfrm>
              <a:off x="0" y="-38100"/>
              <a:ext cx="639399" cy="24713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grpSp>
        <p:nvGrpSpPr>
          <p:cNvPr name="Group 29" id="29"/>
          <p:cNvGrpSpPr/>
          <p:nvPr/>
        </p:nvGrpSpPr>
        <p:grpSpPr>
          <a:xfrm rot="0">
            <a:off x="99528" y="6954709"/>
            <a:ext cx="4242051" cy="1834158"/>
            <a:chOff x="0" y="0"/>
            <a:chExt cx="1117248" cy="483070"/>
          </a:xfrm>
        </p:grpSpPr>
        <p:sp>
          <p:nvSpPr>
            <p:cNvPr name="Freeform 30" id="30"/>
            <p:cNvSpPr/>
            <p:nvPr/>
          </p:nvSpPr>
          <p:spPr>
            <a:xfrm flipH="false" flipV="false" rot="0">
              <a:off x="0" y="0"/>
              <a:ext cx="1117248" cy="483070"/>
            </a:xfrm>
            <a:custGeom>
              <a:avLst/>
              <a:gdLst/>
              <a:ahLst/>
              <a:cxnLst/>
              <a:rect r="r" b="b" t="t" l="l"/>
              <a:pathLst>
                <a:path h="483070" w="1117248">
                  <a:moveTo>
                    <a:pt x="93077" y="0"/>
                  </a:moveTo>
                  <a:lnTo>
                    <a:pt x="1024171" y="0"/>
                  </a:lnTo>
                  <a:cubicBezTo>
                    <a:pt x="1048856" y="0"/>
                    <a:pt x="1072531" y="9806"/>
                    <a:pt x="1089986" y="27262"/>
                  </a:cubicBezTo>
                  <a:cubicBezTo>
                    <a:pt x="1107442" y="44717"/>
                    <a:pt x="1117248" y="68392"/>
                    <a:pt x="1117248" y="93077"/>
                  </a:cubicBezTo>
                  <a:lnTo>
                    <a:pt x="1117248" y="389993"/>
                  </a:lnTo>
                  <a:cubicBezTo>
                    <a:pt x="1117248" y="414679"/>
                    <a:pt x="1107442" y="438353"/>
                    <a:pt x="1089986" y="455809"/>
                  </a:cubicBezTo>
                  <a:cubicBezTo>
                    <a:pt x="1072531" y="473264"/>
                    <a:pt x="1048856" y="483070"/>
                    <a:pt x="1024171" y="483070"/>
                  </a:cubicBezTo>
                  <a:lnTo>
                    <a:pt x="93077" y="483070"/>
                  </a:lnTo>
                  <a:cubicBezTo>
                    <a:pt x="68392" y="483070"/>
                    <a:pt x="44717" y="473264"/>
                    <a:pt x="27262" y="455809"/>
                  </a:cubicBezTo>
                  <a:cubicBezTo>
                    <a:pt x="9806" y="438353"/>
                    <a:pt x="0" y="414679"/>
                    <a:pt x="0" y="389993"/>
                  </a:cubicBezTo>
                  <a:lnTo>
                    <a:pt x="0" y="93077"/>
                  </a:lnTo>
                  <a:cubicBezTo>
                    <a:pt x="0" y="68392"/>
                    <a:pt x="9806" y="44717"/>
                    <a:pt x="27262" y="27262"/>
                  </a:cubicBezTo>
                  <a:cubicBezTo>
                    <a:pt x="44717" y="9806"/>
                    <a:pt x="68392" y="0"/>
                    <a:pt x="93077" y="0"/>
                  </a:cubicBezTo>
                  <a:close/>
                </a:path>
              </a:pathLst>
            </a:custGeom>
            <a:solidFill>
              <a:srgbClr val="F7AC16"/>
            </a:solidFill>
          </p:spPr>
        </p:sp>
        <p:sp>
          <p:nvSpPr>
            <p:cNvPr name="TextBox 31" id="31"/>
            <p:cNvSpPr txBox="true"/>
            <p:nvPr/>
          </p:nvSpPr>
          <p:spPr>
            <a:xfrm>
              <a:off x="0" y="-38100"/>
              <a:ext cx="1117248" cy="521170"/>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f - floresta</a:t>
              </a:r>
            </a:p>
            <a:p>
              <a:pPr algn="ctr">
                <a:lnSpc>
                  <a:spcPts val="2659"/>
                </a:lnSpc>
              </a:pPr>
              <a:r>
                <a:rPr lang="en-US" sz="1899" b="true">
                  <a:solidFill>
                    <a:srgbClr val="000000"/>
                  </a:solidFill>
                  <a:latin typeface="Space Mono Bold"/>
                  <a:ea typeface="Space Mono Bold"/>
                  <a:cs typeface="Space Mono Bold"/>
                  <a:sym typeface="Space Mono Bold"/>
                </a:rPr>
                <a:t>s - savana</a:t>
              </a:r>
            </a:p>
            <a:p>
              <a:pPr algn="ctr">
                <a:lnSpc>
                  <a:spcPts val="2659"/>
                </a:lnSpc>
              </a:pPr>
              <a:r>
                <a:rPr lang="en-US" sz="1899" b="true">
                  <a:solidFill>
                    <a:srgbClr val="000000"/>
                  </a:solidFill>
                  <a:latin typeface="Space Mono Bold"/>
                  <a:ea typeface="Space Mono Bold"/>
                  <a:cs typeface="Space Mono Bold"/>
                  <a:sym typeface="Space Mono Bold"/>
                </a:rPr>
                <a:t>d - deserto</a:t>
              </a:r>
            </a:p>
            <a:p>
              <a:pPr algn="ctr">
                <a:lnSpc>
                  <a:spcPts val="2659"/>
                </a:lnSpc>
              </a:pPr>
              <a:r>
                <a:rPr lang="en-US" sz="1899" b="true">
                  <a:solidFill>
                    <a:srgbClr val="000000"/>
                  </a:solidFill>
                  <a:latin typeface="Space Mono Bold"/>
                  <a:ea typeface="Space Mono Bold"/>
                  <a:cs typeface="Space Mono Bold"/>
                  <a:sym typeface="Space Mono Bold"/>
                </a:rPr>
                <a:t>~f - sem floresta</a:t>
              </a:r>
            </a:p>
            <a:p>
              <a:pPr algn="ctr">
                <a:lnSpc>
                  <a:spcPts val="2659"/>
                </a:lnSpc>
              </a:pPr>
              <a:r>
                <a:rPr lang="en-US" b="true" sz="1899">
                  <a:solidFill>
                    <a:srgbClr val="000000"/>
                  </a:solidFill>
                  <a:latin typeface="Space Mono Bold"/>
                  <a:ea typeface="Space Mono Bold"/>
                  <a:cs typeface="Space Mono Bold"/>
                  <a:sym typeface="Space Mono Bold"/>
                </a:rPr>
                <a:t>_ - qualquer bioma</a:t>
              </a:r>
            </a:p>
          </p:txBody>
        </p:sp>
      </p:grpSp>
      <p:grpSp>
        <p:nvGrpSpPr>
          <p:cNvPr name="Group 32" id="32"/>
          <p:cNvGrpSpPr/>
          <p:nvPr/>
        </p:nvGrpSpPr>
        <p:grpSpPr>
          <a:xfrm rot="-1058419">
            <a:off x="829590" y="1232141"/>
            <a:ext cx="3178363" cy="793670"/>
            <a:chOff x="0" y="0"/>
            <a:chExt cx="837100" cy="209032"/>
          </a:xfrm>
        </p:grpSpPr>
        <p:sp>
          <p:nvSpPr>
            <p:cNvPr name="Freeform 33" id="33"/>
            <p:cNvSpPr/>
            <p:nvPr/>
          </p:nvSpPr>
          <p:spPr>
            <a:xfrm flipH="false" flipV="false" rot="0">
              <a:off x="0" y="0"/>
              <a:ext cx="837100" cy="209032"/>
            </a:xfrm>
            <a:custGeom>
              <a:avLst/>
              <a:gdLst/>
              <a:ahLst/>
              <a:cxnLst/>
              <a:rect r="r" b="b" t="t" l="l"/>
              <a:pathLst>
                <a:path h="209032" w="837100">
                  <a:moveTo>
                    <a:pt x="104516" y="0"/>
                  </a:moveTo>
                  <a:lnTo>
                    <a:pt x="732584" y="0"/>
                  </a:lnTo>
                  <a:cubicBezTo>
                    <a:pt x="760303" y="0"/>
                    <a:pt x="786887" y="11011"/>
                    <a:pt x="806488" y="30612"/>
                  </a:cubicBezTo>
                  <a:cubicBezTo>
                    <a:pt x="826088" y="50213"/>
                    <a:pt x="837100" y="76797"/>
                    <a:pt x="837100" y="104516"/>
                  </a:cubicBezTo>
                  <a:lnTo>
                    <a:pt x="837100" y="104516"/>
                  </a:lnTo>
                  <a:cubicBezTo>
                    <a:pt x="837100" y="132236"/>
                    <a:pt x="826088" y="158820"/>
                    <a:pt x="806488" y="178420"/>
                  </a:cubicBezTo>
                  <a:cubicBezTo>
                    <a:pt x="786887" y="198021"/>
                    <a:pt x="760303" y="209032"/>
                    <a:pt x="732584"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34" id="34"/>
            <p:cNvSpPr txBox="true"/>
            <p:nvPr/>
          </p:nvSpPr>
          <p:spPr>
            <a:xfrm>
              <a:off x="0" y="-47625"/>
              <a:ext cx="837100" cy="256657"/>
            </a:xfrm>
            <a:prstGeom prst="rect">
              <a:avLst/>
            </a:prstGeom>
          </p:spPr>
          <p:txBody>
            <a:bodyPr anchor="ctr" rtlCol="false" tIns="50800" lIns="50800" bIns="50800" rIns="50800"/>
            <a:lstStyle/>
            <a:p>
              <a:pPr algn="ctr">
                <a:lnSpc>
                  <a:spcPts val="3499"/>
                </a:lnSpc>
              </a:pPr>
              <a:r>
                <a:rPr lang="en-US" b="true" sz="2499">
                  <a:solidFill>
                    <a:srgbClr val="000000"/>
                  </a:solidFill>
                  <a:latin typeface="Space Mono Bold"/>
                  <a:ea typeface="Space Mono Bold"/>
                  <a:cs typeface="Space Mono Bold"/>
                  <a:sym typeface="Space Mono Bold"/>
                </a:rPr>
                <a:t>Resolução</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760098" y="2493746"/>
            <a:ext cx="9115540" cy="1013339"/>
            <a:chOff x="0" y="0"/>
            <a:chExt cx="2400801" cy="266888"/>
          </a:xfrm>
        </p:grpSpPr>
        <p:sp>
          <p:nvSpPr>
            <p:cNvPr name="Freeform 9" id="9"/>
            <p:cNvSpPr/>
            <p:nvPr/>
          </p:nvSpPr>
          <p:spPr>
            <a:xfrm flipH="false" flipV="false" rot="0">
              <a:off x="0" y="0"/>
              <a:ext cx="2400801" cy="266888"/>
            </a:xfrm>
            <a:custGeom>
              <a:avLst/>
              <a:gdLst/>
              <a:ahLst/>
              <a:cxnLst/>
              <a:rect r="r" b="b" t="t" l="l"/>
              <a:pathLst>
                <a:path h="266888" w="2400801">
                  <a:moveTo>
                    <a:pt x="43315" y="0"/>
                  </a:moveTo>
                  <a:lnTo>
                    <a:pt x="2357486" y="0"/>
                  </a:lnTo>
                  <a:cubicBezTo>
                    <a:pt x="2381408" y="0"/>
                    <a:pt x="2400801" y="19393"/>
                    <a:pt x="2400801" y="43315"/>
                  </a:cubicBezTo>
                  <a:lnTo>
                    <a:pt x="2400801" y="223573"/>
                  </a:lnTo>
                  <a:cubicBezTo>
                    <a:pt x="2400801" y="247495"/>
                    <a:pt x="2381408" y="266888"/>
                    <a:pt x="2357486" y="266888"/>
                  </a:cubicBezTo>
                  <a:lnTo>
                    <a:pt x="43315" y="266888"/>
                  </a:lnTo>
                  <a:cubicBezTo>
                    <a:pt x="19393" y="266888"/>
                    <a:pt x="0" y="247495"/>
                    <a:pt x="0" y="223573"/>
                  </a:cubicBezTo>
                  <a:lnTo>
                    <a:pt x="0" y="43315"/>
                  </a:lnTo>
                  <a:cubicBezTo>
                    <a:pt x="0" y="19393"/>
                    <a:pt x="19393" y="0"/>
                    <a:pt x="43315" y="0"/>
                  </a:cubicBezTo>
                  <a:close/>
                </a:path>
              </a:pathLst>
            </a:custGeom>
            <a:solidFill>
              <a:srgbClr val="5AB2E4"/>
            </a:solidFill>
          </p:spPr>
        </p:sp>
        <p:sp>
          <p:nvSpPr>
            <p:cNvPr name="TextBox 10" id="10"/>
            <p:cNvSpPr txBox="true"/>
            <p:nvPr/>
          </p:nvSpPr>
          <p:spPr>
            <a:xfrm>
              <a:off x="0" y="-57150"/>
              <a:ext cx="2400801" cy="324038"/>
            </a:xfrm>
            <a:prstGeom prst="rect">
              <a:avLst/>
            </a:prstGeom>
          </p:spPr>
          <p:txBody>
            <a:bodyPr anchor="ctr" rtlCol="false" tIns="50800" lIns="50800" bIns="50800" rIns="50800"/>
            <a:lstStyle/>
            <a:p>
              <a:pPr algn="ctr">
                <a:lnSpc>
                  <a:spcPts val="4339"/>
                </a:lnSpc>
              </a:pPr>
              <a:r>
                <a:rPr lang="en-US" b="true" sz="3099">
                  <a:solidFill>
                    <a:srgbClr val="000000"/>
                  </a:solidFill>
                  <a:latin typeface="Space Mono Bold"/>
                  <a:ea typeface="Space Mono Bold"/>
                  <a:cs typeface="Space Mono Bold"/>
                  <a:sym typeface="Space Mono Bold"/>
                </a:rPr>
                <a:t>A     B     C     D     E     F</a:t>
              </a:r>
            </a:p>
          </p:txBody>
        </p:sp>
      </p:grpSp>
      <p:sp>
        <p:nvSpPr>
          <p:cNvPr name="TextBox 11" id="11"/>
          <p:cNvSpPr txBox="true"/>
          <p:nvPr/>
        </p:nvSpPr>
        <p:spPr>
          <a:xfrm rot="0">
            <a:off x="553055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2" id="12"/>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13" id="13"/>
          <p:cNvSpPr txBox="true"/>
          <p:nvPr/>
        </p:nvSpPr>
        <p:spPr>
          <a:xfrm rot="0">
            <a:off x="2061097" y="2646728"/>
            <a:ext cx="1135250"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País</a:t>
            </a:r>
          </a:p>
        </p:txBody>
      </p:sp>
      <p:sp>
        <p:nvSpPr>
          <p:cNvPr name="TextBox 14" id="14"/>
          <p:cNvSpPr txBox="true"/>
          <p:nvPr/>
        </p:nvSpPr>
        <p:spPr>
          <a:xfrm rot="0">
            <a:off x="1777318" y="3374894"/>
            <a:ext cx="1702808"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Biomas</a:t>
            </a:r>
          </a:p>
        </p:txBody>
      </p:sp>
      <p:sp>
        <p:nvSpPr>
          <p:cNvPr name="TextBox 15" id="15"/>
          <p:cNvSpPr txBox="true"/>
          <p:nvPr/>
        </p:nvSpPr>
        <p:spPr>
          <a:xfrm rot="0">
            <a:off x="9945905" y="365238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6" id="16"/>
          <p:cNvSpPr txBox="true"/>
          <p:nvPr/>
        </p:nvSpPr>
        <p:spPr>
          <a:xfrm rot="0">
            <a:off x="11196233" y="3609113"/>
            <a:ext cx="638781"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sd</a:t>
            </a:r>
          </a:p>
        </p:txBody>
      </p:sp>
      <p:sp>
        <p:nvSpPr>
          <p:cNvPr name="TextBox 17" id="17"/>
          <p:cNvSpPr txBox="true"/>
          <p:nvPr/>
        </p:nvSpPr>
        <p:spPr>
          <a:xfrm rot="0">
            <a:off x="8209809" y="3609113"/>
            <a:ext cx="53166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8" id="18"/>
          <p:cNvSpPr txBox="true"/>
          <p:nvPr/>
        </p:nvSpPr>
        <p:spPr>
          <a:xfrm rot="0">
            <a:off x="695661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19" id="19"/>
          <p:cNvSpPr txBox="true"/>
          <p:nvPr/>
        </p:nvSpPr>
        <p:spPr>
          <a:xfrm rot="0">
            <a:off x="12863714"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AutoShape 20" id="20"/>
          <p:cNvSpPr/>
          <p:nvPr/>
        </p:nvSpPr>
        <p:spPr>
          <a:xfrm flipH="true" flipV="true">
            <a:off x="7068862" y="4326829"/>
            <a:ext cx="2877043" cy="1797785"/>
          </a:xfrm>
          <a:prstGeom prst="line">
            <a:avLst/>
          </a:prstGeom>
          <a:ln cap="flat" w="38100">
            <a:solidFill>
              <a:srgbClr val="FFFFFF"/>
            </a:solidFill>
            <a:prstDash val="solid"/>
            <a:headEnd type="none" len="sm" w="sm"/>
            <a:tailEnd type="triangle" len="med" w="lg"/>
          </a:ln>
        </p:spPr>
      </p:sp>
      <p:grpSp>
        <p:nvGrpSpPr>
          <p:cNvPr name="Group 21" id="21"/>
          <p:cNvGrpSpPr/>
          <p:nvPr/>
        </p:nvGrpSpPr>
        <p:grpSpPr>
          <a:xfrm rot="0">
            <a:off x="8346732" y="6124614"/>
            <a:ext cx="3198347" cy="1810612"/>
            <a:chOff x="0" y="0"/>
            <a:chExt cx="842363" cy="476869"/>
          </a:xfrm>
        </p:grpSpPr>
        <p:sp>
          <p:nvSpPr>
            <p:cNvPr name="Freeform 22" id="22"/>
            <p:cNvSpPr/>
            <p:nvPr/>
          </p:nvSpPr>
          <p:spPr>
            <a:xfrm flipH="false" flipV="false" rot="0">
              <a:off x="0" y="0"/>
              <a:ext cx="842363" cy="476869"/>
            </a:xfrm>
            <a:custGeom>
              <a:avLst/>
              <a:gdLst/>
              <a:ahLst/>
              <a:cxnLst/>
              <a:rect r="r" b="b" t="t" l="l"/>
              <a:pathLst>
                <a:path h="476869" w="842363">
                  <a:moveTo>
                    <a:pt x="123451" y="0"/>
                  </a:moveTo>
                  <a:lnTo>
                    <a:pt x="718912" y="0"/>
                  </a:lnTo>
                  <a:cubicBezTo>
                    <a:pt x="751653" y="0"/>
                    <a:pt x="783054" y="13006"/>
                    <a:pt x="806205" y="36158"/>
                  </a:cubicBezTo>
                  <a:cubicBezTo>
                    <a:pt x="829357" y="59309"/>
                    <a:pt x="842363" y="90709"/>
                    <a:pt x="842363" y="123451"/>
                  </a:cubicBezTo>
                  <a:lnTo>
                    <a:pt x="842363" y="353418"/>
                  </a:lnTo>
                  <a:cubicBezTo>
                    <a:pt x="842363" y="421598"/>
                    <a:pt x="787092" y="476869"/>
                    <a:pt x="718912" y="476869"/>
                  </a:cubicBezTo>
                  <a:lnTo>
                    <a:pt x="123451" y="476869"/>
                  </a:lnTo>
                  <a:cubicBezTo>
                    <a:pt x="55271" y="476869"/>
                    <a:pt x="0" y="421598"/>
                    <a:pt x="0" y="353418"/>
                  </a:cubicBezTo>
                  <a:lnTo>
                    <a:pt x="0" y="123451"/>
                  </a:lnTo>
                  <a:cubicBezTo>
                    <a:pt x="0" y="55271"/>
                    <a:pt x="55271" y="0"/>
                    <a:pt x="123451" y="0"/>
                  </a:cubicBezTo>
                  <a:close/>
                </a:path>
              </a:pathLst>
            </a:custGeom>
            <a:solidFill>
              <a:srgbClr val="0085C8"/>
            </a:solidFill>
          </p:spPr>
        </p:sp>
        <p:sp>
          <p:nvSpPr>
            <p:cNvPr name="TextBox 23" id="23"/>
            <p:cNvSpPr txBox="true"/>
            <p:nvPr/>
          </p:nvSpPr>
          <p:spPr>
            <a:xfrm>
              <a:off x="0" y="-38100"/>
              <a:ext cx="842363" cy="514969"/>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Além disso, devem haver 4 países com floresta, então B e F devem ter floresta também</a:t>
              </a:r>
            </a:p>
          </p:txBody>
        </p:sp>
      </p:grpSp>
      <p:sp>
        <p:nvSpPr>
          <p:cNvPr name="AutoShape 24" id="24"/>
          <p:cNvSpPr/>
          <p:nvPr/>
        </p:nvSpPr>
        <p:spPr>
          <a:xfrm flipV="true">
            <a:off x="9945905" y="4326829"/>
            <a:ext cx="3030056" cy="1797785"/>
          </a:xfrm>
          <a:prstGeom prst="line">
            <a:avLst/>
          </a:prstGeom>
          <a:ln cap="flat" w="38100">
            <a:solidFill>
              <a:srgbClr val="FFFFFF"/>
            </a:solidFill>
            <a:prstDash val="solid"/>
            <a:headEnd type="none" len="sm" w="sm"/>
            <a:tailEnd type="triangle" len="med" w="lg"/>
          </a:ln>
        </p:spPr>
      </p:sp>
      <p:grpSp>
        <p:nvGrpSpPr>
          <p:cNvPr name="Group 25" id="25"/>
          <p:cNvGrpSpPr/>
          <p:nvPr/>
        </p:nvGrpSpPr>
        <p:grpSpPr>
          <a:xfrm rot="0">
            <a:off x="1006695" y="6058543"/>
            <a:ext cx="2427717" cy="793670"/>
            <a:chOff x="0" y="0"/>
            <a:chExt cx="639399" cy="209032"/>
          </a:xfrm>
        </p:grpSpPr>
        <p:sp>
          <p:nvSpPr>
            <p:cNvPr name="Freeform 26" id="26"/>
            <p:cNvSpPr/>
            <p:nvPr/>
          </p:nvSpPr>
          <p:spPr>
            <a:xfrm flipH="false" flipV="false" rot="0">
              <a:off x="0" y="0"/>
              <a:ext cx="639399" cy="209032"/>
            </a:xfrm>
            <a:custGeom>
              <a:avLst/>
              <a:gdLst/>
              <a:ahLst/>
              <a:cxnLst/>
              <a:rect r="r" b="b" t="t" l="l"/>
              <a:pathLst>
                <a:path h="209032" w="639399">
                  <a:moveTo>
                    <a:pt x="104516" y="0"/>
                  </a:moveTo>
                  <a:lnTo>
                    <a:pt x="534883" y="0"/>
                  </a:lnTo>
                  <a:cubicBezTo>
                    <a:pt x="592605" y="0"/>
                    <a:pt x="639399" y="46793"/>
                    <a:pt x="639399" y="104516"/>
                  </a:cubicBezTo>
                  <a:lnTo>
                    <a:pt x="639399" y="104516"/>
                  </a:lnTo>
                  <a:cubicBezTo>
                    <a:pt x="639399" y="132236"/>
                    <a:pt x="628387" y="158820"/>
                    <a:pt x="608787" y="178420"/>
                  </a:cubicBezTo>
                  <a:cubicBezTo>
                    <a:pt x="589186" y="198021"/>
                    <a:pt x="562602" y="209032"/>
                    <a:pt x="534883"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27" id="27"/>
            <p:cNvSpPr txBox="true"/>
            <p:nvPr/>
          </p:nvSpPr>
          <p:spPr>
            <a:xfrm>
              <a:off x="0" y="-38100"/>
              <a:ext cx="639399" cy="24713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grpSp>
        <p:nvGrpSpPr>
          <p:cNvPr name="Group 28" id="28"/>
          <p:cNvGrpSpPr/>
          <p:nvPr/>
        </p:nvGrpSpPr>
        <p:grpSpPr>
          <a:xfrm rot="0">
            <a:off x="99528" y="6954709"/>
            <a:ext cx="4242051" cy="1834158"/>
            <a:chOff x="0" y="0"/>
            <a:chExt cx="1117248" cy="483070"/>
          </a:xfrm>
        </p:grpSpPr>
        <p:sp>
          <p:nvSpPr>
            <p:cNvPr name="Freeform 29" id="29"/>
            <p:cNvSpPr/>
            <p:nvPr/>
          </p:nvSpPr>
          <p:spPr>
            <a:xfrm flipH="false" flipV="false" rot="0">
              <a:off x="0" y="0"/>
              <a:ext cx="1117248" cy="483070"/>
            </a:xfrm>
            <a:custGeom>
              <a:avLst/>
              <a:gdLst/>
              <a:ahLst/>
              <a:cxnLst/>
              <a:rect r="r" b="b" t="t" l="l"/>
              <a:pathLst>
                <a:path h="483070" w="1117248">
                  <a:moveTo>
                    <a:pt x="93077" y="0"/>
                  </a:moveTo>
                  <a:lnTo>
                    <a:pt x="1024171" y="0"/>
                  </a:lnTo>
                  <a:cubicBezTo>
                    <a:pt x="1048856" y="0"/>
                    <a:pt x="1072531" y="9806"/>
                    <a:pt x="1089986" y="27262"/>
                  </a:cubicBezTo>
                  <a:cubicBezTo>
                    <a:pt x="1107442" y="44717"/>
                    <a:pt x="1117248" y="68392"/>
                    <a:pt x="1117248" y="93077"/>
                  </a:cubicBezTo>
                  <a:lnTo>
                    <a:pt x="1117248" y="389993"/>
                  </a:lnTo>
                  <a:cubicBezTo>
                    <a:pt x="1117248" y="414679"/>
                    <a:pt x="1107442" y="438353"/>
                    <a:pt x="1089986" y="455809"/>
                  </a:cubicBezTo>
                  <a:cubicBezTo>
                    <a:pt x="1072531" y="473264"/>
                    <a:pt x="1048856" y="483070"/>
                    <a:pt x="1024171" y="483070"/>
                  </a:cubicBezTo>
                  <a:lnTo>
                    <a:pt x="93077" y="483070"/>
                  </a:lnTo>
                  <a:cubicBezTo>
                    <a:pt x="68392" y="483070"/>
                    <a:pt x="44717" y="473264"/>
                    <a:pt x="27262" y="455809"/>
                  </a:cubicBezTo>
                  <a:cubicBezTo>
                    <a:pt x="9806" y="438353"/>
                    <a:pt x="0" y="414679"/>
                    <a:pt x="0" y="389993"/>
                  </a:cubicBezTo>
                  <a:lnTo>
                    <a:pt x="0" y="93077"/>
                  </a:lnTo>
                  <a:cubicBezTo>
                    <a:pt x="0" y="68392"/>
                    <a:pt x="9806" y="44717"/>
                    <a:pt x="27262" y="27262"/>
                  </a:cubicBezTo>
                  <a:cubicBezTo>
                    <a:pt x="44717" y="9806"/>
                    <a:pt x="68392" y="0"/>
                    <a:pt x="93077" y="0"/>
                  </a:cubicBezTo>
                  <a:close/>
                </a:path>
              </a:pathLst>
            </a:custGeom>
            <a:solidFill>
              <a:srgbClr val="F7AC16"/>
            </a:solidFill>
          </p:spPr>
        </p:sp>
        <p:sp>
          <p:nvSpPr>
            <p:cNvPr name="TextBox 30" id="30"/>
            <p:cNvSpPr txBox="true"/>
            <p:nvPr/>
          </p:nvSpPr>
          <p:spPr>
            <a:xfrm>
              <a:off x="0" y="-38100"/>
              <a:ext cx="1117248" cy="521170"/>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f - floresta</a:t>
              </a:r>
            </a:p>
            <a:p>
              <a:pPr algn="ctr">
                <a:lnSpc>
                  <a:spcPts val="2659"/>
                </a:lnSpc>
              </a:pPr>
              <a:r>
                <a:rPr lang="en-US" sz="1899" b="true">
                  <a:solidFill>
                    <a:srgbClr val="000000"/>
                  </a:solidFill>
                  <a:latin typeface="Space Mono Bold"/>
                  <a:ea typeface="Space Mono Bold"/>
                  <a:cs typeface="Space Mono Bold"/>
                  <a:sym typeface="Space Mono Bold"/>
                </a:rPr>
                <a:t>s - savana</a:t>
              </a:r>
            </a:p>
            <a:p>
              <a:pPr algn="ctr">
                <a:lnSpc>
                  <a:spcPts val="2659"/>
                </a:lnSpc>
              </a:pPr>
              <a:r>
                <a:rPr lang="en-US" sz="1899" b="true">
                  <a:solidFill>
                    <a:srgbClr val="000000"/>
                  </a:solidFill>
                  <a:latin typeface="Space Mono Bold"/>
                  <a:ea typeface="Space Mono Bold"/>
                  <a:cs typeface="Space Mono Bold"/>
                  <a:sym typeface="Space Mono Bold"/>
                </a:rPr>
                <a:t>d - deserto</a:t>
              </a:r>
            </a:p>
            <a:p>
              <a:pPr algn="ctr">
                <a:lnSpc>
                  <a:spcPts val="2659"/>
                </a:lnSpc>
              </a:pPr>
              <a:r>
                <a:rPr lang="en-US" sz="1899" b="true">
                  <a:solidFill>
                    <a:srgbClr val="000000"/>
                  </a:solidFill>
                  <a:latin typeface="Space Mono Bold"/>
                  <a:ea typeface="Space Mono Bold"/>
                  <a:cs typeface="Space Mono Bold"/>
                  <a:sym typeface="Space Mono Bold"/>
                </a:rPr>
                <a:t>~f - sem floresta</a:t>
              </a:r>
            </a:p>
            <a:p>
              <a:pPr algn="ctr">
                <a:lnSpc>
                  <a:spcPts val="2659"/>
                </a:lnSpc>
              </a:pPr>
              <a:r>
                <a:rPr lang="en-US" b="true" sz="1899">
                  <a:solidFill>
                    <a:srgbClr val="000000"/>
                  </a:solidFill>
                  <a:latin typeface="Space Mono Bold"/>
                  <a:ea typeface="Space Mono Bold"/>
                  <a:cs typeface="Space Mono Bold"/>
                  <a:sym typeface="Space Mono Bold"/>
                </a:rPr>
                <a:t>_ - qualquer bioma</a:t>
              </a:r>
            </a:p>
          </p:txBody>
        </p:sp>
      </p:grpSp>
      <p:grpSp>
        <p:nvGrpSpPr>
          <p:cNvPr name="Group 31" id="31"/>
          <p:cNvGrpSpPr/>
          <p:nvPr/>
        </p:nvGrpSpPr>
        <p:grpSpPr>
          <a:xfrm rot="-1058419">
            <a:off x="829590" y="1232141"/>
            <a:ext cx="3178363" cy="793670"/>
            <a:chOff x="0" y="0"/>
            <a:chExt cx="837100" cy="209032"/>
          </a:xfrm>
        </p:grpSpPr>
        <p:sp>
          <p:nvSpPr>
            <p:cNvPr name="Freeform 32" id="32"/>
            <p:cNvSpPr/>
            <p:nvPr/>
          </p:nvSpPr>
          <p:spPr>
            <a:xfrm flipH="false" flipV="false" rot="0">
              <a:off x="0" y="0"/>
              <a:ext cx="837100" cy="209032"/>
            </a:xfrm>
            <a:custGeom>
              <a:avLst/>
              <a:gdLst/>
              <a:ahLst/>
              <a:cxnLst/>
              <a:rect r="r" b="b" t="t" l="l"/>
              <a:pathLst>
                <a:path h="209032" w="837100">
                  <a:moveTo>
                    <a:pt x="104516" y="0"/>
                  </a:moveTo>
                  <a:lnTo>
                    <a:pt x="732584" y="0"/>
                  </a:lnTo>
                  <a:cubicBezTo>
                    <a:pt x="760303" y="0"/>
                    <a:pt x="786887" y="11011"/>
                    <a:pt x="806488" y="30612"/>
                  </a:cubicBezTo>
                  <a:cubicBezTo>
                    <a:pt x="826088" y="50213"/>
                    <a:pt x="837100" y="76797"/>
                    <a:pt x="837100" y="104516"/>
                  </a:cubicBezTo>
                  <a:lnTo>
                    <a:pt x="837100" y="104516"/>
                  </a:lnTo>
                  <a:cubicBezTo>
                    <a:pt x="837100" y="132236"/>
                    <a:pt x="826088" y="158820"/>
                    <a:pt x="806488" y="178420"/>
                  </a:cubicBezTo>
                  <a:cubicBezTo>
                    <a:pt x="786887" y="198021"/>
                    <a:pt x="760303" y="209032"/>
                    <a:pt x="732584"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33" id="33"/>
            <p:cNvSpPr txBox="true"/>
            <p:nvPr/>
          </p:nvSpPr>
          <p:spPr>
            <a:xfrm>
              <a:off x="0" y="-47625"/>
              <a:ext cx="837100" cy="256657"/>
            </a:xfrm>
            <a:prstGeom prst="rect">
              <a:avLst/>
            </a:prstGeom>
          </p:spPr>
          <p:txBody>
            <a:bodyPr anchor="ctr" rtlCol="false" tIns="50800" lIns="50800" bIns="50800" rIns="50800"/>
            <a:lstStyle/>
            <a:p>
              <a:pPr algn="ctr">
                <a:lnSpc>
                  <a:spcPts val="3499"/>
                </a:lnSpc>
              </a:pPr>
              <a:r>
                <a:rPr lang="en-US" b="true" sz="2499">
                  <a:solidFill>
                    <a:srgbClr val="000000"/>
                  </a:solidFill>
                  <a:latin typeface="Space Mono Bold"/>
                  <a:ea typeface="Space Mono Bold"/>
                  <a:cs typeface="Space Mono Bold"/>
                  <a:sym typeface="Space Mono Bold"/>
                </a:rPr>
                <a:t>Resolução</a:t>
              </a:r>
            </a:p>
          </p:txBody>
        </p:sp>
      </p:grpSp>
      <p:sp>
        <p:nvSpPr>
          <p:cNvPr name="TextBox 34" id="34"/>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760098" y="2493746"/>
            <a:ext cx="9115540" cy="1013339"/>
            <a:chOff x="0" y="0"/>
            <a:chExt cx="2400801" cy="266888"/>
          </a:xfrm>
        </p:grpSpPr>
        <p:sp>
          <p:nvSpPr>
            <p:cNvPr name="Freeform 9" id="9"/>
            <p:cNvSpPr/>
            <p:nvPr/>
          </p:nvSpPr>
          <p:spPr>
            <a:xfrm flipH="false" flipV="false" rot="0">
              <a:off x="0" y="0"/>
              <a:ext cx="2400801" cy="266888"/>
            </a:xfrm>
            <a:custGeom>
              <a:avLst/>
              <a:gdLst/>
              <a:ahLst/>
              <a:cxnLst/>
              <a:rect r="r" b="b" t="t" l="l"/>
              <a:pathLst>
                <a:path h="266888" w="2400801">
                  <a:moveTo>
                    <a:pt x="43315" y="0"/>
                  </a:moveTo>
                  <a:lnTo>
                    <a:pt x="2357486" y="0"/>
                  </a:lnTo>
                  <a:cubicBezTo>
                    <a:pt x="2381408" y="0"/>
                    <a:pt x="2400801" y="19393"/>
                    <a:pt x="2400801" y="43315"/>
                  </a:cubicBezTo>
                  <a:lnTo>
                    <a:pt x="2400801" y="223573"/>
                  </a:lnTo>
                  <a:cubicBezTo>
                    <a:pt x="2400801" y="247495"/>
                    <a:pt x="2381408" y="266888"/>
                    <a:pt x="2357486" y="266888"/>
                  </a:cubicBezTo>
                  <a:lnTo>
                    <a:pt x="43315" y="266888"/>
                  </a:lnTo>
                  <a:cubicBezTo>
                    <a:pt x="19393" y="266888"/>
                    <a:pt x="0" y="247495"/>
                    <a:pt x="0" y="223573"/>
                  </a:cubicBezTo>
                  <a:lnTo>
                    <a:pt x="0" y="43315"/>
                  </a:lnTo>
                  <a:cubicBezTo>
                    <a:pt x="0" y="19393"/>
                    <a:pt x="19393" y="0"/>
                    <a:pt x="43315" y="0"/>
                  </a:cubicBezTo>
                  <a:close/>
                </a:path>
              </a:pathLst>
            </a:custGeom>
            <a:solidFill>
              <a:srgbClr val="5AB2E4"/>
            </a:solidFill>
          </p:spPr>
        </p:sp>
        <p:sp>
          <p:nvSpPr>
            <p:cNvPr name="TextBox 10" id="10"/>
            <p:cNvSpPr txBox="true"/>
            <p:nvPr/>
          </p:nvSpPr>
          <p:spPr>
            <a:xfrm>
              <a:off x="0" y="-57150"/>
              <a:ext cx="2400801" cy="324038"/>
            </a:xfrm>
            <a:prstGeom prst="rect">
              <a:avLst/>
            </a:prstGeom>
          </p:spPr>
          <p:txBody>
            <a:bodyPr anchor="ctr" rtlCol="false" tIns="50800" lIns="50800" bIns="50800" rIns="50800"/>
            <a:lstStyle/>
            <a:p>
              <a:pPr algn="ctr">
                <a:lnSpc>
                  <a:spcPts val="4339"/>
                </a:lnSpc>
              </a:pPr>
              <a:r>
                <a:rPr lang="en-US" b="true" sz="3099">
                  <a:solidFill>
                    <a:srgbClr val="000000"/>
                  </a:solidFill>
                  <a:latin typeface="Space Mono Bold"/>
                  <a:ea typeface="Space Mono Bold"/>
                  <a:cs typeface="Space Mono Bold"/>
                  <a:sym typeface="Space Mono Bold"/>
                </a:rPr>
                <a:t>A     B     C     D     E     F</a:t>
              </a:r>
            </a:p>
          </p:txBody>
        </p:sp>
      </p:grpSp>
      <p:sp>
        <p:nvSpPr>
          <p:cNvPr name="TextBox 11" id="11"/>
          <p:cNvSpPr txBox="true"/>
          <p:nvPr/>
        </p:nvSpPr>
        <p:spPr>
          <a:xfrm rot="0">
            <a:off x="6820984" y="3609113"/>
            <a:ext cx="495757"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f_</a:t>
            </a:r>
          </a:p>
        </p:txBody>
      </p:sp>
      <p:sp>
        <p:nvSpPr>
          <p:cNvPr name="TextBox 12" id="12"/>
          <p:cNvSpPr txBox="true"/>
          <p:nvPr/>
        </p:nvSpPr>
        <p:spPr>
          <a:xfrm rot="0">
            <a:off x="12544475" y="3609113"/>
            <a:ext cx="862973"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fsd</a:t>
            </a:r>
          </a:p>
        </p:txBody>
      </p:sp>
      <p:sp>
        <p:nvSpPr>
          <p:cNvPr name="AutoShape 13" id="13"/>
          <p:cNvSpPr/>
          <p:nvPr/>
        </p:nvSpPr>
        <p:spPr>
          <a:xfrm flipV="true">
            <a:off x="5940752" y="4326829"/>
            <a:ext cx="1128110" cy="1015277"/>
          </a:xfrm>
          <a:prstGeom prst="line">
            <a:avLst/>
          </a:prstGeom>
          <a:ln cap="flat" w="38100">
            <a:solidFill>
              <a:srgbClr val="FFFFFF"/>
            </a:solidFill>
            <a:prstDash val="solid"/>
            <a:headEnd type="none" len="sm" w="sm"/>
            <a:tailEnd type="triangle" len="med" w="lg"/>
          </a:ln>
        </p:spPr>
      </p:sp>
      <p:grpSp>
        <p:nvGrpSpPr>
          <p:cNvPr name="Group 14" id="14"/>
          <p:cNvGrpSpPr/>
          <p:nvPr/>
        </p:nvGrpSpPr>
        <p:grpSpPr>
          <a:xfrm rot="0">
            <a:off x="4341579" y="5342107"/>
            <a:ext cx="3198347" cy="1143969"/>
            <a:chOff x="0" y="0"/>
            <a:chExt cx="842363" cy="301292"/>
          </a:xfrm>
        </p:grpSpPr>
        <p:sp>
          <p:nvSpPr>
            <p:cNvPr name="Freeform 15" id="15"/>
            <p:cNvSpPr/>
            <p:nvPr/>
          </p:nvSpPr>
          <p:spPr>
            <a:xfrm flipH="false" flipV="false" rot="0">
              <a:off x="0" y="0"/>
              <a:ext cx="842363" cy="301292"/>
            </a:xfrm>
            <a:custGeom>
              <a:avLst/>
              <a:gdLst/>
              <a:ahLst/>
              <a:cxnLst/>
              <a:rect r="r" b="b" t="t" l="l"/>
              <a:pathLst>
                <a:path h="301292" w="842363">
                  <a:moveTo>
                    <a:pt x="123451" y="0"/>
                  </a:moveTo>
                  <a:lnTo>
                    <a:pt x="718912" y="0"/>
                  </a:lnTo>
                  <a:cubicBezTo>
                    <a:pt x="751653" y="0"/>
                    <a:pt x="783054" y="13006"/>
                    <a:pt x="806205" y="36158"/>
                  </a:cubicBezTo>
                  <a:cubicBezTo>
                    <a:pt x="829357" y="59309"/>
                    <a:pt x="842363" y="90709"/>
                    <a:pt x="842363" y="123451"/>
                  </a:cubicBezTo>
                  <a:lnTo>
                    <a:pt x="842363" y="177842"/>
                  </a:lnTo>
                  <a:cubicBezTo>
                    <a:pt x="842363" y="246022"/>
                    <a:pt x="787092" y="301292"/>
                    <a:pt x="718912" y="301292"/>
                  </a:cubicBezTo>
                  <a:lnTo>
                    <a:pt x="123451" y="301292"/>
                  </a:lnTo>
                  <a:cubicBezTo>
                    <a:pt x="55271" y="301292"/>
                    <a:pt x="0" y="246022"/>
                    <a:pt x="0" y="177842"/>
                  </a:cubicBezTo>
                  <a:lnTo>
                    <a:pt x="0" y="123451"/>
                  </a:lnTo>
                  <a:cubicBezTo>
                    <a:pt x="0" y="55271"/>
                    <a:pt x="55271" y="0"/>
                    <a:pt x="123451" y="0"/>
                  </a:cubicBezTo>
                  <a:close/>
                </a:path>
              </a:pathLst>
            </a:custGeom>
            <a:solidFill>
              <a:srgbClr val="0085C8"/>
            </a:solidFill>
          </p:spPr>
        </p:sp>
        <p:sp>
          <p:nvSpPr>
            <p:cNvPr name="TextBox 16" id="16"/>
            <p:cNvSpPr txBox="true"/>
            <p:nvPr/>
          </p:nvSpPr>
          <p:spPr>
            <a:xfrm>
              <a:off x="0" y="-38100"/>
              <a:ext cx="842363" cy="33939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B deve ter 2 biomas, mas não sabemos o segundo</a:t>
              </a:r>
            </a:p>
          </p:txBody>
        </p:sp>
      </p:grpSp>
      <p:sp>
        <p:nvSpPr>
          <p:cNvPr name="AutoShape 17" id="17"/>
          <p:cNvSpPr/>
          <p:nvPr/>
        </p:nvSpPr>
        <p:spPr>
          <a:xfrm flipH="true" flipV="true">
            <a:off x="12975961" y="4326829"/>
            <a:ext cx="1119706" cy="244686"/>
          </a:xfrm>
          <a:prstGeom prst="line">
            <a:avLst/>
          </a:prstGeom>
          <a:ln cap="flat" w="38100">
            <a:solidFill>
              <a:srgbClr val="FFFFFF"/>
            </a:solidFill>
            <a:prstDash val="solid"/>
            <a:headEnd type="none" len="sm" w="sm"/>
            <a:tailEnd type="triangle" len="med" w="lg"/>
          </a:ln>
        </p:spPr>
      </p:sp>
      <p:grpSp>
        <p:nvGrpSpPr>
          <p:cNvPr name="Group 18" id="18"/>
          <p:cNvGrpSpPr/>
          <p:nvPr/>
        </p:nvGrpSpPr>
        <p:grpSpPr>
          <a:xfrm rot="0">
            <a:off x="12544475" y="4571515"/>
            <a:ext cx="3102386" cy="1143969"/>
            <a:chOff x="0" y="0"/>
            <a:chExt cx="817089" cy="301292"/>
          </a:xfrm>
        </p:grpSpPr>
        <p:sp>
          <p:nvSpPr>
            <p:cNvPr name="Freeform 19" id="19"/>
            <p:cNvSpPr/>
            <p:nvPr/>
          </p:nvSpPr>
          <p:spPr>
            <a:xfrm flipH="false" flipV="false" rot="0">
              <a:off x="0" y="0"/>
              <a:ext cx="817089" cy="301292"/>
            </a:xfrm>
            <a:custGeom>
              <a:avLst/>
              <a:gdLst/>
              <a:ahLst/>
              <a:cxnLst/>
              <a:rect r="r" b="b" t="t" l="l"/>
              <a:pathLst>
                <a:path h="301292" w="817089">
                  <a:moveTo>
                    <a:pt x="127269" y="0"/>
                  </a:moveTo>
                  <a:lnTo>
                    <a:pt x="689820" y="0"/>
                  </a:lnTo>
                  <a:cubicBezTo>
                    <a:pt x="760109" y="0"/>
                    <a:pt x="817089" y="56980"/>
                    <a:pt x="817089" y="127269"/>
                  </a:cubicBezTo>
                  <a:lnTo>
                    <a:pt x="817089" y="174023"/>
                  </a:lnTo>
                  <a:cubicBezTo>
                    <a:pt x="817089" y="244312"/>
                    <a:pt x="760109" y="301292"/>
                    <a:pt x="689820" y="301292"/>
                  </a:cubicBezTo>
                  <a:lnTo>
                    <a:pt x="127269" y="301292"/>
                  </a:lnTo>
                  <a:cubicBezTo>
                    <a:pt x="56980" y="301292"/>
                    <a:pt x="0" y="244312"/>
                    <a:pt x="0" y="174023"/>
                  </a:cubicBezTo>
                  <a:lnTo>
                    <a:pt x="0" y="127269"/>
                  </a:lnTo>
                  <a:cubicBezTo>
                    <a:pt x="0" y="56980"/>
                    <a:pt x="56980" y="0"/>
                    <a:pt x="127269" y="0"/>
                  </a:cubicBezTo>
                  <a:close/>
                </a:path>
              </a:pathLst>
            </a:custGeom>
            <a:solidFill>
              <a:srgbClr val="0085C8"/>
            </a:solidFill>
          </p:spPr>
        </p:sp>
        <p:sp>
          <p:nvSpPr>
            <p:cNvPr name="TextBox 20" id="20"/>
            <p:cNvSpPr txBox="true"/>
            <p:nvPr/>
          </p:nvSpPr>
          <p:spPr>
            <a:xfrm>
              <a:off x="0" y="-38100"/>
              <a:ext cx="817089" cy="33939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Como F deve ter mais biomas que E, ele deve ter os 3 </a:t>
              </a:r>
            </a:p>
          </p:txBody>
        </p:sp>
      </p:grpSp>
      <p:grpSp>
        <p:nvGrpSpPr>
          <p:cNvPr name="Group 21" id="21"/>
          <p:cNvGrpSpPr/>
          <p:nvPr/>
        </p:nvGrpSpPr>
        <p:grpSpPr>
          <a:xfrm rot="0">
            <a:off x="1006695" y="6058543"/>
            <a:ext cx="2427717" cy="793670"/>
            <a:chOff x="0" y="0"/>
            <a:chExt cx="639399" cy="209032"/>
          </a:xfrm>
        </p:grpSpPr>
        <p:sp>
          <p:nvSpPr>
            <p:cNvPr name="Freeform 22" id="22"/>
            <p:cNvSpPr/>
            <p:nvPr/>
          </p:nvSpPr>
          <p:spPr>
            <a:xfrm flipH="false" flipV="false" rot="0">
              <a:off x="0" y="0"/>
              <a:ext cx="639399" cy="209032"/>
            </a:xfrm>
            <a:custGeom>
              <a:avLst/>
              <a:gdLst/>
              <a:ahLst/>
              <a:cxnLst/>
              <a:rect r="r" b="b" t="t" l="l"/>
              <a:pathLst>
                <a:path h="209032" w="639399">
                  <a:moveTo>
                    <a:pt x="104516" y="0"/>
                  </a:moveTo>
                  <a:lnTo>
                    <a:pt x="534883" y="0"/>
                  </a:lnTo>
                  <a:cubicBezTo>
                    <a:pt x="592605" y="0"/>
                    <a:pt x="639399" y="46793"/>
                    <a:pt x="639399" y="104516"/>
                  </a:cubicBezTo>
                  <a:lnTo>
                    <a:pt x="639399" y="104516"/>
                  </a:lnTo>
                  <a:cubicBezTo>
                    <a:pt x="639399" y="132236"/>
                    <a:pt x="628387" y="158820"/>
                    <a:pt x="608787" y="178420"/>
                  </a:cubicBezTo>
                  <a:cubicBezTo>
                    <a:pt x="589186" y="198021"/>
                    <a:pt x="562602" y="209032"/>
                    <a:pt x="534883"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23" id="23"/>
            <p:cNvSpPr txBox="true"/>
            <p:nvPr/>
          </p:nvSpPr>
          <p:spPr>
            <a:xfrm>
              <a:off x="0" y="-38100"/>
              <a:ext cx="639399" cy="247132"/>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grpSp>
        <p:nvGrpSpPr>
          <p:cNvPr name="Group 24" id="24"/>
          <p:cNvGrpSpPr/>
          <p:nvPr/>
        </p:nvGrpSpPr>
        <p:grpSpPr>
          <a:xfrm rot="0">
            <a:off x="99528" y="6954709"/>
            <a:ext cx="4242051" cy="1834158"/>
            <a:chOff x="0" y="0"/>
            <a:chExt cx="1117248" cy="483070"/>
          </a:xfrm>
        </p:grpSpPr>
        <p:sp>
          <p:nvSpPr>
            <p:cNvPr name="Freeform 25" id="25"/>
            <p:cNvSpPr/>
            <p:nvPr/>
          </p:nvSpPr>
          <p:spPr>
            <a:xfrm flipH="false" flipV="false" rot="0">
              <a:off x="0" y="0"/>
              <a:ext cx="1117248" cy="483070"/>
            </a:xfrm>
            <a:custGeom>
              <a:avLst/>
              <a:gdLst/>
              <a:ahLst/>
              <a:cxnLst/>
              <a:rect r="r" b="b" t="t" l="l"/>
              <a:pathLst>
                <a:path h="483070" w="1117248">
                  <a:moveTo>
                    <a:pt x="93077" y="0"/>
                  </a:moveTo>
                  <a:lnTo>
                    <a:pt x="1024171" y="0"/>
                  </a:lnTo>
                  <a:cubicBezTo>
                    <a:pt x="1048856" y="0"/>
                    <a:pt x="1072531" y="9806"/>
                    <a:pt x="1089986" y="27262"/>
                  </a:cubicBezTo>
                  <a:cubicBezTo>
                    <a:pt x="1107442" y="44717"/>
                    <a:pt x="1117248" y="68392"/>
                    <a:pt x="1117248" y="93077"/>
                  </a:cubicBezTo>
                  <a:lnTo>
                    <a:pt x="1117248" y="389993"/>
                  </a:lnTo>
                  <a:cubicBezTo>
                    <a:pt x="1117248" y="414679"/>
                    <a:pt x="1107442" y="438353"/>
                    <a:pt x="1089986" y="455809"/>
                  </a:cubicBezTo>
                  <a:cubicBezTo>
                    <a:pt x="1072531" y="473264"/>
                    <a:pt x="1048856" y="483070"/>
                    <a:pt x="1024171" y="483070"/>
                  </a:cubicBezTo>
                  <a:lnTo>
                    <a:pt x="93077" y="483070"/>
                  </a:lnTo>
                  <a:cubicBezTo>
                    <a:pt x="68392" y="483070"/>
                    <a:pt x="44717" y="473264"/>
                    <a:pt x="27262" y="455809"/>
                  </a:cubicBezTo>
                  <a:cubicBezTo>
                    <a:pt x="9806" y="438353"/>
                    <a:pt x="0" y="414679"/>
                    <a:pt x="0" y="389993"/>
                  </a:cubicBezTo>
                  <a:lnTo>
                    <a:pt x="0" y="93077"/>
                  </a:lnTo>
                  <a:cubicBezTo>
                    <a:pt x="0" y="68392"/>
                    <a:pt x="9806" y="44717"/>
                    <a:pt x="27262" y="27262"/>
                  </a:cubicBezTo>
                  <a:cubicBezTo>
                    <a:pt x="44717" y="9806"/>
                    <a:pt x="68392" y="0"/>
                    <a:pt x="93077" y="0"/>
                  </a:cubicBezTo>
                  <a:close/>
                </a:path>
              </a:pathLst>
            </a:custGeom>
            <a:solidFill>
              <a:srgbClr val="F7AC16"/>
            </a:solidFill>
          </p:spPr>
        </p:sp>
        <p:sp>
          <p:nvSpPr>
            <p:cNvPr name="TextBox 26" id="26"/>
            <p:cNvSpPr txBox="true"/>
            <p:nvPr/>
          </p:nvSpPr>
          <p:spPr>
            <a:xfrm>
              <a:off x="0" y="-38100"/>
              <a:ext cx="1117248" cy="521170"/>
            </a:xfrm>
            <a:prstGeom prst="rect">
              <a:avLst/>
            </a:prstGeom>
          </p:spPr>
          <p:txBody>
            <a:bodyPr anchor="ctr" rtlCol="false" tIns="50800" lIns="50800" bIns="50800" rIns="50800"/>
            <a:lstStyle/>
            <a:p>
              <a:pPr algn="ctr">
                <a:lnSpc>
                  <a:spcPts val="2659"/>
                </a:lnSpc>
              </a:pPr>
              <a:r>
                <a:rPr lang="en-US" sz="1899" b="true">
                  <a:solidFill>
                    <a:srgbClr val="000000"/>
                  </a:solidFill>
                  <a:latin typeface="Space Mono Bold"/>
                  <a:ea typeface="Space Mono Bold"/>
                  <a:cs typeface="Space Mono Bold"/>
                  <a:sym typeface="Space Mono Bold"/>
                </a:rPr>
                <a:t>f - floresta</a:t>
              </a:r>
            </a:p>
            <a:p>
              <a:pPr algn="ctr">
                <a:lnSpc>
                  <a:spcPts val="2659"/>
                </a:lnSpc>
              </a:pPr>
              <a:r>
                <a:rPr lang="en-US" sz="1899" b="true">
                  <a:solidFill>
                    <a:srgbClr val="000000"/>
                  </a:solidFill>
                  <a:latin typeface="Space Mono Bold"/>
                  <a:ea typeface="Space Mono Bold"/>
                  <a:cs typeface="Space Mono Bold"/>
                  <a:sym typeface="Space Mono Bold"/>
                </a:rPr>
                <a:t>s - savana</a:t>
              </a:r>
            </a:p>
            <a:p>
              <a:pPr algn="ctr">
                <a:lnSpc>
                  <a:spcPts val="2659"/>
                </a:lnSpc>
              </a:pPr>
              <a:r>
                <a:rPr lang="en-US" sz="1899" b="true">
                  <a:solidFill>
                    <a:srgbClr val="000000"/>
                  </a:solidFill>
                  <a:latin typeface="Space Mono Bold"/>
                  <a:ea typeface="Space Mono Bold"/>
                  <a:cs typeface="Space Mono Bold"/>
                  <a:sym typeface="Space Mono Bold"/>
                </a:rPr>
                <a:t>d - deserto</a:t>
              </a:r>
            </a:p>
            <a:p>
              <a:pPr algn="ctr">
                <a:lnSpc>
                  <a:spcPts val="2659"/>
                </a:lnSpc>
              </a:pPr>
              <a:r>
                <a:rPr lang="en-US" sz="1899" b="true">
                  <a:solidFill>
                    <a:srgbClr val="000000"/>
                  </a:solidFill>
                  <a:latin typeface="Space Mono Bold"/>
                  <a:ea typeface="Space Mono Bold"/>
                  <a:cs typeface="Space Mono Bold"/>
                  <a:sym typeface="Space Mono Bold"/>
                </a:rPr>
                <a:t>~f - sem floresta</a:t>
              </a:r>
            </a:p>
            <a:p>
              <a:pPr algn="ctr">
                <a:lnSpc>
                  <a:spcPts val="2659"/>
                </a:lnSpc>
              </a:pPr>
              <a:r>
                <a:rPr lang="en-US" b="true" sz="1899">
                  <a:solidFill>
                    <a:srgbClr val="000000"/>
                  </a:solidFill>
                  <a:latin typeface="Space Mono Bold"/>
                  <a:ea typeface="Space Mono Bold"/>
                  <a:cs typeface="Space Mono Bold"/>
                  <a:sym typeface="Space Mono Bold"/>
                </a:rPr>
                <a:t>_ - qualquer bioma</a:t>
              </a:r>
            </a:p>
          </p:txBody>
        </p:sp>
      </p:grpSp>
      <p:grpSp>
        <p:nvGrpSpPr>
          <p:cNvPr name="Group 27" id="27"/>
          <p:cNvGrpSpPr/>
          <p:nvPr/>
        </p:nvGrpSpPr>
        <p:grpSpPr>
          <a:xfrm rot="0">
            <a:off x="6722085" y="7035175"/>
            <a:ext cx="5191565" cy="1753692"/>
            <a:chOff x="0" y="0"/>
            <a:chExt cx="1367326" cy="461878"/>
          </a:xfrm>
        </p:grpSpPr>
        <p:sp>
          <p:nvSpPr>
            <p:cNvPr name="Freeform 28" id="28"/>
            <p:cNvSpPr/>
            <p:nvPr/>
          </p:nvSpPr>
          <p:spPr>
            <a:xfrm flipH="false" flipV="false" rot="0">
              <a:off x="0" y="0"/>
              <a:ext cx="1367326" cy="461878"/>
            </a:xfrm>
            <a:custGeom>
              <a:avLst/>
              <a:gdLst/>
              <a:ahLst/>
              <a:cxnLst/>
              <a:rect r="r" b="b" t="t" l="l"/>
              <a:pathLst>
                <a:path h="461878" w="1367326">
                  <a:moveTo>
                    <a:pt x="76054" y="0"/>
                  </a:moveTo>
                  <a:lnTo>
                    <a:pt x="1291272" y="0"/>
                  </a:lnTo>
                  <a:cubicBezTo>
                    <a:pt x="1333275" y="0"/>
                    <a:pt x="1367326" y="34050"/>
                    <a:pt x="1367326" y="76054"/>
                  </a:cubicBezTo>
                  <a:lnTo>
                    <a:pt x="1367326" y="385824"/>
                  </a:lnTo>
                  <a:cubicBezTo>
                    <a:pt x="1367326" y="427827"/>
                    <a:pt x="1333275" y="461878"/>
                    <a:pt x="1291272" y="461878"/>
                  </a:cubicBezTo>
                  <a:lnTo>
                    <a:pt x="76054" y="461878"/>
                  </a:lnTo>
                  <a:cubicBezTo>
                    <a:pt x="34050" y="461878"/>
                    <a:pt x="0" y="427827"/>
                    <a:pt x="0" y="385824"/>
                  </a:cubicBezTo>
                  <a:lnTo>
                    <a:pt x="0" y="76054"/>
                  </a:lnTo>
                  <a:cubicBezTo>
                    <a:pt x="0" y="34050"/>
                    <a:pt x="34050" y="0"/>
                    <a:pt x="76054" y="0"/>
                  </a:cubicBezTo>
                  <a:close/>
                </a:path>
              </a:pathLst>
            </a:custGeom>
            <a:solidFill>
              <a:srgbClr val="0085C8"/>
            </a:solidFill>
          </p:spPr>
        </p:sp>
        <p:sp>
          <p:nvSpPr>
            <p:cNvPr name="TextBox 29" id="29"/>
            <p:cNvSpPr txBox="true"/>
            <p:nvPr/>
          </p:nvSpPr>
          <p:spPr>
            <a:xfrm>
              <a:off x="0" y="-38100"/>
              <a:ext cx="1367326" cy="499978"/>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Assim, a única alternativa verdadeira é que há 1 bioma que A contém que b contém também. Logo alternativa a</a:t>
              </a:r>
            </a:p>
          </p:txBody>
        </p:sp>
      </p:grpSp>
      <p:sp>
        <p:nvSpPr>
          <p:cNvPr name="TextBox 30" id="30"/>
          <p:cNvSpPr txBox="true"/>
          <p:nvPr/>
        </p:nvSpPr>
        <p:spPr>
          <a:xfrm rot="0">
            <a:off x="5530555" y="360911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31" id="31"/>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BIOMAS</a:t>
            </a:r>
          </a:p>
        </p:txBody>
      </p:sp>
      <p:sp>
        <p:nvSpPr>
          <p:cNvPr name="TextBox 32" id="32"/>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33" id="33"/>
          <p:cNvSpPr txBox="true"/>
          <p:nvPr/>
        </p:nvSpPr>
        <p:spPr>
          <a:xfrm rot="0">
            <a:off x="2061097" y="2646728"/>
            <a:ext cx="1135250"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País</a:t>
            </a:r>
          </a:p>
        </p:txBody>
      </p:sp>
      <p:sp>
        <p:nvSpPr>
          <p:cNvPr name="TextBox 34" id="34"/>
          <p:cNvSpPr txBox="true"/>
          <p:nvPr/>
        </p:nvSpPr>
        <p:spPr>
          <a:xfrm rot="0">
            <a:off x="1777318" y="3374894"/>
            <a:ext cx="1702808" cy="631177"/>
          </a:xfrm>
          <a:prstGeom prst="rect">
            <a:avLst/>
          </a:prstGeom>
        </p:spPr>
        <p:txBody>
          <a:bodyPr anchor="t" rtlCol="false" tIns="0" lIns="0" bIns="0" rIns="0">
            <a:spAutoFit/>
          </a:bodyPr>
          <a:lstStyle/>
          <a:p>
            <a:pPr algn="ctr">
              <a:lnSpc>
                <a:spcPts val="5112"/>
              </a:lnSpc>
              <a:spcBef>
                <a:spcPct val="0"/>
              </a:spcBef>
            </a:pPr>
            <a:r>
              <a:rPr lang="en-US" b="true" sz="3652">
                <a:solidFill>
                  <a:srgbClr val="5AB2E4"/>
                </a:solidFill>
                <a:latin typeface="Space Mono Bold"/>
                <a:ea typeface="Space Mono Bold"/>
                <a:cs typeface="Space Mono Bold"/>
                <a:sym typeface="Space Mono Bold"/>
              </a:rPr>
              <a:t>Biomas</a:t>
            </a:r>
          </a:p>
        </p:txBody>
      </p:sp>
      <p:sp>
        <p:nvSpPr>
          <p:cNvPr name="TextBox 35" id="35"/>
          <p:cNvSpPr txBox="true"/>
          <p:nvPr/>
        </p:nvSpPr>
        <p:spPr>
          <a:xfrm rot="0">
            <a:off x="9945905" y="3652383"/>
            <a:ext cx="22449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sp>
        <p:nvSpPr>
          <p:cNvPr name="TextBox 36" id="36"/>
          <p:cNvSpPr txBox="true"/>
          <p:nvPr/>
        </p:nvSpPr>
        <p:spPr>
          <a:xfrm rot="0">
            <a:off x="11196233" y="3609113"/>
            <a:ext cx="638781"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sd</a:t>
            </a:r>
          </a:p>
        </p:txBody>
      </p:sp>
      <p:sp>
        <p:nvSpPr>
          <p:cNvPr name="TextBox 37" id="37"/>
          <p:cNvSpPr txBox="true"/>
          <p:nvPr/>
        </p:nvSpPr>
        <p:spPr>
          <a:xfrm rot="0">
            <a:off x="8209809" y="3609113"/>
            <a:ext cx="531664" cy="717716"/>
          </a:xfrm>
          <a:prstGeom prst="rect">
            <a:avLst/>
          </a:prstGeom>
        </p:spPr>
        <p:txBody>
          <a:bodyPr anchor="t" rtlCol="false" tIns="0" lIns="0" bIns="0" rIns="0">
            <a:spAutoFit/>
          </a:bodyPr>
          <a:lstStyle/>
          <a:p>
            <a:pPr algn="ctr">
              <a:lnSpc>
                <a:spcPts val="5986"/>
              </a:lnSpc>
              <a:spcBef>
                <a:spcPct val="0"/>
              </a:spcBef>
            </a:pPr>
            <a:r>
              <a:rPr lang="en-US" sz="4275">
                <a:solidFill>
                  <a:srgbClr val="FFFFFF"/>
                </a:solidFill>
                <a:latin typeface="Open Sans Extra Bold"/>
                <a:ea typeface="Open Sans Extra Bold"/>
                <a:cs typeface="Open Sans Extra Bold"/>
                <a:sym typeface="Open Sans Extra Bold"/>
              </a:rPr>
              <a:t>~f</a:t>
            </a:r>
          </a:p>
        </p:txBody>
      </p:sp>
      <p:grpSp>
        <p:nvGrpSpPr>
          <p:cNvPr name="Group 38" id="38"/>
          <p:cNvGrpSpPr/>
          <p:nvPr/>
        </p:nvGrpSpPr>
        <p:grpSpPr>
          <a:xfrm rot="-1058419">
            <a:off x="829590" y="1232141"/>
            <a:ext cx="3178363" cy="793670"/>
            <a:chOff x="0" y="0"/>
            <a:chExt cx="837100" cy="209032"/>
          </a:xfrm>
        </p:grpSpPr>
        <p:sp>
          <p:nvSpPr>
            <p:cNvPr name="Freeform 39" id="39"/>
            <p:cNvSpPr/>
            <p:nvPr/>
          </p:nvSpPr>
          <p:spPr>
            <a:xfrm flipH="false" flipV="false" rot="0">
              <a:off x="0" y="0"/>
              <a:ext cx="837100" cy="209032"/>
            </a:xfrm>
            <a:custGeom>
              <a:avLst/>
              <a:gdLst/>
              <a:ahLst/>
              <a:cxnLst/>
              <a:rect r="r" b="b" t="t" l="l"/>
              <a:pathLst>
                <a:path h="209032" w="837100">
                  <a:moveTo>
                    <a:pt x="104516" y="0"/>
                  </a:moveTo>
                  <a:lnTo>
                    <a:pt x="732584" y="0"/>
                  </a:lnTo>
                  <a:cubicBezTo>
                    <a:pt x="760303" y="0"/>
                    <a:pt x="786887" y="11011"/>
                    <a:pt x="806488" y="30612"/>
                  </a:cubicBezTo>
                  <a:cubicBezTo>
                    <a:pt x="826088" y="50213"/>
                    <a:pt x="837100" y="76797"/>
                    <a:pt x="837100" y="104516"/>
                  </a:cubicBezTo>
                  <a:lnTo>
                    <a:pt x="837100" y="104516"/>
                  </a:lnTo>
                  <a:cubicBezTo>
                    <a:pt x="837100" y="132236"/>
                    <a:pt x="826088" y="158820"/>
                    <a:pt x="806488" y="178420"/>
                  </a:cubicBezTo>
                  <a:cubicBezTo>
                    <a:pt x="786887" y="198021"/>
                    <a:pt x="760303" y="209032"/>
                    <a:pt x="732584" y="209032"/>
                  </a:cubicBezTo>
                  <a:lnTo>
                    <a:pt x="104516" y="209032"/>
                  </a:lnTo>
                  <a:cubicBezTo>
                    <a:pt x="76797" y="209032"/>
                    <a:pt x="50213" y="198021"/>
                    <a:pt x="30612" y="178420"/>
                  </a:cubicBezTo>
                  <a:cubicBezTo>
                    <a:pt x="11011" y="158820"/>
                    <a:pt x="0" y="132236"/>
                    <a:pt x="0" y="104516"/>
                  </a:cubicBezTo>
                  <a:lnTo>
                    <a:pt x="0" y="104516"/>
                  </a:lnTo>
                  <a:cubicBezTo>
                    <a:pt x="0" y="76797"/>
                    <a:pt x="11011" y="50213"/>
                    <a:pt x="30612" y="30612"/>
                  </a:cubicBezTo>
                  <a:cubicBezTo>
                    <a:pt x="50213" y="11011"/>
                    <a:pt x="76797" y="0"/>
                    <a:pt x="104516" y="0"/>
                  </a:cubicBezTo>
                  <a:close/>
                </a:path>
              </a:pathLst>
            </a:custGeom>
            <a:solidFill>
              <a:srgbClr val="169D53"/>
            </a:solidFill>
          </p:spPr>
        </p:sp>
        <p:sp>
          <p:nvSpPr>
            <p:cNvPr name="TextBox 40" id="40"/>
            <p:cNvSpPr txBox="true"/>
            <p:nvPr/>
          </p:nvSpPr>
          <p:spPr>
            <a:xfrm>
              <a:off x="0" y="-47625"/>
              <a:ext cx="837100" cy="256657"/>
            </a:xfrm>
            <a:prstGeom prst="rect">
              <a:avLst/>
            </a:prstGeom>
          </p:spPr>
          <p:txBody>
            <a:bodyPr anchor="ctr" rtlCol="false" tIns="50800" lIns="50800" bIns="50800" rIns="50800"/>
            <a:lstStyle/>
            <a:p>
              <a:pPr algn="ctr">
                <a:lnSpc>
                  <a:spcPts val="3499"/>
                </a:lnSpc>
              </a:pPr>
              <a:r>
                <a:rPr lang="en-US" b="true" sz="2499">
                  <a:solidFill>
                    <a:srgbClr val="000000"/>
                  </a:solidFill>
                  <a:latin typeface="Space Mono Bold"/>
                  <a:ea typeface="Space Mono Bold"/>
                  <a:cs typeface="Space Mono Bold"/>
                  <a:sym typeface="Space Mono Bold"/>
                </a:rPr>
                <a:t>Resolução</a:t>
              </a:r>
            </a:p>
          </p:txBody>
        </p:sp>
      </p:grpSp>
      <p:grpSp>
        <p:nvGrpSpPr>
          <p:cNvPr name="Group 41" id="41"/>
          <p:cNvGrpSpPr/>
          <p:nvPr/>
        </p:nvGrpSpPr>
        <p:grpSpPr>
          <a:xfrm rot="0">
            <a:off x="12577536" y="6232713"/>
            <a:ext cx="4475683" cy="3367637"/>
            <a:chOff x="0" y="0"/>
            <a:chExt cx="1349244" cy="1015212"/>
          </a:xfrm>
        </p:grpSpPr>
        <p:sp>
          <p:nvSpPr>
            <p:cNvPr name="Freeform 42" id="42"/>
            <p:cNvSpPr/>
            <p:nvPr/>
          </p:nvSpPr>
          <p:spPr>
            <a:xfrm flipH="false" flipV="false" rot="0">
              <a:off x="0" y="0"/>
              <a:ext cx="1349244" cy="1015212"/>
            </a:xfrm>
            <a:custGeom>
              <a:avLst/>
              <a:gdLst/>
              <a:ahLst/>
              <a:cxnLst/>
              <a:rect r="r" b="b" t="t" l="l"/>
              <a:pathLst>
                <a:path h="1015212" w="1349244">
                  <a:moveTo>
                    <a:pt x="110706" y="0"/>
                  </a:moveTo>
                  <a:lnTo>
                    <a:pt x="1238539" y="0"/>
                  </a:lnTo>
                  <a:cubicBezTo>
                    <a:pt x="1267900" y="0"/>
                    <a:pt x="1296058" y="11664"/>
                    <a:pt x="1316819" y="32425"/>
                  </a:cubicBezTo>
                  <a:cubicBezTo>
                    <a:pt x="1337581" y="53186"/>
                    <a:pt x="1349244" y="81345"/>
                    <a:pt x="1349244" y="110706"/>
                  </a:cubicBezTo>
                  <a:lnTo>
                    <a:pt x="1349244" y="904506"/>
                  </a:lnTo>
                  <a:cubicBezTo>
                    <a:pt x="1349244" y="933867"/>
                    <a:pt x="1337581" y="962025"/>
                    <a:pt x="1316819" y="982787"/>
                  </a:cubicBezTo>
                  <a:cubicBezTo>
                    <a:pt x="1296058" y="1003548"/>
                    <a:pt x="1267900" y="1015212"/>
                    <a:pt x="1238539" y="1015212"/>
                  </a:cubicBezTo>
                  <a:lnTo>
                    <a:pt x="110706" y="1015212"/>
                  </a:lnTo>
                  <a:cubicBezTo>
                    <a:pt x="49565" y="1015212"/>
                    <a:pt x="0" y="965647"/>
                    <a:pt x="0" y="904506"/>
                  </a:cubicBezTo>
                  <a:lnTo>
                    <a:pt x="0" y="110706"/>
                  </a:lnTo>
                  <a:cubicBezTo>
                    <a:pt x="0" y="49565"/>
                    <a:pt x="49565" y="0"/>
                    <a:pt x="110706" y="0"/>
                  </a:cubicBezTo>
                  <a:close/>
                </a:path>
              </a:pathLst>
            </a:custGeom>
            <a:solidFill>
              <a:srgbClr val="169D53"/>
            </a:solidFill>
            <a:ln w="57150" cap="rnd">
              <a:solidFill>
                <a:srgbClr val="000000"/>
              </a:solidFill>
              <a:prstDash val="solid"/>
              <a:round/>
            </a:ln>
          </p:spPr>
        </p:sp>
        <p:sp>
          <p:nvSpPr>
            <p:cNvPr name="TextBox 43" id="43"/>
            <p:cNvSpPr txBox="true"/>
            <p:nvPr/>
          </p:nvSpPr>
          <p:spPr>
            <a:xfrm>
              <a:off x="0" y="-85725"/>
              <a:ext cx="1349244" cy="1100937"/>
            </a:xfrm>
            <a:prstGeom prst="rect">
              <a:avLst/>
            </a:prstGeom>
          </p:spPr>
          <p:txBody>
            <a:bodyPr anchor="ctr" rtlCol="false" tIns="34661" lIns="34661" bIns="34661" rIns="34661"/>
            <a:lstStyle/>
            <a:p>
              <a:pPr algn="ctr">
                <a:lnSpc>
                  <a:spcPts val="6019"/>
                </a:lnSpc>
              </a:pPr>
              <a:r>
                <a:rPr lang="en-US" sz="4299" b="true">
                  <a:solidFill>
                    <a:srgbClr val="000000"/>
                  </a:solidFill>
                  <a:latin typeface="Space Mono Bold"/>
                  <a:ea typeface="Space Mono Bold"/>
                  <a:cs typeface="Space Mono Bold"/>
                  <a:sym typeface="Space Mono Bold"/>
                </a:rPr>
                <a:t>Resposta: Letra a</a:t>
              </a:r>
            </a:p>
            <a:p>
              <a:pPr algn="ctr">
                <a:lnSpc>
                  <a:spcPts val="6019"/>
                </a:lnSpc>
              </a:pPr>
              <a:r>
                <a:rPr lang="en-US" b="true" sz="4299">
                  <a:solidFill>
                    <a:srgbClr val="000000"/>
                  </a:solidFill>
                  <a:latin typeface="Space Mono Bold"/>
                  <a:ea typeface="Space Mono Bold"/>
                  <a:cs typeface="Space Mono Bold"/>
                  <a:sym typeface="Space Mono Bold"/>
                </a:rPr>
                <a:t>1 bioma em A e em B</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sp>
        <p:nvSpPr>
          <p:cNvPr name="TextBox 2" id="2"/>
          <p:cNvSpPr txBox="true"/>
          <p:nvPr/>
        </p:nvSpPr>
        <p:spPr>
          <a:xfrm rot="0">
            <a:off x="5689958" y="9327196"/>
            <a:ext cx="6908084" cy="478208"/>
          </a:xfrm>
          <a:prstGeom prst="rect">
            <a:avLst/>
          </a:prstGeom>
        </p:spPr>
        <p:txBody>
          <a:bodyPr anchor="t" rtlCol="false" tIns="0" lIns="0" bIns="0" rIns="0">
            <a:spAutoFit/>
          </a:bodyPr>
          <a:lstStyle/>
          <a:p>
            <a:pPr algn="ctr">
              <a:lnSpc>
                <a:spcPts val="3827"/>
              </a:lnSpc>
            </a:pPr>
            <a:r>
              <a:rPr lang="en-US" b="true" sz="3189">
                <a:solidFill>
                  <a:srgbClr val="F2EFEB"/>
                </a:solidFill>
                <a:latin typeface="Space Mono Bold"/>
                <a:ea typeface="Space Mono Bold"/>
                <a:cs typeface="Space Mono Bold"/>
                <a:sym typeface="Space Mono Bold"/>
              </a:rPr>
              <a:t>CODELAB TEEN</a:t>
            </a:r>
          </a:p>
        </p:txBody>
      </p:sp>
      <p:sp>
        <p:nvSpPr>
          <p:cNvPr name="TextBox 3" id="3"/>
          <p:cNvSpPr txBox="true"/>
          <p:nvPr/>
        </p:nvSpPr>
        <p:spPr>
          <a:xfrm rot="0">
            <a:off x="2703845" y="381000"/>
            <a:ext cx="12880309" cy="2409147"/>
          </a:xfrm>
          <a:prstGeom prst="rect">
            <a:avLst/>
          </a:prstGeom>
        </p:spPr>
        <p:txBody>
          <a:bodyPr anchor="t" rtlCol="false" tIns="0" lIns="0" bIns="0" rIns="0">
            <a:spAutoFit/>
          </a:bodyPr>
          <a:lstStyle/>
          <a:p>
            <a:pPr algn="ctr">
              <a:lnSpc>
                <a:spcPts val="17619"/>
              </a:lnSpc>
            </a:pPr>
            <a:r>
              <a:rPr lang="en-US" sz="12767" i="true" spc="-1315">
                <a:solidFill>
                  <a:srgbClr val="F2EFEB"/>
                </a:solidFill>
                <a:latin typeface="Bugaki Italics"/>
                <a:ea typeface="Bugaki Italics"/>
                <a:cs typeface="Bugaki Italics"/>
                <a:sym typeface="Bugaki Italics"/>
              </a:rPr>
              <a:t>OBRIGADO!</a:t>
            </a:r>
          </a:p>
        </p:txBody>
      </p:sp>
      <p:sp>
        <p:nvSpPr>
          <p:cNvPr name="Freeform 4" id="4"/>
          <p:cNvSpPr/>
          <p:nvPr/>
        </p:nvSpPr>
        <p:spPr>
          <a:xfrm flipH="false" flipV="false" rot="0">
            <a:off x="0" y="-82000"/>
            <a:ext cx="2397565" cy="1010011"/>
          </a:xfrm>
          <a:custGeom>
            <a:avLst/>
            <a:gdLst/>
            <a:ahLst/>
            <a:cxnLst/>
            <a:rect r="r" b="b" t="t" l="l"/>
            <a:pathLst>
              <a:path h="1010011" w="2397565">
                <a:moveTo>
                  <a:pt x="0" y="0"/>
                </a:moveTo>
                <a:lnTo>
                  <a:pt x="2397565" y="0"/>
                </a:lnTo>
                <a:lnTo>
                  <a:pt x="2397565" y="1010011"/>
                </a:lnTo>
                <a:lnTo>
                  <a:pt x="0" y="1010011"/>
                </a:lnTo>
                <a:lnTo>
                  <a:pt x="0" y="0"/>
                </a:lnTo>
                <a:close/>
              </a:path>
            </a:pathLst>
          </a:custGeom>
          <a:blipFill>
            <a:blip r:embed="rId2"/>
            <a:stretch>
              <a:fillRect l="-23511" t="-123567" r="-70535" b="-427893"/>
            </a:stretch>
          </a:blipFill>
        </p:spPr>
      </p:sp>
      <p:sp>
        <p:nvSpPr>
          <p:cNvPr name="TextBox 5" id="5"/>
          <p:cNvSpPr txBox="true"/>
          <p:nvPr/>
        </p:nvSpPr>
        <p:spPr>
          <a:xfrm rot="0">
            <a:off x="4855964" y="8343483"/>
            <a:ext cx="8576072" cy="580390"/>
          </a:xfrm>
          <a:prstGeom prst="rect">
            <a:avLst/>
          </a:prstGeom>
        </p:spPr>
        <p:txBody>
          <a:bodyPr anchor="t" rtlCol="false" tIns="0" lIns="0" bIns="0" rIns="0">
            <a:spAutoFit/>
          </a:bodyPr>
          <a:lstStyle/>
          <a:p>
            <a:pPr algn="ctr">
              <a:lnSpc>
                <a:spcPts val="4759"/>
              </a:lnSpc>
            </a:pPr>
            <a:r>
              <a:rPr lang="en-US" sz="3399">
                <a:solidFill>
                  <a:srgbClr val="F2EFEB"/>
                </a:solidFill>
                <a:latin typeface="Open Sans Extra Bold"/>
                <a:ea typeface="Open Sans Extra Bold"/>
                <a:cs typeface="Open Sans Extra Bold"/>
                <a:sym typeface="Open Sans Extra Bold"/>
              </a:rPr>
              <a:t>https://forms.gle/Q1BYFnKxjyKuCC647</a:t>
            </a:r>
          </a:p>
        </p:txBody>
      </p:sp>
      <p:grpSp>
        <p:nvGrpSpPr>
          <p:cNvPr name="Group 6" id="6"/>
          <p:cNvGrpSpPr/>
          <p:nvPr/>
        </p:nvGrpSpPr>
        <p:grpSpPr>
          <a:xfrm rot="0">
            <a:off x="2601404" y="2790147"/>
            <a:ext cx="13085192" cy="920474"/>
            <a:chOff x="0" y="0"/>
            <a:chExt cx="4193376" cy="294982"/>
          </a:xfrm>
        </p:grpSpPr>
        <p:sp>
          <p:nvSpPr>
            <p:cNvPr name="Freeform 7" id="7"/>
            <p:cNvSpPr/>
            <p:nvPr/>
          </p:nvSpPr>
          <p:spPr>
            <a:xfrm flipH="false" flipV="false" rot="0">
              <a:off x="0" y="0"/>
              <a:ext cx="4193376" cy="294982"/>
            </a:xfrm>
            <a:custGeom>
              <a:avLst/>
              <a:gdLst/>
              <a:ahLst/>
              <a:cxnLst/>
              <a:rect r="r" b="b" t="t" l="l"/>
              <a:pathLst>
                <a:path h="294982" w="4193376">
                  <a:moveTo>
                    <a:pt x="37866" y="0"/>
                  </a:moveTo>
                  <a:lnTo>
                    <a:pt x="4155510" y="0"/>
                  </a:lnTo>
                  <a:cubicBezTo>
                    <a:pt x="4165553" y="0"/>
                    <a:pt x="4175184" y="3989"/>
                    <a:pt x="4182285" y="11091"/>
                  </a:cubicBezTo>
                  <a:cubicBezTo>
                    <a:pt x="4189387" y="18192"/>
                    <a:pt x="4193376" y="27823"/>
                    <a:pt x="4193376" y="37866"/>
                  </a:cubicBezTo>
                  <a:lnTo>
                    <a:pt x="4193376" y="257116"/>
                  </a:lnTo>
                  <a:cubicBezTo>
                    <a:pt x="4193376" y="267159"/>
                    <a:pt x="4189387" y="276790"/>
                    <a:pt x="4182285" y="283891"/>
                  </a:cubicBezTo>
                  <a:cubicBezTo>
                    <a:pt x="4175184" y="290992"/>
                    <a:pt x="4165553" y="294982"/>
                    <a:pt x="4155510" y="294982"/>
                  </a:cubicBezTo>
                  <a:lnTo>
                    <a:pt x="37866" y="294982"/>
                  </a:lnTo>
                  <a:cubicBezTo>
                    <a:pt x="27823" y="294982"/>
                    <a:pt x="18192" y="290992"/>
                    <a:pt x="11091" y="283891"/>
                  </a:cubicBezTo>
                  <a:cubicBezTo>
                    <a:pt x="3989" y="276790"/>
                    <a:pt x="0" y="267159"/>
                    <a:pt x="0" y="257116"/>
                  </a:cubicBezTo>
                  <a:lnTo>
                    <a:pt x="0" y="37866"/>
                  </a:lnTo>
                  <a:cubicBezTo>
                    <a:pt x="0" y="27823"/>
                    <a:pt x="3989" y="18192"/>
                    <a:pt x="11091" y="11091"/>
                  </a:cubicBezTo>
                  <a:cubicBezTo>
                    <a:pt x="18192" y="3989"/>
                    <a:pt x="27823" y="0"/>
                    <a:pt x="37866" y="0"/>
                  </a:cubicBezTo>
                  <a:close/>
                </a:path>
              </a:pathLst>
            </a:custGeom>
            <a:solidFill>
              <a:srgbClr val="F7AC16"/>
            </a:solidFill>
            <a:ln w="57150" cap="rnd">
              <a:solidFill>
                <a:srgbClr val="000000"/>
              </a:solidFill>
              <a:prstDash val="solid"/>
              <a:round/>
            </a:ln>
          </p:spPr>
        </p:sp>
        <p:sp>
          <p:nvSpPr>
            <p:cNvPr name="TextBox 8" id="8"/>
            <p:cNvSpPr txBox="true"/>
            <p:nvPr/>
          </p:nvSpPr>
          <p:spPr>
            <a:xfrm>
              <a:off x="0" y="-28575"/>
              <a:ext cx="4193376" cy="323557"/>
            </a:xfrm>
            <a:prstGeom prst="rect">
              <a:avLst/>
            </a:prstGeom>
          </p:spPr>
          <p:txBody>
            <a:bodyPr anchor="ctr" rtlCol="false" tIns="38988" lIns="38988" bIns="38988" rIns="38988"/>
            <a:lstStyle/>
            <a:p>
              <a:pPr algn="ctr" marL="0" indent="0" lvl="0">
                <a:lnSpc>
                  <a:spcPts val="2100"/>
                </a:lnSpc>
                <a:spcBef>
                  <a:spcPct val="0"/>
                </a:spcBef>
              </a:pPr>
            </a:p>
          </p:txBody>
        </p:sp>
      </p:grpSp>
      <p:sp>
        <p:nvSpPr>
          <p:cNvPr name="TextBox 9" id="9"/>
          <p:cNvSpPr txBox="true"/>
          <p:nvPr/>
        </p:nvSpPr>
        <p:spPr>
          <a:xfrm rot="0">
            <a:off x="2998037" y="2993209"/>
            <a:ext cx="12291926" cy="504825"/>
          </a:xfrm>
          <a:prstGeom prst="rect">
            <a:avLst/>
          </a:prstGeom>
        </p:spPr>
        <p:txBody>
          <a:bodyPr anchor="t" rtlCol="false" tIns="0" lIns="0" bIns="0" rIns="0">
            <a:spAutoFit/>
          </a:bodyPr>
          <a:lstStyle/>
          <a:p>
            <a:pPr algn="ctr">
              <a:lnSpc>
                <a:spcPts val="3960"/>
              </a:lnSpc>
              <a:spcBef>
                <a:spcPct val="0"/>
              </a:spcBef>
            </a:pPr>
            <a:r>
              <a:rPr lang="en-US" b="true" sz="3300" spc="-198">
                <a:solidFill>
                  <a:srgbClr val="000000"/>
                </a:solidFill>
                <a:latin typeface="Space Mono Bold"/>
                <a:ea typeface="Space Mono Bold"/>
                <a:cs typeface="Space Mono Bold"/>
                <a:sym typeface="Space Mono Bold"/>
              </a:rPr>
              <a:t>Contem para gente o que você achou da aula de hoje:</a:t>
            </a:r>
          </a:p>
        </p:txBody>
      </p:sp>
      <p:pic>
        <p:nvPicPr>
          <p:cNvPr name="Picture 10" id="10"/>
          <p:cNvPicPr>
            <a:picLocks noChangeAspect="true"/>
          </p:cNvPicPr>
          <p:nvPr/>
        </p:nvPicPr>
        <p:blipFill>
          <a:blip r:embed="rId3"/>
          <a:stretch>
            <a:fillRect/>
          </a:stretch>
        </p:blipFill>
        <p:spPr>
          <a:xfrm rot="0">
            <a:off x="6675120" y="3591510"/>
            <a:ext cx="4937760" cy="493776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2933913" y="3751500"/>
            <a:ext cx="12420175" cy="3820887"/>
            <a:chOff x="0" y="0"/>
            <a:chExt cx="3381187" cy="1040173"/>
          </a:xfrm>
        </p:grpSpPr>
        <p:sp>
          <p:nvSpPr>
            <p:cNvPr name="Freeform 9" id="9"/>
            <p:cNvSpPr/>
            <p:nvPr/>
          </p:nvSpPr>
          <p:spPr>
            <a:xfrm flipH="false" flipV="false" rot="0">
              <a:off x="0" y="0"/>
              <a:ext cx="3381187" cy="1040174"/>
            </a:xfrm>
            <a:custGeom>
              <a:avLst/>
              <a:gdLst/>
              <a:ahLst/>
              <a:cxnLst/>
              <a:rect r="r" b="b" t="t" l="l"/>
              <a:pathLst>
                <a:path h="1040174" w="3381187">
                  <a:moveTo>
                    <a:pt x="39893" y="0"/>
                  </a:moveTo>
                  <a:lnTo>
                    <a:pt x="3341294" y="0"/>
                  </a:lnTo>
                  <a:cubicBezTo>
                    <a:pt x="3363326" y="0"/>
                    <a:pt x="3381187" y="17861"/>
                    <a:pt x="3381187" y="39893"/>
                  </a:cubicBezTo>
                  <a:lnTo>
                    <a:pt x="3381187" y="1000280"/>
                  </a:lnTo>
                  <a:cubicBezTo>
                    <a:pt x="3381187" y="1022313"/>
                    <a:pt x="3363326" y="1040174"/>
                    <a:pt x="3341294" y="1040174"/>
                  </a:cubicBezTo>
                  <a:lnTo>
                    <a:pt x="39893" y="1040174"/>
                  </a:lnTo>
                  <a:cubicBezTo>
                    <a:pt x="17861" y="1040174"/>
                    <a:pt x="0" y="1022313"/>
                    <a:pt x="0" y="1000280"/>
                  </a:cubicBezTo>
                  <a:lnTo>
                    <a:pt x="0" y="39893"/>
                  </a:lnTo>
                  <a:cubicBezTo>
                    <a:pt x="0" y="17861"/>
                    <a:pt x="17861" y="0"/>
                    <a:pt x="39893"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381187" cy="1068748"/>
            </a:xfrm>
            <a:prstGeom prst="rect">
              <a:avLst/>
            </a:prstGeom>
          </p:spPr>
          <p:txBody>
            <a:bodyPr anchor="ctr" rtlCol="false" tIns="38383" lIns="38383" bIns="38383" rIns="38383"/>
            <a:lstStyle/>
            <a:p>
              <a:pPr algn="ctr">
                <a:lnSpc>
                  <a:spcPts val="2240"/>
                </a:lnSpc>
              </a:pPr>
            </a:p>
          </p:txBody>
        </p:sp>
      </p:grpSp>
      <p:sp>
        <p:nvSpPr>
          <p:cNvPr name="TextBox 11" id="11"/>
          <p:cNvSpPr txBox="true"/>
          <p:nvPr/>
        </p:nvSpPr>
        <p:spPr>
          <a:xfrm rot="0">
            <a:off x="3344457" y="3971551"/>
            <a:ext cx="11599086" cy="3600836"/>
          </a:xfrm>
          <a:prstGeom prst="rect">
            <a:avLst/>
          </a:prstGeom>
        </p:spPr>
        <p:txBody>
          <a:bodyPr anchor="t" rtlCol="false" tIns="0" lIns="0" bIns="0" rIns="0">
            <a:spAutoFit/>
          </a:bodyPr>
          <a:lstStyle/>
          <a:p>
            <a:pPr algn="just">
              <a:lnSpc>
                <a:spcPts val="4777"/>
              </a:lnSpc>
            </a:pPr>
            <a:r>
              <a:rPr lang="en-US" b="true" sz="3981" spc="-238">
                <a:solidFill>
                  <a:srgbClr val="000000"/>
                </a:solidFill>
                <a:latin typeface="Space Mono Bold"/>
                <a:ea typeface="Space Mono Bold"/>
                <a:cs typeface="Space Mono Bold"/>
                <a:sym typeface="Space Mono Bold"/>
              </a:rPr>
              <a:t>Uma empresa de refrigerantes fez uma pesquisa na internet para escolher o nome de seu novo refrigerante. Os internautas votaram em cinco nomes: Kola, Metro, Pong, Samba e Zip . </a:t>
            </a:r>
          </a:p>
          <a:p>
            <a:pPr algn="just">
              <a:lnSpc>
                <a:spcPts val="4777"/>
              </a:lnSpc>
              <a:spcBef>
                <a:spcPct val="0"/>
              </a:spcBef>
            </a:pPr>
          </a:p>
        </p:txBody>
      </p:sp>
      <p:sp>
        <p:nvSpPr>
          <p:cNvPr name="TextBox 12" id="12"/>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PESQUISA DE OPINIÃO</a:t>
            </a:r>
          </a:p>
        </p:txBody>
      </p:sp>
      <p:sp>
        <p:nvSpPr>
          <p:cNvPr name="TextBox 13" id="13"/>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4" id="14"/>
          <p:cNvGrpSpPr/>
          <p:nvPr/>
        </p:nvGrpSpPr>
        <p:grpSpPr>
          <a:xfrm rot="0">
            <a:off x="6052825" y="2345328"/>
            <a:ext cx="5568198" cy="937903"/>
            <a:chOff x="0" y="0"/>
            <a:chExt cx="3358039" cy="565625"/>
          </a:xfrm>
        </p:grpSpPr>
        <p:sp>
          <p:nvSpPr>
            <p:cNvPr name="Freeform 15" id="15"/>
            <p:cNvSpPr/>
            <p:nvPr/>
          </p:nvSpPr>
          <p:spPr>
            <a:xfrm flipH="false" flipV="false" rot="0">
              <a:off x="0" y="0"/>
              <a:ext cx="3358039" cy="565625"/>
            </a:xfrm>
            <a:custGeom>
              <a:avLst/>
              <a:gdLst/>
              <a:ahLst/>
              <a:cxnLst/>
              <a:rect r="r" b="b" t="t" l="l"/>
              <a:pathLst>
                <a:path h="565625" w="3358039">
                  <a:moveTo>
                    <a:pt x="88984" y="0"/>
                  </a:moveTo>
                  <a:lnTo>
                    <a:pt x="3269054" y="0"/>
                  </a:lnTo>
                  <a:cubicBezTo>
                    <a:pt x="3318199" y="0"/>
                    <a:pt x="3358039" y="39840"/>
                    <a:pt x="3358039" y="88984"/>
                  </a:cubicBezTo>
                  <a:lnTo>
                    <a:pt x="3358039" y="476641"/>
                  </a:lnTo>
                  <a:cubicBezTo>
                    <a:pt x="3358039" y="525786"/>
                    <a:pt x="3318199" y="565625"/>
                    <a:pt x="3269054" y="565625"/>
                  </a:cubicBezTo>
                  <a:lnTo>
                    <a:pt x="88984" y="565625"/>
                  </a:lnTo>
                  <a:cubicBezTo>
                    <a:pt x="39840" y="565625"/>
                    <a:pt x="0" y="525786"/>
                    <a:pt x="0" y="476641"/>
                  </a:cubicBezTo>
                  <a:lnTo>
                    <a:pt x="0" y="88984"/>
                  </a:lnTo>
                  <a:cubicBezTo>
                    <a:pt x="0" y="39840"/>
                    <a:pt x="39840" y="0"/>
                    <a:pt x="88984" y="0"/>
                  </a:cubicBezTo>
                  <a:close/>
                </a:path>
              </a:pathLst>
            </a:custGeom>
            <a:solidFill>
              <a:srgbClr val="F7AC16"/>
            </a:solidFill>
            <a:ln w="57150" cap="rnd">
              <a:solidFill>
                <a:srgbClr val="000000"/>
              </a:solidFill>
              <a:prstDash val="solid"/>
              <a:round/>
            </a:ln>
          </p:spPr>
        </p:sp>
        <p:sp>
          <p:nvSpPr>
            <p:cNvPr name="TextBox 16" id="16"/>
            <p:cNvSpPr txBox="true"/>
            <p:nvPr/>
          </p:nvSpPr>
          <p:spPr>
            <a:xfrm>
              <a:off x="0" y="-28575"/>
              <a:ext cx="3358039" cy="594200"/>
            </a:xfrm>
            <a:prstGeom prst="rect">
              <a:avLst/>
            </a:prstGeom>
          </p:spPr>
          <p:txBody>
            <a:bodyPr anchor="ctr" rtlCol="false" tIns="38383" lIns="38383" bIns="38383" rIns="38383"/>
            <a:lstStyle/>
            <a:p>
              <a:pPr algn="ctr">
                <a:lnSpc>
                  <a:spcPts val="2240"/>
                </a:lnSpc>
              </a:pPr>
            </a:p>
          </p:txBody>
        </p:sp>
      </p:grpSp>
      <p:sp>
        <p:nvSpPr>
          <p:cNvPr name="TextBox 17" id="17"/>
          <p:cNvSpPr txBox="true"/>
          <p:nvPr/>
        </p:nvSpPr>
        <p:spPr>
          <a:xfrm rot="0">
            <a:off x="6484963" y="2578396"/>
            <a:ext cx="5318073" cy="462242"/>
          </a:xfrm>
          <a:prstGeom prst="rect">
            <a:avLst/>
          </a:prstGeom>
        </p:spPr>
        <p:txBody>
          <a:bodyPr anchor="t" rtlCol="false" tIns="0" lIns="0" bIns="0" rIns="0">
            <a:spAutoFit/>
          </a:bodyPr>
          <a:lstStyle/>
          <a:p>
            <a:pPr algn="just">
              <a:lnSpc>
                <a:spcPts val="3604"/>
              </a:lnSpc>
              <a:spcBef>
                <a:spcPct val="0"/>
              </a:spcBef>
            </a:pPr>
            <a:r>
              <a:rPr lang="en-US" b="true" sz="3003" spc="-180">
                <a:solidFill>
                  <a:srgbClr val="000000"/>
                </a:solidFill>
                <a:latin typeface="Space Mono Bold"/>
                <a:ea typeface="Space Mono Bold"/>
                <a:cs typeface="Space Mono Bold"/>
                <a:sym typeface="Space Mono Bold"/>
              </a:rPr>
              <a:t>Vamos aquecer primeiro!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633045" y="1976124"/>
            <a:ext cx="12420175" cy="2714625"/>
            <a:chOff x="0" y="0"/>
            <a:chExt cx="3381187" cy="739012"/>
          </a:xfrm>
        </p:grpSpPr>
        <p:sp>
          <p:nvSpPr>
            <p:cNvPr name="Freeform 9" id="9"/>
            <p:cNvSpPr/>
            <p:nvPr/>
          </p:nvSpPr>
          <p:spPr>
            <a:xfrm flipH="false" flipV="false" rot="0">
              <a:off x="0" y="0"/>
              <a:ext cx="3381187" cy="739012"/>
            </a:xfrm>
            <a:custGeom>
              <a:avLst/>
              <a:gdLst/>
              <a:ahLst/>
              <a:cxnLst/>
              <a:rect r="r" b="b" t="t" l="l"/>
              <a:pathLst>
                <a:path h="739012" w="3381187">
                  <a:moveTo>
                    <a:pt x="39893" y="0"/>
                  </a:moveTo>
                  <a:lnTo>
                    <a:pt x="3341294" y="0"/>
                  </a:lnTo>
                  <a:cubicBezTo>
                    <a:pt x="3363326" y="0"/>
                    <a:pt x="3381187" y="17861"/>
                    <a:pt x="3381187" y="39893"/>
                  </a:cubicBezTo>
                  <a:lnTo>
                    <a:pt x="3381187" y="699118"/>
                  </a:lnTo>
                  <a:cubicBezTo>
                    <a:pt x="3381187" y="721151"/>
                    <a:pt x="3363326" y="739012"/>
                    <a:pt x="3341294" y="739012"/>
                  </a:cubicBezTo>
                  <a:lnTo>
                    <a:pt x="39893" y="739012"/>
                  </a:lnTo>
                  <a:cubicBezTo>
                    <a:pt x="17861" y="739012"/>
                    <a:pt x="0" y="721151"/>
                    <a:pt x="0" y="699118"/>
                  </a:cubicBezTo>
                  <a:lnTo>
                    <a:pt x="0" y="39893"/>
                  </a:lnTo>
                  <a:cubicBezTo>
                    <a:pt x="0" y="17861"/>
                    <a:pt x="17861" y="0"/>
                    <a:pt x="39893"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381187" cy="767587"/>
            </a:xfrm>
            <a:prstGeom prst="rect">
              <a:avLst/>
            </a:prstGeom>
          </p:spPr>
          <p:txBody>
            <a:bodyPr anchor="ctr" rtlCol="false" tIns="38383" lIns="38383" bIns="38383" rIns="38383"/>
            <a:lstStyle/>
            <a:p>
              <a:pPr algn="ctr">
                <a:lnSpc>
                  <a:spcPts val="2240"/>
                </a:lnSpc>
              </a:pPr>
            </a:p>
          </p:txBody>
        </p:sp>
      </p:grpSp>
      <p:grpSp>
        <p:nvGrpSpPr>
          <p:cNvPr name="Group 11" id="11"/>
          <p:cNvGrpSpPr/>
          <p:nvPr/>
        </p:nvGrpSpPr>
        <p:grpSpPr>
          <a:xfrm rot="0">
            <a:off x="4633045" y="5031959"/>
            <a:ext cx="12420175" cy="4226341"/>
            <a:chOff x="0" y="0"/>
            <a:chExt cx="3381187" cy="1150551"/>
          </a:xfrm>
        </p:grpSpPr>
        <p:sp>
          <p:nvSpPr>
            <p:cNvPr name="Freeform 12" id="12"/>
            <p:cNvSpPr/>
            <p:nvPr/>
          </p:nvSpPr>
          <p:spPr>
            <a:xfrm flipH="false" flipV="false" rot="0">
              <a:off x="0" y="0"/>
              <a:ext cx="3381187" cy="1150551"/>
            </a:xfrm>
            <a:custGeom>
              <a:avLst/>
              <a:gdLst/>
              <a:ahLst/>
              <a:cxnLst/>
              <a:rect r="r" b="b" t="t" l="l"/>
              <a:pathLst>
                <a:path h="1150551" w="3381187">
                  <a:moveTo>
                    <a:pt x="39893" y="0"/>
                  </a:moveTo>
                  <a:lnTo>
                    <a:pt x="3341294" y="0"/>
                  </a:lnTo>
                  <a:cubicBezTo>
                    <a:pt x="3363326" y="0"/>
                    <a:pt x="3381187" y="17861"/>
                    <a:pt x="3381187" y="39893"/>
                  </a:cubicBezTo>
                  <a:lnTo>
                    <a:pt x="3381187" y="1110658"/>
                  </a:lnTo>
                  <a:cubicBezTo>
                    <a:pt x="3381187" y="1132691"/>
                    <a:pt x="3363326" y="1150551"/>
                    <a:pt x="3341294" y="1150551"/>
                  </a:cubicBezTo>
                  <a:lnTo>
                    <a:pt x="39893" y="1150551"/>
                  </a:lnTo>
                  <a:cubicBezTo>
                    <a:pt x="17861" y="1150551"/>
                    <a:pt x="0" y="1132691"/>
                    <a:pt x="0" y="1110658"/>
                  </a:cubicBezTo>
                  <a:lnTo>
                    <a:pt x="0" y="39893"/>
                  </a:lnTo>
                  <a:cubicBezTo>
                    <a:pt x="0" y="17861"/>
                    <a:pt x="17861" y="0"/>
                    <a:pt x="39893"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3381187" cy="1179126"/>
            </a:xfrm>
            <a:prstGeom prst="rect">
              <a:avLst/>
            </a:prstGeom>
          </p:spPr>
          <p:txBody>
            <a:bodyPr anchor="ctr" rtlCol="false" tIns="38383" lIns="38383" bIns="38383" rIns="38383"/>
            <a:lstStyle/>
            <a:p>
              <a:pPr algn="ctr">
                <a:lnSpc>
                  <a:spcPts val="2240"/>
                </a:lnSpc>
              </a:pPr>
            </a:p>
          </p:txBody>
        </p:sp>
      </p:grpSp>
      <p:sp>
        <p:nvSpPr>
          <p:cNvPr name="Freeform 14" id="14"/>
          <p:cNvSpPr/>
          <p:nvPr/>
        </p:nvSpPr>
        <p:spPr>
          <a:xfrm flipH="false" flipV="false" rot="1653351">
            <a:off x="2186140" y="1936555"/>
            <a:ext cx="885164" cy="2264374"/>
          </a:xfrm>
          <a:custGeom>
            <a:avLst/>
            <a:gdLst/>
            <a:ahLst/>
            <a:cxnLst/>
            <a:rect r="r" b="b" t="t" l="l"/>
            <a:pathLst>
              <a:path h="2264374" w="885164">
                <a:moveTo>
                  <a:pt x="0" y="0"/>
                </a:moveTo>
                <a:lnTo>
                  <a:pt x="885165" y="0"/>
                </a:lnTo>
                <a:lnTo>
                  <a:pt x="885165" y="2264374"/>
                </a:lnTo>
                <a:lnTo>
                  <a:pt x="0" y="2264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1553275">
            <a:off x="1910012" y="4382936"/>
            <a:ext cx="1032657" cy="2386393"/>
          </a:xfrm>
          <a:custGeom>
            <a:avLst/>
            <a:gdLst/>
            <a:ahLst/>
            <a:cxnLst/>
            <a:rect r="r" b="b" t="t" l="l"/>
            <a:pathLst>
              <a:path h="2386393" w="1032657">
                <a:moveTo>
                  <a:pt x="0" y="0"/>
                </a:moveTo>
                <a:lnTo>
                  <a:pt x="1032657" y="0"/>
                </a:lnTo>
                <a:lnTo>
                  <a:pt x="1032657" y="2386394"/>
                </a:lnTo>
                <a:lnTo>
                  <a:pt x="0" y="23863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2195532">
            <a:off x="2170295" y="7053438"/>
            <a:ext cx="1242126" cy="1946351"/>
          </a:xfrm>
          <a:custGeom>
            <a:avLst/>
            <a:gdLst/>
            <a:ahLst/>
            <a:cxnLst/>
            <a:rect r="r" b="b" t="t" l="l"/>
            <a:pathLst>
              <a:path h="1946351" w="1242126">
                <a:moveTo>
                  <a:pt x="0" y="0"/>
                </a:moveTo>
                <a:lnTo>
                  <a:pt x="1242126" y="0"/>
                </a:lnTo>
                <a:lnTo>
                  <a:pt x="1242126" y="1946351"/>
                </a:lnTo>
                <a:lnTo>
                  <a:pt x="0" y="19463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5687883" y="2122675"/>
            <a:ext cx="10310498" cy="2328259"/>
          </a:xfrm>
          <a:prstGeom prst="rect">
            <a:avLst/>
          </a:prstGeom>
        </p:spPr>
        <p:txBody>
          <a:bodyPr anchor="t" rtlCol="false" tIns="0" lIns="0" bIns="0" rIns="0">
            <a:spAutoFit/>
          </a:bodyPr>
          <a:lstStyle/>
          <a:p>
            <a:pPr algn="just">
              <a:lnSpc>
                <a:spcPts val="3713"/>
              </a:lnSpc>
            </a:pPr>
            <a:r>
              <a:rPr lang="en-US" b="true" sz="3094" spc="-185">
                <a:solidFill>
                  <a:srgbClr val="000000"/>
                </a:solidFill>
                <a:latin typeface="Space Mono Bold"/>
                <a:ea typeface="Space Mono Bold"/>
                <a:cs typeface="Space Mono Bold"/>
                <a:sym typeface="Space Mono Bold"/>
              </a:rPr>
              <a:t>Sabe-se o seguinte sobre o resultado:</a:t>
            </a:r>
            <a:r>
              <a:rPr lang="en-US" b="true" sz="3094" spc="-185">
                <a:solidFill>
                  <a:srgbClr val="000000"/>
                </a:solidFill>
                <a:latin typeface="Space Mono Bold"/>
                <a:ea typeface="Space Mono Bold"/>
                <a:cs typeface="Space Mono Bold"/>
                <a:sym typeface="Space Mono Bold"/>
              </a:rPr>
              <a:t> </a:t>
            </a:r>
          </a:p>
          <a:p>
            <a:pPr algn="just" marL="668182" indent="-334091" lvl="1">
              <a:lnSpc>
                <a:spcPts val="3713"/>
              </a:lnSpc>
              <a:buFont typeface="Arial"/>
              <a:buChar char="•"/>
            </a:pPr>
            <a:r>
              <a:rPr lang="en-US" b="true" sz="3094" spc="-185">
                <a:solidFill>
                  <a:srgbClr val="000000"/>
                </a:solidFill>
                <a:latin typeface="Space Mono Bold"/>
                <a:ea typeface="Space Mono Bold"/>
                <a:cs typeface="Space Mono Bold"/>
                <a:sym typeface="Space Mono Bold"/>
              </a:rPr>
              <a:t>Samba teve mais votos do que Pong. </a:t>
            </a:r>
          </a:p>
          <a:p>
            <a:pPr algn="just" marL="668182" indent="-334091" lvl="1">
              <a:lnSpc>
                <a:spcPts val="3713"/>
              </a:lnSpc>
              <a:buFont typeface="Arial"/>
              <a:buChar char="•"/>
            </a:pPr>
            <a:r>
              <a:rPr lang="en-US" b="true" sz="3094" spc="-185">
                <a:solidFill>
                  <a:srgbClr val="000000"/>
                </a:solidFill>
                <a:latin typeface="Space Mono Bold"/>
                <a:ea typeface="Space Mono Bold"/>
                <a:cs typeface="Space Mono Bold"/>
                <a:sym typeface="Space Mono Bold"/>
              </a:rPr>
              <a:t>Samba teve mais votos do que Kola mas menos votos do que Zip. </a:t>
            </a:r>
          </a:p>
          <a:p>
            <a:pPr algn="just" marL="668182" indent="-334091" lvl="1">
              <a:lnSpc>
                <a:spcPts val="3713"/>
              </a:lnSpc>
              <a:spcBef>
                <a:spcPct val="0"/>
              </a:spcBef>
              <a:buFont typeface="Arial"/>
              <a:buChar char="•"/>
            </a:pPr>
            <a:r>
              <a:rPr lang="en-US" b="true" sz="3094" spc="-185">
                <a:solidFill>
                  <a:srgbClr val="000000"/>
                </a:solidFill>
                <a:latin typeface="Space Mono Bold"/>
                <a:ea typeface="Space Mono Bold"/>
                <a:cs typeface="Space Mono Bold"/>
                <a:sym typeface="Space Mono Bold"/>
              </a:rPr>
              <a:t>Metro teve menos votos do que Kola.</a:t>
            </a:r>
          </a:p>
        </p:txBody>
      </p:sp>
      <p:sp>
        <p:nvSpPr>
          <p:cNvPr name="TextBox 18" id="18"/>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PESQUISA DE OPINIÃO</a:t>
            </a:r>
          </a:p>
        </p:txBody>
      </p:sp>
      <p:sp>
        <p:nvSpPr>
          <p:cNvPr name="TextBox 19" id="19"/>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20" id="20"/>
          <p:cNvSpPr txBox="true"/>
          <p:nvPr/>
        </p:nvSpPr>
        <p:spPr>
          <a:xfrm rot="0">
            <a:off x="5043589" y="5311661"/>
            <a:ext cx="11599086" cy="3666937"/>
          </a:xfrm>
          <a:prstGeom prst="rect">
            <a:avLst/>
          </a:prstGeom>
        </p:spPr>
        <p:txBody>
          <a:bodyPr anchor="t" rtlCol="false" tIns="0" lIns="0" bIns="0" rIns="0">
            <a:spAutoFit/>
          </a:bodyPr>
          <a:lstStyle/>
          <a:p>
            <a:pPr algn="just">
              <a:lnSpc>
                <a:spcPts val="4177"/>
              </a:lnSpc>
              <a:spcBef>
                <a:spcPct val="0"/>
              </a:spcBef>
            </a:pPr>
            <a:r>
              <a:rPr lang="en-US" b="true" sz="3481" spc="-208">
                <a:solidFill>
                  <a:srgbClr val="000000"/>
                </a:solidFill>
                <a:latin typeface="Space Mono Bold"/>
                <a:ea typeface="Space Mono Bold"/>
                <a:cs typeface="Space Mono Bold"/>
                <a:sym typeface="Space Mono Bold"/>
              </a:rPr>
              <a:t>Questão 1. Qual foi o nome mais votado na pesquisa?</a:t>
            </a:r>
          </a:p>
          <a:p>
            <a:pPr algn="just">
              <a:lnSpc>
                <a:spcPts val="4177"/>
              </a:lnSpc>
              <a:spcBef>
                <a:spcPct val="0"/>
              </a:spcBef>
            </a:pPr>
            <a:r>
              <a:rPr lang="en-US" b="true" sz="3481" spc="-208" u="none">
                <a:solidFill>
                  <a:srgbClr val="000000"/>
                </a:solidFill>
                <a:latin typeface="Space Mono Bold"/>
                <a:ea typeface="Space Mono Bold"/>
                <a:cs typeface="Space Mono Bold"/>
                <a:sym typeface="Space Mono Bold"/>
              </a:rPr>
              <a:t>a) Kola </a:t>
            </a:r>
          </a:p>
          <a:p>
            <a:pPr algn="just">
              <a:lnSpc>
                <a:spcPts val="4177"/>
              </a:lnSpc>
              <a:spcBef>
                <a:spcPct val="0"/>
              </a:spcBef>
            </a:pPr>
            <a:r>
              <a:rPr lang="en-US" b="true" sz="3481" spc="-208" u="none">
                <a:solidFill>
                  <a:srgbClr val="000000"/>
                </a:solidFill>
                <a:latin typeface="Space Mono Bold"/>
                <a:ea typeface="Space Mono Bold"/>
                <a:cs typeface="Space Mono Bold"/>
                <a:sym typeface="Space Mono Bold"/>
              </a:rPr>
              <a:t>b) Metro </a:t>
            </a:r>
          </a:p>
          <a:p>
            <a:pPr algn="just">
              <a:lnSpc>
                <a:spcPts val="4177"/>
              </a:lnSpc>
              <a:spcBef>
                <a:spcPct val="0"/>
              </a:spcBef>
            </a:pPr>
            <a:r>
              <a:rPr lang="en-US" b="true" sz="3481" spc="-208" u="none">
                <a:solidFill>
                  <a:srgbClr val="000000"/>
                </a:solidFill>
                <a:latin typeface="Space Mono Bold"/>
                <a:ea typeface="Space Mono Bold"/>
                <a:cs typeface="Space Mono Bold"/>
                <a:sym typeface="Space Mono Bold"/>
              </a:rPr>
              <a:t>c) Zip </a:t>
            </a:r>
          </a:p>
          <a:p>
            <a:pPr algn="just">
              <a:lnSpc>
                <a:spcPts val="4177"/>
              </a:lnSpc>
              <a:spcBef>
                <a:spcPct val="0"/>
              </a:spcBef>
            </a:pPr>
            <a:r>
              <a:rPr lang="en-US" b="true" sz="3481" spc="-208" u="none">
                <a:solidFill>
                  <a:srgbClr val="000000"/>
                </a:solidFill>
                <a:latin typeface="Space Mono Bold"/>
                <a:ea typeface="Space Mono Bold"/>
                <a:cs typeface="Space Mono Bold"/>
                <a:sym typeface="Space Mono Bold"/>
              </a:rPr>
              <a:t>d) Samba </a:t>
            </a:r>
          </a:p>
          <a:p>
            <a:pPr algn="just">
              <a:lnSpc>
                <a:spcPts val="4177"/>
              </a:lnSpc>
              <a:spcBef>
                <a:spcPct val="0"/>
              </a:spcBef>
            </a:pPr>
            <a:r>
              <a:rPr lang="en-US" b="true" sz="3481" spc="-208" u="none">
                <a:solidFill>
                  <a:srgbClr val="000000"/>
                </a:solidFill>
                <a:latin typeface="Space Mono Bold"/>
                <a:ea typeface="Space Mono Bold"/>
                <a:cs typeface="Space Mono Bold"/>
                <a:sym typeface="Space Mono Bold"/>
              </a:rPr>
              <a:t>e) Pong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sp>
        <p:nvSpPr>
          <p:cNvPr name="TextBox 8" id="8"/>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PESQUISA DE OPINIÃO</a:t>
            </a:r>
          </a:p>
        </p:txBody>
      </p:sp>
      <p:sp>
        <p:nvSpPr>
          <p:cNvPr name="TextBox 9" id="9"/>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0" id="10"/>
          <p:cNvGrpSpPr/>
          <p:nvPr/>
        </p:nvGrpSpPr>
        <p:grpSpPr>
          <a:xfrm rot="0">
            <a:off x="1028700" y="3851125"/>
            <a:ext cx="12009630" cy="5407175"/>
            <a:chOff x="0" y="0"/>
            <a:chExt cx="3269423" cy="1472014"/>
          </a:xfrm>
        </p:grpSpPr>
        <p:sp>
          <p:nvSpPr>
            <p:cNvPr name="Freeform 11" id="11"/>
            <p:cNvSpPr/>
            <p:nvPr/>
          </p:nvSpPr>
          <p:spPr>
            <a:xfrm flipH="false" flipV="false" rot="0">
              <a:off x="0" y="0"/>
              <a:ext cx="3269423" cy="1472014"/>
            </a:xfrm>
            <a:custGeom>
              <a:avLst/>
              <a:gdLst/>
              <a:ahLst/>
              <a:cxnLst/>
              <a:rect r="r" b="b" t="t" l="l"/>
              <a:pathLst>
                <a:path h="1472014" w="3269423">
                  <a:moveTo>
                    <a:pt x="41257" y="0"/>
                  </a:moveTo>
                  <a:lnTo>
                    <a:pt x="3228166" y="0"/>
                  </a:lnTo>
                  <a:cubicBezTo>
                    <a:pt x="3239108" y="0"/>
                    <a:pt x="3249602" y="4347"/>
                    <a:pt x="3257340" y="12084"/>
                  </a:cubicBezTo>
                  <a:cubicBezTo>
                    <a:pt x="3265077" y="19821"/>
                    <a:pt x="3269423" y="30315"/>
                    <a:pt x="3269423" y="41257"/>
                  </a:cubicBezTo>
                  <a:lnTo>
                    <a:pt x="3269423" y="1430757"/>
                  </a:lnTo>
                  <a:cubicBezTo>
                    <a:pt x="3269423" y="1453542"/>
                    <a:pt x="3250952" y="1472014"/>
                    <a:pt x="3228166" y="1472014"/>
                  </a:cubicBezTo>
                  <a:lnTo>
                    <a:pt x="41257" y="1472014"/>
                  </a:lnTo>
                  <a:cubicBezTo>
                    <a:pt x="30315" y="1472014"/>
                    <a:pt x="19821" y="1467667"/>
                    <a:pt x="12084" y="1459930"/>
                  </a:cubicBezTo>
                  <a:cubicBezTo>
                    <a:pt x="4347" y="1452193"/>
                    <a:pt x="0" y="1441699"/>
                    <a:pt x="0" y="1430757"/>
                  </a:cubicBezTo>
                  <a:lnTo>
                    <a:pt x="0" y="41257"/>
                  </a:lnTo>
                  <a:cubicBezTo>
                    <a:pt x="0" y="18471"/>
                    <a:pt x="18471" y="0"/>
                    <a:pt x="41257"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3269423" cy="1500589"/>
            </a:xfrm>
            <a:prstGeom prst="rect">
              <a:avLst/>
            </a:prstGeom>
          </p:spPr>
          <p:txBody>
            <a:bodyPr anchor="ctr" rtlCol="false" tIns="38383" lIns="38383" bIns="38383" rIns="38383"/>
            <a:lstStyle/>
            <a:p>
              <a:pPr algn="ctr">
                <a:lnSpc>
                  <a:spcPts val="2240"/>
                </a:lnSpc>
              </a:pPr>
            </a:p>
          </p:txBody>
        </p:sp>
      </p:grpSp>
      <p:sp>
        <p:nvSpPr>
          <p:cNvPr name="TextBox 13" id="13"/>
          <p:cNvSpPr txBox="true"/>
          <p:nvPr/>
        </p:nvSpPr>
        <p:spPr>
          <a:xfrm rot="0">
            <a:off x="1439244" y="4217529"/>
            <a:ext cx="11311202" cy="4343100"/>
          </a:xfrm>
          <a:prstGeom prst="rect">
            <a:avLst/>
          </a:prstGeom>
        </p:spPr>
        <p:txBody>
          <a:bodyPr anchor="t" rtlCol="false" tIns="0" lIns="0" bIns="0" rIns="0">
            <a:spAutoFit/>
          </a:bodyPr>
          <a:lstStyle/>
          <a:p>
            <a:pPr algn="just">
              <a:lnSpc>
                <a:spcPts val="4297"/>
              </a:lnSpc>
            </a:pPr>
            <a:r>
              <a:rPr lang="en-US" b="true" sz="3581" spc="-214">
                <a:solidFill>
                  <a:srgbClr val="000000"/>
                </a:solidFill>
                <a:latin typeface="Space Mono Bold"/>
                <a:ea typeface="Space Mono Bold"/>
                <a:cs typeface="Space Mono Bold"/>
                <a:sym typeface="Space Mono Bold"/>
              </a:rPr>
              <a:t>Primeiro, sabemos que Samba teve mais votos que Pong e Kola:</a:t>
            </a:r>
          </a:p>
          <a:p>
            <a:pPr algn="just" marL="773279" indent="-386640" lvl="1">
              <a:lnSpc>
                <a:spcPts val="4297"/>
              </a:lnSpc>
              <a:buFont typeface="Arial"/>
              <a:buChar char="•"/>
            </a:pPr>
            <a:r>
              <a:rPr lang="en-US" b="true" sz="3581" spc="-214">
                <a:solidFill>
                  <a:srgbClr val="000000"/>
                </a:solidFill>
                <a:latin typeface="Space Mono Bold"/>
                <a:ea typeface="Space Mono Bold"/>
                <a:cs typeface="Space Mono Bold"/>
                <a:sym typeface="Space Mono Bold"/>
              </a:rPr>
              <a:t>Regras 1 e 2</a:t>
            </a:r>
          </a:p>
          <a:p>
            <a:pPr algn="just">
              <a:lnSpc>
                <a:spcPts val="4297"/>
              </a:lnSpc>
            </a:pPr>
            <a:r>
              <a:rPr lang="en-US" b="true" sz="3581" spc="-214">
                <a:solidFill>
                  <a:srgbClr val="000000"/>
                </a:solidFill>
                <a:latin typeface="Space Mono Bold"/>
                <a:ea typeface="Space Mono Bold"/>
                <a:cs typeface="Space Mono Bold"/>
                <a:sym typeface="Space Mono Bold"/>
              </a:rPr>
              <a:t>Dessa forma, como Zip teve mais votos que Samba, ele teve mais que Pong e Kola também</a:t>
            </a:r>
          </a:p>
          <a:p>
            <a:pPr algn="just" marL="773279" indent="-386640" lvl="1">
              <a:lnSpc>
                <a:spcPts val="4297"/>
              </a:lnSpc>
              <a:buFont typeface="Arial"/>
              <a:buChar char="•"/>
            </a:pPr>
            <a:r>
              <a:rPr lang="en-US" b="true" sz="3581" spc="-214">
                <a:solidFill>
                  <a:srgbClr val="000000"/>
                </a:solidFill>
                <a:latin typeface="Space Mono Bold"/>
                <a:ea typeface="Space Mono Bold"/>
                <a:cs typeface="Space Mono Bold"/>
                <a:sym typeface="Space Mono Bold"/>
              </a:rPr>
              <a:t>Regra 2</a:t>
            </a:r>
          </a:p>
          <a:p>
            <a:pPr algn="just">
              <a:lnSpc>
                <a:spcPts val="4297"/>
              </a:lnSpc>
            </a:pPr>
            <a:r>
              <a:rPr lang="en-US" b="true" sz="3581" spc="-214">
                <a:solidFill>
                  <a:srgbClr val="000000"/>
                </a:solidFill>
                <a:latin typeface="Space Mono Bold"/>
                <a:ea typeface="Space Mono Bold"/>
                <a:cs typeface="Space Mono Bold"/>
                <a:sym typeface="Space Mono Bold"/>
              </a:rPr>
              <a:t>Por fim, como Metro teve menos votos que o Kola, o Zip teve a maior quantidade de votos.</a:t>
            </a:r>
          </a:p>
        </p:txBody>
      </p:sp>
      <p:grpSp>
        <p:nvGrpSpPr>
          <p:cNvPr name="Group 14" id="14"/>
          <p:cNvGrpSpPr/>
          <p:nvPr/>
        </p:nvGrpSpPr>
        <p:grpSpPr>
          <a:xfrm rot="0">
            <a:off x="5621275" y="2156918"/>
            <a:ext cx="3235025" cy="1227483"/>
            <a:chOff x="0" y="0"/>
            <a:chExt cx="975234" cy="370038"/>
          </a:xfrm>
        </p:grpSpPr>
        <p:sp>
          <p:nvSpPr>
            <p:cNvPr name="Freeform 15" id="15"/>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6" id="16"/>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grpSp>
        <p:nvGrpSpPr>
          <p:cNvPr name="Group 17" id="17"/>
          <p:cNvGrpSpPr/>
          <p:nvPr/>
        </p:nvGrpSpPr>
        <p:grpSpPr>
          <a:xfrm rot="0">
            <a:off x="13116246" y="4942462"/>
            <a:ext cx="4475683" cy="2893234"/>
            <a:chOff x="0" y="0"/>
            <a:chExt cx="1349244" cy="872197"/>
          </a:xfrm>
        </p:grpSpPr>
        <p:sp>
          <p:nvSpPr>
            <p:cNvPr name="Freeform 18" id="18"/>
            <p:cNvSpPr/>
            <p:nvPr/>
          </p:nvSpPr>
          <p:spPr>
            <a:xfrm flipH="false" flipV="false" rot="0">
              <a:off x="0" y="0"/>
              <a:ext cx="1349244" cy="872197"/>
            </a:xfrm>
            <a:custGeom>
              <a:avLst/>
              <a:gdLst/>
              <a:ahLst/>
              <a:cxnLst/>
              <a:rect r="r" b="b" t="t" l="l"/>
              <a:pathLst>
                <a:path h="872197" w="1349244">
                  <a:moveTo>
                    <a:pt x="110706" y="0"/>
                  </a:moveTo>
                  <a:lnTo>
                    <a:pt x="1238539" y="0"/>
                  </a:lnTo>
                  <a:cubicBezTo>
                    <a:pt x="1267900" y="0"/>
                    <a:pt x="1296058" y="11664"/>
                    <a:pt x="1316819" y="32425"/>
                  </a:cubicBezTo>
                  <a:cubicBezTo>
                    <a:pt x="1337581" y="53186"/>
                    <a:pt x="1349244" y="81345"/>
                    <a:pt x="1349244" y="110706"/>
                  </a:cubicBezTo>
                  <a:lnTo>
                    <a:pt x="1349244" y="761492"/>
                  </a:lnTo>
                  <a:cubicBezTo>
                    <a:pt x="1349244" y="790853"/>
                    <a:pt x="1337581" y="819011"/>
                    <a:pt x="1316819" y="839773"/>
                  </a:cubicBezTo>
                  <a:cubicBezTo>
                    <a:pt x="1296058" y="860534"/>
                    <a:pt x="1267900" y="872197"/>
                    <a:pt x="1238539" y="872197"/>
                  </a:cubicBezTo>
                  <a:lnTo>
                    <a:pt x="110706" y="872197"/>
                  </a:lnTo>
                  <a:cubicBezTo>
                    <a:pt x="49565" y="872197"/>
                    <a:pt x="0" y="822633"/>
                    <a:pt x="0" y="761492"/>
                  </a:cubicBezTo>
                  <a:lnTo>
                    <a:pt x="0" y="110706"/>
                  </a:lnTo>
                  <a:cubicBezTo>
                    <a:pt x="0" y="49565"/>
                    <a:pt x="49565" y="0"/>
                    <a:pt x="110706"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85725"/>
              <a:ext cx="1349244" cy="957922"/>
            </a:xfrm>
            <a:prstGeom prst="rect">
              <a:avLst/>
            </a:prstGeom>
          </p:spPr>
          <p:txBody>
            <a:bodyPr anchor="ctr" rtlCol="false" tIns="34661" lIns="34661" bIns="34661" rIns="34661"/>
            <a:lstStyle/>
            <a:p>
              <a:pPr algn="ctr">
                <a:lnSpc>
                  <a:spcPts val="6019"/>
                </a:lnSpc>
              </a:pPr>
              <a:r>
                <a:rPr lang="en-US" sz="4299" b="true">
                  <a:solidFill>
                    <a:srgbClr val="000000"/>
                  </a:solidFill>
                  <a:latin typeface="Space Mono Bold"/>
                  <a:ea typeface="Space Mono Bold"/>
                  <a:cs typeface="Space Mono Bold"/>
                  <a:sym typeface="Space Mono Bold"/>
                </a:rPr>
                <a:t>Resposta: Letra C</a:t>
              </a:r>
            </a:p>
            <a:p>
              <a:pPr algn="ctr">
                <a:lnSpc>
                  <a:spcPts val="6019"/>
                </a:lnSpc>
              </a:pPr>
              <a:r>
                <a:rPr lang="en-US" b="true" sz="4299">
                  <a:solidFill>
                    <a:srgbClr val="000000"/>
                  </a:solidFill>
                  <a:latin typeface="Space Mono Bold"/>
                  <a:ea typeface="Space Mono Bold"/>
                  <a:cs typeface="Space Mono Bold"/>
                  <a:sym typeface="Space Mono Bold"/>
                </a:rPr>
                <a:t>Zip</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4666395" y="1863319"/>
            <a:ext cx="12592905" cy="3908651"/>
            <a:chOff x="0" y="0"/>
            <a:chExt cx="3428210" cy="1064066"/>
          </a:xfrm>
        </p:grpSpPr>
        <p:sp>
          <p:nvSpPr>
            <p:cNvPr name="Freeform 9" id="9"/>
            <p:cNvSpPr/>
            <p:nvPr/>
          </p:nvSpPr>
          <p:spPr>
            <a:xfrm flipH="false" flipV="false" rot="0">
              <a:off x="0" y="0"/>
              <a:ext cx="3428210" cy="1064065"/>
            </a:xfrm>
            <a:custGeom>
              <a:avLst/>
              <a:gdLst/>
              <a:ahLst/>
              <a:cxnLst/>
              <a:rect r="r" b="b" t="t" l="l"/>
              <a:pathLst>
                <a:path h="1064065" w="3428210">
                  <a:moveTo>
                    <a:pt x="39346" y="0"/>
                  </a:moveTo>
                  <a:lnTo>
                    <a:pt x="3388864" y="0"/>
                  </a:lnTo>
                  <a:cubicBezTo>
                    <a:pt x="3399299" y="0"/>
                    <a:pt x="3409307" y="4145"/>
                    <a:pt x="3416686" y="11524"/>
                  </a:cubicBezTo>
                  <a:cubicBezTo>
                    <a:pt x="3424065" y="18903"/>
                    <a:pt x="3428210" y="28911"/>
                    <a:pt x="3428210" y="39346"/>
                  </a:cubicBezTo>
                  <a:lnTo>
                    <a:pt x="3428210" y="1024719"/>
                  </a:lnTo>
                  <a:cubicBezTo>
                    <a:pt x="3428210" y="1035155"/>
                    <a:pt x="3424065" y="1045162"/>
                    <a:pt x="3416686" y="1052541"/>
                  </a:cubicBezTo>
                  <a:cubicBezTo>
                    <a:pt x="3409307" y="1059920"/>
                    <a:pt x="3399299" y="1064065"/>
                    <a:pt x="3388864" y="1064065"/>
                  </a:cubicBezTo>
                  <a:lnTo>
                    <a:pt x="39346" y="1064065"/>
                  </a:lnTo>
                  <a:cubicBezTo>
                    <a:pt x="17616" y="1064065"/>
                    <a:pt x="0" y="1046450"/>
                    <a:pt x="0" y="1024719"/>
                  </a:cubicBezTo>
                  <a:lnTo>
                    <a:pt x="0" y="39346"/>
                  </a:lnTo>
                  <a:cubicBezTo>
                    <a:pt x="0" y="28911"/>
                    <a:pt x="4145" y="18903"/>
                    <a:pt x="11524" y="11524"/>
                  </a:cubicBezTo>
                  <a:cubicBezTo>
                    <a:pt x="18903" y="4145"/>
                    <a:pt x="28911" y="0"/>
                    <a:pt x="39346" y="0"/>
                  </a:cubicBezTo>
                  <a:close/>
                </a:path>
              </a:pathLst>
            </a:custGeom>
            <a:solidFill>
              <a:srgbClr val="F7AC16"/>
            </a:solidFill>
            <a:ln w="57150" cap="rnd">
              <a:solidFill>
                <a:srgbClr val="000000"/>
              </a:solidFill>
              <a:prstDash val="solid"/>
              <a:round/>
            </a:ln>
          </p:spPr>
        </p:sp>
        <p:sp>
          <p:nvSpPr>
            <p:cNvPr name="TextBox 10" id="10"/>
            <p:cNvSpPr txBox="true"/>
            <p:nvPr/>
          </p:nvSpPr>
          <p:spPr>
            <a:xfrm>
              <a:off x="0" y="-28575"/>
              <a:ext cx="3428210" cy="1092641"/>
            </a:xfrm>
            <a:prstGeom prst="rect">
              <a:avLst/>
            </a:prstGeom>
          </p:spPr>
          <p:txBody>
            <a:bodyPr anchor="ctr" rtlCol="false" tIns="38383" lIns="38383" bIns="38383" rIns="38383"/>
            <a:lstStyle/>
            <a:p>
              <a:pPr algn="ctr">
                <a:lnSpc>
                  <a:spcPts val="2240"/>
                </a:lnSpc>
              </a:pPr>
            </a:p>
          </p:txBody>
        </p:sp>
      </p:grpSp>
      <p:grpSp>
        <p:nvGrpSpPr>
          <p:cNvPr name="Group 11" id="11"/>
          <p:cNvGrpSpPr/>
          <p:nvPr/>
        </p:nvGrpSpPr>
        <p:grpSpPr>
          <a:xfrm rot="0">
            <a:off x="2443555" y="5895794"/>
            <a:ext cx="14815745" cy="3870266"/>
            <a:chOff x="0" y="0"/>
            <a:chExt cx="4033342" cy="1053616"/>
          </a:xfrm>
        </p:grpSpPr>
        <p:sp>
          <p:nvSpPr>
            <p:cNvPr name="Freeform 12" id="12"/>
            <p:cNvSpPr/>
            <p:nvPr/>
          </p:nvSpPr>
          <p:spPr>
            <a:xfrm flipH="false" flipV="false" rot="0">
              <a:off x="0" y="0"/>
              <a:ext cx="4033342" cy="1053616"/>
            </a:xfrm>
            <a:custGeom>
              <a:avLst/>
              <a:gdLst/>
              <a:ahLst/>
              <a:cxnLst/>
              <a:rect r="r" b="b" t="t" l="l"/>
              <a:pathLst>
                <a:path h="1053616" w="4033342">
                  <a:moveTo>
                    <a:pt x="33443" y="0"/>
                  </a:moveTo>
                  <a:lnTo>
                    <a:pt x="3999899" y="0"/>
                  </a:lnTo>
                  <a:cubicBezTo>
                    <a:pt x="4008768" y="0"/>
                    <a:pt x="4017275" y="3523"/>
                    <a:pt x="4023547" y="9795"/>
                  </a:cubicBezTo>
                  <a:cubicBezTo>
                    <a:pt x="4029818" y="16067"/>
                    <a:pt x="4033342" y="24573"/>
                    <a:pt x="4033342" y="33443"/>
                  </a:cubicBezTo>
                  <a:lnTo>
                    <a:pt x="4033342" y="1020173"/>
                  </a:lnTo>
                  <a:cubicBezTo>
                    <a:pt x="4033342" y="1038643"/>
                    <a:pt x="4018369" y="1053616"/>
                    <a:pt x="3999899" y="1053616"/>
                  </a:cubicBezTo>
                  <a:lnTo>
                    <a:pt x="33443" y="1053616"/>
                  </a:lnTo>
                  <a:cubicBezTo>
                    <a:pt x="24573" y="1053616"/>
                    <a:pt x="16067" y="1050093"/>
                    <a:pt x="9795" y="1043821"/>
                  </a:cubicBezTo>
                  <a:cubicBezTo>
                    <a:pt x="3523" y="1037549"/>
                    <a:pt x="0" y="1029043"/>
                    <a:pt x="0" y="1020173"/>
                  </a:cubicBezTo>
                  <a:lnTo>
                    <a:pt x="0" y="33443"/>
                  </a:lnTo>
                  <a:cubicBezTo>
                    <a:pt x="0" y="24573"/>
                    <a:pt x="3523" y="16067"/>
                    <a:pt x="9795" y="9795"/>
                  </a:cubicBezTo>
                  <a:cubicBezTo>
                    <a:pt x="16067" y="3523"/>
                    <a:pt x="24573" y="0"/>
                    <a:pt x="33443" y="0"/>
                  </a:cubicBezTo>
                  <a:close/>
                </a:path>
              </a:pathLst>
            </a:custGeom>
            <a:solidFill>
              <a:srgbClr val="F7AC16"/>
            </a:solidFill>
            <a:ln w="57150" cap="rnd">
              <a:solidFill>
                <a:srgbClr val="000000"/>
              </a:solidFill>
              <a:prstDash val="solid"/>
              <a:round/>
            </a:ln>
          </p:spPr>
        </p:sp>
        <p:sp>
          <p:nvSpPr>
            <p:cNvPr name="TextBox 13" id="13"/>
            <p:cNvSpPr txBox="true"/>
            <p:nvPr/>
          </p:nvSpPr>
          <p:spPr>
            <a:xfrm>
              <a:off x="0" y="-28575"/>
              <a:ext cx="4033342" cy="1082191"/>
            </a:xfrm>
            <a:prstGeom prst="rect">
              <a:avLst/>
            </a:prstGeom>
          </p:spPr>
          <p:txBody>
            <a:bodyPr anchor="ctr" rtlCol="false" tIns="38383" lIns="38383" bIns="38383" rIns="38383"/>
            <a:lstStyle/>
            <a:p>
              <a:pPr algn="ctr">
                <a:lnSpc>
                  <a:spcPts val="2240"/>
                </a:lnSpc>
              </a:pPr>
            </a:p>
          </p:txBody>
        </p:sp>
      </p:grpSp>
      <p:sp>
        <p:nvSpPr>
          <p:cNvPr name="Freeform 14" id="14"/>
          <p:cNvSpPr/>
          <p:nvPr/>
        </p:nvSpPr>
        <p:spPr>
          <a:xfrm flipH="false" flipV="false" rot="0">
            <a:off x="1105189" y="1363695"/>
            <a:ext cx="3047068" cy="4022532"/>
          </a:xfrm>
          <a:custGeom>
            <a:avLst/>
            <a:gdLst/>
            <a:ahLst/>
            <a:cxnLst/>
            <a:rect r="r" b="b" t="t" l="l"/>
            <a:pathLst>
              <a:path h="4022532" w="3047068">
                <a:moveTo>
                  <a:pt x="0" y="0"/>
                </a:moveTo>
                <a:lnTo>
                  <a:pt x="3047067" y="0"/>
                </a:lnTo>
                <a:lnTo>
                  <a:pt x="3047067" y="4022531"/>
                </a:lnTo>
                <a:lnTo>
                  <a:pt x="0" y="4022531"/>
                </a:lnTo>
                <a:lnTo>
                  <a:pt x="0" y="0"/>
                </a:lnTo>
                <a:close/>
              </a:path>
            </a:pathLst>
          </a:custGeom>
          <a:blipFill>
            <a:blip r:embed="rId4"/>
            <a:stretch>
              <a:fillRect l="0" t="0" r="0" b="0"/>
            </a:stretch>
          </a:blipFill>
        </p:spPr>
      </p:sp>
      <p:sp>
        <p:nvSpPr>
          <p:cNvPr name="TextBox 15" id="15"/>
          <p:cNvSpPr txBox="true"/>
          <p:nvPr/>
        </p:nvSpPr>
        <p:spPr>
          <a:xfrm rot="0">
            <a:off x="5082649" y="2153831"/>
            <a:ext cx="11760397" cy="3143089"/>
          </a:xfrm>
          <a:prstGeom prst="rect">
            <a:avLst/>
          </a:prstGeom>
        </p:spPr>
        <p:txBody>
          <a:bodyPr anchor="t" rtlCol="false" tIns="0" lIns="0" bIns="0" rIns="0">
            <a:spAutoFit/>
          </a:bodyPr>
          <a:lstStyle/>
          <a:p>
            <a:pPr algn="just">
              <a:lnSpc>
                <a:spcPts val="4177"/>
              </a:lnSpc>
              <a:spcBef>
                <a:spcPct val="0"/>
              </a:spcBef>
            </a:pPr>
            <a:r>
              <a:rPr lang="en-US" b="true" sz="3481" spc="-208">
                <a:solidFill>
                  <a:srgbClr val="000000"/>
                </a:solidFill>
                <a:latin typeface="Space Mono Bold"/>
                <a:ea typeface="Space Mono Bold"/>
                <a:cs typeface="Space Mono Bold"/>
                <a:sym typeface="Space Mono Bold"/>
              </a:rPr>
              <a:t>RC100 é um robô que pode mover-se nas quatro direções, Norte, Sul, Leste e Oeste. O RC100 é comandado utilizando uma linguagem de programação que tem apenas cinco comandos.  Após receber e executar um comando, o robô permanece parado até receber o próximo comando</a:t>
            </a:r>
          </a:p>
        </p:txBody>
      </p:sp>
      <p:sp>
        <p:nvSpPr>
          <p:cNvPr name="TextBox 16" id="16"/>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spc="-722">
                <a:solidFill>
                  <a:srgbClr val="F7AC16"/>
                </a:solidFill>
                <a:latin typeface="Bugaki"/>
                <a:ea typeface="Bugaki"/>
                <a:cs typeface="Bugaki"/>
                <a:sym typeface="Bugaki"/>
              </a:rPr>
              <a:t>ROBÔ COLETOR</a:t>
            </a:r>
          </a:p>
        </p:txBody>
      </p:sp>
      <p:sp>
        <p:nvSpPr>
          <p:cNvPr name="TextBox 17" id="17"/>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8" id="18"/>
          <p:cNvSpPr txBox="true"/>
          <p:nvPr/>
        </p:nvSpPr>
        <p:spPr>
          <a:xfrm rot="0">
            <a:off x="2821743" y="6162893"/>
            <a:ext cx="14204733" cy="3343484"/>
          </a:xfrm>
          <a:prstGeom prst="rect">
            <a:avLst/>
          </a:prstGeom>
        </p:spPr>
        <p:txBody>
          <a:bodyPr anchor="t" rtlCol="false" tIns="0" lIns="0" bIns="0" rIns="0">
            <a:spAutoFit/>
          </a:bodyPr>
          <a:lstStyle/>
          <a:p>
            <a:pPr algn="just">
              <a:lnSpc>
                <a:spcPts val="3348"/>
              </a:lnSpc>
            </a:pPr>
            <a:r>
              <a:rPr lang="en-US" b="true" sz="2790" spc="-167">
                <a:solidFill>
                  <a:srgbClr val="000000"/>
                </a:solidFill>
                <a:latin typeface="Space Mono Bold"/>
                <a:ea typeface="Space Mono Bold"/>
                <a:cs typeface="Space Mono Bold"/>
                <a:sym typeface="Space Mono Bold"/>
              </a:rPr>
              <a:t>Os comandos são:</a:t>
            </a:r>
          </a:p>
          <a:p>
            <a:pPr algn="just">
              <a:lnSpc>
                <a:spcPts val="3348"/>
              </a:lnSpc>
            </a:pPr>
            <a:r>
              <a:rPr lang="en-US" b="true" sz="2790" spc="-167">
                <a:solidFill>
                  <a:srgbClr val="000000"/>
                </a:solidFill>
                <a:latin typeface="Space Mono Bold"/>
                <a:ea typeface="Space Mono Bold"/>
                <a:cs typeface="Space Mono Bold"/>
                <a:sym typeface="Space Mono Bold"/>
              </a:rPr>
              <a:t>• N : ao receber esse comando, o robô move-se 10 metros na direção Norte;</a:t>
            </a:r>
          </a:p>
          <a:p>
            <a:pPr algn="just">
              <a:lnSpc>
                <a:spcPts val="3348"/>
              </a:lnSpc>
            </a:pPr>
            <a:r>
              <a:rPr lang="en-US" b="true" sz="2790" spc="-167">
                <a:solidFill>
                  <a:srgbClr val="000000"/>
                </a:solidFill>
                <a:latin typeface="Space Mono Bold"/>
                <a:ea typeface="Space Mono Bold"/>
                <a:cs typeface="Space Mono Bold"/>
                <a:sym typeface="Space Mono Bold"/>
              </a:rPr>
              <a:t>• S: ao receber esse comando, o robô move-se 10 metros na direção Sul;</a:t>
            </a:r>
          </a:p>
          <a:p>
            <a:pPr algn="just">
              <a:lnSpc>
                <a:spcPts val="3348"/>
              </a:lnSpc>
            </a:pPr>
            <a:r>
              <a:rPr lang="en-US" b="true" sz="2790" spc="-167">
                <a:solidFill>
                  <a:srgbClr val="000000"/>
                </a:solidFill>
                <a:latin typeface="Space Mono Bold"/>
                <a:ea typeface="Space Mono Bold"/>
                <a:cs typeface="Space Mono Bold"/>
                <a:sym typeface="Space Mono Bold"/>
              </a:rPr>
              <a:t>• L: ao receber esse comando, o robô move-se 10 metros na direção Leste; </a:t>
            </a:r>
          </a:p>
          <a:p>
            <a:pPr algn="just">
              <a:lnSpc>
                <a:spcPts val="3348"/>
              </a:lnSpc>
            </a:pPr>
            <a:r>
              <a:rPr lang="en-US" b="true" sz="2790" spc="-167">
                <a:solidFill>
                  <a:srgbClr val="000000"/>
                </a:solidFill>
                <a:latin typeface="Space Mono Bold"/>
                <a:ea typeface="Space Mono Bold"/>
                <a:cs typeface="Space Mono Bold"/>
                <a:sym typeface="Space Mono Bold"/>
              </a:rPr>
              <a:t>• O: ao receber esse comando, o robô move-se 10 metros na direção Oeste; </a:t>
            </a:r>
          </a:p>
          <a:p>
            <a:pPr algn="just">
              <a:lnSpc>
                <a:spcPts val="3348"/>
              </a:lnSpc>
              <a:spcBef>
                <a:spcPct val="0"/>
              </a:spcBef>
            </a:pPr>
            <a:r>
              <a:rPr lang="en-US" b="true" sz="2790" spc="-167">
                <a:solidFill>
                  <a:srgbClr val="000000"/>
                </a:solidFill>
                <a:latin typeface="Space Mono Bold"/>
                <a:ea typeface="Space Mono Bold"/>
                <a:cs typeface="Space Mono Bold"/>
                <a:sym typeface="Space Mono Bold"/>
              </a:rPr>
              <a:t>• C : ao receber esse comando, o robô permanece no mesmo local mas cava um buraco e recolhe amostras do solo;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sp>
        <p:nvSpPr>
          <p:cNvPr name="Freeform 8" id="8"/>
          <p:cNvSpPr/>
          <p:nvPr/>
        </p:nvSpPr>
        <p:spPr>
          <a:xfrm flipH="false" flipV="false" rot="0">
            <a:off x="524126" y="2408575"/>
            <a:ext cx="1781803" cy="2352216"/>
          </a:xfrm>
          <a:custGeom>
            <a:avLst/>
            <a:gdLst/>
            <a:ahLst/>
            <a:cxnLst/>
            <a:rect r="r" b="b" t="t" l="l"/>
            <a:pathLst>
              <a:path h="2352216" w="1781803">
                <a:moveTo>
                  <a:pt x="0" y="0"/>
                </a:moveTo>
                <a:lnTo>
                  <a:pt x="1781803" y="0"/>
                </a:lnTo>
                <a:lnTo>
                  <a:pt x="1781803" y="2352216"/>
                </a:lnTo>
                <a:lnTo>
                  <a:pt x="0" y="2352216"/>
                </a:lnTo>
                <a:lnTo>
                  <a:pt x="0" y="0"/>
                </a:lnTo>
                <a:close/>
              </a:path>
            </a:pathLst>
          </a:custGeom>
          <a:blipFill>
            <a:blip r:embed="rId4"/>
            <a:stretch>
              <a:fillRect l="0" t="0" r="0" b="0"/>
            </a:stretch>
          </a:blipFill>
        </p:spPr>
      </p:sp>
      <p:sp>
        <p:nvSpPr>
          <p:cNvPr name="Freeform 9" id="9"/>
          <p:cNvSpPr/>
          <p:nvPr/>
        </p:nvSpPr>
        <p:spPr>
          <a:xfrm flipH="false" flipV="false" rot="0">
            <a:off x="832251" y="307064"/>
            <a:ext cx="2947357" cy="2101511"/>
          </a:xfrm>
          <a:custGeom>
            <a:avLst/>
            <a:gdLst/>
            <a:ahLst/>
            <a:cxnLst/>
            <a:rect r="r" b="b" t="t" l="l"/>
            <a:pathLst>
              <a:path h="2101511" w="2947357">
                <a:moveTo>
                  <a:pt x="0" y="0"/>
                </a:moveTo>
                <a:lnTo>
                  <a:pt x="2947356" y="0"/>
                </a:lnTo>
                <a:lnTo>
                  <a:pt x="2947356" y="2101511"/>
                </a:lnTo>
                <a:lnTo>
                  <a:pt x="0" y="21015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2821743" y="2014710"/>
            <a:ext cx="14404378" cy="6495093"/>
            <a:chOff x="0" y="0"/>
            <a:chExt cx="3921354" cy="1768182"/>
          </a:xfrm>
        </p:grpSpPr>
        <p:sp>
          <p:nvSpPr>
            <p:cNvPr name="Freeform 11" id="11"/>
            <p:cNvSpPr/>
            <p:nvPr/>
          </p:nvSpPr>
          <p:spPr>
            <a:xfrm flipH="false" flipV="false" rot="0">
              <a:off x="0" y="0"/>
              <a:ext cx="3921354" cy="1768182"/>
            </a:xfrm>
            <a:custGeom>
              <a:avLst/>
              <a:gdLst/>
              <a:ahLst/>
              <a:cxnLst/>
              <a:rect r="r" b="b" t="t" l="l"/>
              <a:pathLst>
                <a:path h="1768182" w="3921354">
                  <a:moveTo>
                    <a:pt x="34398" y="0"/>
                  </a:moveTo>
                  <a:lnTo>
                    <a:pt x="3886956" y="0"/>
                  </a:lnTo>
                  <a:cubicBezTo>
                    <a:pt x="3905953" y="0"/>
                    <a:pt x="3921354" y="15401"/>
                    <a:pt x="3921354" y="34398"/>
                  </a:cubicBezTo>
                  <a:lnTo>
                    <a:pt x="3921354" y="1733784"/>
                  </a:lnTo>
                  <a:cubicBezTo>
                    <a:pt x="3921354" y="1752781"/>
                    <a:pt x="3905953" y="1768182"/>
                    <a:pt x="3886956" y="1768182"/>
                  </a:cubicBezTo>
                  <a:lnTo>
                    <a:pt x="34398" y="1768182"/>
                  </a:lnTo>
                  <a:cubicBezTo>
                    <a:pt x="25275" y="1768182"/>
                    <a:pt x="16526" y="1764558"/>
                    <a:pt x="10075" y="1758107"/>
                  </a:cubicBezTo>
                  <a:cubicBezTo>
                    <a:pt x="3624" y="1751656"/>
                    <a:pt x="0" y="1742907"/>
                    <a:pt x="0" y="1733784"/>
                  </a:cubicBezTo>
                  <a:lnTo>
                    <a:pt x="0" y="34398"/>
                  </a:lnTo>
                  <a:cubicBezTo>
                    <a:pt x="0" y="25275"/>
                    <a:pt x="3624" y="16526"/>
                    <a:pt x="10075" y="10075"/>
                  </a:cubicBezTo>
                  <a:cubicBezTo>
                    <a:pt x="16526" y="3624"/>
                    <a:pt x="25275" y="0"/>
                    <a:pt x="34398" y="0"/>
                  </a:cubicBezTo>
                  <a:close/>
                </a:path>
              </a:pathLst>
            </a:custGeom>
            <a:solidFill>
              <a:srgbClr val="F7AC16"/>
            </a:solidFill>
            <a:ln w="57150" cap="rnd">
              <a:solidFill>
                <a:srgbClr val="000000"/>
              </a:solidFill>
              <a:prstDash val="solid"/>
              <a:round/>
            </a:ln>
          </p:spPr>
        </p:sp>
        <p:sp>
          <p:nvSpPr>
            <p:cNvPr name="TextBox 12" id="12"/>
            <p:cNvSpPr txBox="true"/>
            <p:nvPr/>
          </p:nvSpPr>
          <p:spPr>
            <a:xfrm>
              <a:off x="0" y="-28575"/>
              <a:ext cx="3921354" cy="1796757"/>
            </a:xfrm>
            <a:prstGeom prst="rect">
              <a:avLst/>
            </a:prstGeom>
          </p:spPr>
          <p:txBody>
            <a:bodyPr anchor="ctr" rtlCol="false" tIns="38383" lIns="38383" bIns="38383" rIns="38383"/>
            <a:lstStyle/>
            <a:p>
              <a:pPr algn="ctr">
                <a:lnSpc>
                  <a:spcPts val="2240"/>
                </a:lnSpc>
              </a:pPr>
            </a:p>
          </p:txBody>
        </p:sp>
      </p:grpSp>
      <p:sp>
        <p:nvSpPr>
          <p:cNvPr name="Freeform 13" id="13"/>
          <p:cNvSpPr/>
          <p:nvPr/>
        </p:nvSpPr>
        <p:spPr>
          <a:xfrm flipH="false" flipV="false" rot="0">
            <a:off x="9308932" y="4121699"/>
            <a:ext cx="6346414" cy="3764169"/>
          </a:xfrm>
          <a:custGeom>
            <a:avLst/>
            <a:gdLst/>
            <a:ahLst/>
            <a:cxnLst/>
            <a:rect r="r" b="b" t="t" l="l"/>
            <a:pathLst>
              <a:path h="3764169" w="6346414">
                <a:moveTo>
                  <a:pt x="0" y="0"/>
                </a:moveTo>
                <a:lnTo>
                  <a:pt x="6346414" y="0"/>
                </a:lnTo>
                <a:lnTo>
                  <a:pt x="6346414" y="3764169"/>
                </a:lnTo>
                <a:lnTo>
                  <a:pt x="0" y="3764169"/>
                </a:lnTo>
                <a:lnTo>
                  <a:pt x="0" y="0"/>
                </a:lnTo>
                <a:close/>
              </a:path>
            </a:pathLst>
          </a:custGeom>
          <a:blipFill>
            <a:blip r:embed="rId7"/>
            <a:stretch>
              <a:fillRect l="0" t="0" r="0" b="0"/>
            </a:stretch>
          </a:blipFill>
        </p:spPr>
      </p:sp>
      <p:sp>
        <p:nvSpPr>
          <p:cNvPr name="TextBox 14" id="14"/>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spc="-722">
                <a:solidFill>
                  <a:srgbClr val="F7AC16"/>
                </a:solidFill>
                <a:latin typeface="Bugaki"/>
                <a:ea typeface="Bugaki"/>
                <a:cs typeface="Bugaki"/>
                <a:sym typeface="Bugaki"/>
              </a:rPr>
              <a:t>ROBÔ COLETOR</a:t>
            </a:r>
          </a:p>
        </p:txBody>
      </p:sp>
      <p:sp>
        <p:nvSpPr>
          <p:cNvPr name="TextBox 15" id="15"/>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6" id="16"/>
          <p:cNvSpPr txBox="true"/>
          <p:nvPr/>
        </p:nvSpPr>
        <p:spPr>
          <a:xfrm rot="0">
            <a:off x="975607" y="409125"/>
            <a:ext cx="2660643" cy="1579046"/>
          </a:xfrm>
          <a:prstGeom prst="rect">
            <a:avLst/>
          </a:prstGeom>
        </p:spPr>
        <p:txBody>
          <a:bodyPr anchor="t" rtlCol="false" tIns="0" lIns="0" bIns="0" rIns="0">
            <a:spAutoFit/>
          </a:bodyPr>
          <a:lstStyle/>
          <a:p>
            <a:pPr algn="ctr">
              <a:lnSpc>
                <a:spcPts val="2554"/>
              </a:lnSpc>
            </a:pPr>
            <a:r>
              <a:rPr lang="en-US" sz="1824" b="true">
                <a:solidFill>
                  <a:srgbClr val="160E0C"/>
                </a:solidFill>
                <a:latin typeface="Space Mono Bold"/>
                <a:ea typeface="Space Mono Bold"/>
                <a:cs typeface="Space Mono Bold"/>
                <a:sym typeface="Space Mono Bold"/>
              </a:rPr>
              <a:t>N - Norte</a:t>
            </a:r>
          </a:p>
          <a:p>
            <a:pPr algn="ctr">
              <a:lnSpc>
                <a:spcPts val="2554"/>
              </a:lnSpc>
            </a:pPr>
            <a:r>
              <a:rPr lang="en-US" sz="1824" b="true">
                <a:solidFill>
                  <a:srgbClr val="160E0C"/>
                </a:solidFill>
                <a:latin typeface="Space Mono Bold"/>
                <a:ea typeface="Space Mono Bold"/>
                <a:cs typeface="Space Mono Bold"/>
                <a:sym typeface="Space Mono Bold"/>
              </a:rPr>
              <a:t> S - Sul</a:t>
            </a:r>
          </a:p>
          <a:p>
            <a:pPr algn="ctr">
              <a:lnSpc>
                <a:spcPts val="2554"/>
              </a:lnSpc>
            </a:pPr>
            <a:r>
              <a:rPr lang="en-US" sz="1824" b="true">
                <a:solidFill>
                  <a:srgbClr val="160E0C"/>
                </a:solidFill>
                <a:latin typeface="Space Mono Bold"/>
                <a:ea typeface="Space Mono Bold"/>
                <a:cs typeface="Space Mono Bold"/>
                <a:sym typeface="Space Mono Bold"/>
              </a:rPr>
              <a:t>L - Leste</a:t>
            </a:r>
          </a:p>
          <a:p>
            <a:pPr algn="ctr">
              <a:lnSpc>
                <a:spcPts val="2554"/>
              </a:lnSpc>
            </a:pPr>
            <a:r>
              <a:rPr lang="en-US" sz="1824" b="true">
                <a:solidFill>
                  <a:srgbClr val="160E0C"/>
                </a:solidFill>
                <a:latin typeface="Space Mono Bold"/>
                <a:ea typeface="Space Mono Bold"/>
                <a:cs typeface="Space Mono Bold"/>
                <a:sym typeface="Space Mono Bold"/>
              </a:rPr>
              <a:t>O - Oeste</a:t>
            </a:r>
          </a:p>
          <a:p>
            <a:pPr algn="ctr">
              <a:lnSpc>
                <a:spcPts val="2554"/>
              </a:lnSpc>
              <a:spcBef>
                <a:spcPct val="0"/>
              </a:spcBef>
            </a:pPr>
            <a:r>
              <a:rPr lang="en-US" b="true" sz="1824">
                <a:solidFill>
                  <a:srgbClr val="160E0C"/>
                </a:solidFill>
                <a:latin typeface="Space Mono Bold"/>
                <a:ea typeface="Space Mono Bold"/>
                <a:cs typeface="Space Mono Bold"/>
                <a:sym typeface="Space Mono Bold"/>
              </a:rPr>
              <a:t>C - Coletar</a:t>
            </a:r>
          </a:p>
        </p:txBody>
      </p:sp>
      <p:sp>
        <p:nvSpPr>
          <p:cNvPr name="TextBox 17" id="17"/>
          <p:cNvSpPr txBox="true"/>
          <p:nvPr/>
        </p:nvSpPr>
        <p:spPr>
          <a:xfrm rot="0">
            <a:off x="3469952" y="2576209"/>
            <a:ext cx="13107960" cy="4438986"/>
          </a:xfrm>
          <a:prstGeom prst="rect">
            <a:avLst/>
          </a:prstGeom>
        </p:spPr>
        <p:txBody>
          <a:bodyPr anchor="t" rtlCol="false" tIns="0" lIns="0" bIns="0" rIns="0">
            <a:spAutoFit/>
          </a:bodyPr>
          <a:lstStyle/>
          <a:p>
            <a:pPr algn="just">
              <a:lnSpc>
                <a:spcPts val="3532"/>
              </a:lnSpc>
              <a:spcBef>
                <a:spcPct val="0"/>
              </a:spcBef>
            </a:pPr>
            <a:r>
              <a:rPr lang="en-US" b="true" sz="2943" spc="-176">
                <a:solidFill>
                  <a:srgbClr val="000000"/>
                </a:solidFill>
                <a:latin typeface="Space Mono Bold"/>
                <a:ea typeface="Space Mono Bold"/>
                <a:cs typeface="Space Mono Bold"/>
                <a:sym typeface="Space Mono Bold"/>
              </a:rPr>
              <a:t>Questão 2. Considerando o mapa ao lado, em que cada quadradinho tem 10m de lado, qual é o menor número de comandos par</a:t>
            </a:r>
            <a:r>
              <a:rPr lang="en-US" b="true" sz="2943" spc="-176" u="none">
                <a:solidFill>
                  <a:srgbClr val="000000"/>
                </a:solidFill>
                <a:latin typeface="Space Mono Bold"/>
                <a:ea typeface="Space Mono Bold"/>
                <a:cs typeface="Space Mono Bold"/>
                <a:sym typeface="Space Mono Bold"/>
              </a:rPr>
              <a:t>a o robô coletar as amostras nas posições indicadas por uma estrela e retornar à posição inicial?</a:t>
            </a:r>
          </a:p>
          <a:p>
            <a:pPr algn="just">
              <a:lnSpc>
                <a:spcPts val="3532"/>
              </a:lnSpc>
              <a:spcBef>
                <a:spcPct val="0"/>
              </a:spcBef>
            </a:pPr>
          </a:p>
          <a:p>
            <a:pPr algn="just">
              <a:lnSpc>
                <a:spcPts val="3532"/>
              </a:lnSpc>
              <a:spcBef>
                <a:spcPct val="0"/>
              </a:spcBef>
            </a:pPr>
            <a:r>
              <a:rPr lang="en-US" b="true" sz="2943" spc="-176" u="none">
                <a:solidFill>
                  <a:srgbClr val="000000"/>
                </a:solidFill>
                <a:latin typeface="Space Mono Bold"/>
                <a:ea typeface="Space Mono Bold"/>
                <a:cs typeface="Space Mono Bold"/>
                <a:sym typeface="Space Mono Bold"/>
              </a:rPr>
              <a:t>a) 8 </a:t>
            </a:r>
          </a:p>
          <a:p>
            <a:pPr algn="just">
              <a:lnSpc>
                <a:spcPts val="3532"/>
              </a:lnSpc>
              <a:spcBef>
                <a:spcPct val="0"/>
              </a:spcBef>
            </a:pPr>
            <a:r>
              <a:rPr lang="en-US" b="true" sz="2943" spc="-176" u="none">
                <a:solidFill>
                  <a:srgbClr val="000000"/>
                </a:solidFill>
                <a:latin typeface="Space Mono Bold"/>
                <a:ea typeface="Space Mono Bold"/>
                <a:cs typeface="Space Mono Bold"/>
                <a:sym typeface="Space Mono Bold"/>
              </a:rPr>
              <a:t>b) 9 </a:t>
            </a:r>
          </a:p>
          <a:p>
            <a:pPr algn="just">
              <a:lnSpc>
                <a:spcPts val="3532"/>
              </a:lnSpc>
              <a:spcBef>
                <a:spcPct val="0"/>
              </a:spcBef>
            </a:pPr>
            <a:r>
              <a:rPr lang="en-US" b="true" sz="2943" spc="-176" u="none">
                <a:solidFill>
                  <a:srgbClr val="000000"/>
                </a:solidFill>
                <a:latin typeface="Space Mono Bold"/>
                <a:ea typeface="Space Mono Bold"/>
                <a:cs typeface="Space Mono Bold"/>
                <a:sym typeface="Space Mono Bold"/>
              </a:rPr>
              <a:t>c) 12 </a:t>
            </a:r>
          </a:p>
          <a:p>
            <a:pPr algn="just">
              <a:lnSpc>
                <a:spcPts val="3532"/>
              </a:lnSpc>
              <a:spcBef>
                <a:spcPct val="0"/>
              </a:spcBef>
            </a:pPr>
            <a:r>
              <a:rPr lang="en-US" b="true" sz="2943" spc="-176" u="none">
                <a:solidFill>
                  <a:srgbClr val="000000"/>
                </a:solidFill>
                <a:latin typeface="Space Mono Bold"/>
                <a:ea typeface="Space Mono Bold"/>
                <a:cs typeface="Space Mono Bold"/>
                <a:sym typeface="Space Mono Bold"/>
              </a:rPr>
              <a:t>d) 13 </a:t>
            </a:r>
          </a:p>
          <a:p>
            <a:pPr algn="just">
              <a:lnSpc>
                <a:spcPts val="3532"/>
              </a:lnSpc>
              <a:spcBef>
                <a:spcPct val="0"/>
              </a:spcBef>
            </a:pPr>
            <a:r>
              <a:rPr lang="en-US" b="true" sz="2943" spc="-176" u="none">
                <a:solidFill>
                  <a:srgbClr val="000000"/>
                </a:solidFill>
                <a:latin typeface="Space Mono Bold"/>
                <a:ea typeface="Space Mono Bold"/>
                <a:cs typeface="Space Mono Bold"/>
                <a:sym typeface="Space Mono Bold"/>
              </a:rPr>
              <a:t>e) 15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8" id="8"/>
          <p:cNvGrpSpPr/>
          <p:nvPr/>
        </p:nvGrpSpPr>
        <p:grpSpPr>
          <a:xfrm rot="0">
            <a:off x="1028700" y="1974664"/>
            <a:ext cx="3235025" cy="1227483"/>
            <a:chOff x="0" y="0"/>
            <a:chExt cx="975234" cy="370038"/>
          </a:xfrm>
        </p:grpSpPr>
        <p:sp>
          <p:nvSpPr>
            <p:cNvPr name="Freeform 9" id="9"/>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1" id="11"/>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2" id="12"/>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grpSp>
        <p:nvGrpSpPr>
          <p:cNvPr name="Group 13" id="13"/>
          <p:cNvGrpSpPr/>
          <p:nvPr/>
        </p:nvGrpSpPr>
        <p:grpSpPr>
          <a:xfrm rot="0">
            <a:off x="6135051" y="7874955"/>
            <a:ext cx="6017898" cy="1635455"/>
            <a:chOff x="0" y="0"/>
            <a:chExt cx="1814162" cy="493026"/>
          </a:xfrm>
        </p:grpSpPr>
        <p:sp>
          <p:nvSpPr>
            <p:cNvPr name="Freeform 14" id="14"/>
            <p:cNvSpPr/>
            <p:nvPr/>
          </p:nvSpPr>
          <p:spPr>
            <a:xfrm flipH="false" flipV="false" rot="0">
              <a:off x="0" y="0"/>
              <a:ext cx="1814162" cy="493026"/>
            </a:xfrm>
            <a:custGeom>
              <a:avLst/>
              <a:gdLst/>
              <a:ahLst/>
              <a:cxnLst/>
              <a:rect r="r" b="b" t="t" l="l"/>
              <a:pathLst>
                <a:path h="493026" w="1814162">
                  <a:moveTo>
                    <a:pt x="82335" y="0"/>
                  </a:moveTo>
                  <a:lnTo>
                    <a:pt x="1731827" y="0"/>
                  </a:lnTo>
                  <a:cubicBezTo>
                    <a:pt x="1753664" y="0"/>
                    <a:pt x="1774606" y="8675"/>
                    <a:pt x="1790047" y="24115"/>
                  </a:cubicBezTo>
                  <a:cubicBezTo>
                    <a:pt x="1805487" y="39556"/>
                    <a:pt x="1814162" y="60498"/>
                    <a:pt x="1814162" y="82335"/>
                  </a:cubicBezTo>
                  <a:lnTo>
                    <a:pt x="1814162" y="410691"/>
                  </a:lnTo>
                  <a:cubicBezTo>
                    <a:pt x="1814162" y="456163"/>
                    <a:pt x="1777299" y="493026"/>
                    <a:pt x="1731827" y="493026"/>
                  </a:cubicBezTo>
                  <a:lnTo>
                    <a:pt x="82335" y="493026"/>
                  </a:lnTo>
                  <a:cubicBezTo>
                    <a:pt x="60498" y="493026"/>
                    <a:pt x="39556" y="484352"/>
                    <a:pt x="24115" y="468911"/>
                  </a:cubicBezTo>
                  <a:cubicBezTo>
                    <a:pt x="8675" y="453470"/>
                    <a:pt x="0" y="432528"/>
                    <a:pt x="0" y="410691"/>
                  </a:cubicBezTo>
                  <a:lnTo>
                    <a:pt x="0" y="82335"/>
                  </a:lnTo>
                  <a:cubicBezTo>
                    <a:pt x="0" y="60498"/>
                    <a:pt x="8675" y="39556"/>
                    <a:pt x="24115" y="24115"/>
                  </a:cubicBezTo>
                  <a:cubicBezTo>
                    <a:pt x="39556" y="8675"/>
                    <a:pt x="60498" y="0"/>
                    <a:pt x="82335"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76200"/>
              <a:ext cx="1814162" cy="569226"/>
            </a:xfrm>
            <a:prstGeom prst="rect">
              <a:avLst/>
            </a:prstGeom>
          </p:spPr>
          <p:txBody>
            <a:bodyPr anchor="ctr" rtlCol="false" tIns="34661" lIns="34661" bIns="34661" rIns="34661"/>
            <a:lstStyle/>
            <a:p>
              <a:pPr algn="ctr">
                <a:lnSpc>
                  <a:spcPts val="5319"/>
                </a:lnSpc>
              </a:pPr>
              <a:r>
                <a:rPr lang="en-US" sz="3799" b="true">
                  <a:solidFill>
                    <a:srgbClr val="000000"/>
                  </a:solidFill>
                  <a:latin typeface="Space Mono Bold"/>
                  <a:ea typeface="Space Mono Bold"/>
                  <a:cs typeface="Space Mono Bold"/>
                  <a:sym typeface="Space Mono Bold"/>
                </a:rPr>
                <a:t>Reposta: e</a:t>
              </a:r>
            </a:p>
            <a:p>
              <a:pPr algn="ctr">
                <a:lnSpc>
                  <a:spcPts val="5319"/>
                </a:lnSpc>
              </a:pPr>
              <a:r>
                <a:rPr lang="en-US" b="true" sz="3799">
                  <a:solidFill>
                    <a:srgbClr val="000000"/>
                  </a:solidFill>
                  <a:latin typeface="Space Mono Bold"/>
                  <a:ea typeface="Space Mono Bold"/>
                  <a:cs typeface="Space Mono Bold"/>
                  <a:sym typeface="Space Mono Bold"/>
                </a:rPr>
                <a:t>15 Comandos</a:t>
              </a:r>
            </a:p>
          </p:txBody>
        </p:sp>
      </p:grpSp>
      <p:grpSp>
        <p:nvGrpSpPr>
          <p:cNvPr name="Group 16" id="16"/>
          <p:cNvGrpSpPr/>
          <p:nvPr/>
        </p:nvGrpSpPr>
        <p:grpSpPr>
          <a:xfrm rot="0">
            <a:off x="793476" y="4917070"/>
            <a:ext cx="3705472" cy="1799055"/>
            <a:chOff x="0" y="0"/>
            <a:chExt cx="975927" cy="473825"/>
          </a:xfrm>
        </p:grpSpPr>
        <p:sp>
          <p:nvSpPr>
            <p:cNvPr name="Freeform 17" id="17"/>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18" id="18"/>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AutoShape 19" id="19"/>
          <p:cNvSpPr/>
          <p:nvPr/>
        </p:nvSpPr>
        <p:spPr>
          <a:xfrm flipV="true">
            <a:off x="1258792" y="5272833"/>
            <a:ext cx="0" cy="455347"/>
          </a:xfrm>
          <a:prstGeom prst="line">
            <a:avLst/>
          </a:prstGeom>
          <a:ln cap="flat" w="38100">
            <a:solidFill>
              <a:srgbClr val="000000"/>
            </a:solidFill>
            <a:prstDash val="solid"/>
            <a:headEnd type="none" len="sm" w="sm"/>
            <a:tailEnd type="triangle" len="med" w="lg"/>
          </a:ln>
        </p:spPr>
      </p:sp>
      <p:sp>
        <p:nvSpPr>
          <p:cNvPr name="Freeform 20" id="20"/>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574229" y="4151470"/>
            <a:ext cx="2108988" cy="616177"/>
            <a:chOff x="0" y="0"/>
            <a:chExt cx="555454" cy="162285"/>
          </a:xfrm>
        </p:grpSpPr>
        <p:sp>
          <p:nvSpPr>
            <p:cNvPr name="Freeform 22" id="22"/>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23" id="23"/>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
        <p:nvSpPr>
          <p:cNvPr name="TextBox 24" id="24"/>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25" id="25"/>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253001" y="9258300"/>
            <a:ext cx="2375722" cy="898730"/>
            <a:chOff x="0" y="0"/>
            <a:chExt cx="812800" cy="307480"/>
          </a:xfrm>
        </p:grpSpPr>
        <p:sp>
          <p:nvSpPr>
            <p:cNvPr name="Freeform 3" id="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4" id="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9980" y="9125948"/>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2"/>
            <a:stretch>
              <a:fillRect l="-23511" t="-123567" r="-70535" b="-427893"/>
            </a:stretch>
          </a:blipFill>
        </p:spPr>
      </p:sp>
      <p:grpSp>
        <p:nvGrpSpPr>
          <p:cNvPr name="Group 6" id="6"/>
          <p:cNvGrpSpPr/>
          <p:nvPr/>
        </p:nvGrpSpPr>
        <p:grpSpPr>
          <a:xfrm rot="0">
            <a:off x="9945905" y="-264682"/>
            <a:ext cx="10816364" cy="10816364"/>
            <a:chOff x="0" y="0"/>
            <a:chExt cx="14421819" cy="14421819"/>
          </a:xfrm>
        </p:grpSpPr>
        <p:sp>
          <p:nvSpPr>
            <p:cNvPr name="Freeform 7" id="7"/>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sp>
        <p:nvSpPr>
          <p:cNvPr name="TextBox 8" id="8"/>
          <p:cNvSpPr txBox="true"/>
          <p:nvPr/>
        </p:nvSpPr>
        <p:spPr>
          <a:xfrm rot="0">
            <a:off x="1234781" y="427980"/>
            <a:ext cx="15818438" cy="1314733"/>
          </a:xfrm>
          <a:prstGeom prst="rect">
            <a:avLst/>
          </a:prstGeom>
        </p:spPr>
        <p:txBody>
          <a:bodyPr anchor="t" rtlCol="false" tIns="0" lIns="0" bIns="0" rIns="0">
            <a:spAutoFit/>
          </a:bodyPr>
          <a:lstStyle/>
          <a:p>
            <a:pPr algn="ctr" marL="0" indent="0" lvl="0">
              <a:lnSpc>
                <a:spcPts val="9679"/>
              </a:lnSpc>
              <a:spcBef>
                <a:spcPct val="0"/>
              </a:spcBef>
            </a:pPr>
            <a:r>
              <a:rPr lang="en-US" sz="7013" i="true" spc="-722">
                <a:solidFill>
                  <a:srgbClr val="F7AC16"/>
                </a:solidFill>
                <a:latin typeface="Bugaki Italics"/>
                <a:ea typeface="Bugaki Italics"/>
                <a:cs typeface="Bugaki Italics"/>
                <a:sym typeface="Bugaki Italics"/>
              </a:rPr>
              <a:t>ROBO COLETOR</a:t>
            </a:r>
          </a:p>
        </p:txBody>
      </p:sp>
      <p:sp>
        <p:nvSpPr>
          <p:cNvPr name="TextBox 9" id="9"/>
          <p:cNvSpPr txBox="true"/>
          <p:nvPr/>
        </p:nvSpPr>
        <p:spPr>
          <a:xfrm rot="0">
            <a:off x="13875638" y="9801225"/>
            <a:ext cx="4412362" cy="485770"/>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grpSp>
        <p:nvGrpSpPr>
          <p:cNvPr name="Group 10" id="10"/>
          <p:cNvGrpSpPr/>
          <p:nvPr/>
        </p:nvGrpSpPr>
        <p:grpSpPr>
          <a:xfrm rot="0">
            <a:off x="1028700" y="1974664"/>
            <a:ext cx="3235025" cy="1227483"/>
            <a:chOff x="0" y="0"/>
            <a:chExt cx="975234" cy="370038"/>
          </a:xfrm>
        </p:grpSpPr>
        <p:sp>
          <p:nvSpPr>
            <p:cNvPr name="Freeform 11" id="11"/>
            <p:cNvSpPr/>
            <p:nvPr/>
          </p:nvSpPr>
          <p:spPr>
            <a:xfrm flipH="false" flipV="false" rot="0">
              <a:off x="0" y="0"/>
              <a:ext cx="975234" cy="370038"/>
            </a:xfrm>
            <a:custGeom>
              <a:avLst/>
              <a:gdLst/>
              <a:ahLst/>
              <a:cxnLst/>
              <a:rect r="r" b="b" t="t" l="l"/>
              <a:pathLst>
                <a:path h="370038" w="975234">
                  <a:moveTo>
                    <a:pt x="153162" y="0"/>
                  </a:moveTo>
                  <a:lnTo>
                    <a:pt x="822072" y="0"/>
                  </a:lnTo>
                  <a:cubicBezTo>
                    <a:pt x="906661" y="0"/>
                    <a:pt x="975234" y="68573"/>
                    <a:pt x="975234" y="153162"/>
                  </a:cubicBezTo>
                  <a:lnTo>
                    <a:pt x="975234" y="216876"/>
                  </a:lnTo>
                  <a:cubicBezTo>
                    <a:pt x="975234" y="257497"/>
                    <a:pt x="959097" y="296455"/>
                    <a:pt x="930374" y="325178"/>
                  </a:cubicBezTo>
                  <a:cubicBezTo>
                    <a:pt x="901650" y="353902"/>
                    <a:pt x="862693" y="370038"/>
                    <a:pt x="822072" y="370038"/>
                  </a:cubicBezTo>
                  <a:lnTo>
                    <a:pt x="153162" y="370038"/>
                  </a:lnTo>
                  <a:cubicBezTo>
                    <a:pt x="68573" y="370038"/>
                    <a:pt x="0" y="301465"/>
                    <a:pt x="0" y="216876"/>
                  </a:cubicBezTo>
                  <a:lnTo>
                    <a:pt x="0" y="153162"/>
                  </a:lnTo>
                  <a:cubicBezTo>
                    <a:pt x="0" y="68573"/>
                    <a:pt x="68573" y="0"/>
                    <a:pt x="153162" y="0"/>
                  </a:cubicBezTo>
                  <a:close/>
                </a:path>
              </a:pathLst>
            </a:custGeom>
            <a:solidFill>
              <a:srgbClr val="169D53"/>
            </a:solidFill>
            <a:ln w="57150" cap="rnd">
              <a:solidFill>
                <a:srgbClr val="000000"/>
              </a:solidFill>
              <a:prstDash val="solid"/>
              <a:round/>
            </a:ln>
          </p:spPr>
        </p:sp>
        <p:sp>
          <p:nvSpPr>
            <p:cNvPr name="TextBox 12" id="12"/>
            <p:cNvSpPr txBox="true"/>
            <p:nvPr/>
          </p:nvSpPr>
          <p:spPr>
            <a:xfrm>
              <a:off x="0" y="-76200"/>
              <a:ext cx="975234" cy="446238"/>
            </a:xfrm>
            <a:prstGeom prst="rect">
              <a:avLst/>
            </a:prstGeom>
          </p:spPr>
          <p:txBody>
            <a:bodyPr anchor="ctr" rtlCol="false" tIns="34661" lIns="34661" bIns="34661" rIns="34661"/>
            <a:lstStyle/>
            <a:p>
              <a:pPr algn="ctr">
                <a:lnSpc>
                  <a:spcPts val="5319"/>
                </a:lnSpc>
              </a:pPr>
              <a:r>
                <a:rPr lang="en-US" b="true" sz="3799">
                  <a:solidFill>
                    <a:srgbClr val="000000"/>
                  </a:solidFill>
                  <a:latin typeface="Space Mono Bold"/>
                  <a:ea typeface="Space Mono Bold"/>
                  <a:cs typeface="Space Mono Bold"/>
                  <a:sym typeface="Space Mono Bold"/>
                </a:rPr>
                <a:t>Resolução:</a:t>
              </a:r>
            </a:p>
          </p:txBody>
        </p:sp>
      </p:grpSp>
      <p:sp>
        <p:nvSpPr>
          <p:cNvPr name="Freeform 13" id="13"/>
          <p:cNvSpPr/>
          <p:nvPr/>
        </p:nvSpPr>
        <p:spPr>
          <a:xfrm flipH="false" flipV="false" rot="0">
            <a:off x="5236917" y="1974664"/>
            <a:ext cx="9417977" cy="5585966"/>
          </a:xfrm>
          <a:custGeom>
            <a:avLst/>
            <a:gdLst/>
            <a:ahLst/>
            <a:cxnLst/>
            <a:rect r="r" b="b" t="t" l="l"/>
            <a:pathLst>
              <a:path h="5585966" w="9417977">
                <a:moveTo>
                  <a:pt x="0" y="0"/>
                </a:moveTo>
                <a:lnTo>
                  <a:pt x="9417977" y="0"/>
                </a:lnTo>
                <a:lnTo>
                  <a:pt x="9417977" y="5585966"/>
                </a:lnTo>
                <a:lnTo>
                  <a:pt x="0" y="5585966"/>
                </a:lnTo>
                <a:lnTo>
                  <a:pt x="0" y="0"/>
                </a:lnTo>
                <a:close/>
              </a:path>
            </a:pathLst>
          </a:custGeom>
          <a:blipFill>
            <a:blip r:embed="rId4"/>
            <a:stretch>
              <a:fillRect l="0" t="0" r="0" b="0"/>
            </a:stretch>
          </a:blipFill>
        </p:spPr>
      </p:sp>
      <p:sp>
        <p:nvSpPr>
          <p:cNvPr name="AutoShape 14" id="14"/>
          <p:cNvSpPr/>
          <p:nvPr/>
        </p:nvSpPr>
        <p:spPr>
          <a:xfrm flipH="true">
            <a:off x="9718232" y="6218265"/>
            <a:ext cx="455347" cy="0"/>
          </a:xfrm>
          <a:prstGeom prst="line">
            <a:avLst/>
          </a:prstGeom>
          <a:ln cap="flat" w="38100">
            <a:solidFill>
              <a:srgbClr val="000000"/>
            </a:solidFill>
            <a:prstDash val="solid"/>
            <a:headEnd type="none" len="sm" w="sm"/>
            <a:tailEnd type="triangle" len="med" w="lg"/>
          </a:ln>
        </p:spPr>
      </p:sp>
      <p:sp>
        <p:nvSpPr>
          <p:cNvPr name="AutoShape 15" id="15"/>
          <p:cNvSpPr/>
          <p:nvPr/>
        </p:nvSpPr>
        <p:spPr>
          <a:xfrm flipH="true">
            <a:off x="10523168" y="6716125"/>
            <a:ext cx="455347" cy="0"/>
          </a:xfrm>
          <a:prstGeom prst="line">
            <a:avLst/>
          </a:prstGeom>
          <a:ln cap="flat" w="38100">
            <a:solidFill>
              <a:srgbClr val="000000"/>
            </a:solidFill>
            <a:prstDash val="solid"/>
            <a:headEnd type="none" len="sm" w="sm"/>
            <a:tailEnd type="triangle" len="med" w="lg"/>
          </a:ln>
        </p:spPr>
      </p:sp>
      <p:grpSp>
        <p:nvGrpSpPr>
          <p:cNvPr name="Group 16" id="16"/>
          <p:cNvGrpSpPr/>
          <p:nvPr/>
        </p:nvGrpSpPr>
        <p:grpSpPr>
          <a:xfrm rot="0">
            <a:off x="793476" y="4917070"/>
            <a:ext cx="3705472" cy="1799055"/>
            <a:chOff x="0" y="0"/>
            <a:chExt cx="975927" cy="473825"/>
          </a:xfrm>
        </p:grpSpPr>
        <p:sp>
          <p:nvSpPr>
            <p:cNvPr name="Freeform 17" id="17"/>
            <p:cNvSpPr/>
            <p:nvPr/>
          </p:nvSpPr>
          <p:spPr>
            <a:xfrm flipH="false" flipV="false" rot="0">
              <a:off x="0" y="0"/>
              <a:ext cx="975927" cy="473825"/>
            </a:xfrm>
            <a:custGeom>
              <a:avLst/>
              <a:gdLst/>
              <a:ahLst/>
              <a:cxnLst/>
              <a:rect r="r" b="b" t="t" l="l"/>
              <a:pathLst>
                <a:path h="473825" w="975927">
                  <a:moveTo>
                    <a:pt x="106555" y="0"/>
                  </a:moveTo>
                  <a:lnTo>
                    <a:pt x="869372" y="0"/>
                  </a:lnTo>
                  <a:cubicBezTo>
                    <a:pt x="897632" y="0"/>
                    <a:pt x="924735" y="11226"/>
                    <a:pt x="944718" y="31209"/>
                  </a:cubicBezTo>
                  <a:cubicBezTo>
                    <a:pt x="964701" y="51192"/>
                    <a:pt x="975927" y="78295"/>
                    <a:pt x="975927" y="106555"/>
                  </a:cubicBezTo>
                  <a:lnTo>
                    <a:pt x="975927" y="367270"/>
                  </a:lnTo>
                  <a:cubicBezTo>
                    <a:pt x="975927" y="395530"/>
                    <a:pt x="964701" y="422633"/>
                    <a:pt x="944718" y="442616"/>
                  </a:cubicBezTo>
                  <a:cubicBezTo>
                    <a:pt x="924735" y="462599"/>
                    <a:pt x="897632" y="473825"/>
                    <a:pt x="869372" y="473825"/>
                  </a:cubicBezTo>
                  <a:lnTo>
                    <a:pt x="106555" y="473825"/>
                  </a:lnTo>
                  <a:cubicBezTo>
                    <a:pt x="78295" y="473825"/>
                    <a:pt x="51192" y="462599"/>
                    <a:pt x="31209" y="442616"/>
                  </a:cubicBezTo>
                  <a:cubicBezTo>
                    <a:pt x="11226" y="422633"/>
                    <a:pt x="0" y="395530"/>
                    <a:pt x="0" y="367270"/>
                  </a:cubicBezTo>
                  <a:lnTo>
                    <a:pt x="0" y="106555"/>
                  </a:lnTo>
                  <a:cubicBezTo>
                    <a:pt x="0" y="78295"/>
                    <a:pt x="11226" y="51192"/>
                    <a:pt x="31209" y="31209"/>
                  </a:cubicBezTo>
                  <a:cubicBezTo>
                    <a:pt x="51192" y="11226"/>
                    <a:pt x="78295" y="0"/>
                    <a:pt x="106555" y="0"/>
                  </a:cubicBezTo>
                  <a:close/>
                </a:path>
              </a:pathLst>
            </a:custGeom>
            <a:solidFill>
              <a:srgbClr val="169D53"/>
            </a:solidFill>
          </p:spPr>
        </p:sp>
        <p:sp>
          <p:nvSpPr>
            <p:cNvPr name="TextBox 18" id="18"/>
            <p:cNvSpPr txBox="true"/>
            <p:nvPr/>
          </p:nvSpPr>
          <p:spPr>
            <a:xfrm>
              <a:off x="0" y="-38100"/>
              <a:ext cx="975927" cy="511925"/>
            </a:xfrm>
            <a:prstGeom prst="rect">
              <a:avLst/>
            </a:prstGeom>
          </p:spPr>
          <p:txBody>
            <a:bodyPr anchor="ctr" rtlCol="false" tIns="50800" lIns="50800" bIns="50800" rIns="50800"/>
            <a:lstStyle/>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direção  </a:t>
              </a:r>
            </a:p>
            <a:p>
              <a:pPr algn="r">
                <a:lnSpc>
                  <a:spcPts val="2659"/>
                </a:lnSpc>
              </a:pPr>
            </a:p>
            <a:p>
              <a:pPr algn="r">
                <a:lnSpc>
                  <a:spcPts val="2659"/>
                </a:lnSpc>
              </a:pPr>
              <a:r>
                <a:rPr lang="en-US" sz="1899">
                  <a:solidFill>
                    <a:srgbClr val="000000"/>
                  </a:solidFill>
                  <a:latin typeface="Space Mono"/>
                  <a:ea typeface="Space Mono"/>
                  <a:cs typeface="Space Mono"/>
                  <a:sym typeface="Space Mono"/>
                </a:rPr>
                <a:t>Comando de Coleta   </a:t>
              </a:r>
            </a:p>
            <a:p>
              <a:pPr algn="r">
                <a:lnSpc>
                  <a:spcPts val="2659"/>
                </a:lnSpc>
              </a:pPr>
              <a:r>
                <a:rPr lang="en-US" sz="1899">
                  <a:solidFill>
                    <a:srgbClr val="FFFFFF"/>
                  </a:solidFill>
                  <a:latin typeface="Open Sans Extra Bold"/>
                  <a:ea typeface="Open Sans Extra Bold"/>
                  <a:cs typeface="Open Sans Extra Bold"/>
                  <a:sym typeface="Open Sans Extra Bold"/>
                </a:rPr>
                <a:t>   </a:t>
              </a:r>
            </a:p>
          </p:txBody>
        </p:sp>
      </p:grpSp>
      <p:sp>
        <p:nvSpPr>
          <p:cNvPr name="Freeform 19" id="19"/>
          <p:cNvSpPr/>
          <p:nvPr/>
        </p:nvSpPr>
        <p:spPr>
          <a:xfrm flipH="false" flipV="false" rot="0">
            <a:off x="1076722" y="5977916"/>
            <a:ext cx="364139" cy="372262"/>
          </a:xfrm>
          <a:custGeom>
            <a:avLst/>
            <a:gdLst/>
            <a:ahLst/>
            <a:cxnLst/>
            <a:rect r="r" b="b" t="t" l="l"/>
            <a:pathLst>
              <a:path h="372262" w="364139">
                <a:moveTo>
                  <a:pt x="0" y="0"/>
                </a:moveTo>
                <a:lnTo>
                  <a:pt x="364140" y="0"/>
                </a:lnTo>
                <a:lnTo>
                  <a:pt x="364140" y="372262"/>
                </a:lnTo>
                <a:lnTo>
                  <a:pt x="0" y="3722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1574229" y="4151470"/>
            <a:ext cx="2108988" cy="616177"/>
            <a:chOff x="0" y="0"/>
            <a:chExt cx="555454" cy="162285"/>
          </a:xfrm>
        </p:grpSpPr>
        <p:sp>
          <p:nvSpPr>
            <p:cNvPr name="Freeform 21" id="21"/>
            <p:cNvSpPr/>
            <p:nvPr/>
          </p:nvSpPr>
          <p:spPr>
            <a:xfrm flipH="false" flipV="false" rot="0">
              <a:off x="0" y="0"/>
              <a:ext cx="555454" cy="162285"/>
            </a:xfrm>
            <a:custGeom>
              <a:avLst/>
              <a:gdLst/>
              <a:ahLst/>
              <a:cxnLst/>
              <a:rect r="r" b="b" t="t" l="l"/>
              <a:pathLst>
                <a:path h="162285" w="555454">
                  <a:moveTo>
                    <a:pt x="81143" y="0"/>
                  </a:moveTo>
                  <a:lnTo>
                    <a:pt x="474311" y="0"/>
                  </a:lnTo>
                  <a:cubicBezTo>
                    <a:pt x="495831" y="0"/>
                    <a:pt x="516470" y="8549"/>
                    <a:pt x="531687" y="23766"/>
                  </a:cubicBezTo>
                  <a:cubicBezTo>
                    <a:pt x="546905" y="38983"/>
                    <a:pt x="555454" y="59622"/>
                    <a:pt x="555454" y="81143"/>
                  </a:cubicBezTo>
                  <a:lnTo>
                    <a:pt x="555454" y="81143"/>
                  </a:lnTo>
                  <a:cubicBezTo>
                    <a:pt x="555454" y="125957"/>
                    <a:pt x="519125" y="162285"/>
                    <a:pt x="474311" y="162285"/>
                  </a:cubicBezTo>
                  <a:lnTo>
                    <a:pt x="81143" y="162285"/>
                  </a:lnTo>
                  <a:cubicBezTo>
                    <a:pt x="36329" y="162285"/>
                    <a:pt x="0" y="125957"/>
                    <a:pt x="0" y="81143"/>
                  </a:cubicBezTo>
                  <a:lnTo>
                    <a:pt x="0" y="81143"/>
                  </a:lnTo>
                  <a:cubicBezTo>
                    <a:pt x="0" y="36329"/>
                    <a:pt x="36329" y="0"/>
                    <a:pt x="81143" y="0"/>
                  </a:cubicBezTo>
                  <a:close/>
                </a:path>
              </a:pathLst>
            </a:custGeom>
            <a:solidFill>
              <a:srgbClr val="0085C8"/>
            </a:solidFill>
          </p:spPr>
        </p:sp>
        <p:sp>
          <p:nvSpPr>
            <p:cNvPr name="TextBox 22" id="22"/>
            <p:cNvSpPr txBox="true"/>
            <p:nvPr/>
          </p:nvSpPr>
          <p:spPr>
            <a:xfrm>
              <a:off x="0" y="-38100"/>
              <a:ext cx="555454" cy="200385"/>
            </a:xfrm>
            <a:prstGeom prst="rect">
              <a:avLst/>
            </a:prstGeom>
          </p:spPr>
          <p:txBody>
            <a:bodyPr anchor="ctr" rtlCol="false" tIns="50800" lIns="50800" bIns="50800" rIns="50800"/>
            <a:lstStyle/>
            <a:p>
              <a:pPr algn="ctr">
                <a:lnSpc>
                  <a:spcPts val="2659"/>
                </a:lnSpc>
              </a:pPr>
              <a:r>
                <a:rPr lang="en-US" b="true" sz="1899">
                  <a:solidFill>
                    <a:srgbClr val="000000"/>
                  </a:solidFill>
                  <a:latin typeface="Space Mono Bold"/>
                  <a:ea typeface="Space Mono Bold"/>
                  <a:cs typeface="Space Mono Bold"/>
                  <a:sym typeface="Space Mono Bold"/>
                </a:rPr>
                <a:t>Legenda</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DAGi274OpUA</dc:identifier>
  <dcterms:modified xsi:type="dcterms:W3CDTF">2011-08-01T06:04:30Z</dcterms:modified>
  <cp:revision>1</cp:revision>
  <dc:title>Cópia de Maratona Obi nível 2</dc:title>
</cp:coreProperties>
</file>