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Bugaki Italics" charset="1" panose="00000000000000000000"/>
      <p:regular r:id="rId28"/>
    </p:embeddedFont>
    <p:embeddedFont>
      <p:font typeface="Space Mono Bold" charset="1" panose="02000809030000020004"/>
      <p:regular r:id="rId29"/>
    </p:embeddedFont>
    <p:embeddedFont>
      <p:font typeface="Open Sans" charset="1" panose="020B0606030504020204"/>
      <p:regular r:id="rId30"/>
    </p:embeddedFont>
    <p:embeddedFont>
      <p:font typeface="Open Sans Bold" charset="1" panose="020B0806030504020204"/>
      <p:regular r:id="rId31"/>
    </p:embeddedFont>
    <p:embeddedFont>
      <p:font typeface="Open Sans Extra Bold" charset="1" panose="020B09060308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2806823" y="3133249"/>
            <a:ext cx="13805342" cy="515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MARATONA</a:t>
            </a:r>
          </a:p>
          <a:p>
            <a:pPr algn="ctr">
              <a:lnSpc>
                <a:spcPts val="14940"/>
              </a:lnSpc>
            </a:pPr>
            <a:r>
              <a:rPr lang="en-US" sz="15402" i="true" spc="-158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OBI</a:t>
            </a:r>
          </a:p>
          <a:p>
            <a:pPr algn="ctr">
              <a:lnSpc>
                <a:spcPts val="8369"/>
              </a:lnSpc>
            </a:pPr>
            <a:r>
              <a:rPr lang="en-US" sz="8628" i="true" spc="-888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234781" y="247509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PONTES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352254"/>
            <a:ext cx="15766871" cy="2724977"/>
            <a:chOff x="0" y="0"/>
            <a:chExt cx="4753098" cy="8214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53097" cy="821475"/>
            </a:xfrm>
            <a:custGeom>
              <a:avLst/>
              <a:gdLst/>
              <a:ahLst/>
              <a:cxnLst/>
              <a:rect r="r" b="b" t="t" l="l"/>
              <a:pathLst>
                <a:path h="821475" w="4753097">
                  <a:moveTo>
                    <a:pt x="31426" y="0"/>
                  </a:moveTo>
                  <a:lnTo>
                    <a:pt x="4721672" y="0"/>
                  </a:lnTo>
                  <a:cubicBezTo>
                    <a:pt x="4739028" y="0"/>
                    <a:pt x="4753097" y="14070"/>
                    <a:pt x="4753097" y="31426"/>
                  </a:cubicBezTo>
                  <a:lnTo>
                    <a:pt x="4753097" y="790049"/>
                  </a:lnTo>
                  <a:cubicBezTo>
                    <a:pt x="4753097" y="798384"/>
                    <a:pt x="4749786" y="806377"/>
                    <a:pt x="4743893" y="812270"/>
                  </a:cubicBezTo>
                  <a:cubicBezTo>
                    <a:pt x="4738000" y="818164"/>
                    <a:pt x="4730007" y="821475"/>
                    <a:pt x="4721672" y="821475"/>
                  </a:cubicBezTo>
                  <a:lnTo>
                    <a:pt x="31426" y="821475"/>
                  </a:lnTo>
                  <a:cubicBezTo>
                    <a:pt x="23091" y="821475"/>
                    <a:pt x="15098" y="818164"/>
                    <a:pt x="9204" y="812270"/>
                  </a:cubicBezTo>
                  <a:cubicBezTo>
                    <a:pt x="3311" y="806377"/>
                    <a:pt x="0" y="798384"/>
                    <a:pt x="0" y="790049"/>
                  </a:cubicBezTo>
                  <a:lnTo>
                    <a:pt x="0" y="31426"/>
                  </a:lnTo>
                  <a:cubicBezTo>
                    <a:pt x="0" y="23091"/>
                    <a:pt x="3311" y="15098"/>
                    <a:pt x="9204" y="9204"/>
                  </a:cubicBezTo>
                  <a:cubicBezTo>
                    <a:pt x="15098" y="3311"/>
                    <a:pt x="23091" y="0"/>
                    <a:pt x="3142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4753098" cy="89767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5039"/>
                </a:lnSpc>
              </a:pPr>
              <a:r>
                <a:rPr lang="en-US" sz="35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Caminho correto:</a:t>
              </a:r>
            </a:p>
            <a:p>
              <a:pPr algn="ctr">
                <a:lnSpc>
                  <a:spcPts val="5039"/>
                </a:lnSpc>
              </a:pPr>
              <a:r>
                <a:rPr lang="en-US" sz="35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Lagoa =&gt; Matão =&gt; Porto =&gt; Olaria =&gt; Nazaré =&gt; Queimada</a:t>
              </a:r>
            </a:p>
            <a:p>
              <a:pPr algn="ctr">
                <a:lnSpc>
                  <a:spcPts val="5039"/>
                </a:lnSpc>
              </a:pPr>
              <a:r>
                <a:rPr lang="en-US" b="true" sz="3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Valor total: R$10,00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455" y="9125948"/>
            <a:ext cx="2761763" cy="1163435"/>
            <a:chOff x="0" y="0"/>
            <a:chExt cx="3682351" cy="1551247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  <a:p>
            <a:pPr algn="just">
              <a:lnSpc>
                <a:spcPts val="3840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2250385" y="2011011"/>
            <a:ext cx="4545185" cy="1892473"/>
            <a:chOff x="0" y="0"/>
            <a:chExt cx="1370196" cy="57050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B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7479378"/>
            <a:chOff x="0" y="0"/>
            <a:chExt cx="3381187" cy="20361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2036137"/>
            </a:xfrm>
            <a:custGeom>
              <a:avLst/>
              <a:gdLst/>
              <a:ahLst/>
              <a:cxnLst/>
              <a:rect r="r" b="b" t="t" l="l"/>
              <a:pathLst>
                <a:path h="2036137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996244"/>
                  </a:lnTo>
                  <a:cubicBezTo>
                    <a:pt x="3381187" y="2018276"/>
                    <a:pt x="3363326" y="2036137"/>
                    <a:pt x="3341294" y="2036137"/>
                  </a:cubicBezTo>
                  <a:lnTo>
                    <a:pt x="39893" y="2036137"/>
                  </a:lnTo>
                  <a:cubicBezTo>
                    <a:pt x="17861" y="2036137"/>
                    <a:pt x="0" y="2018276"/>
                    <a:pt x="0" y="1996244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2064712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506765"/>
            <a:ext cx="11599086" cy="72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João vai fazer uma reunião em casa e comprou pizzas para os amigos. Apenas três tipos de pizza estavam a venda: mussarela, calabresa e atum.</a:t>
            </a:r>
          </a:p>
          <a:p>
            <a:pPr algn="just">
              <a:lnSpc>
                <a:spcPts val="4777"/>
              </a:lnSpc>
            </a:pP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Todas as pizzas compradas, exceto quatro, são de mussarela.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Todas as pizzas compradas, exceto quatro, são de calabresa.</a:t>
            </a:r>
          </a:p>
          <a:p>
            <a:pPr algn="just" marL="859637" indent="-429819" lvl="1">
              <a:lnSpc>
                <a:spcPts val="4777"/>
              </a:lnSpc>
              <a:buFont typeface="Arial"/>
              <a:buChar char="•"/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Todas as pizzas compradas, exceto quatro, são de atum.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5754576"/>
            <a:chOff x="0" y="0"/>
            <a:chExt cx="3381187" cy="15665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566588"/>
            </a:xfrm>
            <a:custGeom>
              <a:avLst/>
              <a:gdLst/>
              <a:ahLst/>
              <a:cxnLst/>
              <a:rect r="r" b="b" t="t" l="l"/>
              <a:pathLst>
                <a:path h="156658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26695"/>
                  </a:lnTo>
                  <a:cubicBezTo>
                    <a:pt x="3381187" y="1548727"/>
                    <a:pt x="3363326" y="1566588"/>
                    <a:pt x="3341294" y="1566588"/>
                  </a:cubicBezTo>
                  <a:lnTo>
                    <a:pt x="39893" y="1566588"/>
                  </a:lnTo>
                  <a:cubicBezTo>
                    <a:pt x="17861" y="1566588"/>
                    <a:pt x="0" y="1548727"/>
                    <a:pt x="0" y="152669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59516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753473"/>
            <a:ext cx="11599086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Quantas pizzas João comprou? 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4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5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6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7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5754576"/>
            <a:chOff x="0" y="0"/>
            <a:chExt cx="3381187" cy="15665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566588"/>
            </a:xfrm>
            <a:custGeom>
              <a:avLst/>
              <a:gdLst/>
              <a:ahLst/>
              <a:cxnLst/>
              <a:rect r="r" b="b" t="t" l="l"/>
              <a:pathLst>
                <a:path h="156658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26695"/>
                  </a:lnTo>
                  <a:cubicBezTo>
                    <a:pt x="3381187" y="1548727"/>
                    <a:pt x="3363326" y="1566588"/>
                    <a:pt x="3341294" y="1566588"/>
                  </a:cubicBezTo>
                  <a:lnTo>
                    <a:pt x="39893" y="1566588"/>
                  </a:lnTo>
                  <a:cubicBezTo>
                    <a:pt x="17861" y="1566588"/>
                    <a:pt x="0" y="1548727"/>
                    <a:pt x="0" y="152669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59516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753473"/>
            <a:ext cx="11599086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Passo a passo para resolver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Passo 1: Representando o total de pizzas como valores de x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Cada frase significa que existem 4 pizzas que não pertencem a um certo sabor.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5754576"/>
            <a:chOff x="0" y="0"/>
            <a:chExt cx="3381187" cy="15665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566588"/>
            </a:xfrm>
            <a:custGeom>
              <a:avLst/>
              <a:gdLst/>
              <a:ahLst/>
              <a:cxnLst/>
              <a:rect r="r" b="b" t="t" l="l"/>
              <a:pathLst>
                <a:path h="156658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26695"/>
                  </a:lnTo>
                  <a:cubicBezTo>
                    <a:pt x="3381187" y="1548727"/>
                    <a:pt x="3363326" y="1566588"/>
                    <a:pt x="3341294" y="1566588"/>
                  </a:cubicBezTo>
                  <a:lnTo>
                    <a:pt x="39893" y="1566588"/>
                  </a:lnTo>
                  <a:cubicBezTo>
                    <a:pt x="17861" y="1566588"/>
                    <a:pt x="0" y="1548727"/>
                    <a:pt x="0" y="152669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59516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753473"/>
            <a:ext cx="11599086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Passo 2: Organizando a informação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Se todas, exceto 4, são de mussarela, então há x−4 pizzas de mussarela.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Se todas, exceto 4, são de calabresa, então há x−4 pizzas de calabresa.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Se todas, exceto 4, são de atum, então há x−4 pizzas de atum.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6142486"/>
            <a:chOff x="0" y="0"/>
            <a:chExt cx="3381187" cy="167219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672190"/>
            </a:xfrm>
            <a:custGeom>
              <a:avLst/>
              <a:gdLst/>
              <a:ahLst/>
              <a:cxnLst/>
              <a:rect r="r" b="b" t="t" l="l"/>
              <a:pathLst>
                <a:path h="1672190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632297"/>
                  </a:lnTo>
                  <a:cubicBezTo>
                    <a:pt x="3381187" y="1654329"/>
                    <a:pt x="3363326" y="1672190"/>
                    <a:pt x="3341294" y="1672190"/>
                  </a:cubicBezTo>
                  <a:lnTo>
                    <a:pt x="39893" y="1672190"/>
                  </a:lnTo>
                  <a:cubicBezTo>
                    <a:pt x="17861" y="1672190"/>
                    <a:pt x="0" y="1654329"/>
                    <a:pt x="0" y="1632297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700765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753473"/>
            <a:ext cx="11599086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Passo 3: Somando os tipos de pizza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(x−4)+(x−4)+(x−4)= x     total de pizzas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Reorganizando temos: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3x - 12 = x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</a:t>
            </a: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x = 12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Passo 4: Resolvendo a equação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2x = 12 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x = 12/2 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x = 6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344906" y="3375236"/>
            <a:ext cx="963734" cy="601129"/>
          </a:xfrm>
          <a:custGeom>
            <a:avLst/>
            <a:gdLst/>
            <a:ahLst/>
            <a:cxnLst/>
            <a:rect r="r" b="b" t="t" l="l"/>
            <a:pathLst>
              <a:path h="601129" w="963734">
                <a:moveTo>
                  <a:pt x="0" y="0"/>
                </a:moveTo>
                <a:lnTo>
                  <a:pt x="963734" y="0"/>
                </a:lnTo>
                <a:lnTo>
                  <a:pt x="963734" y="601129"/>
                </a:lnTo>
                <a:lnTo>
                  <a:pt x="0" y="6011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897561">
            <a:off x="9470328" y="3129226"/>
            <a:ext cx="290239" cy="910553"/>
          </a:xfrm>
          <a:custGeom>
            <a:avLst/>
            <a:gdLst/>
            <a:ahLst/>
            <a:cxnLst/>
            <a:rect r="r" b="b" t="t" l="l"/>
            <a:pathLst>
              <a:path h="910553" w="290239">
                <a:moveTo>
                  <a:pt x="0" y="0"/>
                </a:moveTo>
                <a:lnTo>
                  <a:pt x="290238" y="0"/>
                </a:lnTo>
                <a:lnTo>
                  <a:pt x="290238" y="910553"/>
                </a:lnTo>
                <a:lnTo>
                  <a:pt x="0" y="9105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5754576"/>
            <a:chOff x="0" y="0"/>
            <a:chExt cx="3381187" cy="15665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566588"/>
            </a:xfrm>
            <a:custGeom>
              <a:avLst/>
              <a:gdLst/>
              <a:ahLst/>
              <a:cxnLst/>
              <a:rect r="r" b="b" t="t" l="l"/>
              <a:pathLst>
                <a:path h="1566588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526695"/>
                  </a:lnTo>
                  <a:cubicBezTo>
                    <a:pt x="3381187" y="1548727"/>
                    <a:pt x="3363326" y="1566588"/>
                    <a:pt x="3341294" y="1566588"/>
                  </a:cubicBezTo>
                  <a:lnTo>
                    <a:pt x="39893" y="1566588"/>
                  </a:lnTo>
                  <a:cubicBezTo>
                    <a:pt x="17861" y="1566588"/>
                    <a:pt x="0" y="1548727"/>
                    <a:pt x="0" y="152669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59516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753473"/>
            <a:ext cx="11599086" cy="420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Quantas pizzas João comprou? </a:t>
            </a:r>
          </a:p>
          <a:p>
            <a:pPr algn="just">
              <a:lnSpc>
                <a:spcPts val="4777"/>
              </a:lnSpc>
            </a:pP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4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5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6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7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8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5367664" y="4853735"/>
            <a:ext cx="935176" cy="856962"/>
          </a:xfrm>
          <a:custGeom>
            <a:avLst/>
            <a:gdLst/>
            <a:ahLst/>
            <a:cxnLst/>
            <a:rect r="r" b="b" t="t" l="l"/>
            <a:pathLst>
              <a:path h="856962" w="935176">
                <a:moveTo>
                  <a:pt x="0" y="0"/>
                </a:moveTo>
                <a:lnTo>
                  <a:pt x="935176" y="0"/>
                </a:lnTo>
                <a:lnTo>
                  <a:pt x="935176" y="856962"/>
                </a:lnTo>
                <a:lnTo>
                  <a:pt x="0" y="85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147263" y="5143500"/>
            <a:ext cx="2082583" cy="651281"/>
          </a:xfrm>
          <a:custGeom>
            <a:avLst/>
            <a:gdLst/>
            <a:ahLst/>
            <a:cxnLst/>
            <a:rect r="r" b="b" t="t" l="l"/>
            <a:pathLst>
              <a:path h="651281" w="2082583">
                <a:moveTo>
                  <a:pt x="0" y="0"/>
                </a:moveTo>
                <a:lnTo>
                  <a:pt x="2082583" y="0"/>
                </a:lnTo>
                <a:lnTo>
                  <a:pt x="2082583" y="651281"/>
                </a:lnTo>
                <a:lnTo>
                  <a:pt x="0" y="6512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PIZZAS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2016 - Fase 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6462977"/>
            <a:chOff x="0" y="0"/>
            <a:chExt cx="3381187" cy="175943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759439"/>
            </a:xfrm>
            <a:custGeom>
              <a:avLst/>
              <a:gdLst/>
              <a:ahLst/>
              <a:cxnLst/>
              <a:rect r="r" b="b" t="t" l="l"/>
              <a:pathLst>
                <a:path h="1759439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719545"/>
                  </a:lnTo>
                  <a:cubicBezTo>
                    <a:pt x="3381187" y="1741578"/>
                    <a:pt x="3363326" y="1759439"/>
                    <a:pt x="3341294" y="1759439"/>
                  </a:cubicBezTo>
                  <a:lnTo>
                    <a:pt x="39893" y="1759439"/>
                  </a:lnTo>
                  <a:cubicBezTo>
                    <a:pt x="17861" y="1759439"/>
                    <a:pt x="0" y="1741578"/>
                    <a:pt x="0" y="1719545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78801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344457" y="5709402"/>
            <a:ext cx="11599086" cy="2512180"/>
            <a:chOff x="0" y="0"/>
            <a:chExt cx="3157659" cy="6838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57660" cy="683899"/>
            </a:xfrm>
            <a:custGeom>
              <a:avLst/>
              <a:gdLst/>
              <a:ahLst/>
              <a:cxnLst/>
              <a:rect r="r" b="b" t="t" l="l"/>
              <a:pathLst>
                <a:path h="683899" w="3157660">
                  <a:moveTo>
                    <a:pt x="42717" y="0"/>
                  </a:moveTo>
                  <a:lnTo>
                    <a:pt x="3114942" y="0"/>
                  </a:lnTo>
                  <a:cubicBezTo>
                    <a:pt x="3126272" y="0"/>
                    <a:pt x="3137137" y="4501"/>
                    <a:pt x="3145148" y="12512"/>
                  </a:cubicBezTo>
                  <a:cubicBezTo>
                    <a:pt x="3153159" y="20523"/>
                    <a:pt x="3157660" y="31388"/>
                    <a:pt x="3157660" y="42717"/>
                  </a:cubicBezTo>
                  <a:lnTo>
                    <a:pt x="3157660" y="641182"/>
                  </a:lnTo>
                  <a:cubicBezTo>
                    <a:pt x="3157660" y="664774"/>
                    <a:pt x="3138534" y="683899"/>
                    <a:pt x="3114942" y="683899"/>
                  </a:cubicBezTo>
                  <a:lnTo>
                    <a:pt x="42717" y="683899"/>
                  </a:lnTo>
                  <a:cubicBezTo>
                    <a:pt x="31388" y="683899"/>
                    <a:pt x="20523" y="679399"/>
                    <a:pt x="12512" y="671388"/>
                  </a:cubicBezTo>
                  <a:cubicBezTo>
                    <a:pt x="4501" y="663377"/>
                    <a:pt x="0" y="652511"/>
                    <a:pt x="0" y="641182"/>
                  </a:cubicBezTo>
                  <a:lnTo>
                    <a:pt x="0" y="42717"/>
                  </a:lnTo>
                  <a:cubicBezTo>
                    <a:pt x="0" y="19125"/>
                    <a:pt x="19125" y="0"/>
                    <a:pt x="42717" y="0"/>
                  </a:cubicBezTo>
                  <a:close/>
                </a:path>
              </a:pathLst>
            </a:custGeom>
            <a:solidFill>
              <a:srgbClr val="5DADD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157659" cy="712474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859306" y="5994834"/>
            <a:ext cx="10569388" cy="1941316"/>
          </a:xfrm>
          <a:custGeom>
            <a:avLst/>
            <a:gdLst/>
            <a:ahLst/>
            <a:cxnLst/>
            <a:rect r="r" b="b" t="t" l="l"/>
            <a:pathLst>
              <a:path h="1941316" w="10569388">
                <a:moveTo>
                  <a:pt x="0" y="0"/>
                </a:moveTo>
                <a:lnTo>
                  <a:pt x="10569388" y="0"/>
                </a:lnTo>
                <a:lnTo>
                  <a:pt x="10569388" y="1941316"/>
                </a:lnTo>
                <a:lnTo>
                  <a:pt x="0" y="1941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344457" y="3343275"/>
            <a:ext cx="11599086" cy="180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Uma linha de quadrados é construída usando palitos de fósforo, como mostrado na figura abaixo.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329535"/>
            <a:ext cx="11599086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Quantos palitos são necessários para construir a linha que tem cinco quadrados?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10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12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13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16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20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22754" y="2209859"/>
            <a:ext cx="6830466" cy="7124219"/>
            <a:chOff x="0" y="0"/>
            <a:chExt cx="9107287" cy="94989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453469" y="374439"/>
              <a:ext cx="3974647" cy="978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594312" y="1900717"/>
              <a:ext cx="4263435" cy="942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594312" y="4502862"/>
              <a:ext cx="4263435" cy="942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594312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?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594312" y="7025353"/>
              <a:ext cx="4263435" cy="450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b="true" sz="208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?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true" flipV="true" rot="0">
            <a:off x="16997486" y="3800757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8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8" y="0"/>
                </a:lnTo>
                <a:lnTo>
                  <a:pt x="523628" y="89180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6857524" y="3797918"/>
            <a:ext cx="401717" cy="44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75139" y="2386735"/>
            <a:ext cx="9208545" cy="6666182"/>
            <a:chOff x="0" y="0"/>
            <a:chExt cx="2506874" cy="181475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506874" cy="1814758"/>
            </a:xfrm>
            <a:custGeom>
              <a:avLst/>
              <a:gdLst/>
              <a:ahLst/>
              <a:cxnLst/>
              <a:rect r="r" b="b" t="t" l="l"/>
              <a:pathLst>
                <a:path h="1814758" w="2506874">
                  <a:moveTo>
                    <a:pt x="53807" y="0"/>
                  </a:moveTo>
                  <a:lnTo>
                    <a:pt x="2453068" y="0"/>
                  </a:lnTo>
                  <a:cubicBezTo>
                    <a:pt x="2467338" y="0"/>
                    <a:pt x="2481024" y="5669"/>
                    <a:pt x="2491115" y="15760"/>
                  </a:cubicBezTo>
                  <a:cubicBezTo>
                    <a:pt x="2501205" y="25850"/>
                    <a:pt x="2506874" y="39536"/>
                    <a:pt x="2506874" y="53807"/>
                  </a:cubicBezTo>
                  <a:lnTo>
                    <a:pt x="2506874" y="1760951"/>
                  </a:lnTo>
                  <a:cubicBezTo>
                    <a:pt x="2506874" y="1775221"/>
                    <a:pt x="2501205" y="1788907"/>
                    <a:pt x="2491115" y="1798998"/>
                  </a:cubicBezTo>
                  <a:cubicBezTo>
                    <a:pt x="2481024" y="1809089"/>
                    <a:pt x="2467338" y="1814758"/>
                    <a:pt x="2453068" y="1814758"/>
                  </a:cubicBezTo>
                  <a:lnTo>
                    <a:pt x="53807" y="1814758"/>
                  </a:lnTo>
                  <a:cubicBezTo>
                    <a:pt x="39536" y="1814758"/>
                    <a:pt x="25850" y="1809089"/>
                    <a:pt x="15760" y="1798998"/>
                  </a:cubicBezTo>
                  <a:cubicBezTo>
                    <a:pt x="5669" y="1788907"/>
                    <a:pt x="0" y="1775221"/>
                    <a:pt x="0" y="1760951"/>
                  </a:cubicBezTo>
                  <a:lnTo>
                    <a:pt x="0" y="53807"/>
                  </a:lnTo>
                  <a:cubicBezTo>
                    <a:pt x="0" y="39536"/>
                    <a:pt x="5669" y="25850"/>
                    <a:pt x="15760" y="15760"/>
                  </a:cubicBezTo>
                  <a:cubicBezTo>
                    <a:pt x="25850" y="5669"/>
                    <a:pt x="39536" y="0"/>
                    <a:pt x="5380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2506874" cy="184333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78790" y="2704745"/>
            <a:ext cx="8272950" cy="660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Vamos descobrir nosso padrão!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Cada quadrado é formado por 4 palitos, mas quando juntamos os quadrados em linha, eles compartilham palitos!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Observando os primeiros casos: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1 quadrado → 4 palitos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2 quadrados → 7 palitos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3 quadrados → 10 palitos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</a:p>
        </p:txBody>
      </p:sp>
      <p:sp>
        <p:nvSpPr>
          <p:cNvPr name="Freeform 32" id="32"/>
          <p:cNvSpPr/>
          <p:nvPr/>
        </p:nvSpPr>
        <p:spPr>
          <a:xfrm flipH="true" flipV="true" rot="0">
            <a:off x="16997426" y="4881201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6857583" y="4878395"/>
            <a:ext cx="401717" cy="44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6125567"/>
            <a:ext cx="15516169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realizar mais exercícios de provas antigas da Olimpíada Brasileira de Informática, agora no nível 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22754" y="2209859"/>
            <a:ext cx="6830466" cy="7124219"/>
            <a:chOff x="0" y="0"/>
            <a:chExt cx="9107287" cy="949895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07287" cy="9498958"/>
            </a:xfrm>
            <a:custGeom>
              <a:avLst/>
              <a:gdLst/>
              <a:ahLst/>
              <a:cxnLst/>
              <a:rect r="r" b="b" t="t" l="l"/>
              <a:pathLst>
                <a:path h="9498958" w="9107287">
                  <a:moveTo>
                    <a:pt x="0" y="0"/>
                  </a:moveTo>
                  <a:lnTo>
                    <a:pt x="9107287" y="0"/>
                  </a:lnTo>
                  <a:lnTo>
                    <a:pt x="9107287" y="9498958"/>
                  </a:lnTo>
                  <a:lnTo>
                    <a:pt x="0" y="94989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453469" y="374439"/>
              <a:ext cx="3974647" cy="978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Número do Diagrama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5309531" y="374439"/>
              <a:ext cx="2841241" cy="9785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38"/>
                </a:lnSpc>
              </a:pPr>
              <a:r>
                <a:rPr lang="en-US" b="true" sz="2170" spc="-1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Total de Palitos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13198" y="190071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4594312" y="1900717"/>
              <a:ext cx="4263435" cy="942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13198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594312" y="3246381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313198" y="4502862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4594312" y="4502862"/>
              <a:ext cx="4263435" cy="942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10</a:t>
              </a:r>
            </a:p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13198" y="5758097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4594312" y="5758097"/>
              <a:ext cx="4263435" cy="942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13</a:t>
              </a:r>
            </a:p>
            <a:p>
              <a:pPr algn="ctr">
                <a:lnSpc>
                  <a:spcPts val="2918"/>
                </a:lnSpc>
                <a:spcBef>
                  <a:spcPct val="0"/>
                </a:spcBef>
              </a:pP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313198" y="7025353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4594312" y="7025353"/>
              <a:ext cx="4263435" cy="450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b="true" sz="2084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313198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4594312" y="8262730"/>
              <a:ext cx="4263435" cy="4551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8"/>
                </a:lnSpc>
                <a:spcBef>
                  <a:spcPct val="0"/>
                </a:spcBef>
              </a:pPr>
              <a:r>
                <a:rPr lang="en-US" sz="208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true" flipV="true" rot="0">
            <a:off x="16997486" y="3800757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8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8" y="0"/>
                </a:lnTo>
                <a:lnTo>
                  <a:pt x="523628" y="89180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6857524" y="3797918"/>
            <a:ext cx="401717" cy="44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+3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75139" y="2386735"/>
            <a:ext cx="9208545" cy="6666182"/>
            <a:chOff x="0" y="0"/>
            <a:chExt cx="2506874" cy="181475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506874" cy="1814758"/>
            </a:xfrm>
            <a:custGeom>
              <a:avLst/>
              <a:gdLst/>
              <a:ahLst/>
              <a:cxnLst/>
              <a:rect r="r" b="b" t="t" l="l"/>
              <a:pathLst>
                <a:path h="1814758" w="2506874">
                  <a:moveTo>
                    <a:pt x="53807" y="0"/>
                  </a:moveTo>
                  <a:lnTo>
                    <a:pt x="2453068" y="0"/>
                  </a:lnTo>
                  <a:cubicBezTo>
                    <a:pt x="2467338" y="0"/>
                    <a:pt x="2481024" y="5669"/>
                    <a:pt x="2491115" y="15760"/>
                  </a:cubicBezTo>
                  <a:cubicBezTo>
                    <a:pt x="2501205" y="25850"/>
                    <a:pt x="2506874" y="39536"/>
                    <a:pt x="2506874" y="53807"/>
                  </a:cubicBezTo>
                  <a:lnTo>
                    <a:pt x="2506874" y="1760951"/>
                  </a:lnTo>
                  <a:cubicBezTo>
                    <a:pt x="2506874" y="1775221"/>
                    <a:pt x="2501205" y="1788907"/>
                    <a:pt x="2491115" y="1798998"/>
                  </a:cubicBezTo>
                  <a:cubicBezTo>
                    <a:pt x="2481024" y="1809089"/>
                    <a:pt x="2467338" y="1814758"/>
                    <a:pt x="2453068" y="1814758"/>
                  </a:cubicBezTo>
                  <a:lnTo>
                    <a:pt x="53807" y="1814758"/>
                  </a:lnTo>
                  <a:cubicBezTo>
                    <a:pt x="39536" y="1814758"/>
                    <a:pt x="25850" y="1809089"/>
                    <a:pt x="15760" y="1798998"/>
                  </a:cubicBezTo>
                  <a:cubicBezTo>
                    <a:pt x="5669" y="1788907"/>
                    <a:pt x="0" y="1775221"/>
                    <a:pt x="0" y="1760951"/>
                  </a:cubicBezTo>
                  <a:lnTo>
                    <a:pt x="0" y="53807"/>
                  </a:lnTo>
                  <a:cubicBezTo>
                    <a:pt x="0" y="39536"/>
                    <a:pt x="5669" y="25850"/>
                    <a:pt x="15760" y="15760"/>
                  </a:cubicBezTo>
                  <a:cubicBezTo>
                    <a:pt x="25850" y="5669"/>
                    <a:pt x="39536" y="0"/>
                    <a:pt x="53807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2506874" cy="1843333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871050" y="2709643"/>
            <a:ext cx="8272950" cy="540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Perceba que a cada novo quadrado adicionamos +3 palitos, portanto se colocarmos mais dois quadrados ao lado dos nossos já posicionados teremos: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10 + 3 = 13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13 + 3 = 16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Tendo um total de 16 palitos!</a:t>
            </a:r>
          </a:p>
        </p:txBody>
      </p:sp>
      <p:sp>
        <p:nvSpPr>
          <p:cNvPr name="Freeform 32" id="32"/>
          <p:cNvSpPr/>
          <p:nvPr/>
        </p:nvSpPr>
        <p:spPr>
          <a:xfrm flipH="true" flipV="true" rot="0">
            <a:off x="16997426" y="4881201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6857583" y="4878395"/>
            <a:ext cx="401717" cy="44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+3</a:t>
            </a:r>
          </a:p>
        </p:txBody>
      </p:sp>
      <p:sp>
        <p:nvSpPr>
          <p:cNvPr name="Freeform 34" id="34"/>
          <p:cNvSpPr/>
          <p:nvPr/>
        </p:nvSpPr>
        <p:spPr>
          <a:xfrm flipH="true" flipV="true" rot="0">
            <a:off x="16997426" y="5963506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6"/>
                </a:moveTo>
                <a:lnTo>
                  <a:pt x="0" y="891806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true" flipV="true" rot="0">
            <a:off x="16997426" y="6855312"/>
            <a:ext cx="523629" cy="891805"/>
          </a:xfrm>
          <a:custGeom>
            <a:avLst/>
            <a:gdLst/>
            <a:ahLst/>
            <a:cxnLst/>
            <a:rect r="r" b="b" t="t" l="l"/>
            <a:pathLst>
              <a:path h="891805" w="523629">
                <a:moveTo>
                  <a:pt x="523629" y="891805"/>
                </a:moveTo>
                <a:lnTo>
                  <a:pt x="0" y="891805"/>
                </a:lnTo>
                <a:lnTo>
                  <a:pt x="0" y="0"/>
                </a:lnTo>
                <a:lnTo>
                  <a:pt x="523629" y="0"/>
                </a:lnTo>
                <a:lnTo>
                  <a:pt x="523629" y="89180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16844966" y="5906356"/>
            <a:ext cx="414274" cy="460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1"/>
              </a:lnSpc>
              <a:spcBef>
                <a:spcPct val="0"/>
              </a:spcBef>
            </a:pPr>
            <a:r>
              <a:rPr lang="en-US" b="true" sz="2665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6844966" y="6852506"/>
            <a:ext cx="401717" cy="44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18"/>
              </a:lnSpc>
              <a:spcBef>
                <a:spcPct val="0"/>
              </a:spcBef>
            </a:pPr>
            <a:r>
              <a:rPr lang="en-US" b="true" sz="2584">
                <a:solidFill>
                  <a:srgbClr val="F7AC16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+3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933913" y="2210182"/>
            <a:ext cx="12420175" cy="5102763"/>
            <a:chOff x="0" y="0"/>
            <a:chExt cx="3381187" cy="13891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187" cy="1389143"/>
            </a:xfrm>
            <a:custGeom>
              <a:avLst/>
              <a:gdLst/>
              <a:ahLst/>
              <a:cxnLst/>
              <a:rect r="r" b="b" t="t" l="l"/>
              <a:pathLst>
                <a:path h="1389143" w="3381187">
                  <a:moveTo>
                    <a:pt x="39893" y="0"/>
                  </a:moveTo>
                  <a:lnTo>
                    <a:pt x="3341294" y="0"/>
                  </a:lnTo>
                  <a:cubicBezTo>
                    <a:pt x="3363326" y="0"/>
                    <a:pt x="3381187" y="17861"/>
                    <a:pt x="3381187" y="39893"/>
                  </a:cubicBezTo>
                  <a:lnTo>
                    <a:pt x="3381187" y="1349250"/>
                  </a:lnTo>
                  <a:cubicBezTo>
                    <a:pt x="3381187" y="1371282"/>
                    <a:pt x="3363326" y="1389143"/>
                    <a:pt x="3341294" y="1389143"/>
                  </a:cubicBezTo>
                  <a:lnTo>
                    <a:pt x="39893" y="1389143"/>
                  </a:lnTo>
                  <a:cubicBezTo>
                    <a:pt x="17861" y="1389143"/>
                    <a:pt x="0" y="1371282"/>
                    <a:pt x="0" y="1349250"/>
                  </a:cubicBezTo>
                  <a:lnTo>
                    <a:pt x="0" y="39893"/>
                  </a:lnTo>
                  <a:cubicBezTo>
                    <a:pt x="0" y="17861"/>
                    <a:pt x="17861" y="0"/>
                    <a:pt x="3989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3381187" cy="1417718"/>
            </a:xfrm>
            <a:prstGeom prst="rect">
              <a:avLst/>
            </a:prstGeom>
          </p:spPr>
          <p:txBody>
            <a:bodyPr anchor="ctr" rtlCol="false" tIns="38383" lIns="38383" bIns="38383" rIns="38383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344457" y="2329535"/>
            <a:ext cx="11599086" cy="48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Quantos palitos são necessários para construir a linha que tem cinco quadrados?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a) 10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b) 12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c) 13</a:t>
            </a:r>
          </a:p>
          <a:p>
            <a:pPr algn="just">
              <a:lnSpc>
                <a:spcPts val="4777"/>
              </a:lnSpc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d) 16</a:t>
            </a:r>
          </a:p>
          <a:p>
            <a:pPr algn="just">
              <a:lnSpc>
                <a:spcPts val="4777"/>
              </a:lnSpc>
              <a:spcBef>
                <a:spcPct val="0"/>
              </a:spcBef>
            </a:pPr>
            <a:r>
              <a:rPr lang="en-US" b="true" sz="3981" spc="-23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e) 20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QUADRADOS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2018 - Fase 1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344457" y="5904647"/>
            <a:ext cx="2082583" cy="651281"/>
          </a:xfrm>
          <a:custGeom>
            <a:avLst/>
            <a:gdLst/>
            <a:ahLst/>
            <a:cxnLst/>
            <a:rect r="r" b="b" t="t" l="l"/>
            <a:pathLst>
              <a:path h="651281" w="2082583">
                <a:moveTo>
                  <a:pt x="0" y="0"/>
                </a:moveTo>
                <a:lnTo>
                  <a:pt x="2082583" y="0"/>
                </a:lnTo>
                <a:lnTo>
                  <a:pt x="2082583" y="651281"/>
                </a:lnTo>
                <a:lnTo>
                  <a:pt x="0" y="651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516185" y="5657822"/>
            <a:ext cx="935176" cy="856962"/>
          </a:xfrm>
          <a:custGeom>
            <a:avLst/>
            <a:gdLst/>
            <a:ahLst/>
            <a:cxnLst/>
            <a:rect r="r" b="b" t="t" l="l"/>
            <a:pathLst>
              <a:path h="856962" w="935176">
                <a:moveTo>
                  <a:pt x="0" y="0"/>
                </a:moveTo>
                <a:lnTo>
                  <a:pt x="935176" y="0"/>
                </a:lnTo>
                <a:lnTo>
                  <a:pt x="935176" y="856962"/>
                </a:lnTo>
                <a:lnTo>
                  <a:pt x="0" y="85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98021" y="2303827"/>
            <a:ext cx="11189170" cy="6261005"/>
            <a:chOff x="0" y="0"/>
            <a:chExt cx="3381187" cy="1891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81187" cy="1891975"/>
            </a:xfrm>
            <a:custGeom>
              <a:avLst/>
              <a:gdLst/>
              <a:ahLst/>
              <a:cxnLst/>
              <a:rect r="r" b="b" t="t" l="l"/>
              <a:pathLst>
                <a:path h="1891975" w="3381187">
                  <a:moveTo>
                    <a:pt x="44282" y="0"/>
                  </a:moveTo>
                  <a:lnTo>
                    <a:pt x="3336905" y="0"/>
                  </a:lnTo>
                  <a:cubicBezTo>
                    <a:pt x="3361361" y="0"/>
                    <a:pt x="3381187" y="19826"/>
                    <a:pt x="3381187" y="44282"/>
                  </a:cubicBezTo>
                  <a:lnTo>
                    <a:pt x="3381187" y="1847693"/>
                  </a:lnTo>
                  <a:cubicBezTo>
                    <a:pt x="3381187" y="1859437"/>
                    <a:pt x="3376522" y="1870701"/>
                    <a:pt x="3368217" y="1879005"/>
                  </a:cubicBezTo>
                  <a:cubicBezTo>
                    <a:pt x="3359913" y="1887310"/>
                    <a:pt x="3348649" y="1891975"/>
                    <a:pt x="3336905" y="1891975"/>
                  </a:cubicBezTo>
                  <a:lnTo>
                    <a:pt x="44282" y="1891975"/>
                  </a:lnTo>
                  <a:cubicBezTo>
                    <a:pt x="19826" y="1891975"/>
                    <a:pt x="0" y="1872149"/>
                    <a:pt x="0" y="1847693"/>
                  </a:cubicBezTo>
                  <a:lnTo>
                    <a:pt x="0" y="44282"/>
                  </a:lnTo>
                  <a:cubicBezTo>
                    <a:pt x="0" y="19826"/>
                    <a:pt x="19826" y="0"/>
                    <a:pt x="4428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81187" cy="1920550"/>
            </a:xfrm>
            <a:prstGeom prst="rect">
              <a:avLst/>
            </a:prstGeom>
          </p:spPr>
          <p:txBody>
            <a:bodyPr anchor="ctr" rtlCol="false" tIns="34579" lIns="34579" bIns="34579" rIns="34579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67875" y="2419741"/>
            <a:ext cx="10449462" cy="3253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04"/>
              </a:lnSpc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Cinco estudantes -- Ana, Bia, Carla, Diego e Eva -- estão jantando numa mesa redonda de exatamente cinco lugares. As seguintes restrições são obedecidas quanto aos lugares que ocupam na mesa:</a:t>
            </a:r>
          </a:p>
          <a:p>
            <a:pPr algn="just">
              <a:lnSpc>
                <a:spcPts val="4304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40148" y="5821625"/>
            <a:ext cx="10449462" cy="271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4436" indent="-387218" lvl="1">
              <a:lnSpc>
                <a:spcPts val="4304"/>
              </a:lnSpc>
              <a:buFont typeface="Arial"/>
              <a:buChar char="•"/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Há exatamente um estudante entre Ana e Eva.</a:t>
            </a:r>
          </a:p>
          <a:p>
            <a:pPr algn="just" marL="774436" indent="-387218" lvl="1">
              <a:lnSpc>
                <a:spcPts val="4304"/>
              </a:lnSpc>
              <a:buFont typeface="Arial"/>
              <a:buChar char="•"/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Bia senta-se ao lado de Diego.</a:t>
            </a:r>
          </a:p>
          <a:p>
            <a:pPr algn="just" marL="774436" indent="-387218" lvl="1">
              <a:lnSpc>
                <a:spcPts val="4304"/>
              </a:lnSpc>
              <a:buFont typeface="Arial"/>
              <a:buChar char="•"/>
            </a:pPr>
            <a:r>
              <a:rPr lang="en-US" b="true" sz="3587" spc="-215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Diego não se senta ao lado de Eva.</a:t>
            </a:r>
          </a:p>
          <a:p>
            <a:pPr algn="just">
              <a:lnSpc>
                <a:spcPts val="4304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740850" y="2550439"/>
            <a:ext cx="6344560" cy="5767782"/>
          </a:xfrm>
          <a:custGeom>
            <a:avLst/>
            <a:gdLst/>
            <a:ahLst/>
            <a:cxnLst/>
            <a:rect r="r" b="b" t="t" l="l"/>
            <a:pathLst>
              <a:path h="5767782" w="6344560">
                <a:moveTo>
                  <a:pt x="0" y="0"/>
                </a:moveTo>
                <a:lnTo>
                  <a:pt x="6344560" y="0"/>
                </a:lnTo>
                <a:lnTo>
                  <a:pt x="6344560" y="5767782"/>
                </a:lnTo>
                <a:lnTo>
                  <a:pt x="0" y="5767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905" t="-39886" r="-115686" b="-2828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JANTAR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63702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416116" y="2057126"/>
            <a:ext cx="11455767" cy="2207614"/>
            <a:chOff x="0" y="0"/>
            <a:chExt cx="3453468" cy="6655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453468" cy="665510"/>
            </a:xfrm>
            <a:custGeom>
              <a:avLst/>
              <a:gdLst/>
              <a:ahLst/>
              <a:cxnLst/>
              <a:rect r="r" b="b" t="t" l="l"/>
              <a:pathLst>
                <a:path h="665510" w="3453468">
                  <a:moveTo>
                    <a:pt x="43252" y="0"/>
                  </a:moveTo>
                  <a:lnTo>
                    <a:pt x="3410216" y="0"/>
                  </a:lnTo>
                  <a:cubicBezTo>
                    <a:pt x="3434104" y="0"/>
                    <a:pt x="3453468" y="19365"/>
                    <a:pt x="3453468" y="43252"/>
                  </a:cubicBezTo>
                  <a:lnTo>
                    <a:pt x="3453468" y="622258"/>
                  </a:lnTo>
                  <a:cubicBezTo>
                    <a:pt x="3453468" y="633729"/>
                    <a:pt x="3448911" y="644730"/>
                    <a:pt x="3440800" y="652841"/>
                  </a:cubicBezTo>
                  <a:cubicBezTo>
                    <a:pt x="3432689" y="660953"/>
                    <a:pt x="3421687" y="665510"/>
                    <a:pt x="3410216" y="665510"/>
                  </a:cubicBezTo>
                  <a:lnTo>
                    <a:pt x="43252" y="665510"/>
                  </a:lnTo>
                  <a:cubicBezTo>
                    <a:pt x="19365" y="665510"/>
                    <a:pt x="0" y="646145"/>
                    <a:pt x="0" y="622258"/>
                  </a:cubicBezTo>
                  <a:lnTo>
                    <a:pt x="0" y="43252"/>
                  </a:lnTo>
                  <a:cubicBezTo>
                    <a:pt x="0" y="31781"/>
                    <a:pt x="4557" y="20779"/>
                    <a:pt x="12668" y="12668"/>
                  </a:cubicBezTo>
                  <a:cubicBezTo>
                    <a:pt x="20779" y="4557"/>
                    <a:pt x="31781" y="0"/>
                    <a:pt x="4325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3453468" cy="69408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224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JANTAR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54096" y="2304698"/>
            <a:ext cx="10315915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6590" indent="-328295" lvl="1">
              <a:lnSpc>
                <a:spcPts val="3649"/>
              </a:lnSpc>
              <a:buFont typeface="Arial"/>
              <a:buChar char="•"/>
            </a:pPr>
            <a:r>
              <a:rPr lang="en-US" b="true" sz="3041" spc="-18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Há exatamente um estudante entre Ana e Eva.</a:t>
            </a:r>
          </a:p>
          <a:p>
            <a:pPr algn="just" marL="656590" indent="-328295" lvl="1">
              <a:lnSpc>
                <a:spcPts val="3649"/>
              </a:lnSpc>
              <a:buFont typeface="Arial"/>
              <a:buChar char="•"/>
            </a:pPr>
            <a:r>
              <a:rPr lang="en-US" b="true" sz="3041" spc="-18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Bia senta-se ao lado de Diego.</a:t>
            </a:r>
          </a:p>
          <a:p>
            <a:pPr algn="just" marL="656590" indent="-328295" lvl="1">
              <a:lnSpc>
                <a:spcPts val="3649"/>
              </a:lnSpc>
              <a:buFont typeface="Arial"/>
              <a:buChar char="•"/>
            </a:pPr>
            <a:r>
              <a:rPr lang="en-US" b="true" sz="3041" spc="-182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Diego não se senta ao lado de Eva.</a:t>
            </a:r>
          </a:p>
          <a:p>
            <a:pPr algn="just">
              <a:lnSpc>
                <a:spcPts val="3649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-46281" y="9125859"/>
            <a:ext cx="2761763" cy="1163435"/>
            <a:chOff x="0" y="0"/>
            <a:chExt cx="3682351" cy="155124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2259" y="4579065"/>
            <a:ext cx="16030960" cy="4430285"/>
            <a:chOff x="0" y="0"/>
            <a:chExt cx="4832710" cy="133555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832710" cy="1335558"/>
            </a:xfrm>
            <a:custGeom>
              <a:avLst/>
              <a:gdLst/>
              <a:ahLst/>
              <a:cxnLst/>
              <a:rect r="r" b="b" t="t" l="l"/>
              <a:pathLst>
                <a:path h="1335558" w="4832710">
                  <a:moveTo>
                    <a:pt x="30908" y="0"/>
                  </a:moveTo>
                  <a:lnTo>
                    <a:pt x="4801802" y="0"/>
                  </a:lnTo>
                  <a:cubicBezTo>
                    <a:pt x="4818872" y="0"/>
                    <a:pt x="4832710" y="13838"/>
                    <a:pt x="4832710" y="30908"/>
                  </a:cubicBezTo>
                  <a:lnTo>
                    <a:pt x="4832710" y="1304651"/>
                  </a:lnTo>
                  <a:cubicBezTo>
                    <a:pt x="4832710" y="1312848"/>
                    <a:pt x="4829454" y="1320709"/>
                    <a:pt x="4823658" y="1326506"/>
                  </a:cubicBezTo>
                  <a:cubicBezTo>
                    <a:pt x="4817861" y="1332302"/>
                    <a:pt x="4809999" y="1335558"/>
                    <a:pt x="4801802" y="1335558"/>
                  </a:cubicBezTo>
                  <a:lnTo>
                    <a:pt x="30908" y="1335558"/>
                  </a:lnTo>
                  <a:cubicBezTo>
                    <a:pt x="13838" y="1335558"/>
                    <a:pt x="0" y="1321720"/>
                    <a:pt x="0" y="1304651"/>
                  </a:cubicBezTo>
                  <a:lnTo>
                    <a:pt x="0" y="30908"/>
                  </a:lnTo>
                  <a:cubicBezTo>
                    <a:pt x="0" y="13838"/>
                    <a:pt x="13838" y="0"/>
                    <a:pt x="30908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42875"/>
              <a:ext cx="4832710" cy="1478433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just">
                <a:lnSpc>
                  <a:spcPts val="4627"/>
                </a:lnSpc>
              </a:pPr>
              <a:r>
                <a:rPr lang="en-US" sz="25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Qual das seguintes alternativas é uma ordem correta em que os estudantes podem sentar-se à mesa? </a:t>
              </a:r>
            </a:p>
            <a:p>
              <a:pPr algn="just">
                <a:lnSpc>
                  <a:spcPts val="4627"/>
                </a:lnSpc>
              </a:pPr>
              <a:r>
                <a:rPr lang="en-US" sz="25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a) Ana, Bia, Diego, Carla, Eva</a:t>
              </a:r>
            </a:p>
            <a:p>
              <a:pPr algn="just">
                <a:lnSpc>
                  <a:spcPts val="4627"/>
                </a:lnSpc>
              </a:pPr>
              <a:r>
                <a:rPr lang="en-US" sz="25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Ana, Diego, Bia, Eva, Carla</a:t>
              </a:r>
            </a:p>
            <a:p>
              <a:pPr algn="just">
                <a:lnSpc>
                  <a:spcPts val="4627"/>
                </a:lnSpc>
              </a:pPr>
              <a:r>
                <a:rPr lang="en-US" sz="25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Ana, Diego, Carla, Eva, Bia</a:t>
              </a:r>
            </a:p>
            <a:p>
              <a:pPr algn="just">
                <a:lnSpc>
                  <a:spcPts val="4627"/>
                </a:lnSpc>
              </a:pPr>
              <a:r>
                <a:rPr lang="en-US" sz="25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Ana, Carla, Eva, Diego, Bia</a:t>
              </a:r>
            </a:p>
            <a:p>
              <a:pPr algn="just">
                <a:lnSpc>
                  <a:spcPts val="4627"/>
                </a:lnSpc>
              </a:pPr>
              <a:r>
                <a:rPr lang="en-US" b="true" sz="25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Ana, Bia, Carla, Diego, Eva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051549" y="6794296"/>
            <a:ext cx="5648177" cy="1892473"/>
            <a:chOff x="0" y="0"/>
            <a:chExt cx="1702705" cy="5705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02706" cy="570507"/>
            </a:xfrm>
            <a:custGeom>
              <a:avLst/>
              <a:gdLst/>
              <a:ahLst/>
              <a:cxnLst/>
              <a:rect r="r" b="b" t="t" l="l"/>
              <a:pathLst>
                <a:path h="570507" w="1702706">
                  <a:moveTo>
                    <a:pt x="87724" y="0"/>
                  </a:moveTo>
                  <a:lnTo>
                    <a:pt x="1614981" y="0"/>
                  </a:lnTo>
                  <a:cubicBezTo>
                    <a:pt x="1663430" y="0"/>
                    <a:pt x="1702706" y="39276"/>
                    <a:pt x="1702706" y="87724"/>
                  </a:cubicBezTo>
                  <a:lnTo>
                    <a:pt x="1702706" y="482783"/>
                  </a:lnTo>
                  <a:cubicBezTo>
                    <a:pt x="1702706" y="506049"/>
                    <a:pt x="1693463" y="528362"/>
                    <a:pt x="1677012" y="544813"/>
                  </a:cubicBezTo>
                  <a:cubicBezTo>
                    <a:pt x="1660560" y="561265"/>
                    <a:pt x="1638247" y="570507"/>
                    <a:pt x="1614981" y="570507"/>
                  </a:cubicBezTo>
                  <a:lnTo>
                    <a:pt x="87724" y="570507"/>
                  </a:lnTo>
                  <a:cubicBezTo>
                    <a:pt x="39276" y="570507"/>
                    <a:pt x="0" y="531231"/>
                    <a:pt x="0" y="482783"/>
                  </a:cubicBezTo>
                  <a:lnTo>
                    <a:pt x="0" y="87724"/>
                  </a:lnTo>
                  <a:cubicBezTo>
                    <a:pt x="0" y="39276"/>
                    <a:pt x="39276" y="0"/>
                    <a:pt x="87724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702705" cy="6181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3779"/>
                </a:lnSpc>
              </a:pPr>
              <a:r>
                <a:rPr lang="en-US" b="true" sz="26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Dica: Testar cada alternativa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790349" y="1922935"/>
            <a:ext cx="10262871" cy="3220565"/>
            <a:chOff x="0" y="0"/>
            <a:chExt cx="3093856" cy="9708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93856" cy="970875"/>
            </a:xfrm>
            <a:custGeom>
              <a:avLst/>
              <a:gdLst/>
              <a:ahLst/>
              <a:cxnLst/>
              <a:rect r="r" b="b" t="t" l="l"/>
              <a:pathLst>
                <a:path h="970875" w="3093856">
                  <a:moveTo>
                    <a:pt x="48279" y="0"/>
                  </a:moveTo>
                  <a:lnTo>
                    <a:pt x="3045577" y="0"/>
                  </a:lnTo>
                  <a:cubicBezTo>
                    <a:pt x="3072241" y="0"/>
                    <a:pt x="3093856" y="21615"/>
                    <a:pt x="3093856" y="48279"/>
                  </a:cubicBezTo>
                  <a:lnTo>
                    <a:pt x="3093856" y="922596"/>
                  </a:lnTo>
                  <a:cubicBezTo>
                    <a:pt x="3093856" y="935400"/>
                    <a:pt x="3088769" y="947680"/>
                    <a:pt x="3079715" y="956734"/>
                  </a:cubicBezTo>
                  <a:cubicBezTo>
                    <a:pt x="3070661" y="965789"/>
                    <a:pt x="3058381" y="970875"/>
                    <a:pt x="3045577" y="970875"/>
                  </a:cubicBezTo>
                  <a:lnTo>
                    <a:pt x="48279" y="970875"/>
                  </a:lnTo>
                  <a:cubicBezTo>
                    <a:pt x="21615" y="970875"/>
                    <a:pt x="0" y="949260"/>
                    <a:pt x="0" y="922596"/>
                  </a:cubicBezTo>
                  <a:lnTo>
                    <a:pt x="0" y="48279"/>
                  </a:lnTo>
                  <a:cubicBezTo>
                    <a:pt x="0" y="35475"/>
                    <a:pt x="5087" y="23195"/>
                    <a:pt x="14141" y="14141"/>
                  </a:cubicBezTo>
                  <a:cubicBezTo>
                    <a:pt x="23195" y="5087"/>
                    <a:pt x="35475" y="0"/>
                    <a:pt x="482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093856" cy="102802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Alternativa A: Ana, Bia, Diego, Carla, Eva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1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2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863359" y="3904579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20"/>
                </a:lnTo>
                <a:lnTo>
                  <a:pt x="0" y="3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63359" y="3359899"/>
            <a:ext cx="346637" cy="346637"/>
          </a:xfrm>
          <a:custGeom>
            <a:avLst/>
            <a:gdLst/>
            <a:ahLst/>
            <a:cxnLst/>
            <a:rect r="r" b="b" t="t" l="l"/>
            <a:pathLst>
              <a:path h="346637" w="346637">
                <a:moveTo>
                  <a:pt x="0" y="0"/>
                </a:moveTo>
                <a:lnTo>
                  <a:pt x="346637" y="0"/>
                </a:lnTo>
                <a:lnTo>
                  <a:pt x="346637" y="346637"/>
                </a:lnTo>
                <a:lnTo>
                  <a:pt x="0" y="3466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JANTAR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63359" y="4423804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19"/>
                </a:lnTo>
                <a:lnTo>
                  <a:pt x="0" y="3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-46281" y="9125859"/>
            <a:ext cx="2761763" cy="1163435"/>
            <a:chOff x="0" y="0"/>
            <a:chExt cx="3682351" cy="1551247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511" t="-123567" r="-70535" b="-427893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790349" y="1922935"/>
            <a:ext cx="10262871" cy="3220565"/>
            <a:chOff x="0" y="0"/>
            <a:chExt cx="3093856" cy="9708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93856" cy="970875"/>
            </a:xfrm>
            <a:custGeom>
              <a:avLst/>
              <a:gdLst/>
              <a:ahLst/>
              <a:cxnLst/>
              <a:rect r="r" b="b" t="t" l="l"/>
              <a:pathLst>
                <a:path h="970875" w="3093856">
                  <a:moveTo>
                    <a:pt x="48279" y="0"/>
                  </a:moveTo>
                  <a:lnTo>
                    <a:pt x="3045577" y="0"/>
                  </a:lnTo>
                  <a:cubicBezTo>
                    <a:pt x="3072241" y="0"/>
                    <a:pt x="3093856" y="21615"/>
                    <a:pt x="3093856" y="48279"/>
                  </a:cubicBezTo>
                  <a:lnTo>
                    <a:pt x="3093856" y="922596"/>
                  </a:lnTo>
                  <a:cubicBezTo>
                    <a:pt x="3093856" y="935400"/>
                    <a:pt x="3088769" y="947680"/>
                    <a:pt x="3079715" y="956734"/>
                  </a:cubicBezTo>
                  <a:cubicBezTo>
                    <a:pt x="3070661" y="965789"/>
                    <a:pt x="3058381" y="970875"/>
                    <a:pt x="3045577" y="970875"/>
                  </a:cubicBezTo>
                  <a:lnTo>
                    <a:pt x="48279" y="970875"/>
                  </a:lnTo>
                  <a:cubicBezTo>
                    <a:pt x="21615" y="970875"/>
                    <a:pt x="0" y="949260"/>
                    <a:pt x="0" y="922596"/>
                  </a:cubicBezTo>
                  <a:lnTo>
                    <a:pt x="0" y="48279"/>
                  </a:lnTo>
                  <a:cubicBezTo>
                    <a:pt x="0" y="35475"/>
                    <a:pt x="5087" y="23195"/>
                    <a:pt x="14141" y="14141"/>
                  </a:cubicBezTo>
                  <a:cubicBezTo>
                    <a:pt x="23195" y="5087"/>
                    <a:pt x="35475" y="0"/>
                    <a:pt x="482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093856" cy="102802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Alternativa A: Ana, Bia, Diego, Carla, Eva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1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2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863359" y="3904579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20"/>
                </a:lnTo>
                <a:lnTo>
                  <a:pt x="0" y="3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63359" y="3359899"/>
            <a:ext cx="346637" cy="346637"/>
          </a:xfrm>
          <a:custGeom>
            <a:avLst/>
            <a:gdLst/>
            <a:ahLst/>
            <a:cxnLst/>
            <a:rect r="r" b="b" t="t" l="l"/>
            <a:pathLst>
              <a:path h="346637" w="346637">
                <a:moveTo>
                  <a:pt x="0" y="0"/>
                </a:moveTo>
                <a:lnTo>
                  <a:pt x="346637" y="0"/>
                </a:lnTo>
                <a:lnTo>
                  <a:pt x="346637" y="346637"/>
                </a:lnTo>
                <a:lnTo>
                  <a:pt x="0" y="3466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JANTAR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63359" y="4423804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19"/>
                </a:lnTo>
                <a:lnTo>
                  <a:pt x="0" y="3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790349" y="5857875"/>
            <a:ext cx="10262871" cy="3220565"/>
            <a:chOff x="0" y="0"/>
            <a:chExt cx="3093856" cy="9708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93856" cy="970875"/>
            </a:xfrm>
            <a:custGeom>
              <a:avLst/>
              <a:gdLst/>
              <a:ahLst/>
              <a:cxnLst/>
              <a:rect r="r" b="b" t="t" l="l"/>
              <a:pathLst>
                <a:path h="970875" w="3093856">
                  <a:moveTo>
                    <a:pt x="48279" y="0"/>
                  </a:moveTo>
                  <a:lnTo>
                    <a:pt x="3045577" y="0"/>
                  </a:lnTo>
                  <a:cubicBezTo>
                    <a:pt x="3072241" y="0"/>
                    <a:pt x="3093856" y="21615"/>
                    <a:pt x="3093856" y="48279"/>
                  </a:cubicBezTo>
                  <a:lnTo>
                    <a:pt x="3093856" y="922596"/>
                  </a:lnTo>
                  <a:cubicBezTo>
                    <a:pt x="3093856" y="935400"/>
                    <a:pt x="3088769" y="947680"/>
                    <a:pt x="3079715" y="956734"/>
                  </a:cubicBezTo>
                  <a:cubicBezTo>
                    <a:pt x="3070661" y="965789"/>
                    <a:pt x="3058381" y="970875"/>
                    <a:pt x="3045577" y="970875"/>
                  </a:cubicBezTo>
                  <a:lnTo>
                    <a:pt x="48279" y="970875"/>
                  </a:lnTo>
                  <a:cubicBezTo>
                    <a:pt x="21615" y="970875"/>
                    <a:pt x="0" y="949260"/>
                    <a:pt x="0" y="922596"/>
                  </a:cubicBezTo>
                  <a:lnTo>
                    <a:pt x="0" y="48279"/>
                  </a:lnTo>
                  <a:cubicBezTo>
                    <a:pt x="0" y="35475"/>
                    <a:pt x="5087" y="23195"/>
                    <a:pt x="14141" y="14141"/>
                  </a:cubicBezTo>
                  <a:cubicBezTo>
                    <a:pt x="23195" y="5087"/>
                    <a:pt x="35475" y="0"/>
                    <a:pt x="482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093856" cy="102802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Alternativa B: Ana, Diego, Bia, Eva, Carla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1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2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3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863359" y="7305675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20"/>
                </a:lnTo>
                <a:lnTo>
                  <a:pt x="0" y="3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863359" y="8358744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20"/>
                </a:lnTo>
                <a:lnTo>
                  <a:pt x="0" y="3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863359" y="7822295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19"/>
                </a:lnTo>
                <a:lnTo>
                  <a:pt x="0" y="3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-46281" y="9125859"/>
            <a:ext cx="2761763" cy="1163435"/>
            <a:chOff x="0" y="0"/>
            <a:chExt cx="3682351" cy="1551247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511" t="-123567" r="-70535" b="-427893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012106"/>
            <a:ext cx="4545185" cy="1892473"/>
            <a:chOff x="0" y="0"/>
            <a:chExt cx="1370196" cy="5705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790349" y="1922935"/>
            <a:ext cx="10262871" cy="3220565"/>
            <a:chOff x="0" y="0"/>
            <a:chExt cx="3093856" cy="9708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93856" cy="970875"/>
            </a:xfrm>
            <a:custGeom>
              <a:avLst/>
              <a:gdLst/>
              <a:ahLst/>
              <a:cxnLst/>
              <a:rect r="r" b="b" t="t" l="l"/>
              <a:pathLst>
                <a:path h="970875" w="3093856">
                  <a:moveTo>
                    <a:pt x="48279" y="0"/>
                  </a:moveTo>
                  <a:lnTo>
                    <a:pt x="3045577" y="0"/>
                  </a:lnTo>
                  <a:cubicBezTo>
                    <a:pt x="3072241" y="0"/>
                    <a:pt x="3093856" y="21615"/>
                    <a:pt x="3093856" y="48279"/>
                  </a:cubicBezTo>
                  <a:lnTo>
                    <a:pt x="3093856" y="922596"/>
                  </a:lnTo>
                  <a:cubicBezTo>
                    <a:pt x="3093856" y="935400"/>
                    <a:pt x="3088769" y="947680"/>
                    <a:pt x="3079715" y="956734"/>
                  </a:cubicBezTo>
                  <a:cubicBezTo>
                    <a:pt x="3070661" y="965789"/>
                    <a:pt x="3058381" y="970875"/>
                    <a:pt x="3045577" y="970875"/>
                  </a:cubicBezTo>
                  <a:lnTo>
                    <a:pt x="48279" y="970875"/>
                  </a:lnTo>
                  <a:cubicBezTo>
                    <a:pt x="21615" y="970875"/>
                    <a:pt x="0" y="949260"/>
                    <a:pt x="0" y="922596"/>
                  </a:cubicBezTo>
                  <a:lnTo>
                    <a:pt x="0" y="48279"/>
                  </a:lnTo>
                  <a:cubicBezTo>
                    <a:pt x="0" y="35475"/>
                    <a:pt x="5087" y="23195"/>
                    <a:pt x="14141" y="14141"/>
                  </a:cubicBezTo>
                  <a:cubicBezTo>
                    <a:pt x="23195" y="5087"/>
                    <a:pt x="35475" y="0"/>
                    <a:pt x="482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093856" cy="102802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Alternativa A: Ana, Bia, Diego, Carla, Eva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1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2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3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863359" y="3904579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20"/>
                </a:lnTo>
                <a:lnTo>
                  <a:pt x="0" y="3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863359" y="3359899"/>
            <a:ext cx="346637" cy="346637"/>
          </a:xfrm>
          <a:custGeom>
            <a:avLst/>
            <a:gdLst/>
            <a:ahLst/>
            <a:cxnLst/>
            <a:rect r="r" b="b" t="t" l="l"/>
            <a:pathLst>
              <a:path h="346637" w="346637">
                <a:moveTo>
                  <a:pt x="0" y="0"/>
                </a:moveTo>
                <a:lnTo>
                  <a:pt x="346637" y="0"/>
                </a:lnTo>
                <a:lnTo>
                  <a:pt x="346637" y="346637"/>
                </a:lnTo>
                <a:lnTo>
                  <a:pt x="0" y="34663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34781" y="427980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JANTAR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63359" y="4423804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19"/>
                </a:lnTo>
                <a:lnTo>
                  <a:pt x="0" y="3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790349" y="5857875"/>
            <a:ext cx="10262871" cy="3220565"/>
            <a:chOff x="0" y="0"/>
            <a:chExt cx="3093856" cy="9708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93856" cy="970875"/>
            </a:xfrm>
            <a:custGeom>
              <a:avLst/>
              <a:gdLst/>
              <a:ahLst/>
              <a:cxnLst/>
              <a:rect r="r" b="b" t="t" l="l"/>
              <a:pathLst>
                <a:path h="970875" w="3093856">
                  <a:moveTo>
                    <a:pt x="48279" y="0"/>
                  </a:moveTo>
                  <a:lnTo>
                    <a:pt x="3045577" y="0"/>
                  </a:lnTo>
                  <a:cubicBezTo>
                    <a:pt x="3072241" y="0"/>
                    <a:pt x="3093856" y="21615"/>
                    <a:pt x="3093856" y="48279"/>
                  </a:cubicBezTo>
                  <a:lnTo>
                    <a:pt x="3093856" y="922596"/>
                  </a:lnTo>
                  <a:cubicBezTo>
                    <a:pt x="3093856" y="935400"/>
                    <a:pt x="3088769" y="947680"/>
                    <a:pt x="3079715" y="956734"/>
                  </a:cubicBezTo>
                  <a:cubicBezTo>
                    <a:pt x="3070661" y="965789"/>
                    <a:pt x="3058381" y="970875"/>
                    <a:pt x="3045577" y="970875"/>
                  </a:cubicBezTo>
                  <a:lnTo>
                    <a:pt x="48279" y="970875"/>
                  </a:lnTo>
                  <a:cubicBezTo>
                    <a:pt x="21615" y="970875"/>
                    <a:pt x="0" y="949260"/>
                    <a:pt x="0" y="922596"/>
                  </a:cubicBezTo>
                  <a:lnTo>
                    <a:pt x="0" y="48279"/>
                  </a:lnTo>
                  <a:cubicBezTo>
                    <a:pt x="0" y="35475"/>
                    <a:pt x="5087" y="23195"/>
                    <a:pt x="14141" y="14141"/>
                  </a:cubicBezTo>
                  <a:cubicBezTo>
                    <a:pt x="23195" y="5087"/>
                    <a:pt x="35475" y="0"/>
                    <a:pt x="482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093856" cy="1028025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Alternativa B: Ana, Diego, Bia, Eva, Carla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1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2</a:t>
              </a:r>
            </a:p>
            <a:p>
              <a:pPr algn="ctr" marL="647697" indent="-323848" lvl="1">
                <a:lnSpc>
                  <a:spcPts val="4199"/>
                </a:lnSpc>
                <a:buFont typeface="Arial"/>
                <a:buChar char="•"/>
              </a:pPr>
              <a:r>
                <a:rPr lang="en-US" b="true" sz="29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Regra 3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863359" y="7305675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20"/>
                </a:lnTo>
                <a:lnTo>
                  <a:pt x="0" y="3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863359" y="8358744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20"/>
                </a:lnTo>
                <a:lnTo>
                  <a:pt x="0" y="364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863359" y="7822295"/>
            <a:ext cx="364220" cy="364220"/>
          </a:xfrm>
          <a:custGeom>
            <a:avLst/>
            <a:gdLst/>
            <a:ahLst/>
            <a:cxnLst/>
            <a:rect r="r" b="b" t="t" l="l"/>
            <a:pathLst>
              <a:path h="364220" w="364220">
                <a:moveTo>
                  <a:pt x="0" y="0"/>
                </a:moveTo>
                <a:lnTo>
                  <a:pt x="364220" y="0"/>
                </a:lnTo>
                <a:lnTo>
                  <a:pt x="364220" y="364219"/>
                </a:lnTo>
                <a:lnTo>
                  <a:pt x="0" y="3642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234781" y="6466271"/>
            <a:ext cx="4545185" cy="1892473"/>
            <a:chOff x="0" y="0"/>
            <a:chExt cx="1370196" cy="57050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70196" cy="570507"/>
            </a:xfrm>
            <a:custGeom>
              <a:avLst/>
              <a:gdLst/>
              <a:ahLst/>
              <a:cxnLst/>
              <a:rect r="r" b="b" t="t" l="l"/>
              <a:pathLst>
                <a:path h="570507" w="1370196">
                  <a:moveTo>
                    <a:pt x="109013" y="0"/>
                  </a:moveTo>
                  <a:lnTo>
                    <a:pt x="1261184" y="0"/>
                  </a:lnTo>
                  <a:cubicBezTo>
                    <a:pt x="1290096" y="0"/>
                    <a:pt x="1317824" y="11485"/>
                    <a:pt x="1338267" y="31929"/>
                  </a:cubicBezTo>
                  <a:cubicBezTo>
                    <a:pt x="1358711" y="52373"/>
                    <a:pt x="1370196" y="80101"/>
                    <a:pt x="1370196" y="109013"/>
                  </a:cubicBezTo>
                  <a:lnTo>
                    <a:pt x="1370196" y="461494"/>
                  </a:lnTo>
                  <a:cubicBezTo>
                    <a:pt x="1370196" y="490406"/>
                    <a:pt x="1358711" y="518134"/>
                    <a:pt x="1338267" y="538578"/>
                  </a:cubicBezTo>
                  <a:cubicBezTo>
                    <a:pt x="1317824" y="559022"/>
                    <a:pt x="1290096" y="570507"/>
                    <a:pt x="1261184" y="570507"/>
                  </a:cubicBezTo>
                  <a:lnTo>
                    <a:pt x="109013" y="570507"/>
                  </a:lnTo>
                  <a:cubicBezTo>
                    <a:pt x="80101" y="570507"/>
                    <a:pt x="52373" y="559022"/>
                    <a:pt x="31929" y="538578"/>
                  </a:cubicBezTo>
                  <a:cubicBezTo>
                    <a:pt x="11485" y="518134"/>
                    <a:pt x="0" y="490406"/>
                    <a:pt x="0" y="461494"/>
                  </a:cubicBezTo>
                  <a:lnTo>
                    <a:pt x="0" y="109013"/>
                  </a:lnTo>
                  <a:cubicBezTo>
                    <a:pt x="0" y="80101"/>
                    <a:pt x="11485" y="52373"/>
                    <a:pt x="31929" y="31929"/>
                  </a:cubicBezTo>
                  <a:cubicBezTo>
                    <a:pt x="52373" y="11485"/>
                    <a:pt x="80101" y="0"/>
                    <a:pt x="109013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1370196" cy="656232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6019"/>
                </a:lnSpc>
              </a:pPr>
              <a:r>
                <a:rPr lang="en-US" b="true" sz="4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 Letra B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46281" y="9125859"/>
            <a:ext cx="2761763" cy="1163435"/>
            <a:chOff x="0" y="0"/>
            <a:chExt cx="3682351" cy="1551247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3511" t="-123567" r="-70535" b="-427893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2020 - Fase 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223084" y="1451853"/>
            <a:ext cx="14134462" cy="8542517"/>
            <a:chOff x="0" y="0"/>
            <a:chExt cx="4260990" cy="25752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60990" cy="2575236"/>
            </a:xfrm>
            <a:custGeom>
              <a:avLst/>
              <a:gdLst/>
              <a:ahLst/>
              <a:cxnLst/>
              <a:rect r="r" b="b" t="t" l="l"/>
              <a:pathLst>
                <a:path h="2575236" w="4260990">
                  <a:moveTo>
                    <a:pt x="35055" y="0"/>
                  </a:moveTo>
                  <a:lnTo>
                    <a:pt x="4225935" y="0"/>
                  </a:lnTo>
                  <a:cubicBezTo>
                    <a:pt x="4245295" y="0"/>
                    <a:pt x="4260990" y="15695"/>
                    <a:pt x="4260990" y="35055"/>
                  </a:cubicBezTo>
                  <a:lnTo>
                    <a:pt x="4260990" y="2540181"/>
                  </a:lnTo>
                  <a:cubicBezTo>
                    <a:pt x="4260990" y="2559542"/>
                    <a:pt x="4245295" y="2575236"/>
                    <a:pt x="4225935" y="2575236"/>
                  </a:cubicBezTo>
                  <a:lnTo>
                    <a:pt x="35055" y="2575236"/>
                  </a:lnTo>
                  <a:cubicBezTo>
                    <a:pt x="15695" y="2575236"/>
                    <a:pt x="0" y="2559542"/>
                    <a:pt x="0" y="2540181"/>
                  </a:cubicBezTo>
                  <a:lnTo>
                    <a:pt x="0" y="35055"/>
                  </a:lnTo>
                  <a:cubicBezTo>
                    <a:pt x="0" y="15695"/>
                    <a:pt x="15695" y="0"/>
                    <a:pt x="3505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60990" cy="2622861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Uma ilha tem exatamente seis cidades, chamadas Lagoa, Matão, Nazaré, Olaria, Porto e Queimada. Existem exatamente seis estradas ligando as cidades:</a:t>
              </a:r>
            </a:p>
            <a:p>
              <a:pPr algn="ctr">
                <a:lnSpc>
                  <a:spcPts val="3779"/>
                </a:lnSpc>
              </a:pP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Lagoa ⇔ Matão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Olaria ⇔ Porto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Nazaré ⇔ Olaria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Olaria ⇔ Matão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Matão ⇔ Porto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Queimada ⇔ Nazaré</a:t>
              </a:r>
            </a:p>
            <a:p>
              <a:pPr algn="ctr">
                <a:lnSpc>
                  <a:spcPts val="3779"/>
                </a:lnSpc>
              </a:pPr>
            </a:p>
            <a:p>
              <a:pPr algn="ctr">
                <a:lnSpc>
                  <a:spcPts val="3779"/>
                </a:lnSpc>
              </a:pPr>
              <a:r>
                <a:rPr lang="en-US" b="true" sz="270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Há exatamente um pedágio em cada estrada, com valor de R$ 2,00. Na estrada Olaria ⇔ Matão há uma ponte em que é proibido passar caminhões com peso acima de 15 toneladas. Na estrada Olaria ⇔ Porto há uma ponte em que é proibido passar caminhões com peso acima de 20 toneladas.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6937511" y="3636867"/>
            <a:ext cx="4975730" cy="3341808"/>
          </a:xfrm>
          <a:custGeom>
            <a:avLst/>
            <a:gdLst/>
            <a:ahLst/>
            <a:cxnLst/>
            <a:rect r="r" b="b" t="t" l="l"/>
            <a:pathLst>
              <a:path h="3341808" w="4975730">
                <a:moveTo>
                  <a:pt x="0" y="0"/>
                </a:moveTo>
                <a:lnTo>
                  <a:pt x="4975729" y="0"/>
                </a:lnTo>
                <a:lnTo>
                  <a:pt x="4975729" y="3341807"/>
                </a:lnTo>
                <a:lnTo>
                  <a:pt x="0" y="3341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34781" y="247509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PONTES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3511" t="-123567" r="-70535" b="-427893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  <a:p>
            <a:pPr algn="just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69892" y="2863530"/>
            <a:ext cx="11720084" cy="5513284"/>
            <a:chOff x="0" y="0"/>
            <a:chExt cx="3533149" cy="16620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33149" cy="1662040"/>
            </a:xfrm>
            <a:custGeom>
              <a:avLst/>
              <a:gdLst/>
              <a:ahLst/>
              <a:cxnLst/>
              <a:rect r="r" b="b" t="t" l="l"/>
              <a:pathLst>
                <a:path h="1662040" w="3533149">
                  <a:moveTo>
                    <a:pt x="42276" y="0"/>
                  </a:moveTo>
                  <a:lnTo>
                    <a:pt x="3490873" y="0"/>
                  </a:lnTo>
                  <a:cubicBezTo>
                    <a:pt x="3502085" y="0"/>
                    <a:pt x="3512838" y="4454"/>
                    <a:pt x="3520766" y="12382"/>
                  </a:cubicBezTo>
                  <a:cubicBezTo>
                    <a:pt x="3528695" y="20311"/>
                    <a:pt x="3533149" y="31064"/>
                    <a:pt x="3533149" y="42276"/>
                  </a:cubicBezTo>
                  <a:lnTo>
                    <a:pt x="3533149" y="1619764"/>
                  </a:lnTo>
                  <a:cubicBezTo>
                    <a:pt x="3533149" y="1630976"/>
                    <a:pt x="3528695" y="1641730"/>
                    <a:pt x="3520766" y="1649658"/>
                  </a:cubicBezTo>
                  <a:cubicBezTo>
                    <a:pt x="3512838" y="1657586"/>
                    <a:pt x="3502085" y="1662040"/>
                    <a:pt x="3490873" y="1662040"/>
                  </a:cubicBezTo>
                  <a:lnTo>
                    <a:pt x="42276" y="1662040"/>
                  </a:lnTo>
                  <a:cubicBezTo>
                    <a:pt x="31064" y="1662040"/>
                    <a:pt x="20311" y="1657586"/>
                    <a:pt x="12382" y="1649658"/>
                  </a:cubicBezTo>
                  <a:cubicBezTo>
                    <a:pt x="4454" y="1641730"/>
                    <a:pt x="0" y="1630976"/>
                    <a:pt x="0" y="1619764"/>
                  </a:cubicBezTo>
                  <a:lnTo>
                    <a:pt x="0" y="42276"/>
                  </a:lnTo>
                  <a:cubicBezTo>
                    <a:pt x="0" y="31064"/>
                    <a:pt x="4454" y="20311"/>
                    <a:pt x="12382" y="12382"/>
                  </a:cubicBezTo>
                  <a:cubicBezTo>
                    <a:pt x="20311" y="4454"/>
                    <a:pt x="31064" y="0"/>
                    <a:pt x="4227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33149" cy="1738240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4619"/>
                </a:lnSpc>
              </a:pPr>
              <a:r>
                <a:rPr lang="en-US" sz="32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Qual o menor valor a ser pago em pedágios para um caminhão com peso de 18 toneladas sair de Lagoa e chegar até Queimada? </a:t>
              </a:r>
            </a:p>
            <a:p>
              <a:pPr algn="ctr">
                <a:lnSpc>
                  <a:spcPts val="4619"/>
                </a:lnSpc>
              </a:pPr>
            </a:p>
            <a:p>
              <a:pPr algn="ctr">
                <a:lnSpc>
                  <a:spcPts val="4619"/>
                </a:lnSpc>
              </a:pPr>
              <a:r>
                <a:rPr lang="en-US" sz="32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a)R$ 5,00</a:t>
              </a:r>
            </a:p>
            <a:p>
              <a:pPr algn="ctr">
                <a:lnSpc>
                  <a:spcPts val="4619"/>
                </a:lnSpc>
              </a:pPr>
              <a:r>
                <a:rPr lang="en-US" sz="32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R$ 6,00</a:t>
              </a:r>
            </a:p>
            <a:p>
              <a:pPr algn="ctr">
                <a:lnSpc>
                  <a:spcPts val="4619"/>
                </a:lnSpc>
              </a:pPr>
              <a:r>
                <a:rPr lang="en-US" sz="32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R$ 8,00</a:t>
              </a:r>
            </a:p>
            <a:p>
              <a:pPr algn="ctr">
                <a:lnSpc>
                  <a:spcPts val="4619"/>
                </a:lnSpc>
              </a:pPr>
              <a:r>
                <a:rPr lang="en-US" sz="32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R$ 9,00</a:t>
              </a:r>
            </a:p>
            <a:p>
              <a:pPr algn="ctr">
                <a:lnSpc>
                  <a:spcPts val="4619"/>
                </a:lnSpc>
              </a:pPr>
              <a:r>
                <a:rPr lang="en-US" b="true" sz="329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R$ 10,00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9980" y="9125948"/>
            <a:ext cx="2761763" cy="1163435"/>
            <a:chOff x="0" y="0"/>
            <a:chExt cx="3682351" cy="15512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938419" y="3459731"/>
            <a:ext cx="4320881" cy="4320881"/>
          </a:xfrm>
          <a:custGeom>
            <a:avLst/>
            <a:gdLst/>
            <a:ahLst/>
            <a:cxnLst/>
            <a:rect r="r" b="b" t="t" l="l"/>
            <a:pathLst>
              <a:path h="4320881" w="4320881">
                <a:moveTo>
                  <a:pt x="0" y="0"/>
                </a:moveTo>
                <a:lnTo>
                  <a:pt x="4320881" y="0"/>
                </a:lnTo>
                <a:lnTo>
                  <a:pt x="4320881" y="4320881"/>
                </a:lnTo>
                <a:lnTo>
                  <a:pt x="0" y="4320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34781" y="247509"/>
            <a:ext cx="15818438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PONTES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  <a:p>
            <a:pPr algn="just">
              <a:lnSpc>
                <a:spcPts val="38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DAGhW1UzTTo</dc:identifier>
  <dcterms:modified xsi:type="dcterms:W3CDTF">2011-08-01T06:04:30Z</dcterms:modified>
  <cp:revision>1</cp:revision>
  <dc:title>  Nível 2 iniciação</dc:title>
</cp:coreProperties>
</file>