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x="18288000" cy="10287000"/>
  <p:notesSz cx="6858000" cy="9144000"/>
  <p:embeddedFontLst>
    <p:embeddedFont>
      <p:font typeface="Bugaki Italics" charset="1" panose="00000000000000000000"/>
      <p:regular r:id="rId59"/>
    </p:embeddedFont>
    <p:embeddedFont>
      <p:font typeface="Space Mono Bold" charset="1" panose="02000809030000020004"/>
      <p:regular r:id="rId60"/>
    </p:embeddedFont>
    <p:embeddedFont>
      <p:font typeface="Space Mono" charset="1" panose="02000509040000020004"/>
      <p:regular r:id="rId61"/>
    </p:embeddedFont>
    <p:embeddedFont>
      <p:font typeface="Open Sans Extra Bold" charset="1" panose="020B0906030804020204"/>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fonts/font59.fntdata" Type="http://schemas.openxmlformats.org/officeDocument/2006/relationships/font"/><Relationship Id="rId6" Target="slides/slide1.xml" Type="http://schemas.openxmlformats.org/officeDocument/2006/relationships/slide"/><Relationship Id="rId60" Target="fonts/font60.fntdata" Type="http://schemas.openxmlformats.org/officeDocument/2006/relationships/font"/><Relationship Id="rId61" Target="fonts/font61.fntdata" Type="http://schemas.openxmlformats.org/officeDocument/2006/relationships/font"/><Relationship Id="rId62" Target="fonts/font62.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9.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9.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0.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0.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1.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2.png" Type="http://schemas.openxmlformats.org/officeDocument/2006/relationships/image"/><Relationship Id="rId4" Target="../media/image24.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2.png" Type="http://schemas.openxmlformats.org/officeDocument/2006/relationships/image"/><Relationship Id="rId4" Target="../media/image25.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2.png" Type="http://schemas.openxmlformats.org/officeDocument/2006/relationships/image"/><Relationship Id="rId4" Target="../media/image26.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2.png" Type="http://schemas.openxmlformats.org/officeDocument/2006/relationships/image"/><Relationship Id="rId4" Target="../media/image24.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7.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1.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7.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69D53"/>
        </a:solidFill>
      </p:bgPr>
    </p:bg>
    <p:spTree>
      <p:nvGrpSpPr>
        <p:cNvPr id="1" name=""/>
        <p:cNvGrpSpPr/>
        <p:nvPr/>
      </p:nvGrpSpPr>
      <p:grpSpPr>
        <a:xfrm>
          <a:off x="0" y="0"/>
          <a:ext cx="0" cy="0"/>
          <a:chOff x="0" y="0"/>
          <a:chExt cx="0" cy="0"/>
        </a:xfrm>
      </p:grpSpPr>
      <p:grpSp>
        <p:nvGrpSpPr>
          <p:cNvPr name="Group 2" id="2"/>
          <p:cNvGrpSpPr/>
          <p:nvPr/>
        </p:nvGrpSpPr>
        <p:grpSpPr>
          <a:xfrm rot="0">
            <a:off x="5962650" y="3518838"/>
            <a:ext cx="6362700" cy="5739462"/>
            <a:chOff x="0" y="0"/>
            <a:chExt cx="1675773" cy="1511628"/>
          </a:xfrm>
        </p:grpSpPr>
        <p:sp>
          <p:nvSpPr>
            <p:cNvPr name="Freeform 3" id="3"/>
            <p:cNvSpPr/>
            <p:nvPr/>
          </p:nvSpPr>
          <p:spPr>
            <a:xfrm flipH="false" flipV="false" rot="0">
              <a:off x="0" y="0"/>
              <a:ext cx="1675773" cy="1511628"/>
            </a:xfrm>
            <a:custGeom>
              <a:avLst/>
              <a:gdLst/>
              <a:ahLst/>
              <a:cxnLst/>
              <a:rect r="r" b="b" t="t" l="l"/>
              <a:pathLst>
                <a:path h="1511628" w="1675773">
                  <a:moveTo>
                    <a:pt x="121677" y="0"/>
                  </a:moveTo>
                  <a:lnTo>
                    <a:pt x="1554096" y="0"/>
                  </a:lnTo>
                  <a:cubicBezTo>
                    <a:pt x="1586367" y="0"/>
                    <a:pt x="1617316" y="12819"/>
                    <a:pt x="1640135" y="35638"/>
                  </a:cubicBezTo>
                  <a:cubicBezTo>
                    <a:pt x="1662954" y="58457"/>
                    <a:pt x="1675773" y="89406"/>
                    <a:pt x="1675773" y="121677"/>
                  </a:cubicBezTo>
                  <a:lnTo>
                    <a:pt x="1675773" y="1389951"/>
                  </a:lnTo>
                  <a:cubicBezTo>
                    <a:pt x="1675773" y="1422222"/>
                    <a:pt x="1662954" y="1453171"/>
                    <a:pt x="1640135" y="1475990"/>
                  </a:cubicBezTo>
                  <a:cubicBezTo>
                    <a:pt x="1617316" y="1498808"/>
                    <a:pt x="1586367" y="1511628"/>
                    <a:pt x="1554096" y="1511628"/>
                  </a:cubicBezTo>
                  <a:lnTo>
                    <a:pt x="121677" y="1511628"/>
                  </a:lnTo>
                  <a:cubicBezTo>
                    <a:pt x="89406" y="1511628"/>
                    <a:pt x="58457" y="1498808"/>
                    <a:pt x="35638" y="1475990"/>
                  </a:cubicBezTo>
                  <a:cubicBezTo>
                    <a:pt x="12819" y="1453171"/>
                    <a:pt x="0" y="1422222"/>
                    <a:pt x="0" y="1389951"/>
                  </a:cubicBezTo>
                  <a:lnTo>
                    <a:pt x="0" y="121677"/>
                  </a:lnTo>
                  <a:cubicBezTo>
                    <a:pt x="0" y="89406"/>
                    <a:pt x="12819" y="58457"/>
                    <a:pt x="35638" y="35638"/>
                  </a:cubicBezTo>
                  <a:cubicBezTo>
                    <a:pt x="58457" y="12819"/>
                    <a:pt x="89406" y="0"/>
                    <a:pt x="121677" y="0"/>
                  </a:cubicBezTo>
                  <a:close/>
                </a:path>
              </a:pathLst>
            </a:custGeom>
            <a:solidFill>
              <a:srgbClr val="D10719"/>
            </a:solidFill>
            <a:ln w="76200" cap="rnd">
              <a:solidFill>
                <a:srgbClr val="000000"/>
              </a:solidFill>
              <a:prstDash val="solid"/>
              <a:round/>
            </a:ln>
          </p:spPr>
        </p:sp>
        <p:sp>
          <p:nvSpPr>
            <p:cNvPr name="TextBox 4" id="4"/>
            <p:cNvSpPr txBox="true"/>
            <p:nvPr/>
          </p:nvSpPr>
          <p:spPr>
            <a:xfrm>
              <a:off x="0" y="-38100"/>
              <a:ext cx="1675773" cy="154972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85009">
            <a:off x="1092347" y="1274081"/>
            <a:ext cx="4021282" cy="5143500"/>
          </a:xfrm>
          <a:custGeom>
            <a:avLst/>
            <a:gdLst/>
            <a:ahLst/>
            <a:cxnLst/>
            <a:rect r="r" b="b" t="t" l="l"/>
            <a:pathLst>
              <a:path h="5143500" w="4021282">
                <a:moveTo>
                  <a:pt x="0" y="0"/>
                </a:moveTo>
                <a:lnTo>
                  <a:pt x="4021282" y="0"/>
                </a:lnTo>
                <a:lnTo>
                  <a:pt x="4021282"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79917">
            <a:off x="13831111" y="4077263"/>
            <a:ext cx="3104804" cy="4114800"/>
          </a:xfrm>
          <a:custGeom>
            <a:avLst/>
            <a:gdLst/>
            <a:ahLst/>
            <a:cxnLst/>
            <a:rect r="r" b="b" t="t" l="l"/>
            <a:pathLst>
              <a:path h="4114800" w="3104804">
                <a:moveTo>
                  <a:pt x="0" y="0"/>
                </a:moveTo>
                <a:lnTo>
                  <a:pt x="3104803" y="0"/>
                </a:lnTo>
                <a:lnTo>
                  <a:pt x="310480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60560" y="2200317"/>
            <a:ext cx="12691444" cy="5165407"/>
            <a:chOff x="0" y="0"/>
            <a:chExt cx="1997056" cy="812800"/>
          </a:xfrm>
        </p:grpSpPr>
        <p:sp>
          <p:nvSpPr>
            <p:cNvPr name="Freeform 8" id="8"/>
            <p:cNvSpPr/>
            <p:nvPr/>
          </p:nvSpPr>
          <p:spPr>
            <a:xfrm flipH="false" flipV="false" rot="0">
              <a:off x="0" y="0"/>
              <a:ext cx="1997056" cy="812800"/>
            </a:xfrm>
            <a:custGeom>
              <a:avLst/>
              <a:gdLst/>
              <a:ahLst/>
              <a:cxnLst/>
              <a:rect r="r" b="b" t="t" l="l"/>
              <a:pathLst>
                <a:path h="812800" w="1997056">
                  <a:moveTo>
                    <a:pt x="998528" y="0"/>
                  </a:moveTo>
                  <a:cubicBezTo>
                    <a:pt x="447056" y="0"/>
                    <a:pt x="0" y="181951"/>
                    <a:pt x="0" y="406400"/>
                  </a:cubicBezTo>
                  <a:cubicBezTo>
                    <a:pt x="0" y="630849"/>
                    <a:pt x="447056" y="812800"/>
                    <a:pt x="998528" y="812800"/>
                  </a:cubicBezTo>
                  <a:cubicBezTo>
                    <a:pt x="1549999" y="812800"/>
                    <a:pt x="1997056" y="630849"/>
                    <a:pt x="1997056" y="406400"/>
                  </a:cubicBezTo>
                  <a:cubicBezTo>
                    <a:pt x="1997056" y="181951"/>
                    <a:pt x="1549999" y="0"/>
                    <a:pt x="998528" y="0"/>
                  </a:cubicBezTo>
                  <a:close/>
                </a:path>
              </a:pathLst>
            </a:custGeom>
            <a:solidFill>
              <a:srgbClr val="3777FF"/>
            </a:solidFill>
            <a:ln w="104775" cap="sq">
              <a:solidFill>
                <a:srgbClr val="160E0C"/>
              </a:solidFill>
              <a:prstDash val="solid"/>
              <a:miter/>
            </a:ln>
          </p:spPr>
        </p:sp>
        <p:sp>
          <p:nvSpPr>
            <p:cNvPr name="TextBox 9" id="9"/>
            <p:cNvSpPr txBox="true"/>
            <p:nvPr/>
          </p:nvSpPr>
          <p:spPr>
            <a:xfrm>
              <a:off x="187224" y="38100"/>
              <a:ext cx="1622608"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625148">
            <a:off x="1548436" y="1767823"/>
            <a:ext cx="3624249" cy="1526770"/>
          </a:xfrm>
          <a:custGeom>
            <a:avLst/>
            <a:gdLst/>
            <a:ahLst/>
            <a:cxnLst/>
            <a:rect r="r" b="b" t="t" l="l"/>
            <a:pathLst>
              <a:path h="1526770" w="3624249">
                <a:moveTo>
                  <a:pt x="0" y="0"/>
                </a:moveTo>
                <a:lnTo>
                  <a:pt x="3624249" y="0"/>
                </a:lnTo>
                <a:lnTo>
                  <a:pt x="3624249" y="1526770"/>
                </a:lnTo>
                <a:lnTo>
                  <a:pt x="0" y="1526770"/>
                </a:lnTo>
                <a:lnTo>
                  <a:pt x="0" y="0"/>
                </a:lnTo>
                <a:close/>
              </a:path>
            </a:pathLst>
          </a:custGeom>
          <a:blipFill>
            <a:blip r:embed="rId6"/>
            <a:stretch>
              <a:fillRect l="-23511" t="-123567" r="-70535" b="-427893"/>
            </a:stretch>
          </a:blipFill>
        </p:spPr>
      </p:sp>
      <p:sp>
        <p:nvSpPr>
          <p:cNvPr name="Freeform 11" id="11"/>
          <p:cNvSpPr/>
          <p:nvPr/>
        </p:nvSpPr>
        <p:spPr>
          <a:xfrm flipH="false" flipV="false" rot="1057456">
            <a:off x="13459709" y="7291099"/>
            <a:ext cx="1894937" cy="1884601"/>
          </a:xfrm>
          <a:custGeom>
            <a:avLst/>
            <a:gdLst/>
            <a:ahLst/>
            <a:cxnLst/>
            <a:rect r="r" b="b" t="t" l="l"/>
            <a:pathLst>
              <a:path h="1884601" w="1894937">
                <a:moveTo>
                  <a:pt x="0" y="0"/>
                </a:moveTo>
                <a:lnTo>
                  <a:pt x="1894937" y="0"/>
                </a:lnTo>
                <a:lnTo>
                  <a:pt x="1894937" y="1884601"/>
                </a:lnTo>
                <a:lnTo>
                  <a:pt x="0" y="18846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582495">
            <a:off x="2806823" y="3133249"/>
            <a:ext cx="13805342" cy="5158016"/>
          </a:xfrm>
          <a:prstGeom prst="rect">
            <a:avLst/>
          </a:prstGeom>
        </p:spPr>
        <p:txBody>
          <a:bodyPr anchor="t" rtlCol="false" tIns="0" lIns="0" bIns="0" rIns="0">
            <a:spAutoFit/>
          </a:bodyPr>
          <a:lstStyle/>
          <a:p>
            <a:pPr algn="ctr">
              <a:lnSpc>
                <a:spcPts val="14940"/>
              </a:lnSpc>
            </a:pPr>
            <a:r>
              <a:rPr lang="en-US" sz="15402" i="true" spc="-1586">
                <a:solidFill>
                  <a:srgbClr val="F2EFEB"/>
                </a:solidFill>
                <a:latin typeface="Bugaki Italics"/>
                <a:ea typeface="Bugaki Italics"/>
                <a:cs typeface="Bugaki Italics"/>
                <a:sym typeface="Bugaki Italics"/>
              </a:rPr>
              <a:t>MARATONA</a:t>
            </a:r>
          </a:p>
          <a:p>
            <a:pPr algn="ctr">
              <a:lnSpc>
                <a:spcPts val="14940"/>
              </a:lnSpc>
            </a:pPr>
            <a:r>
              <a:rPr lang="en-US" sz="15402" i="true" spc="-1586">
                <a:solidFill>
                  <a:srgbClr val="F2EFEB"/>
                </a:solidFill>
                <a:latin typeface="Bugaki Italics"/>
                <a:ea typeface="Bugaki Italics"/>
                <a:cs typeface="Bugaki Italics"/>
                <a:sym typeface="Bugaki Italics"/>
              </a:rPr>
              <a:t>OBI</a:t>
            </a:r>
          </a:p>
          <a:p>
            <a:pPr algn="ctr">
              <a:lnSpc>
                <a:spcPts val="8369"/>
              </a:lnSpc>
            </a:pPr>
            <a:r>
              <a:rPr lang="en-US" sz="8628" i="true" spc="-888">
                <a:solidFill>
                  <a:srgbClr val="F2EFEB"/>
                </a:solidFill>
                <a:latin typeface="Bugaki Italics"/>
                <a:ea typeface="Bugaki Italics"/>
                <a:cs typeface="Bugaki Italics"/>
                <a:sym typeface="Bugaki Italics"/>
              </a:rPr>
              <a:t>NÍVEL 1</a:t>
            </a:r>
          </a:p>
        </p:txBody>
      </p:sp>
      <p:sp>
        <p:nvSpPr>
          <p:cNvPr name="Freeform 13" id="13"/>
          <p:cNvSpPr/>
          <p:nvPr/>
        </p:nvSpPr>
        <p:spPr>
          <a:xfrm flipH="false" flipV="false" rot="0">
            <a:off x="1028700" y="5679535"/>
            <a:ext cx="2737850" cy="2737850"/>
          </a:xfrm>
          <a:custGeom>
            <a:avLst/>
            <a:gdLst/>
            <a:ahLst/>
            <a:cxnLst/>
            <a:rect r="r" b="b" t="t" l="l"/>
            <a:pathLst>
              <a:path h="2737850" w="2737850">
                <a:moveTo>
                  <a:pt x="0" y="0"/>
                </a:moveTo>
                <a:lnTo>
                  <a:pt x="2737850" y="0"/>
                </a:lnTo>
                <a:lnTo>
                  <a:pt x="2737850" y="2737850"/>
                </a:lnTo>
                <a:lnTo>
                  <a:pt x="0" y="2737850"/>
                </a:lnTo>
                <a:lnTo>
                  <a:pt x="0" y="0"/>
                </a:lnTo>
                <a:close/>
              </a:path>
            </a:pathLst>
          </a:custGeom>
          <a:blipFill>
            <a:blip r:embed="rId9"/>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Freeform 7" id="7"/>
          <p:cNvSpPr/>
          <p:nvPr/>
        </p:nvSpPr>
        <p:spPr>
          <a:xfrm flipH="false" flipV="false" rot="0">
            <a:off x="12196758" y="0"/>
            <a:ext cx="6315159" cy="4271344"/>
          </a:xfrm>
          <a:custGeom>
            <a:avLst/>
            <a:gdLst/>
            <a:ahLst/>
            <a:cxnLst/>
            <a:rect r="r" b="b" t="t" l="l"/>
            <a:pathLst>
              <a:path h="4271344" w="6315159">
                <a:moveTo>
                  <a:pt x="0" y="0"/>
                </a:moveTo>
                <a:lnTo>
                  <a:pt x="6315159" y="0"/>
                </a:lnTo>
                <a:lnTo>
                  <a:pt x="6315159" y="4271344"/>
                </a:lnTo>
                <a:lnTo>
                  <a:pt x="0" y="4271344"/>
                </a:lnTo>
                <a:lnTo>
                  <a:pt x="0" y="0"/>
                </a:lnTo>
                <a:close/>
              </a:path>
            </a:pathLst>
          </a:custGeom>
          <a:blipFill>
            <a:blip r:embed="rId3">
              <a:alphaModFix amt="39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234781" y="216105"/>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CERCA DE MADEIRA</a:t>
            </a:r>
          </a:p>
        </p:txBody>
      </p:sp>
      <p:sp>
        <p:nvSpPr>
          <p:cNvPr name="TextBox 9" id="9"/>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grpSp>
        <p:nvGrpSpPr>
          <p:cNvPr name="Group 10" id="10"/>
          <p:cNvGrpSpPr/>
          <p:nvPr/>
        </p:nvGrpSpPr>
        <p:grpSpPr>
          <a:xfrm rot="0">
            <a:off x="7089395" y="1530837"/>
            <a:ext cx="4109210" cy="1545341"/>
            <a:chOff x="0" y="0"/>
            <a:chExt cx="1238767" cy="465860"/>
          </a:xfrm>
        </p:grpSpPr>
        <p:sp>
          <p:nvSpPr>
            <p:cNvPr name="Freeform 11" id="11"/>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3" id="13"/>
          <p:cNvGrpSpPr/>
          <p:nvPr/>
        </p:nvGrpSpPr>
        <p:grpSpPr>
          <a:xfrm rot="0">
            <a:off x="2521837" y="3076177"/>
            <a:ext cx="13427894" cy="5119030"/>
            <a:chOff x="0" y="0"/>
            <a:chExt cx="2181120" cy="831494"/>
          </a:xfrm>
        </p:grpSpPr>
        <p:sp>
          <p:nvSpPr>
            <p:cNvPr name="Freeform 14" id="14"/>
            <p:cNvSpPr/>
            <p:nvPr/>
          </p:nvSpPr>
          <p:spPr>
            <a:xfrm flipH="false" flipV="false" rot="0">
              <a:off x="0" y="0"/>
              <a:ext cx="2181120" cy="831494"/>
            </a:xfrm>
            <a:custGeom>
              <a:avLst/>
              <a:gdLst/>
              <a:ahLst/>
              <a:cxnLst/>
              <a:rect r="r" b="b" t="t" l="l"/>
              <a:pathLst>
                <a:path h="831494" w="2181120">
                  <a:moveTo>
                    <a:pt x="36900" y="0"/>
                  </a:moveTo>
                  <a:lnTo>
                    <a:pt x="2144221" y="0"/>
                  </a:lnTo>
                  <a:cubicBezTo>
                    <a:pt x="2154007" y="0"/>
                    <a:pt x="2163393" y="3888"/>
                    <a:pt x="2170312" y="10808"/>
                  </a:cubicBezTo>
                  <a:cubicBezTo>
                    <a:pt x="2177233" y="17728"/>
                    <a:pt x="2181120" y="27113"/>
                    <a:pt x="2181120" y="36900"/>
                  </a:cubicBezTo>
                  <a:lnTo>
                    <a:pt x="2181120" y="794595"/>
                  </a:lnTo>
                  <a:cubicBezTo>
                    <a:pt x="2181120" y="804381"/>
                    <a:pt x="2177233" y="813767"/>
                    <a:pt x="2170312" y="820687"/>
                  </a:cubicBezTo>
                  <a:cubicBezTo>
                    <a:pt x="2163393" y="827607"/>
                    <a:pt x="2154007" y="831494"/>
                    <a:pt x="2144221" y="831494"/>
                  </a:cubicBezTo>
                  <a:lnTo>
                    <a:pt x="36900" y="831494"/>
                  </a:lnTo>
                  <a:cubicBezTo>
                    <a:pt x="27113" y="831494"/>
                    <a:pt x="17728" y="827607"/>
                    <a:pt x="10808" y="820687"/>
                  </a:cubicBezTo>
                  <a:cubicBezTo>
                    <a:pt x="3888" y="813767"/>
                    <a:pt x="0" y="804381"/>
                    <a:pt x="0" y="794595"/>
                  </a:cubicBezTo>
                  <a:lnTo>
                    <a:pt x="0" y="36900"/>
                  </a:lnTo>
                  <a:cubicBezTo>
                    <a:pt x="0" y="27113"/>
                    <a:pt x="3888" y="17728"/>
                    <a:pt x="10808" y="10808"/>
                  </a:cubicBezTo>
                  <a:cubicBezTo>
                    <a:pt x="17728" y="3888"/>
                    <a:pt x="27113" y="0"/>
                    <a:pt x="3690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2181120" cy="860069"/>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3243557" y="3595917"/>
            <a:ext cx="11800887" cy="4079550"/>
          </a:xfrm>
          <a:prstGeom prst="rect">
            <a:avLst/>
          </a:prstGeom>
        </p:spPr>
        <p:txBody>
          <a:bodyPr anchor="t" rtlCol="false" tIns="0" lIns="0" bIns="0" rIns="0">
            <a:spAutoFit/>
          </a:bodyPr>
          <a:lstStyle/>
          <a:p>
            <a:pPr algn="l">
              <a:lnSpc>
                <a:spcPts val="3589"/>
              </a:lnSpc>
            </a:pPr>
            <a:r>
              <a:rPr lang="en-US" sz="2991" spc="-179" b="true">
                <a:solidFill>
                  <a:srgbClr val="000000"/>
                </a:solidFill>
                <a:latin typeface="Space Mono Bold"/>
                <a:ea typeface="Space Mono Bold"/>
                <a:cs typeface="Space Mono Bold"/>
                <a:sym typeface="Space Mono Bold"/>
              </a:rPr>
              <a:t>Com</a:t>
            </a:r>
            <a:r>
              <a:rPr lang="en-US" sz="2991" spc="-179" b="true">
                <a:solidFill>
                  <a:srgbClr val="000000"/>
                </a:solidFill>
                <a:latin typeface="Space Mono Bold"/>
                <a:ea typeface="Space Mono Bold"/>
                <a:cs typeface="Space Mono Bold"/>
                <a:sym typeface="Space Mono Bold"/>
              </a:rPr>
              <a:t>o o p</a:t>
            </a:r>
            <a:r>
              <a:rPr lang="en-US" sz="2991" spc="-179" b="true">
                <a:solidFill>
                  <a:srgbClr val="000000"/>
                </a:solidFill>
                <a:latin typeface="Space Mono Bold"/>
                <a:ea typeface="Space Mono Bold"/>
                <a:cs typeface="Space Mono Bold"/>
                <a:sym typeface="Space Mono Bold"/>
              </a:rPr>
              <a:t>adrão já foi encontrado, usamos a fórmula </a:t>
            </a:r>
          </a:p>
          <a:p>
            <a:pPr algn="l">
              <a:lnSpc>
                <a:spcPts val="3589"/>
              </a:lnSpc>
            </a:pPr>
            <a:r>
              <a:rPr lang="en-US" sz="2991" spc="-179" b="true">
                <a:solidFill>
                  <a:srgbClr val="000000"/>
                </a:solidFill>
                <a:latin typeface="Space Mono Bold"/>
                <a:ea typeface="Space Mono Bold"/>
                <a:cs typeface="Space Mono Bold"/>
                <a:sym typeface="Space Mono Bold"/>
              </a:rPr>
              <a:t>Traves = 2</a:t>
            </a:r>
            <a:r>
              <a:rPr lang="en-US" sz="2991" spc="-179" b="true">
                <a:solidFill>
                  <a:srgbClr val="000000"/>
                </a:solidFill>
                <a:latin typeface="Space Mono Bold"/>
                <a:ea typeface="Space Mono Bold"/>
                <a:cs typeface="Space Mono Bold"/>
                <a:sym typeface="Space Mono Bold"/>
              </a:rPr>
              <a:t> ×</a:t>
            </a:r>
            <a:r>
              <a:rPr lang="en-US" sz="2991" spc="-179" b="true">
                <a:solidFill>
                  <a:srgbClr val="000000"/>
                </a:solidFill>
                <a:latin typeface="Space Mono Bold"/>
                <a:ea typeface="Space Mono Bold"/>
                <a:cs typeface="Space Mono Bold"/>
                <a:sym typeface="Space Mono Bold"/>
              </a:rPr>
              <a:t> (Postes - 1).</a:t>
            </a:r>
          </a:p>
          <a:p>
            <a:pPr algn="l">
              <a:lnSpc>
                <a:spcPts val="3589"/>
              </a:lnSpc>
            </a:pPr>
            <a:r>
              <a:rPr lang="en-US" sz="2991" spc="-179" b="true">
                <a:solidFill>
                  <a:srgbClr val="000000"/>
                </a:solidFill>
                <a:latin typeface="Space Mono Bold"/>
                <a:ea typeface="Space Mono Bold"/>
                <a:cs typeface="Space Mono Bold"/>
                <a:sym typeface="Space Mono Bold"/>
              </a:rPr>
              <a:t>Com 27 traves, a maior cerca possível tem 14 postes, pois:</a:t>
            </a:r>
          </a:p>
          <a:p>
            <a:pPr algn="l">
              <a:lnSpc>
                <a:spcPts val="3589"/>
              </a:lnSpc>
            </a:pPr>
            <a:r>
              <a:rPr lang="en-US" sz="2991" spc="-179" b="true">
                <a:solidFill>
                  <a:srgbClr val="000000"/>
                </a:solidFill>
                <a:latin typeface="Space Mono Bold"/>
                <a:ea typeface="Space Mono Bold"/>
                <a:cs typeface="Space Mono Bold"/>
                <a:sym typeface="Space Mono Bold"/>
              </a:rPr>
              <a:t>Traves = 2 × (14 - 1) = 26</a:t>
            </a:r>
          </a:p>
          <a:p>
            <a:pPr algn="l">
              <a:lnSpc>
                <a:spcPts val="3589"/>
              </a:lnSpc>
            </a:pPr>
            <a:r>
              <a:rPr lang="en-US" sz="2991" spc="-179" b="true">
                <a:solidFill>
                  <a:srgbClr val="000000"/>
                </a:solidFill>
                <a:latin typeface="Space Mono Bold"/>
                <a:ea typeface="Space Mono Bold"/>
                <a:cs typeface="Space Mono Bold"/>
                <a:sym typeface="Space Mono Bold"/>
              </a:rPr>
              <a:t>O comprimento da cerca é Postes - 1, então:</a:t>
            </a:r>
          </a:p>
          <a:p>
            <a:pPr algn="l">
              <a:lnSpc>
                <a:spcPts val="3589"/>
              </a:lnSpc>
            </a:pPr>
            <a:r>
              <a:rPr lang="en-US" sz="2991" spc="-179" b="true">
                <a:solidFill>
                  <a:srgbClr val="000000"/>
                </a:solidFill>
                <a:latin typeface="Space Mono Bold"/>
                <a:ea typeface="Space Mono Bold"/>
                <a:cs typeface="Space Mono Bold"/>
                <a:sym typeface="Space Mono Bold"/>
              </a:rPr>
              <a:t>Comprimento = 14 - 1 = 13 metros</a:t>
            </a:r>
          </a:p>
          <a:p>
            <a:pPr algn="l">
              <a:lnSpc>
                <a:spcPts val="3589"/>
              </a:lnSpc>
            </a:pPr>
            <a:r>
              <a:rPr lang="en-US" sz="2991" spc="-179" b="true">
                <a:solidFill>
                  <a:srgbClr val="000000"/>
                </a:solidFill>
                <a:latin typeface="Space Mono Bold"/>
                <a:ea typeface="Space Mono Bold"/>
                <a:cs typeface="Space Mono Bold"/>
                <a:sym typeface="Space Mono Bold"/>
              </a:rPr>
              <a:t>Portanto, a maior cerca terá 13 metros de comprimento.</a:t>
            </a:r>
          </a:p>
          <a:p>
            <a:pPr algn="l">
              <a:lnSpc>
                <a:spcPts val="3589"/>
              </a:lnSpc>
              <a:spcBef>
                <a:spcPct val="0"/>
              </a:spcBef>
            </a:pPr>
          </a:p>
        </p:txBody>
      </p:sp>
      <p:grpSp>
        <p:nvGrpSpPr>
          <p:cNvPr name="Group 17" id="17"/>
          <p:cNvGrpSpPr/>
          <p:nvPr/>
        </p:nvGrpSpPr>
        <p:grpSpPr>
          <a:xfrm rot="0">
            <a:off x="7307382" y="8195207"/>
            <a:ext cx="3673235" cy="1843745"/>
            <a:chOff x="0" y="0"/>
            <a:chExt cx="1107337" cy="555817"/>
          </a:xfrm>
        </p:grpSpPr>
        <p:sp>
          <p:nvSpPr>
            <p:cNvPr name="Freeform 18" id="18"/>
            <p:cNvSpPr/>
            <p:nvPr/>
          </p:nvSpPr>
          <p:spPr>
            <a:xfrm flipH="false" flipV="false" rot="0">
              <a:off x="0" y="0"/>
              <a:ext cx="1107337" cy="555817"/>
            </a:xfrm>
            <a:custGeom>
              <a:avLst/>
              <a:gdLst/>
              <a:ahLst/>
              <a:cxnLst/>
              <a:rect r="r" b="b" t="t" l="l"/>
              <a:pathLst>
                <a:path h="555817" w="1107337">
                  <a:moveTo>
                    <a:pt x="134890" y="0"/>
                  </a:moveTo>
                  <a:lnTo>
                    <a:pt x="972447" y="0"/>
                  </a:lnTo>
                  <a:cubicBezTo>
                    <a:pt x="1008222" y="0"/>
                    <a:pt x="1042532" y="14212"/>
                    <a:pt x="1067829" y="39508"/>
                  </a:cubicBezTo>
                  <a:cubicBezTo>
                    <a:pt x="1093126" y="64805"/>
                    <a:pt x="1107337" y="99115"/>
                    <a:pt x="1107337" y="134890"/>
                  </a:cubicBezTo>
                  <a:lnTo>
                    <a:pt x="1107337" y="420927"/>
                  </a:lnTo>
                  <a:cubicBezTo>
                    <a:pt x="1107337" y="456702"/>
                    <a:pt x="1093126" y="491012"/>
                    <a:pt x="1067829" y="516309"/>
                  </a:cubicBezTo>
                  <a:cubicBezTo>
                    <a:pt x="1042532" y="541606"/>
                    <a:pt x="1008222" y="555817"/>
                    <a:pt x="972447" y="555817"/>
                  </a:cubicBezTo>
                  <a:lnTo>
                    <a:pt x="134890" y="555817"/>
                  </a:lnTo>
                  <a:cubicBezTo>
                    <a:pt x="60392" y="555817"/>
                    <a:pt x="0" y="495425"/>
                    <a:pt x="0" y="420927"/>
                  </a:cubicBezTo>
                  <a:lnTo>
                    <a:pt x="0" y="134890"/>
                  </a:lnTo>
                  <a:cubicBezTo>
                    <a:pt x="0" y="99115"/>
                    <a:pt x="14212" y="64805"/>
                    <a:pt x="39508" y="39508"/>
                  </a:cubicBezTo>
                  <a:cubicBezTo>
                    <a:pt x="64805" y="14212"/>
                    <a:pt x="99115" y="0"/>
                    <a:pt x="134890" y="0"/>
                  </a:cubicBezTo>
                  <a:close/>
                </a:path>
              </a:pathLst>
            </a:custGeom>
            <a:solidFill>
              <a:srgbClr val="169D53"/>
            </a:solidFill>
            <a:ln w="57150" cap="rnd">
              <a:solidFill>
                <a:srgbClr val="000000"/>
              </a:solidFill>
              <a:prstDash val="solid"/>
              <a:round/>
            </a:ln>
          </p:spPr>
        </p:sp>
        <p:sp>
          <p:nvSpPr>
            <p:cNvPr name="TextBox 19" id="19"/>
            <p:cNvSpPr txBox="true"/>
            <p:nvPr/>
          </p:nvSpPr>
          <p:spPr>
            <a:xfrm>
              <a:off x="0" y="-85725"/>
              <a:ext cx="11073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A)13</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Freeform 7" id="7"/>
          <p:cNvSpPr/>
          <p:nvPr/>
        </p:nvSpPr>
        <p:spPr>
          <a:xfrm flipH="false" flipV="false" rot="0">
            <a:off x="12196758" y="0"/>
            <a:ext cx="6315159" cy="4271344"/>
          </a:xfrm>
          <a:custGeom>
            <a:avLst/>
            <a:gdLst/>
            <a:ahLst/>
            <a:cxnLst/>
            <a:rect r="r" b="b" t="t" l="l"/>
            <a:pathLst>
              <a:path h="4271344" w="6315159">
                <a:moveTo>
                  <a:pt x="0" y="0"/>
                </a:moveTo>
                <a:lnTo>
                  <a:pt x="6315159" y="0"/>
                </a:lnTo>
                <a:lnTo>
                  <a:pt x="6315159" y="4271344"/>
                </a:lnTo>
                <a:lnTo>
                  <a:pt x="0" y="4271344"/>
                </a:lnTo>
                <a:lnTo>
                  <a:pt x="0" y="0"/>
                </a:lnTo>
                <a:close/>
              </a:path>
            </a:pathLst>
          </a:custGeom>
          <a:blipFill>
            <a:blip r:embed="rId3">
              <a:alphaModFix amt="39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055363" y="1326525"/>
            <a:ext cx="14177275" cy="2422347"/>
            <a:chOff x="0" y="0"/>
            <a:chExt cx="4284145" cy="731994"/>
          </a:xfrm>
        </p:grpSpPr>
        <p:sp>
          <p:nvSpPr>
            <p:cNvPr name="Freeform 9" id="9"/>
            <p:cNvSpPr/>
            <p:nvPr/>
          </p:nvSpPr>
          <p:spPr>
            <a:xfrm flipH="false" flipV="false" rot="0">
              <a:off x="0" y="0"/>
              <a:ext cx="4284145" cy="731994"/>
            </a:xfrm>
            <a:custGeom>
              <a:avLst/>
              <a:gdLst/>
              <a:ahLst/>
              <a:cxnLst/>
              <a:rect r="r" b="b" t="t" l="l"/>
              <a:pathLst>
                <a:path h="731994" w="4284145">
                  <a:moveTo>
                    <a:pt x="34949" y="0"/>
                  </a:moveTo>
                  <a:lnTo>
                    <a:pt x="4249196" y="0"/>
                  </a:lnTo>
                  <a:cubicBezTo>
                    <a:pt x="4268498" y="0"/>
                    <a:pt x="4284145" y="15647"/>
                    <a:pt x="4284145" y="34949"/>
                  </a:cubicBezTo>
                  <a:lnTo>
                    <a:pt x="4284145" y="697045"/>
                  </a:lnTo>
                  <a:cubicBezTo>
                    <a:pt x="4284145" y="716347"/>
                    <a:pt x="4268498" y="731994"/>
                    <a:pt x="4249196" y="731994"/>
                  </a:cubicBezTo>
                  <a:lnTo>
                    <a:pt x="34949" y="731994"/>
                  </a:lnTo>
                  <a:cubicBezTo>
                    <a:pt x="15647" y="731994"/>
                    <a:pt x="0" y="716347"/>
                    <a:pt x="0" y="697045"/>
                  </a:cubicBezTo>
                  <a:lnTo>
                    <a:pt x="0" y="34949"/>
                  </a:lnTo>
                  <a:cubicBezTo>
                    <a:pt x="0" y="15647"/>
                    <a:pt x="15647" y="0"/>
                    <a:pt x="34949"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4284145" cy="760569"/>
            </a:xfrm>
            <a:prstGeom prst="rect">
              <a:avLst/>
            </a:prstGeom>
          </p:spPr>
          <p:txBody>
            <a:bodyPr anchor="ctr" rtlCol="false" tIns="34579" lIns="34579" bIns="34579" rIns="34579"/>
            <a:lstStyle/>
            <a:p>
              <a:pPr algn="ctr">
                <a:lnSpc>
                  <a:spcPts val="2240"/>
                </a:lnSpc>
              </a:pPr>
            </a:p>
          </p:txBody>
        </p:sp>
      </p:grpSp>
      <p:grpSp>
        <p:nvGrpSpPr>
          <p:cNvPr name="Group 11" id="11"/>
          <p:cNvGrpSpPr/>
          <p:nvPr/>
        </p:nvGrpSpPr>
        <p:grpSpPr>
          <a:xfrm rot="0">
            <a:off x="7082175" y="3899069"/>
            <a:ext cx="4421948" cy="5226879"/>
            <a:chOff x="0" y="0"/>
            <a:chExt cx="1228831" cy="1452516"/>
          </a:xfrm>
        </p:grpSpPr>
        <p:sp>
          <p:nvSpPr>
            <p:cNvPr name="Freeform 12" id="12"/>
            <p:cNvSpPr/>
            <p:nvPr/>
          </p:nvSpPr>
          <p:spPr>
            <a:xfrm flipH="false" flipV="false" rot="0">
              <a:off x="0" y="0"/>
              <a:ext cx="1228831" cy="1452516"/>
            </a:xfrm>
            <a:custGeom>
              <a:avLst/>
              <a:gdLst/>
              <a:ahLst/>
              <a:cxnLst/>
              <a:rect r="r" b="b" t="t" l="l"/>
              <a:pathLst>
                <a:path h="1452516" w="1228831">
                  <a:moveTo>
                    <a:pt x="112051" y="0"/>
                  </a:moveTo>
                  <a:lnTo>
                    <a:pt x="1116780" y="0"/>
                  </a:lnTo>
                  <a:cubicBezTo>
                    <a:pt x="1146498" y="0"/>
                    <a:pt x="1174999" y="11805"/>
                    <a:pt x="1196012" y="32819"/>
                  </a:cubicBezTo>
                  <a:cubicBezTo>
                    <a:pt x="1217026" y="53833"/>
                    <a:pt x="1228831" y="82333"/>
                    <a:pt x="1228831" y="112051"/>
                  </a:cubicBezTo>
                  <a:lnTo>
                    <a:pt x="1228831" y="1340466"/>
                  </a:lnTo>
                  <a:cubicBezTo>
                    <a:pt x="1228831" y="1402349"/>
                    <a:pt x="1178664" y="1452516"/>
                    <a:pt x="1116780" y="1452516"/>
                  </a:cubicBezTo>
                  <a:lnTo>
                    <a:pt x="112051" y="1452516"/>
                  </a:lnTo>
                  <a:cubicBezTo>
                    <a:pt x="50167" y="1452516"/>
                    <a:pt x="0" y="1402349"/>
                    <a:pt x="0" y="1340466"/>
                  </a:cubicBezTo>
                  <a:lnTo>
                    <a:pt x="0" y="112051"/>
                  </a:lnTo>
                  <a:cubicBezTo>
                    <a:pt x="0" y="82333"/>
                    <a:pt x="11805" y="53833"/>
                    <a:pt x="32819" y="32819"/>
                  </a:cubicBezTo>
                  <a:cubicBezTo>
                    <a:pt x="53833" y="11805"/>
                    <a:pt x="82333" y="0"/>
                    <a:pt x="112051"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1228831" cy="1481091"/>
            </a:xfrm>
            <a:prstGeom prst="rect">
              <a:avLst/>
            </a:prstGeom>
          </p:spPr>
          <p:txBody>
            <a:bodyPr anchor="ctr" rtlCol="false" tIns="34579" lIns="34579" bIns="34579" rIns="34579"/>
            <a:lstStyle/>
            <a:p>
              <a:pPr algn="ctr">
                <a:lnSpc>
                  <a:spcPts val="2240"/>
                </a:lnSpc>
              </a:pPr>
            </a:p>
          </p:txBody>
        </p:sp>
      </p:grpSp>
      <p:sp>
        <p:nvSpPr>
          <p:cNvPr name="TextBox 14" id="14"/>
          <p:cNvSpPr txBox="true"/>
          <p:nvPr/>
        </p:nvSpPr>
        <p:spPr>
          <a:xfrm rot="0">
            <a:off x="1234781" y="11793"/>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CERCA DE MADEIRA</a:t>
            </a:r>
          </a:p>
        </p:txBody>
      </p:sp>
      <p:sp>
        <p:nvSpPr>
          <p:cNvPr name="TextBox 15" id="15"/>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
        <p:nvSpPr>
          <p:cNvPr name="TextBox 16" id="16"/>
          <p:cNvSpPr txBox="true"/>
          <p:nvPr/>
        </p:nvSpPr>
        <p:spPr>
          <a:xfrm rot="0">
            <a:off x="2408776" y="1785223"/>
            <a:ext cx="13470448" cy="1495425"/>
          </a:xfrm>
          <a:prstGeom prst="rect">
            <a:avLst/>
          </a:prstGeom>
        </p:spPr>
        <p:txBody>
          <a:bodyPr anchor="t" rtlCol="false" tIns="0" lIns="0" bIns="0" rIns="0">
            <a:spAutoFit/>
          </a:bodyPr>
          <a:lstStyle/>
          <a:p>
            <a:pPr algn="ctr">
              <a:lnSpc>
                <a:spcPts val="3939"/>
              </a:lnSpc>
              <a:spcBef>
                <a:spcPct val="0"/>
              </a:spcBef>
            </a:pPr>
            <a:r>
              <a:rPr lang="en-US" b="true" sz="3283" spc="-196">
                <a:solidFill>
                  <a:srgbClr val="000000"/>
                </a:solidFill>
                <a:latin typeface="Space Mono Bold"/>
                <a:ea typeface="Space Mono Bold"/>
                <a:cs typeface="Space Mono Bold"/>
                <a:sym typeface="Space Mono Bold"/>
              </a:rPr>
              <a:t>Questão 3. </a:t>
            </a:r>
            <a:r>
              <a:rPr lang="en-US" sz="3283" spc="-196">
                <a:solidFill>
                  <a:srgbClr val="000000"/>
                </a:solidFill>
                <a:latin typeface="Space Mono"/>
                <a:ea typeface="Space Mono"/>
                <a:cs typeface="Space Mono"/>
                <a:sym typeface="Space Mono"/>
              </a:rPr>
              <a:t>Cada poste custa R$ 10,00 e cada trave custa R$ 5,00. Qual o custo de uma cerca com onze metros de comprimento?</a:t>
            </a:r>
          </a:p>
        </p:txBody>
      </p:sp>
      <p:sp>
        <p:nvSpPr>
          <p:cNvPr name="TextBox 17" id="17"/>
          <p:cNvSpPr txBox="true"/>
          <p:nvPr/>
        </p:nvSpPr>
        <p:spPr>
          <a:xfrm rot="0">
            <a:off x="7311636" y="4916610"/>
            <a:ext cx="4648420" cy="3201321"/>
          </a:xfrm>
          <a:prstGeom prst="rect">
            <a:avLst/>
          </a:prstGeom>
        </p:spPr>
        <p:txBody>
          <a:bodyPr anchor="t" rtlCol="false" tIns="0" lIns="0" bIns="0" rIns="0">
            <a:spAutoFit/>
          </a:bodyPr>
          <a:lstStyle/>
          <a:p>
            <a:pPr algn="l">
              <a:lnSpc>
                <a:spcPts val="5075"/>
              </a:lnSpc>
            </a:pPr>
            <a:r>
              <a:rPr lang="en-US" sz="4229" spc="-253" b="true">
                <a:solidFill>
                  <a:srgbClr val="000000"/>
                </a:solidFill>
                <a:latin typeface="Space Mono Bold"/>
                <a:ea typeface="Space Mono Bold"/>
                <a:cs typeface="Space Mono Bold"/>
                <a:sym typeface="Space Mono Bold"/>
              </a:rPr>
              <a:t> A)R$ 180,00</a:t>
            </a:r>
          </a:p>
          <a:p>
            <a:pPr algn="l">
              <a:lnSpc>
                <a:spcPts val="5075"/>
              </a:lnSpc>
            </a:pPr>
            <a:r>
              <a:rPr lang="en-US" sz="4229" spc="-253" b="true">
                <a:solidFill>
                  <a:srgbClr val="000000"/>
                </a:solidFill>
                <a:latin typeface="Space Mono Bold"/>
                <a:ea typeface="Space Mono Bold"/>
                <a:cs typeface="Space Mono Bold"/>
                <a:sym typeface="Space Mono Bold"/>
              </a:rPr>
              <a:t> B)R$ 190,00</a:t>
            </a:r>
          </a:p>
          <a:p>
            <a:pPr algn="l">
              <a:lnSpc>
                <a:spcPts val="5075"/>
              </a:lnSpc>
            </a:pPr>
            <a:r>
              <a:rPr lang="en-US" sz="4229" spc="-253" b="true">
                <a:solidFill>
                  <a:srgbClr val="000000"/>
                </a:solidFill>
                <a:latin typeface="Space Mono Bold"/>
                <a:ea typeface="Space Mono Bold"/>
                <a:cs typeface="Space Mono Bold"/>
                <a:sym typeface="Space Mono Bold"/>
              </a:rPr>
              <a:t> C)R$ 200,00</a:t>
            </a:r>
          </a:p>
          <a:p>
            <a:pPr algn="l">
              <a:lnSpc>
                <a:spcPts val="5075"/>
              </a:lnSpc>
            </a:pPr>
            <a:r>
              <a:rPr lang="en-US" sz="4229" spc="-253" b="true">
                <a:solidFill>
                  <a:srgbClr val="000000"/>
                </a:solidFill>
                <a:latin typeface="Space Mono Bold"/>
                <a:ea typeface="Space Mono Bold"/>
                <a:cs typeface="Space Mono Bold"/>
                <a:sym typeface="Space Mono Bold"/>
              </a:rPr>
              <a:t> D)R$ 210,00</a:t>
            </a:r>
          </a:p>
          <a:p>
            <a:pPr algn="l">
              <a:lnSpc>
                <a:spcPts val="5075"/>
              </a:lnSpc>
              <a:spcBef>
                <a:spcPct val="0"/>
              </a:spcBef>
            </a:pPr>
            <a:r>
              <a:rPr lang="en-US" b="true" sz="4229" spc="-253">
                <a:solidFill>
                  <a:srgbClr val="000000"/>
                </a:solidFill>
                <a:latin typeface="Space Mono Bold"/>
                <a:ea typeface="Space Mono Bold"/>
                <a:cs typeface="Space Mono Bold"/>
                <a:sym typeface="Space Mono Bold"/>
              </a:rPr>
              <a:t> E)R$ 230,00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12196758" y="0"/>
            <a:ext cx="6315159" cy="4271344"/>
          </a:xfrm>
          <a:custGeom>
            <a:avLst/>
            <a:gdLst/>
            <a:ahLst/>
            <a:cxnLst/>
            <a:rect r="r" b="b" t="t" l="l"/>
            <a:pathLst>
              <a:path h="4271344" w="6315159">
                <a:moveTo>
                  <a:pt x="0" y="0"/>
                </a:moveTo>
                <a:lnTo>
                  <a:pt x="6315159" y="0"/>
                </a:lnTo>
                <a:lnTo>
                  <a:pt x="6315159" y="4271344"/>
                </a:lnTo>
                <a:lnTo>
                  <a:pt x="0" y="4271344"/>
                </a:lnTo>
                <a:lnTo>
                  <a:pt x="0" y="0"/>
                </a:lnTo>
                <a:close/>
              </a:path>
            </a:pathLst>
          </a:custGeom>
          <a:blipFill>
            <a:blip r:embed="rId2">
              <a:alphaModFix amt="3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9980" y="9125948"/>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4"/>
              <a:stretch>
                <a:fillRect l="-23511" t="-123567" r="-70535" b="-427893"/>
              </a:stretch>
            </a:blipFill>
          </p:spPr>
        </p:sp>
      </p:grpSp>
      <p:grpSp>
        <p:nvGrpSpPr>
          <p:cNvPr name="Group 8" id="8"/>
          <p:cNvGrpSpPr/>
          <p:nvPr/>
        </p:nvGrpSpPr>
        <p:grpSpPr>
          <a:xfrm rot="0">
            <a:off x="7089395" y="1530837"/>
            <a:ext cx="4109210" cy="1545341"/>
            <a:chOff x="0" y="0"/>
            <a:chExt cx="1238767" cy="465860"/>
          </a:xfrm>
        </p:grpSpPr>
        <p:sp>
          <p:nvSpPr>
            <p:cNvPr name="Freeform 9" id="9"/>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1" id="11"/>
          <p:cNvGrpSpPr/>
          <p:nvPr/>
        </p:nvGrpSpPr>
        <p:grpSpPr>
          <a:xfrm rot="0">
            <a:off x="2521837" y="3076177"/>
            <a:ext cx="13427894" cy="5119030"/>
            <a:chOff x="0" y="0"/>
            <a:chExt cx="2181120" cy="831494"/>
          </a:xfrm>
        </p:grpSpPr>
        <p:sp>
          <p:nvSpPr>
            <p:cNvPr name="Freeform 12" id="12"/>
            <p:cNvSpPr/>
            <p:nvPr/>
          </p:nvSpPr>
          <p:spPr>
            <a:xfrm flipH="false" flipV="false" rot="0">
              <a:off x="0" y="0"/>
              <a:ext cx="2181120" cy="831494"/>
            </a:xfrm>
            <a:custGeom>
              <a:avLst/>
              <a:gdLst/>
              <a:ahLst/>
              <a:cxnLst/>
              <a:rect r="r" b="b" t="t" l="l"/>
              <a:pathLst>
                <a:path h="831494" w="2181120">
                  <a:moveTo>
                    <a:pt x="36900" y="0"/>
                  </a:moveTo>
                  <a:lnTo>
                    <a:pt x="2144221" y="0"/>
                  </a:lnTo>
                  <a:cubicBezTo>
                    <a:pt x="2154007" y="0"/>
                    <a:pt x="2163393" y="3888"/>
                    <a:pt x="2170312" y="10808"/>
                  </a:cubicBezTo>
                  <a:cubicBezTo>
                    <a:pt x="2177233" y="17728"/>
                    <a:pt x="2181120" y="27113"/>
                    <a:pt x="2181120" y="36900"/>
                  </a:cubicBezTo>
                  <a:lnTo>
                    <a:pt x="2181120" y="794595"/>
                  </a:lnTo>
                  <a:cubicBezTo>
                    <a:pt x="2181120" y="804381"/>
                    <a:pt x="2177233" y="813767"/>
                    <a:pt x="2170312" y="820687"/>
                  </a:cubicBezTo>
                  <a:cubicBezTo>
                    <a:pt x="2163393" y="827607"/>
                    <a:pt x="2154007" y="831494"/>
                    <a:pt x="2144221" y="831494"/>
                  </a:cubicBezTo>
                  <a:lnTo>
                    <a:pt x="36900" y="831494"/>
                  </a:lnTo>
                  <a:cubicBezTo>
                    <a:pt x="27113" y="831494"/>
                    <a:pt x="17728" y="827607"/>
                    <a:pt x="10808" y="820687"/>
                  </a:cubicBezTo>
                  <a:cubicBezTo>
                    <a:pt x="3888" y="813767"/>
                    <a:pt x="0" y="804381"/>
                    <a:pt x="0" y="794595"/>
                  </a:cubicBezTo>
                  <a:lnTo>
                    <a:pt x="0" y="36900"/>
                  </a:lnTo>
                  <a:cubicBezTo>
                    <a:pt x="0" y="27113"/>
                    <a:pt x="3888" y="17728"/>
                    <a:pt x="10808" y="10808"/>
                  </a:cubicBezTo>
                  <a:cubicBezTo>
                    <a:pt x="17728" y="3888"/>
                    <a:pt x="27113" y="0"/>
                    <a:pt x="36900"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2181120" cy="860069"/>
            </a:xfrm>
            <a:prstGeom prst="rect">
              <a:avLst/>
            </a:prstGeom>
          </p:spPr>
          <p:txBody>
            <a:bodyPr anchor="ctr" rtlCol="false" tIns="34579" lIns="34579" bIns="34579" rIns="34579"/>
            <a:lstStyle/>
            <a:p>
              <a:pPr algn="ctr">
                <a:lnSpc>
                  <a:spcPts val="2240"/>
                </a:lnSpc>
              </a:pPr>
            </a:p>
          </p:txBody>
        </p:sp>
      </p:grpSp>
      <p:sp>
        <p:nvSpPr>
          <p:cNvPr name="TextBox 14" id="14"/>
          <p:cNvSpPr txBox="true"/>
          <p:nvPr/>
        </p:nvSpPr>
        <p:spPr>
          <a:xfrm rot="0">
            <a:off x="3243557" y="3395040"/>
            <a:ext cx="11800887" cy="4986117"/>
          </a:xfrm>
          <a:prstGeom prst="rect">
            <a:avLst/>
          </a:prstGeom>
        </p:spPr>
        <p:txBody>
          <a:bodyPr anchor="t" rtlCol="false" tIns="0" lIns="0" bIns="0" rIns="0">
            <a:spAutoFit/>
          </a:bodyPr>
          <a:lstStyle/>
          <a:p>
            <a:pPr algn="l">
              <a:lnSpc>
                <a:spcPts val="3589"/>
              </a:lnSpc>
            </a:pPr>
            <a:r>
              <a:rPr lang="en-US" sz="2991" spc="-179" b="true">
                <a:solidFill>
                  <a:srgbClr val="000000"/>
                </a:solidFill>
                <a:latin typeface="Space Mono Bold"/>
                <a:ea typeface="Space Mono Bold"/>
                <a:cs typeface="Space Mono Bold"/>
                <a:sym typeface="Space Mono Bold"/>
              </a:rPr>
              <a:t>Com</a:t>
            </a:r>
            <a:r>
              <a:rPr lang="en-US" sz="2991" spc="-179" b="true">
                <a:solidFill>
                  <a:srgbClr val="000000"/>
                </a:solidFill>
                <a:latin typeface="Space Mono Bold"/>
                <a:ea typeface="Space Mono Bold"/>
                <a:cs typeface="Space Mono Bold"/>
                <a:sym typeface="Space Mono Bold"/>
              </a:rPr>
              <a:t>o o p</a:t>
            </a:r>
            <a:r>
              <a:rPr lang="en-US" sz="2991" spc="-179" b="true">
                <a:solidFill>
                  <a:srgbClr val="000000"/>
                </a:solidFill>
                <a:latin typeface="Space Mono Bold"/>
                <a:ea typeface="Space Mono Bold"/>
                <a:cs typeface="Space Mono Bold"/>
                <a:sym typeface="Space Mono Bold"/>
              </a:rPr>
              <a:t>adrão já foi encontrado, sabemos que o comprimento da cerca é Postes - 1.</a:t>
            </a:r>
          </a:p>
          <a:p>
            <a:pPr algn="l">
              <a:lnSpc>
                <a:spcPts val="3589"/>
              </a:lnSpc>
            </a:pPr>
            <a:r>
              <a:rPr lang="en-US" sz="2991" spc="-179" b="true">
                <a:solidFill>
                  <a:srgbClr val="000000"/>
                </a:solidFill>
                <a:latin typeface="Space Mono Bold"/>
                <a:ea typeface="Space Mono Bold"/>
                <a:cs typeface="Space Mono Bold"/>
                <a:sym typeface="Space Mono Bold"/>
              </a:rPr>
              <a:t>Para uma cerca de 11 metros, o número de postes é:</a:t>
            </a:r>
          </a:p>
          <a:p>
            <a:pPr algn="l">
              <a:lnSpc>
                <a:spcPts val="3589"/>
              </a:lnSpc>
            </a:pPr>
            <a:r>
              <a:rPr lang="en-US" sz="2991" spc="-179" b="true">
                <a:solidFill>
                  <a:srgbClr val="000000"/>
                </a:solidFill>
                <a:latin typeface="Space Mono Bold"/>
                <a:ea typeface="Space Mono Bold"/>
                <a:cs typeface="Space Mono Bold"/>
                <a:sym typeface="Space Mono Bold"/>
              </a:rPr>
              <a:t>Postes = 11 + 1 = 12</a:t>
            </a:r>
          </a:p>
          <a:p>
            <a:pPr algn="l">
              <a:lnSpc>
                <a:spcPts val="3589"/>
              </a:lnSpc>
            </a:pPr>
            <a:r>
              <a:rPr lang="en-US" sz="2991" spc="-179" b="true">
                <a:solidFill>
                  <a:srgbClr val="000000"/>
                </a:solidFill>
                <a:latin typeface="Space Mono Bold"/>
                <a:ea typeface="Space Mono Bold"/>
                <a:cs typeface="Space Mono Bold"/>
                <a:sym typeface="Space Mono Bold"/>
              </a:rPr>
              <a:t>O número de traves é:</a:t>
            </a:r>
          </a:p>
          <a:p>
            <a:pPr algn="l">
              <a:lnSpc>
                <a:spcPts val="3589"/>
              </a:lnSpc>
            </a:pPr>
            <a:r>
              <a:rPr lang="en-US" sz="2991" spc="-179" b="true">
                <a:solidFill>
                  <a:srgbClr val="000000"/>
                </a:solidFill>
                <a:latin typeface="Space Mono Bold"/>
                <a:ea typeface="Space Mono Bold"/>
                <a:cs typeface="Space Mono Bold"/>
                <a:sym typeface="Space Mono Bold"/>
              </a:rPr>
              <a:t>Traves = 2 × (12 - 1) = 22</a:t>
            </a:r>
          </a:p>
          <a:p>
            <a:pPr algn="l">
              <a:lnSpc>
                <a:spcPts val="3589"/>
              </a:lnSpc>
            </a:pPr>
            <a:r>
              <a:rPr lang="en-US" sz="2991" spc="-179" b="true">
                <a:solidFill>
                  <a:srgbClr val="000000"/>
                </a:solidFill>
                <a:latin typeface="Space Mono Bold"/>
                <a:ea typeface="Space Mono Bold"/>
                <a:cs typeface="Space Mono Bold"/>
                <a:sym typeface="Space Mono Bold"/>
              </a:rPr>
              <a:t>Agora, calculamos o custo:</a:t>
            </a:r>
          </a:p>
          <a:p>
            <a:pPr algn="l">
              <a:lnSpc>
                <a:spcPts val="3589"/>
              </a:lnSpc>
            </a:pPr>
            <a:r>
              <a:rPr lang="en-US" sz="2991" spc="-179" b="true">
                <a:solidFill>
                  <a:srgbClr val="000000"/>
                </a:solidFill>
                <a:latin typeface="Space Mono Bold"/>
                <a:ea typeface="Space Mono Bold"/>
                <a:cs typeface="Space Mono Bold"/>
                <a:sym typeface="Space Mono Bold"/>
              </a:rPr>
              <a:t> Custo dos postes = 12 × R$ 10,00 = R$ 120,00</a:t>
            </a:r>
          </a:p>
          <a:p>
            <a:pPr algn="l">
              <a:lnSpc>
                <a:spcPts val="3589"/>
              </a:lnSpc>
            </a:pPr>
            <a:r>
              <a:rPr lang="en-US" sz="2991" spc="-179" b="true">
                <a:solidFill>
                  <a:srgbClr val="000000"/>
                </a:solidFill>
                <a:latin typeface="Space Mono Bold"/>
                <a:ea typeface="Space Mono Bold"/>
                <a:cs typeface="Space Mono Bold"/>
                <a:sym typeface="Space Mono Bold"/>
              </a:rPr>
              <a:t> Custo das traves = 22 × R$ 5,00 = R$ 110,00</a:t>
            </a:r>
          </a:p>
          <a:p>
            <a:pPr algn="l">
              <a:lnSpc>
                <a:spcPts val="3589"/>
              </a:lnSpc>
            </a:pPr>
            <a:r>
              <a:rPr lang="en-US" sz="2991" spc="-179" b="true">
                <a:solidFill>
                  <a:srgbClr val="000000"/>
                </a:solidFill>
                <a:latin typeface="Space Mono Bold"/>
                <a:ea typeface="Space Mono Bold"/>
                <a:cs typeface="Space Mono Bold"/>
                <a:sym typeface="Space Mono Bold"/>
              </a:rPr>
              <a:t> Custo total = R$ 120,00 + R$ 110,00 = R$ 230,00.</a:t>
            </a:r>
          </a:p>
          <a:p>
            <a:pPr algn="l">
              <a:lnSpc>
                <a:spcPts val="3589"/>
              </a:lnSpc>
              <a:spcBef>
                <a:spcPct val="0"/>
              </a:spcBef>
            </a:pPr>
          </a:p>
        </p:txBody>
      </p:sp>
      <p:grpSp>
        <p:nvGrpSpPr>
          <p:cNvPr name="Group 15" id="15"/>
          <p:cNvGrpSpPr/>
          <p:nvPr/>
        </p:nvGrpSpPr>
        <p:grpSpPr>
          <a:xfrm rot="0">
            <a:off x="6274810" y="8227230"/>
            <a:ext cx="5921948" cy="1843745"/>
            <a:chOff x="0" y="0"/>
            <a:chExt cx="1785237" cy="555817"/>
          </a:xfrm>
        </p:grpSpPr>
        <p:sp>
          <p:nvSpPr>
            <p:cNvPr name="Freeform 16" id="16"/>
            <p:cNvSpPr/>
            <p:nvPr/>
          </p:nvSpPr>
          <p:spPr>
            <a:xfrm flipH="false" flipV="false" rot="0">
              <a:off x="0" y="0"/>
              <a:ext cx="1785237" cy="555817"/>
            </a:xfrm>
            <a:custGeom>
              <a:avLst/>
              <a:gdLst/>
              <a:ahLst/>
              <a:cxnLst/>
              <a:rect r="r" b="b" t="t" l="l"/>
              <a:pathLst>
                <a:path h="555817" w="1785237">
                  <a:moveTo>
                    <a:pt x="83669" y="0"/>
                  </a:moveTo>
                  <a:lnTo>
                    <a:pt x="1701568" y="0"/>
                  </a:lnTo>
                  <a:cubicBezTo>
                    <a:pt x="1723758" y="0"/>
                    <a:pt x="1745040" y="8815"/>
                    <a:pt x="1760731" y="24506"/>
                  </a:cubicBezTo>
                  <a:cubicBezTo>
                    <a:pt x="1776422" y="40197"/>
                    <a:pt x="1785237" y="61479"/>
                    <a:pt x="1785237" y="83669"/>
                  </a:cubicBezTo>
                  <a:lnTo>
                    <a:pt x="1785237" y="472148"/>
                  </a:lnTo>
                  <a:cubicBezTo>
                    <a:pt x="1785237" y="494339"/>
                    <a:pt x="1776422" y="515620"/>
                    <a:pt x="1760731" y="531311"/>
                  </a:cubicBezTo>
                  <a:cubicBezTo>
                    <a:pt x="1745040" y="547002"/>
                    <a:pt x="1723758" y="555817"/>
                    <a:pt x="1701568" y="555817"/>
                  </a:cubicBezTo>
                  <a:lnTo>
                    <a:pt x="83669" y="555817"/>
                  </a:lnTo>
                  <a:cubicBezTo>
                    <a:pt x="61479" y="555817"/>
                    <a:pt x="40197" y="547002"/>
                    <a:pt x="24506" y="531311"/>
                  </a:cubicBezTo>
                  <a:cubicBezTo>
                    <a:pt x="8815" y="515620"/>
                    <a:pt x="0" y="494339"/>
                    <a:pt x="0" y="472148"/>
                  </a:cubicBezTo>
                  <a:lnTo>
                    <a:pt x="0" y="83669"/>
                  </a:lnTo>
                  <a:cubicBezTo>
                    <a:pt x="0" y="61479"/>
                    <a:pt x="8815" y="40197"/>
                    <a:pt x="24506" y="24506"/>
                  </a:cubicBezTo>
                  <a:cubicBezTo>
                    <a:pt x="40197" y="8815"/>
                    <a:pt x="61479" y="0"/>
                    <a:pt x="83669" y="0"/>
                  </a:cubicBezTo>
                  <a:close/>
                </a:path>
              </a:pathLst>
            </a:custGeom>
            <a:solidFill>
              <a:srgbClr val="169D53"/>
            </a:solidFill>
            <a:ln w="57150" cap="rnd">
              <a:solidFill>
                <a:srgbClr val="000000"/>
              </a:solidFill>
              <a:prstDash val="solid"/>
              <a:round/>
            </a:ln>
          </p:spPr>
        </p:sp>
        <p:sp>
          <p:nvSpPr>
            <p:cNvPr name="TextBox 17" id="17"/>
            <p:cNvSpPr txBox="true"/>
            <p:nvPr/>
          </p:nvSpPr>
          <p:spPr>
            <a:xfrm>
              <a:off x="0" y="-85725"/>
              <a:ext cx="17852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E)R$ 230,00</a:t>
              </a:r>
            </a:p>
          </p:txBody>
        </p:sp>
      </p:grpSp>
      <p:sp>
        <p:nvSpPr>
          <p:cNvPr name="TextBox 18" id="18"/>
          <p:cNvSpPr txBox="true"/>
          <p:nvPr/>
        </p:nvSpPr>
        <p:spPr>
          <a:xfrm rot="0">
            <a:off x="1234781" y="216105"/>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CERCA DE MADEIRA</a:t>
            </a:r>
          </a:p>
        </p:txBody>
      </p:sp>
      <p:sp>
        <p:nvSpPr>
          <p:cNvPr name="TextBox 19" id="19"/>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1732773" y="1822881"/>
            <a:ext cx="14822454" cy="5034154"/>
            <a:chOff x="0" y="0"/>
            <a:chExt cx="4603307" cy="1563422"/>
          </a:xfrm>
        </p:grpSpPr>
        <p:sp>
          <p:nvSpPr>
            <p:cNvPr name="Freeform 8" id="8"/>
            <p:cNvSpPr/>
            <p:nvPr/>
          </p:nvSpPr>
          <p:spPr>
            <a:xfrm flipH="false" flipV="false" rot="0">
              <a:off x="0" y="0"/>
              <a:ext cx="4603307" cy="1563422"/>
            </a:xfrm>
            <a:custGeom>
              <a:avLst/>
              <a:gdLst/>
              <a:ahLst/>
              <a:cxnLst/>
              <a:rect r="r" b="b" t="t" l="l"/>
              <a:pathLst>
                <a:path h="1563422" w="4603307">
                  <a:moveTo>
                    <a:pt x="33428" y="0"/>
                  </a:moveTo>
                  <a:lnTo>
                    <a:pt x="4569880" y="0"/>
                  </a:lnTo>
                  <a:cubicBezTo>
                    <a:pt x="4578745" y="0"/>
                    <a:pt x="4587248" y="3522"/>
                    <a:pt x="4593517" y="9791"/>
                  </a:cubicBezTo>
                  <a:cubicBezTo>
                    <a:pt x="4599786" y="16060"/>
                    <a:pt x="4603307" y="24562"/>
                    <a:pt x="4603307" y="33428"/>
                  </a:cubicBezTo>
                  <a:lnTo>
                    <a:pt x="4603307" y="1529994"/>
                  </a:lnTo>
                  <a:cubicBezTo>
                    <a:pt x="4603307" y="1548456"/>
                    <a:pt x="4588341" y="1563422"/>
                    <a:pt x="4569880" y="1563422"/>
                  </a:cubicBezTo>
                  <a:lnTo>
                    <a:pt x="33428" y="1563422"/>
                  </a:lnTo>
                  <a:cubicBezTo>
                    <a:pt x="14966" y="1563422"/>
                    <a:pt x="0" y="1548456"/>
                    <a:pt x="0" y="1529994"/>
                  </a:cubicBezTo>
                  <a:lnTo>
                    <a:pt x="0" y="33428"/>
                  </a:lnTo>
                  <a:cubicBezTo>
                    <a:pt x="0" y="14966"/>
                    <a:pt x="14966" y="0"/>
                    <a:pt x="33428"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4603307" cy="1591997"/>
            </a:xfrm>
            <a:prstGeom prst="rect">
              <a:avLst/>
            </a:prstGeom>
          </p:spPr>
          <p:txBody>
            <a:bodyPr anchor="ctr" rtlCol="false" tIns="34579" lIns="34579" bIns="34579" rIns="34579"/>
            <a:lstStyle/>
            <a:p>
              <a:pPr algn="ctr">
                <a:lnSpc>
                  <a:spcPts val="2240"/>
                </a:lnSpc>
              </a:pPr>
            </a:p>
          </p:txBody>
        </p:sp>
      </p:grpSp>
      <p:sp>
        <p:nvSpPr>
          <p:cNvPr name="Freeform 10" id="10"/>
          <p:cNvSpPr/>
          <p:nvPr/>
        </p:nvSpPr>
        <p:spPr>
          <a:xfrm flipH="false" flipV="false" rot="0">
            <a:off x="5549144" y="6961424"/>
            <a:ext cx="7189712" cy="3109551"/>
          </a:xfrm>
          <a:custGeom>
            <a:avLst/>
            <a:gdLst/>
            <a:ahLst/>
            <a:cxnLst/>
            <a:rect r="r" b="b" t="t" l="l"/>
            <a:pathLst>
              <a:path h="3109551" w="7189712">
                <a:moveTo>
                  <a:pt x="0" y="0"/>
                </a:moveTo>
                <a:lnTo>
                  <a:pt x="7189712" y="0"/>
                </a:lnTo>
                <a:lnTo>
                  <a:pt x="7189712" y="3109551"/>
                </a:lnTo>
                <a:lnTo>
                  <a:pt x="0" y="3109551"/>
                </a:lnTo>
                <a:lnTo>
                  <a:pt x="0" y="0"/>
                </a:lnTo>
                <a:close/>
              </a:path>
            </a:pathLst>
          </a:custGeom>
          <a:blipFill>
            <a:blip r:embed="rId3"/>
            <a:stretch>
              <a:fillRect l="0" t="0" r="0" b="0"/>
            </a:stretch>
          </a:blipFill>
        </p:spPr>
      </p:sp>
      <p:sp>
        <p:nvSpPr>
          <p:cNvPr name="TextBox 11" id="11"/>
          <p:cNvSpPr txBox="true"/>
          <p:nvPr/>
        </p:nvSpPr>
        <p:spPr>
          <a:xfrm rot="0">
            <a:off x="2183760" y="2206358"/>
            <a:ext cx="13920481" cy="4267200"/>
          </a:xfrm>
          <a:prstGeom prst="rect">
            <a:avLst/>
          </a:prstGeom>
        </p:spPr>
        <p:txBody>
          <a:bodyPr anchor="t" rtlCol="false" tIns="0" lIns="0" bIns="0" rIns="0">
            <a:spAutoFit/>
          </a:bodyPr>
          <a:lstStyle/>
          <a:p>
            <a:pPr algn="just">
              <a:lnSpc>
                <a:spcPts val="4202"/>
              </a:lnSpc>
              <a:spcBef>
                <a:spcPct val="0"/>
              </a:spcBef>
            </a:pPr>
            <a:r>
              <a:rPr lang="en-US" b="true" sz="3502" spc="-210">
                <a:solidFill>
                  <a:srgbClr val="000000"/>
                </a:solidFill>
                <a:latin typeface="Space Mono Bold"/>
                <a:ea typeface="Space Mono Bold"/>
                <a:cs typeface="Space Mono Bold"/>
                <a:sym typeface="Space Mono Bold"/>
              </a:rPr>
              <a:t>Considere o tabuleiro de 4 x 4 posições e a peça mostrada na figura ao lado. Você deve cobrir todo o tabuleiro com cópias da peça, que pode ser girada. Você pode cobrir uma posição do tabuleiro com mais de uma peça (sobreposição de peças), e um pedaço da peça pode não cobrir qualquer posição (pedaço de peça para fora do tabuleiro), mas cada posição do tabuleiro deve ser coberta por pelo menos uma peça.</a:t>
            </a:r>
          </a:p>
        </p:txBody>
      </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COBRINDO O TABULEIRO</a:t>
            </a:r>
          </a:p>
          <a:p>
            <a:pPr algn="ctr" marL="0" indent="0" lvl="0">
              <a:lnSpc>
                <a:spcPts val="9679"/>
              </a:lnSpc>
              <a:spcBef>
                <a:spcPct val="0"/>
              </a:spcBef>
            </a:pPr>
          </a:p>
        </p:txBody>
      </p:sp>
      <p:sp>
        <p:nvSpPr>
          <p:cNvPr name="TextBox 13" id="13"/>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Freeform 7" id="7"/>
          <p:cNvSpPr/>
          <p:nvPr/>
        </p:nvSpPr>
        <p:spPr>
          <a:xfrm flipH="false" flipV="false" rot="0">
            <a:off x="12364876" y="-506918"/>
            <a:ext cx="6477992" cy="4405987"/>
          </a:xfrm>
          <a:custGeom>
            <a:avLst/>
            <a:gdLst/>
            <a:ahLst/>
            <a:cxnLst/>
            <a:rect r="r" b="b" t="t" l="l"/>
            <a:pathLst>
              <a:path h="4405987" w="6477992">
                <a:moveTo>
                  <a:pt x="0" y="0"/>
                </a:moveTo>
                <a:lnTo>
                  <a:pt x="6477991" y="0"/>
                </a:lnTo>
                <a:lnTo>
                  <a:pt x="6477991" y="4405987"/>
                </a:lnTo>
                <a:lnTo>
                  <a:pt x="0" y="4405987"/>
                </a:lnTo>
                <a:lnTo>
                  <a:pt x="0" y="0"/>
                </a:lnTo>
                <a:close/>
              </a:path>
            </a:pathLst>
          </a:custGeom>
          <a:blipFill>
            <a:blip r:embed="rId3">
              <a:alphaModFix amt="47000"/>
            </a:blip>
            <a:stretch>
              <a:fillRect l="0" t="0" r="0" b="0"/>
            </a:stretch>
          </a:blipFill>
        </p:spPr>
      </p:sp>
      <p:grpSp>
        <p:nvGrpSpPr>
          <p:cNvPr name="Group 8" id="8"/>
          <p:cNvGrpSpPr/>
          <p:nvPr/>
        </p:nvGrpSpPr>
        <p:grpSpPr>
          <a:xfrm rot="0">
            <a:off x="2055363" y="1326525"/>
            <a:ext cx="14177275" cy="2422347"/>
            <a:chOff x="0" y="0"/>
            <a:chExt cx="4284145" cy="731994"/>
          </a:xfrm>
        </p:grpSpPr>
        <p:sp>
          <p:nvSpPr>
            <p:cNvPr name="Freeform 9" id="9"/>
            <p:cNvSpPr/>
            <p:nvPr/>
          </p:nvSpPr>
          <p:spPr>
            <a:xfrm flipH="false" flipV="false" rot="0">
              <a:off x="0" y="0"/>
              <a:ext cx="4284145" cy="731994"/>
            </a:xfrm>
            <a:custGeom>
              <a:avLst/>
              <a:gdLst/>
              <a:ahLst/>
              <a:cxnLst/>
              <a:rect r="r" b="b" t="t" l="l"/>
              <a:pathLst>
                <a:path h="731994" w="4284145">
                  <a:moveTo>
                    <a:pt x="34949" y="0"/>
                  </a:moveTo>
                  <a:lnTo>
                    <a:pt x="4249196" y="0"/>
                  </a:lnTo>
                  <a:cubicBezTo>
                    <a:pt x="4268498" y="0"/>
                    <a:pt x="4284145" y="15647"/>
                    <a:pt x="4284145" y="34949"/>
                  </a:cubicBezTo>
                  <a:lnTo>
                    <a:pt x="4284145" y="697045"/>
                  </a:lnTo>
                  <a:cubicBezTo>
                    <a:pt x="4284145" y="716347"/>
                    <a:pt x="4268498" y="731994"/>
                    <a:pt x="4249196" y="731994"/>
                  </a:cubicBezTo>
                  <a:lnTo>
                    <a:pt x="34949" y="731994"/>
                  </a:lnTo>
                  <a:cubicBezTo>
                    <a:pt x="15647" y="731994"/>
                    <a:pt x="0" y="716347"/>
                    <a:pt x="0" y="697045"/>
                  </a:cubicBezTo>
                  <a:lnTo>
                    <a:pt x="0" y="34949"/>
                  </a:lnTo>
                  <a:cubicBezTo>
                    <a:pt x="0" y="15647"/>
                    <a:pt x="15647" y="0"/>
                    <a:pt x="34949"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4284145" cy="760569"/>
            </a:xfrm>
            <a:prstGeom prst="rect">
              <a:avLst/>
            </a:prstGeom>
          </p:spPr>
          <p:txBody>
            <a:bodyPr anchor="ctr" rtlCol="false" tIns="34579" lIns="34579" bIns="34579" rIns="34579"/>
            <a:lstStyle/>
            <a:p>
              <a:pPr algn="ctr">
                <a:lnSpc>
                  <a:spcPts val="2240"/>
                </a:lnSpc>
              </a:pPr>
            </a:p>
          </p:txBody>
        </p:sp>
      </p:grpSp>
      <p:grpSp>
        <p:nvGrpSpPr>
          <p:cNvPr name="Group 11" id="11"/>
          <p:cNvGrpSpPr/>
          <p:nvPr/>
        </p:nvGrpSpPr>
        <p:grpSpPr>
          <a:xfrm rot="0">
            <a:off x="8113088" y="3899069"/>
            <a:ext cx="2061825" cy="5226879"/>
            <a:chOff x="0" y="0"/>
            <a:chExt cx="572968" cy="1452516"/>
          </a:xfrm>
        </p:grpSpPr>
        <p:sp>
          <p:nvSpPr>
            <p:cNvPr name="Freeform 12" id="12"/>
            <p:cNvSpPr/>
            <p:nvPr/>
          </p:nvSpPr>
          <p:spPr>
            <a:xfrm flipH="false" flipV="false" rot="0">
              <a:off x="0" y="0"/>
              <a:ext cx="572968" cy="1452516"/>
            </a:xfrm>
            <a:custGeom>
              <a:avLst/>
              <a:gdLst/>
              <a:ahLst/>
              <a:cxnLst/>
              <a:rect r="r" b="b" t="t" l="l"/>
              <a:pathLst>
                <a:path h="1452516" w="572968">
                  <a:moveTo>
                    <a:pt x="240313" y="0"/>
                  </a:moveTo>
                  <a:lnTo>
                    <a:pt x="332655" y="0"/>
                  </a:lnTo>
                  <a:cubicBezTo>
                    <a:pt x="396390" y="0"/>
                    <a:pt x="457515" y="25319"/>
                    <a:pt x="502582" y="70386"/>
                  </a:cubicBezTo>
                  <a:cubicBezTo>
                    <a:pt x="547649" y="115453"/>
                    <a:pt x="572968" y="176578"/>
                    <a:pt x="572968" y="240313"/>
                  </a:cubicBezTo>
                  <a:lnTo>
                    <a:pt x="572968" y="1212204"/>
                  </a:lnTo>
                  <a:cubicBezTo>
                    <a:pt x="572968" y="1344925"/>
                    <a:pt x="465376" y="1452516"/>
                    <a:pt x="332655" y="1452516"/>
                  </a:cubicBezTo>
                  <a:lnTo>
                    <a:pt x="240313" y="1452516"/>
                  </a:lnTo>
                  <a:cubicBezTo>
                    <a:pt x="107592" y="1452516"/>
                    <a:pt x="0" y="1344925"/>
                    <a:pt x="0" y="1212204"/>
                  </a:cubicBezTo>
                  <a:lnTo>
                    <a:pt x="0" y="240313"/>
                  </a:lnTo>
                  <a:cubicBezTo>
                    <a:pt x="0" y="107592"/>
                    <a:pt x="107592" y="0"/>
                    <a:pt x="240313"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572968" cy="1481091"/>
            </a:xfrm>
            <a:prstGeom prst="rect">
              <a:avLst/>
            </a:prstGeom>
          </p:spPr>
          <p:txBody>
            <a:bodyPr anchor="ctr" rtlCol="false" tIns="34579" lIns="34579" bIns="34579" rIns="34579"/>
            <a:lstStyle/>
            <a:p>
              <a:pPr algn="ctr">
                <a:lnSpc>
                  <a:spcPts val="2240"/>
                </a:lnSpc>
              </a:pPr>
            </a:p>
          </p:txBody>
        </p:sp>
      </p:grpSp>
      <p:sp>
        <p:nvSpPr>
          <p:cNvPr name="TextBox 14" id="14"/>
          <p:cNvSpPr txBox="true"/>
          <p:nvPr/>
        </p:nvSpPr>
        <p:spPr>
          <a:xfrm rot="0">
            <a:off x="1234781" y="11793"/>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COBRINDO O TABULEIRO</a:t>
            </a:r>
          </a:p>
          <a:p>
            <a:pPr algn="ctr" marL="0" indent="0" lvl="0">
              <a:lnSpc>
                <a:spcPts val="9679"/>
              </a:lnSpc>
              <a:spcBef>
                <a:spcPct val="0"/>
              </a:spcBef>
            </a:pPr>
          </a:p>
        </p:txBody>
      </p:sp>
      <p:sp>
        <p:nvSpPr>
          <p:cNvPr name="TextBox 15" id="15"/>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
        <p:nvSpPr>
          <p:cNvPr name="TextBox 16" id="16"/>
          <p:cNvSpPr txBox="true"/>
          <p:nvPr/>
        </p:nvSpPr>
        <p:spPr>
          <a:xfrm rot="0">
            <a:off x="2408776" y="2032873"/>
            <a:ext cx="13470448" cy="1000125"/>
          </a:xfrm>
          <a:prstGeom prst="rect">
            <a:avLst/>
          </a:prstGeom>
        </p:spPr>
        <p:txBody>
          <a:bodyPr anchor="t" rtlCol="false" tIns="0" lIns="0" bIns="0" rIns="0">
            <a:spAutoFit/>
          </a:bodyPr>
          <a:lstStyle/>
          <a:p>
            <a:pPr algn="ctr">
              <a:lnSpc>
                <a:spcPts val="3939"/>
              </a:lnSpc>
              <a:spcBef>
                <a:spcPct val="0"/>
              </a:spcBef>
            </a:pPr>
            <a:r>
              <a:rPr lang="en-US" b="true" sz="3283" spc="-196">
                <a:solidFill>
                  <a:srgbClr val="000000"/>
                </a:solidFill>
                <a:latin typeface="Space Mono Bold"/>
                <a:ea typeface="Space Mono Bold"/>
                <a:cs typeface="Space Mono Bold"/>
                <a:sym typeface="Space Mono Bold"/>
              </a:rPr>
              <a:t>Questão 1. </a:t>
            </a:r>
            <a:r>
              <a:rPr lang="en-US" sz="3283" spc="-196">
                <a:solidFill>
                  <a:srgbClr val="000000"/>
                </a:solidFill>
                <a:latin typeface="Space Mono"/>
                <a:ea typeface="Space Mono"/>
                <a:cs typeface="Space Mono"/>
                <a:sym typeface="Space Mono"/>
              </a:rPr>
              <a:t>Qual o menor número de peças necessárias para cobrir todo o tabuleiro, nas condições acima?</a:t>
            </a:r>
          </a:p>
        </p:txBody>
      </p:sp>
      <p:sp>
        <p:nvSpPr>
          <p:cNvPr name="TextBox 17" id="17"/>
          <p:cNvSpPr txBox="true"/>
          <p:nvPr/>
        </p:nvSpPr>
        <p:spPr>
          <a:xfrm rot="0">
            <a:off x="8296656" y="4916610"/>
            <a:ext cx="1573649" cy="3201321"/>
          </a:xfrm>
          <a:prstGeom prst="rect">
            <a:avLst/>
          </a:prstGeom>
        </p:spPr>
        <p:txBody>
          <a:bodyPr anchor="t" rtlCol="false" tIns="0" lIns="0" bIns="0" rIns="0">
            <a:spAutoFit/>
          </a:bodyPr>
          <a:lstStyle/>
          <a:p>
            <a:pPr algn="l">
              <a:lnSpc>
                <a:spcPts val="5075"/>
              </a:lnSpc>
            </a:pPr>
            <a:r>
              <a:rPr lang="en-US" sz="4229" spc="-253" b="true">
                <a:solidFill>
                  <a:srgbClr val="000000"/>
                </a:solidFill>
                <a:latin typeface="Space Mono Bold"/>
                <a:ea typeface="Space Mono Bold"/>
                <a:cs typeface="Space Mono Bold"/>
                <a:sym typeface="Space Mono Bold"/>
              </a:rPr>
              <a:t> A)3</a:t>
            </a:r>
          </a:p>
          <a:p>
            <a:pPr algn="l">
              <a:lnSpc>
                <a:spcPts val="5075"/>
              </a:lnSpc>
            </a:pPr>
            <a:r>
              <a:rPr lang="en-US" sz="4229" spc="-253" b="true">
                <a:solidFill>
                  <a:srgbClr val="000000"/>
                </a:solidFill>
                <a:latin typeface="Space Mono Bold"/>
                <a:ea typeface="Space Mono Bold"/>
                <a:cs typeface="Space Mono Bold"/>
                <a:sym typeface="Space Mono Bold"/>
              </a:rPr>
              <a:t> B)4</a:t>
            </a:r>
          </a:p>
          <a:p>
            <a:pPr algn="l">
              <a:lnSpc>
                <a:spcPts val="5075"/>
              </a:lnSpc>
            </a:pPr>
            <a:r>
              <a:rPr lang="en-US" sz="4229" spc="-253" b="true">
                <a:solidFill>
                  <a:srgbClr val="000000"/>
                </a:solidFill>
                <a:latin typeface="Space Mono Bold"/>
                <a:ea typeface="Space Mono Bold"/>
                <a:cs typeface="Space Mono Bold"/>
                <a:sym typeface="Space Mono Bold"/>
              </a:rPr>
              <a:t> C)5</a:t>
            </a:r>
          </a:p>
          <a:p>
            <a:pPr algn="l">
              <a:lnSpc>
                <a:spcPts val="5075"/>
              </a:lnSpc>
            </a:pPr>
            <a:r>
              <a:rPr lang="en-US" sz="4229" spc="-253" b="true">
                <a:solidFill>
                  <a:srgbClr val="000000"/>
                </a:solidFill>
                <a:latin typeface="Space Mono Bold"/>
                <a:ea typeface="Space Mono Bold"/>
                <a:cs typeface="Space Mono Bold"/>
                <a:sym typeface="Space Mono Bold"/>
              </a:rPr>
              <a:t> D)6</a:t>
            </a:r>
          </a:p>
          <a:p>
            <a:pPr algn="l">
              <a:lnSpc>
                <a:spcPts val="5075"/>
              </a:lnSpc>
              <a:spcBef>
                <a:spcPct val="0"/>
              </a:spcBef>
            </a:pPr>
            <a:r>
              <a:rPr lang="en-US" b="true" sz="4229" spc="-253">
                <a:solidFill>
                  <a:srgbClr val="000000"/>
                </a:solidFill>
                <a:latin typeface="Space Mono Bold"/>
                <a:ea typeface="Space Mono Bold"/>
                <a:cs typeface="Space Mono Bold"/>
                <a:sym typeface="Space Mono Bold"/>
              </a:rPr>
              <a:t> E)7</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7089395" y="1530837"/>
            <a:ext cx="4109210" cy="1545341"/>
            <a:chOff x="0" y="0"/>
            <a:chExt cx="1238767" cy="465860"/>
          </a:xfrm>
        </p:grpSpPr>
        <p:sp>
          <p:nvSpPr>
            <p:cNvPr name="Freeform 8" id="8"/>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sp>
        <p:nvSpPr>
          <p:cNvPr name="Freeform 10" id="10"/>
          <p:cNvSpPr/>
          <p:nvPr/>
        </p:nvSpPr>
        <p:spPr>
          <a:xfrm flipH="false" flipV="false" rot="0">
            <a:off x="12318984" y="-591988"/>
            <a:ext cx="6477992" cy="4405987"/>
          </a:xfrm>
          <a:custGeom>
            <a:avLst/>
            <a:gdLst/>
            <a:ahLst/>
            <a:cxnLst/>
            <a:rect r="r" b="b" t="t" l="l"/>
            <a:pathLst>
              <a:path h="4405987" w="6477992">
                <a:moveTo>
                  <a:pt x="0" y="0"/>
                </a:moveTo>
                <a:lnTo>
                  <a:pt x="6477991" y="0"/>
                </a:lnTo>
                <a:lnTo>
                  <a:pt x="6477991" y="4405987"/>
                </a:lnTo>
                <a:lnTo>
                  <a:pt x="0" y="4405987"/>
                </a:lnTo>
                <a:lnTo>
                  <a:pt x="0" y="0"/>
                </a:lnTo>
                <a:close/>
              </a:path>
            </a:pathLst>
          </a:custGeom>
          <a:blipFill>
            <a:blip r:embed="rId3">
              <a:alphaModFix amt="47000"/>
            </a:blip>
            <a:stretch>
              <a:fillRect l="0" t="0" r="0" b="0"/>
            </a:stretch>
          </a:blipFill>
        </p:spPr>
      </p:sp>
      <p:grpSp>
        <p:nvGrpSpPr>
          <p:cNvPr name="Group 11" id="11"/>
          <p:cNvGrpSpPr/>
          <p:nvPr/>
        </p:nvGrpSpPr>
        <p:grpSpPr>
          <a:xfrm rot="0">
            <a:off x="2521837" y="3259746"/>
            <a:ext cx="13427894" cy="4431733"/>
            <a:chOff x="0" y="0"/>
            <a:chExt cx="2181120" cy="719855"/>
          </a:xfrm>
        </p:grpSpPr>
        <p:sp>
          <p:nvSpPr>
            <p:cNvPr name="Freeform 12" id="12"/>
            <p:cNvSpPr/>
            <p:nvPr/>
          </p:nvSpPr>
          <p:spPr>
            <a:xfrm flipH="false" flipV="false" rot="0">
              <a:off x="0" y="0"/>
              <a:ext cx="2181120" cy="719855"/>
            </a:xfrm>
            <a:custGeom>
              <a:avLst/>
              <a:gdLst/>
              <a:ahLst/>
              <a:cxnLst/>
              <a:rect r="r" b="b" t="t" l="l"/>
              <a:pathLst>
                <a:path h="719855" w="2181120">
                  <a:moveTo>
                    <a:pt x="36900" y="0"/>
                  </a:moveTo>
                  <a:lnTo>
                    <a:pt x="2144221" y="0"/>
                  </a:lnTo>
                  <a:cubicBezTo>
                    <a:pt x="2154007" y="0"/>
                    <a:pt x="2163393" y="3888"/>
                    <a:pt x="2170312" y="10808"/>
                  </a:cubicBezTo>
                  <a:cubicBezTo>
                    <a:pt x="2177233" y="17728"/>
                    <a:pt x="2181120" y="27113"/>
                    <a:pt x="2181120" y="36900"/>
                  </a:cubicBezTo>
                  <a:lnTo>
                    <a:pt x="2181120" y="682956"/>
                  </a:lnTo>
                  <a:cubicBezTo>
                    <a:pt x="2181120" y="692742"/>
                    <a:pt x="2177233" y="702128"/>
                    <a:pt x="2170312" y="709048"/>
                  </a:cubicBezTo>
                  <a:cubicBezTo>
                    <a:pt x="2163393" y="715968"/>
                    <a:pt x="2154007" y="719855"/>
                    <a:pt x="2144221" y="719855"/>
                  </a:cubicBezTo>
                  <a:lnTo>
                    <a:pt x="36900" y="719855"/>
                  </a:lnTo>
                  <a:cubicBezTo>
                    <a:pt x="27113" y="719855"/>
                    <a:pt x="17728" y="715968"/>
                    <a:pt x="10808" y="709048"/>
                  </a:cubicBezTo>
                  <a:cubicBezTo>
                    <a:pt x="3888" y="702128"/>
                    <a:pt x="0" y="692742"/>
                    <a:pt x="0" y="682956"/>
                  </a:cubicBezTo>
                  <a:lnTo>
                    <a:pt x="0" y="36900"/>
                  </a:lnTo>
                  <a:cubicBezTo>
                    <a:pt x="0" y="27113"/>
                    <a:pt x="3888" y="17728"/>
                    <a:pt x="10808" y="10808"/>
                  </a:cubicBezTo>
                  <a:cubicBezTo>
                    <a:pt x="17728" y="3888"/>
                    <a:pt x="27113" y="0"/>
                    <a:pt x="36900"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2181120" cy="748430"/>
            </a:xfrm>
            <a:prstGeom prst="rect">
              <a:avLst/>
            </a:prstGeom>
          </p:spPr>
          <p:txBody>
            <a:bodyPr anchor="ctr" rtlCol="false" tIns="34579" lIns="34579" bIns="34579" rIns="34579"/>
            <a:lstStyle/>
            <a:p>
              <a:pPr algn="ctr">
                <a:lnSpc>
                  <a:spcPts val="2240"/>
                </a:lnSpc>
              </a:pPr>
            </a:p>
          </p:txBody>
        </p:sp>
      </p:grpSp>
      <p:sp>
        <p:nvSpPr>
          <p:cNvPr name="TextBox 14" id="14"/>
          <p:cNvSpPr txBox="true"/>
          <p:nvPr/>
        </p:nvSpPr>
        <p:spPr>
          <a:xfrm rot="0">
            <a:off x="3078573" y="3560286"/>
            <a:ext cx="12314423" cy="3810000"/>
          </a:xfrm>
          <a:prstGeom prst="rect">
            <a:avLst/>
          </a:prstGeom>
        </p:spPr>
        <p:txBody>
          <a:bodyPr anchor="t" rtlCol="false" tIns="0" lIns="0" bIns="0" rIns="0">
            <a:spAutoFit/>
          </a:bodyPr>
          <a:lstStyle/>
          <a:p>
            <a:pPr algn="l">
              <a:lnSpc>
                <a:spcPts val="4309"/>
              </a:lnSpc>
              <a:spcBef>
                <a:spcPct val="0"/>
              </a:spcBef>
            </a:pPr>
            <a:r>
              <a:rPr lang="en-US" b="true" sz="3591" spc="-215">
                <a:solidFill>
                  <a:srgbClr val="000000"/>
                </a:solidFill>
                <a:latin typeface="Space Mono Bold"/>
                <a:ea typeface="Space Mono Bold"/>
                <a:cs typeface="Space Mono Bold"/>
                <a:sym typeface="Space Mono Bold"/>
              </a:rPr>
              <a:t>Para cobrir todo o tabuleiro de 4x4, que possui 16 quadrados, o menor número de peças necessárias é 4, considerando que a peça pode ser girada e deve cobrir as posições de maneira eficiente. Com 3 peças, seriam cobertos apenas 12 quadrados, o que não seria suficiente. Portanto, a opção correta é 4 peças.</a:t>
            </a:r>
          </a:p>
        </p:txBody>
      </p:sp>
      <p:grpSp>
        <p:nvGrpSpPr>
          <p:cNvPr name="Group 15" id="15"/>
          <p:cNvGrpSpPr/>
          <p:nvPr/>
        </p:nvGrpSpPr>
        <p:grpSpPr>
          <a:xfrm rot="0">
            <a:off x="6183026" y="7863921"/>
            <a:ext cx="5921948" cy="1843745"/>
            <a:chOff x="0" y="0"/>
            <a:chExt cx="1785237" cy="555817"/>
          </a:xfrm>
        </p:grpSpPr>
        <p:sp>
          <p:nvSpPr>
            <p:cNvPr name="Freeform 16" id="16"/>
            <p:cNvSpPr/>
            <p:nvPr/>
          </p:nvSpPr>
          <p:spPr>
            <a:xfrm flipH="false" flipV="false" rot="0">
              <a:off x="0" y="0"/>
              <a:ext cx="1785237" cy="555817"/>
            </a:xfrm>
            <a:custGeom>
              <a:avLst/>
              <a:gdLst/>
              <a:ahLst/>
              <a:cxnLst/>
              <a:rect r="r" b="b" t="t" l="l"/>
              <a:pathLst>
                <a:path h="555817" w="1785237">
                  <a:moveTo>
                    <a:pt x="83669" y="0"/>
                  </a:moveTo>
                  <a:lnTo>
                    <a:pt x="1701568" y="0"/>
                  </a:lnTo>
                  <a:cubicBezTo>
                    <a:pt x="1723758" y="0"/>
                    <a:pt x="1745040" y="8815"/>
                    <a:pt x="1760731" y="24506"/>
                  </a:cubicBezTo>
                  <a:cubicBezTo>
                    <a:pt x="1776422" y="40197"/>
                    <a:pt x="1785237" y="61479"/>
                    <a:pt x="1785237" y="83669"/>
                  </a:cubicBezTo>
                  <a:lnTo>
                    <a:pt x="1785237" y="472148"/>
                  </a:lnTo>
                  <a:cubicBezTo>
                    <a:pt x="1785237" y="494339"/>
                    <a:pt x="1776422" y="515620"/>
                    <a:pt x="1760731" y="531311"/>
                  </a:cubicBezTo>
                  <a:cubicBezTo>
                    <a:pt x="1745040" y="547002"/>
                    <a:pt x="1723758" y="555817"/>
                    <a:pt x="1701568" y="555817"/>
                  </a:cubicBezTo>
                  <a:lnTo>
                    <a:pt x="83669" y="555817"/>
                  </a:lnTo>
                  <a:cubicBezTo>
                    <a:pt x="61479" y="555817"/>
                    <a:pt x="40197" y="547002"/>
                    <a:pt x="24506" y="531311"/>
                  </a:cubicBezTo>
                  <a:cubicBezTo>
                    <a:pt x="8815" y="515620"/>
                    <a:pt x="0" y="494339"/>
                    <a:pt x="0" y="472148"/>
                  </a:cubicBezTo>
                  <a:lnTo>
                    <a:pt x="0" y="83669"/>
                  </a:lnTo>
                  <a:cubicBezTo>
                    <a:pt x="0" y="61479"/>
                    <a:pt x="8815" y="40197"/>
                    <a:pt x="24506" y="24506"/>
                  </a:cubicBezTo>
                  <a:cubicBezTo>
                    <a:pt x="40197" y="8815"/>
                    <a:pt x="61479" y="0"/>
                    <a:pt x="83669" y="0"/>
                  </a:cubicBezTo>
                  <a:close/>
                </a:path>
              </a:pathLst>
            </a:custGeom>
            <a:solidFill>
              <a:srgbClr val="169D53"/>
            </a:solidFill>
            <a:ln w="57150" cap="rnd">
              <a:solidFill>
                <a:srgbClr val="000000"/>
              </a:solidFill>
              <a:prstDash val="solid"/>
              <a:round/>
            </a:ln>
          </p:spPr>
        </p:sp>
        <p:sp>
          <p:nvSpPr>
            <p:cNvPr name="TextBox 17" id="17"/>
            <p:cNvSpPr txBox="true"/>
            <p:nvPr/>
          </p:nvSpPr>
          <p:spPr>
            <a:xfrm>
              <a:off x="0" y="-85725"/>
              <a:ext cx="17852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B)4</a:t>
              </a:r>
            </a:p>
          </p:txBody>
        </p:sp>
      </p:grpSp>
      <p:sp>
        <p:nvSpPr>
          <p:cNvPr name="TextBox 18" id="18"/>
          <p:cNvSpPr txBox="true"/>
          <p:nvPr/>
        </p:nvSpPr>
        <p:spPr>
          <a:xfrm rot="0">
            <a:off x="1234781" y="216105"/>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COBRINDO O TABULEIRO</a:t>
            </a:r>
          </a:p>
          <a:p>
            <a:pPr algn="ctr" marL="0" indent="0" lvl="0">
              <a:lnSpc>
                <a:spcPts val="9679"/>
              </a:lnSpc>
              <a:spcBef>
                <a:spcPct val="0"/>
              </a:spcBef>
            </a:pPr>
          </a:p>
        </p:txBody>
      </p:sp>
      <p:sp>
        <p:nvSpPr>
          <p:cNvPr name="TextBox 19" id="19"/>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534667" y="2045303"/>
            <a:ext cx="17330787" cy="3275109"/>
            <a:chOff x="0" y="0"/>
            <a:chExt cx="5237085" cy="989685"/>
          </a:xfrm>
        </p:grpSpPr>
        <p:sp>
          <p:nvSpPr>
            <p:cNvPr name="Freeform 8" id="8"/>
            <p:cNvSpPr/>
            <p:nvPr/>
          </p:nvSpPr>
          <p:spPr>
            <a:xfrm flipH="false" flipV="false" rot="0">
              <a:off x="0" y="0"/>
              <a:ext cx="5237085" cy="989685"/>
            </a:xfrm>
            <a:custGeom>
              <a:avLst/>
              <a:gdLst/>
              <a:ahLst/>
              <a:cxnLst/>
              <a:rect r="r" b="b" t="t" l="l"/>
              <a:pathLst>
                <a:path h="989685" w="5237085">
                  <a:moveTo>
                    <a:pt x="28590" y="0"/>
                  </a:moveTo>
                  <a:lnTo>
                    <a:pt x="5208496" y="0"/>
                  </a:lnTo>
                  <a:cubicBezTo>
                    <a:pt x="5224285" y="0"/>
                    <a:pt x="5237085" y="12800"/>
                    <a:pt x="5237085" y="28590"/>
                  </a:cubicBezTo>
                  <a:lnTo>
                    <a:pt x="5237085" y="961096"/>
                  </a:lnTo>
                  <a:cubicBezTo>
                    <a:pt x="5237085" y="968678"/>
                    <a:pt x="5234073" y="975950"/>
                    <a:pt x="5228711" y="981312"/>
                  </a:cubicBezTo>
                  <a:cubicBezTo>
                    <a:pt x="5223350" y="986673"/>
                    <a:pt x="5216078" y="989685"/>
                    <a:pt x="5208496" y="989685"/>
                  </a:cubicBezTo>
                  <a:lnTo>
                    <a:pt x="28590" y="989685"/>
                  </a:lnTo>
                  <a:cubicBezTo>
                    <a:pt x="21007" y="989685"/>
                    <a:pt x="13735" y="986673"/>
                    <a:pt x="8374" y="981312"/>
                  </a:cubicBezTo>
                  <a:cubicBezTo>
                    <a:pt x="3012" y="975950"/>
                    <a:pt x="0" y="968678"/>
                    <a:pt x="0" y="961096"/>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5237085" cy="1018260"/>
            </a:xfrm>
            <a:prstGeom prst="rect">
              <a:avLst/>
            </a:prstGeom>
          </p:spPr>
          <p:txBody>
            <a:bodyPr anchor="ctr" rtlCol="false" tIns="34579" lIns="34579" bIns="34579" rIns="34579"/>
            <a:lstStyle/>
            <a:p>
              <a:pPr algn="ctr">
                <a:lnSpc>
                  <a:spcPts val="2240"/>
                </a:lnSpc>
              </a:pPr>
            </a:p>
          </p:txBody>
        </p:sp>
      </p:grpSp>
      <p:sp>
        <p:nvSpPr>
          <p:cNvPr name="Freeform 10" id="10"/>
          <p:cNvSpPr/>
          <p:nvPr/>
        </p:nvSpPr>
        <p:spPr>
          <a:xfrm flipH="false" flipV="false" rot="0">
            <a:off x="5495616" y="5625212"/>
            <a:ext cx="7296768" cy="3566090"/>
          </a:xfrm>
          <a:custGeom>
            <a:avLst/>
            <a:gdLst/>
            <a:ahLst/>
            <a:cxnLst/>
            <a:rect r="r" b="b" t="t" l="l"/>
            <a:pathLst>
              <a:path h="3566090" w="7296768">
                <a:moveTo>
                  <a:pt x="0" y="0"/>
                </a:moveTo>
                <a:lnTo>
                  <a:pt x="7296768" y="0"/>
                </a:lnTo>
                <a:lnTo>
                  <a:pt x="7296768" y="3566090"/>
                </a:lnTo>
                <a:lnTo>
                  <a:pt x="0" y="3566090"/>
                </a:lnTo>
                <a:lnTo>
                  <a:pt x="0" y="0"/>
                </a:lnTo>
                <a:close/>
              </a:path>
            </a:pathLst>
          </a:custGeom>
          <a:blipFill>
            <a:blip r:embed="rId3"/>
            <a:stretch>
              <a:fillRect l="0" t="0" r="0" b="0"/>
            </a:stretch>
          </a:blipFill>
        </p:spPr>
      </p:sp>
      <p:sp>
        <p:nvSpPr>
          <p:cNvPr name="TextBox 11" id="11"/>
          <p:cNvSpPr txBox="true"/>
          <p:nvPr/>
        </p:nvSpPr>
        <p:spPr>
          <a:xfrm rot="0">
            <a:off x="1092888" y="2228057"/>
            <a:ext cx="16214345" cy="2924175"/>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Na figura abaixo, percorrendo um caminho de início ao fim é possível formar palavras com a ordem das letras pelas quais o caminho passa. Assim, é possível formar as palavras de, papo, paposo mas não é possível formar as palavras pe e dosos, pois os caminhos devem sempre utilizar as setas, começar no início, terminar no fim e utilizar todas as letras pelas quais o caminho passa.</a:t>
            </a:r>
          </a:p>
        </p:txBody>
      </p:sp>
      <p:sp>
        <p:nvSpPr>
          <p:cNvPr name="TextBox 12" id="12"/>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13" id="13"/>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534667" y="2045303"/>
            <a:ext cx="17330787" cy="892557"/>
            <a:chOff x="0" y="0"/>
            <a:chExt cx="5237085" cy="269716"/>
          </a:xfrm>
        </p:grpSpPr>
        <p:sp>
          <p:nvSpPr>
            <p:cNvPr name="Freeform 8" id="8"/>
            <p:cNvSpPr/>
            <p:nvPr/>
          </p:nvSpPr>
          <p:spPr>
            <a:xfrm flipH="false" flipV="false" rot="0">
              <a:off x="0" y="0"/>
              <a:ext cx="5237085" cy="269716"/>
            </a:xfrm>
            <a:custGeom>
              <a:avLst/>
              <a:gdLst/>
              <a:ahLst/>
              <a:cxnLst/>
              <a:rect r="r" b="b" t="t" l="l"/>
              <a:pathLst>
                <a:path h="269716" w="5237085">
                  <a:moveTo>
                    <a:pt x="28590" y="0"/>
                  </a:moveTo>
                  <a:lnTo>
                    <a:pt x="5208496" y="0"/>
                  </a:lnTo>
                  <a:cubicBezTo>
                    <a:pt x="5224285" y="0"/>
                    <a:pt x="5237085" y="12800"/>
                    <a:pt x="5237085" y="28590"/>
                  </a:cubicBezTo>
                  <a:lnTo>
                    <a:pt x="5237085" y="241127"/>
                  </a:lnTo>
                  <a:cubicBezTo>
                    <a:pt x="5237085" y="248709"/>
                    <a:pt x="5234073" y="255981"/>
                    <a:pt x="5228711" y="261343"/>
                  </a:cubicBezTo>
                  <a:cubicBezTo>
                    <a:pt x="5223350" y="266704"/>
                    <a:pt x="5216078" y="269716"/>
                    <a:pt x="5208496" y="269716"/>
                  </a:cubicBezTo>
                  <a:lnTo>
                    <a:pt x="28590" y="269716"/>
                  </a:lnTo>
                  <a:cubicBezTo>
                    <a:pt x="12800" y="269716"/>
                    <a:pt x="0" y="256916"/>
                    <a:pt x="0" y="241127"/>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5237085" cy="298291"/>
            </a:xfrm>
            <a:prstGeom prst="rect">
              <a:avLst/>
            </a:prstGeom>
          </p:spPr>
          <p:txBody>
            <a:bodyPr anchor="ctr" rtlCol="false" tIns="34579" lIns="34579" bIns="34579" rIns="34579"/>
            <a:lstStyle/>
            <a:p>
              <a:pPr algn="ctr">
                <a:lnSpc>
                  <a:spcPts val="2240"/>
                </a:lnSpc>
              </a:pPr>
            </a:p>
          </p:txBody>
        </p:sp>
      </p:grpSp>
      <p:sp>
        <p:nvSpPr>
          <p:cNvPr name="TextBox 10" id="10"/>
          <p:cNvSpPr txBox="true"/>
          <p:nvPr/>
        </p:nvSpPr>
        <p:spPr>
          <a:xfrm rot="0">
            <a:off x="1092888" y="2228057"/>
            <a:ext cx="16214345" cy="981075"/>
          </a:xfrm>
          <a:prstGeom prst="rect">
            <a:avLst/>
          </a:prstGeom>
        </p:spPr>
        <p:txBody>
          <a:bodyPr anchor="t" rtlCol="false" tIns="0" lIns="0" bIns="0" rIns="0">
            <a:spAutoFit/>
          </a:bodyPr>
          <a:lstStyle/>
          <a:p>
            <a:pPr algn="just">
              <a:lnSpc>
                <a:spcPts val="3856"/>
              </a:lnSpc>
            </a:pPr>
            <a:r>
              <a:rPr lang="en-US" b="true" sz="3213" spc="-192">
                <a:solidFill>
                  <a:srgbClr val="000000"/>
                </a:solidFill>
                <a:latin typeface="Space Mono Bold"/>
                <a:ea typeface="Space Mono Bold"/>
                <a:cs typeface="Space Mono Bold"/>
                <a:sym typeface="Space Mono Bold"/>
              </a:rPr>
              <a:t>Questão 1. </a:t>
            </a:r>
            <a:r>
              <a:rPr lang="en-US" sz="3213" spc="-192">
                <a:solidFill>
                  <a:srgbClr val="000000"/>
                </a:solidFill>
                <a:latin typeface="Space Mono"/>
                <a:ea typeface="Space Mono"/>
                <a:cs typeface="Space Mono"/>
                <a:sym typeface="Space Mono"/>
              </a:rPr>
              <a:t>Qual das palavras abaixo não pode ser formada?</a:t>
            </a:r>
          </a:p>
          <a:p>
            <a:pPr algn="l">
              <a:lnSpc>
                <a:spcPts val="3856"/>
              </a:lnSpc>
              <a:spcBef>
                <a:spcPct val="0"/>
              </a:spcBef>
            </a:pPr>
            <a:r>
              <a:rPr lang="en-US" b="true" sz="3213" spc="-192">
                <a:solidFill>
                  <a:srgbClr val="000000"/>
                </a:solidFill>
                <a:latin typeface="Space Mono Bold"/>
                <a:ea typeface="Space Mono Bold"/>
                <a:cs typeface="Space Mono Bold"/>
                <a:sym typeface="Space Mono Bold"/>
              </a:rPr>
              <a:t> </a:t>
            </a:r>
          </a:p>
        </p:txBody>
      </p:sp>
      <p:sp>
        <p:nvSpPr>
          <p:cNvPr name="TextBox 11" id="11"/>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12" id="12"/>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13" id="13"/>
          <p:cNvGrpSpPr/>
          <p:nvPr/>
        </p:nvGrpSpPr>
        <p:grpSpPr>
          <a:xfrm rot="0">
            <a:off x="2062303" y="3923332"/>
            <a:ext cx="5249845" cy="4003890"/>
            <a:chOff x="0" y="0"/>
            <a:chExt cx="1586419" cy="1209911"/>
          </a:xfrm>
        </p:grpSpPr>
        <p:sp>
          <p:nvSpPr>
            <p:cNvPr name="Freeform 14" id="14"/>
            <p:cNvSpPr/>
            <p:nvPr/>
          </p:nvSpPr>
          <p:spPr>
            <a:xfrm flipH="false" flipV="false" rot="0">
              <a:off x="0" y="0"/>
              <a:ext cx="1586419" cy="1209911"/>
            </a:xfrm>
            <a:custGeom>
              <a:avLst/>
              <a:gdLst/>
              <a:ahLst/>
              <a:cxnLst/>
              <a:rect r="r" b="b" t="t" l="l"/>
              <a:pathLst>
                <a:path h="1209911" w="1586419">
                  <a:moveTo>
                    <a:pt x="94380" y="0"/>
                  </a:moveTo>
                  <a:lnTo>
                    <a:pt x="1492038" y="0"/>
                  </a:lnTo>
                  <a:cubicBezTo>
                    <a:pt x="1517070" y="0"/>
                    <a:pt x="1541076" y="9944"/>
                    <a:pt x="1558775" y="27643"/>
                  </a:cubicBezTo>
                  <a:cubicBezTo>
                    <a:pt x="1576475" y="45343"/>
                    <a:pt x="1586419" y="69349"/>
                    <a:pt x="1586419" y="94380"/>
                  </a:cubicBezTo>
                  <a:lnTo>
                    <a:pt x="1586419" y="1115531"/>
                  </a:lnTo>
                  <a:cubicBezTo>
                    <a:pt x="1586419" y="1167656"/>
                    <a:pt x="1544163" y="1209911"/>
                    <a:pt x="1492038" y="1209911"/>
                  </a:cubicBezTo>
                  <a:lnTo>
                    <a:pt x="94380" y="1209911"/>
                  </a:lnTo>
                  <a:cubicBezTo>
                    <a:pt x="69349" y="1209911"/>
                    <a:pt x="45343" y="1199968"/>
                    <a:pt x="27643" y="1182268"/>
                  </a:cubicBezTo>
                  <a:cubicBezTo>
                    <a:pt x="9944" y="1164568"/>
                    <a:pt x="0" y="1140562"/>
                    <a:pt x="0" y="1115531"/>
                  </a:cubicBezTo>
                  <a:lnTo>
                    <a:pt x="0" y="94380"/>
                  </a:lnTo>
                  <a:cubicBezTo>
                    <a:pt x="0" y="42256"/>
                    <a:pt x="42256" y="0"/>
                    <a:pt x="9438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1586419" cy="1238486"/>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2692203" y="4309638"/>
            <a:ext cx="4255555" cy="3181350"/>
          </a:xfrm>
          <a:prstGeom prst="rect">
            <a:avLst/>
          </a:prstGeom>
        </p:spPr>
        <p:txBody>
          <a:bodyPr anchor="t" rtlCol="false" tIns="0" lIns="0" bIns="0" rIns="0">
            <a:spAutoFit/>
          </a:bodyPr>
          <a:lstStyle/>
          <a:p>
            <a:pPr algn="l">
              <a:lnSpc>
                <a:spcPts val="5056"/>
              </a:lnSpc>
            </a:pPr>
            <a:r>
              <a:rPr lang="en-US" b="true" sz="4213" spc="-252">
                <a:solidFill>
                  <a:srgbClr val="000000"/>
                </a:solidFill>
                <a:latin typeface="Space Mono Bold"/>
                <a:ea typeface="Space Mono Bold"/>
                <a:cs typeface="Space Mono Bold"/>
                <a:sym typeface="Space Mono Bold"/>
              </a:rPr>
              <a:t>A) </a:t>
            </a:r>
            <a:r>
              <a:rPr lang="en-US" b="true" sz="4213" spc="-252" strike="noStrike" u="none">
                <a:solidFill>
                  <a:srgbClr val="000000"/>
                </a:solidFill>
                <a:latin typeface="Space Mono Bold"/>
                <a:ea typeface="Space Mono Bold"/>
                <a:cs typeface="Space Mono Bold"/>
                <a:sym typeface="Space Mono Bold"/>
              </a:rPr>
              <a:t>dososo</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B) </a:t>
            </a:r>
            <a:r>
              <a:rPr lang="en-US" b="true" sz="4213" spc="-252" strike="noStrike" u="none">
                <a:solidFill>
                  <a:srgbClr val="000000"/>
                </a:solidFill>
                <a:latin typeface="Space Mono Bold"/>
                <a:ea typeface="Space Mono Bold"/>
                <a:cs typeface="Space Mono Bold"/>
                <a:sym typeface="Space Mono Bold"/>
              </a:rPr>
              <a:t>papapososo</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C) </a:t>
            </a:r>
            <a:r>
              <a:rPr lang="en-US" b="true" sz="4213" spc="-252" strike="noStrike" u="none">
                <a:solidFill>
                  <a:srgbClr val="000000"/>
                </a:solidFill>
                <a:latin typeface="Space Mono Bold"/>
                <a:ea typeface="Space Mono Bold"/>
                <a:cs typeface="Space Mono Bold"/>
                <a:sym typeface="Space Mono Bold"/>
              </a:rPr>
              <a:t>de</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D) </a:t>
            </a:r>
            <a:r>
              <a:rPr lang="en-US" b="true" sz="4213" spc="-252" strike="noStrike" u="none">
                <a:solidFill>
                  <a:srgbClr val="000000"/>
                </a:solidFill>
                <a:latin typeface="Space Mono Bold"/>
                <a:ea typeface="Space Mono Bold"/>
                <a:cs typeface="Space Mono Bold"/>
                <a:sym typeface="Space Mono Bold"/>
              </a:rPr>
              <a:t>papapapos</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E) </a:t>
            </a:r>
            <a:r>
              <a:rPr lang="en-US" b="true" sz="4213" spc="-252" strike="noStrike" u="none">
                <a:solidFill>
                  <a:srgbClr val="000000"/>
                </a:solidFill>
                <a:latin typeface="Space Mono Bold"/>
                <a:ea typeface="Space Mono Bold"/>
                <a:cs typeface="Space Mono Bold"/>
                <a:sym typeface="Space Mono Bold"/>
              </a:rPr>
              <a:t>dosososo</a:t>
            </a:r>
          </a:p>
        </p:txBody>
      </p:sp>
      <p:sp>
        <p:nvSpPr>
          <p:cNvPr name="Freeform 17" id="17"/>
          <p:cNvSpPr/>
          <p:nvPr/>
        </p:nvSpPr>
        <p:spPr>
          <a:xfrm flipH="false" flipV="false" rot="0">
            <a:off x="8779610" y="4112506"/>
            <a:ext cx="7296768" cy="3566090"/>
          </a:xfrm>
          <a:custGeom>
            <a:avLst/>
            <a:gdLst/>
            <a:ahLst/>
            <a:cxnLst/>
            <a:rect r="r" b="b" t="t" l="l"/>
            <a:pathLst>
              <a:path h="3566090" w="7296768">
                <a:moveTo>
                  <a:pt x="0" y="0"/>
                </a:moveTo>
                <a:lnTo>
                  <a:pt x="7296768" y="0"/>
                </a:lnTo>
                <a:lnTo>
                  <a:pt x="7296768" y="3566090"/>
                </a:lnTo>
                <a:lnTo>
                  <a:pt x="0" y="3566090"/>
                </a:lnTo>
                <a:lnTo>
                  <a:pt x="0" y="0"/>
                </a:lnTo>
                <a:close/>
              </a:path>
            </a:pathLst>
          </a:custGeom>
          <a:blipFill>
            <a:blip r:embed="rId3"/>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Freeform 9" id="9"/>
          <p:cNvSpPr/>
          <p:nvPr/>
        </p:nvSpPr>
        <p:spPr>
          <a:xfrm flipH="false" flipV="false" rot="0">
            <a:off x="5495616" y="6504885"/>
            <a:ext cx="7296768" cy="3566090"/>
          </a:xfrm>
          <a:custGeom>
            <a:avLst/>
            <a:gdLst/>
            <a:ahLst/>
            <a:cxnLst/>
            <a:rect r="r" b="b" t="t" l="l"/>
            <a:pathLst>
              <a:path h="3566090" w="7296768">
                <a:moveTo>
                  <a:pt x="0" y="0"/>
                </a:moveTo>
                <a:lnTo>
                  <a:pt x="7296768" y="0"/>
                </a:lnTo>
                <a:lnTo>
                  <a:pt x="7296768" y="3566090"/>
                </a:lnTo>
                <a:lnTo>
                  <a:pt x="0" y="3566090"/>
                </a:lnTo>
                <a:lnTo>
                  <a:pt x="0" y="0"/>
                </a:lnTo>
                <a:close/>
              </a:path>
            </a:pathLst>
          </a:custGeom>
          <a:blipFill>
            <a:blip r:embed="rId3"/>
            <a:stretch>
              <a:fillRect l="0" t="0" r="0" b="0"/>
            </a:stretch>
          </a:blipFill>
        </p:spPr>
      </p:sp>
      <p:grpSp>
        <p:nvGrpSpPr>
          <p:cNvPr name="Group 10" id="10"/>
          <p:cNvGrpSpPr/>
          <p:nvPr/>
        </p:nvGrpSpPr>
        <p:grpSpPr>
          <a:xfrm rot="0">
            <a:off x="7089395" y="1910879"/>
            <a:ext cx="4109210" cy="1545341"/>
            <a:chOff x="0" y="0"/>
            <a:chExt cx="1238767" cy="465860"/>
          </a:xfrm>
        </p:grpSpPr>
        <p:sp>
          <p:nvSpPr>
            <p:cNvPr name="Freeform 11" id="11"/>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3" id="13"/>
          <p:cNvGrpSpPr/>
          <p:nvPr/>
        </p:nvGrpSpPr>
        <p:grpSpPr>
          <a:xfrm rot="0">
            <a:off x="478607" y="3513370"/>
            <a:ext cx="17330787" cy="2936134"/>
            <a:chOff x="0" y="0"/>
            <a:chExt cx="5237085" cy="887252"/>
          </a:xfrm>
        </p:grpSpPr>
        <p:sp>
          <p:nvSpPr>
            <p:cNvPr name="Freeform 14" id="14"/>
            <p:cNvSpPr/>
            <p:nvPr/>
          </p:nvSpPr>
          <p:spPr>
            <a:xfrm flipH="false" flipV="false" rot="0">
              <a:off x="0" y="0"/>
              <a:ext cx="5237085" cy="887253"/>
            </a:xfrm>
            <a:custGeom>
              <a:avLst/>
              <a:gdLst/>
              <a:ahLst/>
              <a:cxnLst/>
              <a:rect r="r" b="b" t="t" l="l"/>
              <a:pathLst>
                <a:path h="887253" w="5237085">
                  <a:moveTo>
                    <a:pt x="28590" y="0"/>
                  </a:moveTo>
                  <a:lnTo>
                    <a:pt x="5208496" y="0"/>
                  </a:lnTo>
                  <a:cubicBezTo>
                    <a:pt x="5224285" y="0"/>
                    <a:pt x="5237085" y="12800"/>
                    <a:pt x="5237085" y="28590"/>
                  </a:cubicBezTo>
                  <a:lnTo>
                    <a:pt x="5237085" y="858663"/>
                  </a:lnTo>
                  <a:cubicBezTo>
                    <a:pt x="5237085" y="866245"/>
                    <a:pt x="5234073" y="873517"/>
                    <a:pt x="5228711" y="878879"/>
                  </a:cubicBezTo>
                  <a:cubicBezTo>
                    <a:pt x="5223350" y="884240"/>
                    <a:pt x="5216078" y="887253"/>
                    <a:pt x="5208496" y="887253"/>
                  </a:cubicBezTo>
                  <a:lnTo>
                    <a:pt x="28590" y="887253"/>
                  </a:lnTo>
                  <a:cubicBezTo>
                    <a:pt x="21007" y="887253"/>
                    <a:pt x="13735" y="884240"/>
                    <a:pt x="8374" y="878879"/>
                  </a:cubicBezTo>
                  <a:cubicBezTo>
                    <a:pt x="3012" y="873517"/>
                    <a:pt x="0" y="866245"/>
                    <a:pt x="0" y="858663"/>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5237085" cy="915827"/>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1036828" y="3696124"/>
            <a:ext cx="16214345" cy="2438400"/>
          </a:xfrm>
          <a:prstGeom prst="rect">
            <a:avLst/>
          </a:prstGeom>
        </p:spPr>
        <p:txBody>
          <a:bodyPr anchor="t" rtlCol="false" tIns="0" lIns="0" bIns="0" rIns="0">
            <a:spAutoFit/>
          </a:bodyPr>
          <a:lstStyle/>
          <a:p>
            <a:pPr algn="just">
              <a:lnSpc>
                <a:spcPts val="3856"/>
              </a:lnSpc>
            </a:pPr>
            <a:r>
              <a:rPr lang="en-US" b="true" sz="3213" spc="-192">
                <a:solidFill>
                  <a:srgbClr val="000000"/>
                </a:solidFill>
                <a:latin typeface="Space Mono Bold"/>
                <a:ea typeface="Space Mono Bold"/>
                <a:cs typeface="Space Mono Bold"/>
                <a:sym typeface="Space Mono Bold"/>
              </a:rPr>
              <a:t>Há duas formas notáveis de resolver esse problema:</a:t>
            </a:r>
          </a:p>
          <a:p>
            <a:pPr algn="just">
              <a:lnSpc>
                <a:spcPts val="3856"/>
              </a:lnSpc>
            </a:pPr>
            <a:r>
              <a:rPr lang="en-US" b="true" sz="3213" spc="-192">
                <a:solidFill>
                  <a:srgbClr val="000000"/>
                </a:solidFill>
                <a:latin typeface="Space Mono Bold"/>
                <a:ea typeface="Space Mono Bold"/>
                <a:cs typeface="Space Mono Bold"/>
                <a:sym typeface="Space Mono Bold"/>
              </a:rPr>
              <a:t>  1. verificar caso a caso.</a:t>
            </a:r>
          </a:p>
          <a:p>
            <a:pPr algn="just">
              <a:lnSpc>
                <a:spcPts val="3856"/>
              </a:lnSpc>
            </a:pPr>
            <a:r>
              <a:rPr lang="en-US" b="true" sz="3213" spc="-192">
                <a:solidFill>
                  <a:srgbClr val="000000"/>
                </a:solidFill>
                <a:latin typeface="Space Mono Bold"/>
                <a:ea typeface="Space Mono Bold"/>
                <a:cs typeface="Space Mono Bold"/>
                <a:sym typeface="Space Mono Bold"/>
              </a:rPr>
              <a:t>  2. separar por regras.</a:t>
            </a:r>
          </a:p>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Mas, vamos abordar a segunda forma. Já que, basta um pouco de raciocínio lógico para descobrir a resposta.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Freeform 9" id="9"/>
          <p:cNvSpPr/>
          <p:nvPr/>
        </p:nvSpPr>
        <p:spPr>
          <a:xfrm flipH="false" flipV="false" rot="0">
            <a:off x="5495616" y="5611873"/>
            <a:ext cx="7296768" cy="3566090"/>
          </a:xfrm>
          <a:custGeom>
            <a:avLst/>
            <a:gdLst/>
            <a:ahLst/>
            <a:cxnLst/>
            <a:rect r="r" b="b" t="t" l="l"/>
            <a:pathLst>
              <a:path h="3566090" w="7296768">
                <a:moveTo>
                  <a:pt x="0" y="0"/>
                </a:moveTo>
                <a:lnTo>
                  <a:pt x="7296768" y="0"/>
                </a:lnTo>
                <a:lnTo>
                  <a:pt x="7296768" y="3566089"/>
                </a:lnTo>
                <a:lnTo>
                  <a:pt x="0" y="3566089"/>
                </a:lnTo>
                <a:lnTo>
                  <a:pt x="0" y="0"/>
                </a:lnTo>
                <a:close/>
              </a:path>
            </a:pathLst>
          </a:custGeom>
          <a:blipFill>
            <a:blip r:embed="rId3"/>
            <a:stretch>
              <a:fillRect l="0" t="0" r="0" b="0"/>
            </a:stretch>
          </a:blipFill>
        </p:spPr>
      </p:sp>
      <p:grpSp>
        <p:nvGrpSpPr>
          <p:cNvPr name="Group 10" id="10"/>
          <p:cNvGrpSpPr/>
          <p:nvPr/>
        </p:nvGrpSpPr>
        <p:grpSpPr>
          <a:xfrm rot="0">
            <a:off x="7089395" y="1855371"/>
            <a:ext cx="4109210" cy="1545341"/>
            <a:chOff x="0" y="0"/>
            <a:chExt cx="1238767" cy="465860"/>
          </a:xfrm>
        </p:grpSpPr>
        <p:sp>
          <p:nvSpPr>
            <p:cNvPr name="Freeform 11" id="11"/>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3" id="13"/>
          <p:cNvGrpSpPr/>
          <p:nvPr/>
        </p:nvGrpSpPr>
        <p:grpSpPr>
          <a:xfrm rot="0">
            <a:off x="478607" y="3513370"/>
            <a:ext cx="17330787" cy="1927053"/>
            <a:chOff x="0" y="0"/>
            <a:chExt cx="5237085" cy="582324"/>
          </a:xfrm>
        </p:grpSpPr>
        <p:sp>
          <p:nvSpPr>
            <p:cNvPr name="Freeform 14" id="14"/>
            <p:cNvSpPr/>
            <p:nvPr/>
          </p:nvSpPr>
          <p:spPr>
            <a:xfrm flipH="false" flipV="false" rot="0">
              <a:off x="0" y="0"/>
              <a:ext cx="5237085" cy="582324"/>
            </a:xfrm>
            <a:custGeom>
              <a:avLst/>
              <a:gdLst/>
              <a:ahLst/>
              <a:cxnLst/>
              <a:rect r="r" b="b" t="t" l="l"/>
              <a:pathLst>
                <a:path h="582324" w="5237085">
                  <a:moveTo>
                    <a:pt x="28590" y="0"/>
                  </a:moveTo>
                  <a:lnTo>
                    <a:pt x="5208496" y="0"/>
                  </a:lnTo>
                  <a:cubicBezTo>
                    <a:pt x="5224285" y="0"/>
                    <a:pt x="5237085" y="12800"/>
                    <a:pt x="5237085" y="28590"/>
                  </a:cubicBezTo>
                  <a:lnTo>
                    <a:pt x="5237085" y="553735"/>
                  </a:lnTo>
                  <a:cubicBezTo>
                    <a:pt x="5237085" y="561317"/>
                    <a:pt x="5234073" y="568589"/>
                    <a:pt x="5228711" y="573951"/>
                  </a:cubicBezTo>
                  <a:cubicBezTo>
                    <a:pt x="5223350" y="579312"/>
                    <a:pt x="5216078" y="582324"/>
                    <a:pt x="5208496" y="582324"/>
                  </a:cubicBezTo>
                  <a:lnTo>
                    <a:pt x="28590" y="582324"/>
                  </a:lnTo>
                  <a:cubicBezTo>
                    <a:pt x="21007" y="582324"/>
                    <a:pt x="13735" y="579312"/>
                    <a:pt x="8374" y="573951"/>
                  </a:cubicBezTo>
                  <a:cubicBezTo>
                    <a:pt x="3012" y="568589"/>
                    <a:pt x="0" y="561317"/>
                    <a:pt x="0" y="553735"/>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5237085" cy="610899"/>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1036828" y="3696124"/>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Como o diagrama tem apenas uma direção sabemos que certas letras serão sempre acompanhadas por aquelas que estão conectadas e as palavras formadas sempre começarão e terminarão com certas letras.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777FF"/>
        </a:solidFill>
      </p:bgPr>
    </p:bg>
    <p:spTree>
      <p:nvGrpSpPr>
        <p:cNvPr id="1" name=""/>
        <p:cNvGrpSpPr/>
        <p:nvPr/>
      </p:nvGrpSpPr>
      <p:grpSpPr>
        <a:xfrm>
          <a:off x="0" y="0"/>
          <a:ext cx="0" cy="0"/>
          <a:chOff x="0" y="0"/>
          <a:chExt cx="0" cy="0"/>
        </a:xfrm>
      </p:grpSpPr>
      <p:sp>
        <p:nvSpPr>
          <p:cNvPr name="Freeform 2" id="2"/>
          <p:cNvSpPr/>
          <p:nvPr/>
        </p:nvSpPr>
        <p:spPr>
          <a:xfrm flipH="false" flipV="false" rot="0">
            <a:off x="1454119" y="801405"/>
            <a:ext cx="2478375" cy="2621358"/>
          </a:xfrm>
          <a:custGeom>
            <a:avLst/>
            <a:gdLst/>
            <a:ahLst/>
            <a:cxnLst/>
            <a:rect r="r" b="b" t="t" l="l"/>
            <a:pathLst>
              <a:path h="2621358" w="2478375">
                <a:moveTo>
                  <a:pt x="0" y="0"/>
                </a:moveTo>
                <a:lnTo>
                  <a:pt x="2478376" y="0"/>
                </a:lnTo>
                <a:lnTo>
                  <a:pt x="2478376" y="2621359"/>
                </a:lnTo>
                <a:lnTo>
                  <a:pt x="0" y="26213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93307" y="790575"/>
            <a:ext cx="12718638" cy="2107845"/>
          </a:xfrm>
          <a:prstGeom prst="rect">
            <a:avLst/>
          </a:prstGeom>
        </p:spPr>
        <p:txBody>
          <a:bodyPr anchor="t" rtlCol="false" tIns="0" lIns="0" bIns="0" rIns="0">
            <a:spAutoFit/>
          </a:bodyPr>
          <a:lstStyle/>
          <a:p>
            <a:pPr algn="ctr">
              <a:lnSpc>
                <a:spcPts val="15404"/>
              </a:lnSpc>
            </a:pPr>
            <a:r>
              <a:rPr lang="en-US" sz="11162" i="true" spc="-1149">
                <a:solidFill>
                  <a:srgbClr val="F2EFEB"/>
                </a:solidFill>
                <a:latin typeface="Bugaki Italics"/>
                <a:ea typeface="Bugaki Italics"/>
                <a:cs typeface="Bugaki Italics"/>
                <a:sym typeface="Bugaki Italics"/>
              </a:rPr>
              <a:t>BEM - VINDOS!</a:t>
            </a:r>
          </a:p>
        </p:txBody>
      </p:sp>
      <p:grpSp>
        <p:nvGrpSpPr>
          <p:cNvPr name="Group 4" id="4"/>
          <p:cNvGrpSpPr/>
          <p:nvPr/>
        </p:nvGrpSpPr>
        <p:grpSpPr>
          <a:xfrm rot="0">
            <a:off x="15671632" y="129970"/>
            <a:ext cx="2375722" cy="898730"/>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true" flipV="false" rot="0">
            <a:off x="14287049" y="801405"/>
            <a:ext cx="2478375" cy="2621358"/>
          </a:xfrm>
          <a:custGeom>
            <a:avLst/>
            <a:gdLst/>
            <a:ahLst/>
            <a:cxnLst/>
            <a:rect r="r" b="b" t="t" l="l"/>
            <a:pathLst>
              <a:path h="2621358" w="2478375">
                <a:moveTo>
                  <a:pt x="2478375" y="0"/>
                </a:moveTo>
                <a:lnTo>
                  <a:pt x="0" y="0"/>
                </a:lnTo>
                <a:lnTo>
                  <a:pt x="0" y="2621359"/>
                </a:lnTo>
                <a:lnTo>
                  <a:pt x="2478375" y="2621359"/>
                </a:lnTo>
                <a:lnTo>
                  <a:pt x="24783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3611958"/>
            <a:ext cx="16230600" cy="4084908"/>
            <a:chOff x="0" y="0"/>
            <a:chExt cx="4274726" cy="1075861"/>
          </a:xfrm>
        </p:grpSpPr>
        <p:sp>
          <p:nvSpPr>
            <p:cNvPr name="Freeform 9" id="9"/>
            <p:cNvSpPr/>
            <p:nvPr/>
          </p:nvSpPr>
          <p:spPr>
            <a:xfrm flipH="false" flipV="false" rot="0">
              <a:off x="0" y="0"/>
              <a:ext cx="4274726" cy="1075861"/>
            </a:xfrm>
            <a:custGeom>
              <a:avLst/>
              <a:gdLst/>
              <a:ahLst/>
              <a:cxnLst/>
              <a:rect r="r" b="b" t="t" l="l"/>
              <a:pathLst>
                <a:path h="1075861" w="4274726">
                  <a:moveTo>
                    <a:pt x="12402" y="0"/>
                  </a:moveTo>
                  <a:lnTo>
                    <a:pt x="4262324" y="0"/>
                  </a:lnTo>
                  <a:cubicBezTo>
                    <a:pt x="4269174" y="0"/>
                    <a:pt x="4274726" y="5553"/>
                    <a:pt x="4274726" y="12402"/>
                  </a:cubicBezTo>
                  <a:lnTo>
                    <a:pt x="4274726" y="1063459"/>
                  </a:lnTo>
                  <a:cubicBezTo>
                    <a:pt x="4274726" y="1066748"/>
                    <a:pt x="4273419" y="1069902"/>
                    <a:pt x="4271094" y="1072228"/>
                  </a:cubicBezTo>
                  <a:cubicBezTo>
                    <a:pt x="4268768" y="1074554"/>
                    <a:pt x="4265613" y="1075861"/>
                    <a:pt x="4262324" y="1075861"/>
                  </a:cubicBezTo>
                  <a:lnTo>
                    <a:pt x="12402" y="1075861"/>
                  </a:lnTo>
                  <a:cubicBezTo>
                    <a:pt x="9113" y="1075861"/>
                    <a:pt x="5958" y="1074554"/>
                    <a:pt x="3632" y="1072228"/>
                  </a:cubicBezTo>
                  <a:cubicBezTo>
                    <a:pt x="1307" y="1069902"/>
                    <a:pt x="0" y="1066748"/>
                    <a:pt x="0" y="1063459"/>
                  </a:cubicBezTo>
                  <a:lnTo>
                    <a:pt x="0" y="12402"/>
                  </a:lnTo>
                  <a:cubicBezTo>
                    <a:pt x="0" y="9113"/>
                    <a:pt x="1307" y="5958"/>
                    <a:pt x="3632" y="3632"/>
                  </a:cubicBezTo>
                  <a:cubicBezTo>
                    <a:pt x="5958" y="1307"/>
                    <a:pt x="9113" y="0"/>
                    <a:pt x="12402" y="0"/>
                  </a:cubicBezTo>
                  <a:close/>
                </a:path>
              </a:pathLst>
            </a:custGeom>
            <a:solidFill>
              <a:srgbClr val="FFFFFF"/>
            </a:solidFill>
            <a:ln w="57150" cap="rnd">
              <a:solidFill>
                <a:srgbClr val="000000"/>
              </a:solidFill>
              <a:prstDash val="solid"/>
              <a:round/>
            </a:ln>
          </p:spPr>
        </p:sp>
        <p:sp>
          <p:nvSpPr>
            <p:cNvPr name="TextBox 10" id="10"/>
            <p:cNvSpPr txBox="true"/>
            <p:nvPr/>
          </p:nvSpPr>
          <p:spPr>
            <a:xfrm>
              <a:off x="0" y="-38100"/>
              <a:ext cx="4274726" cy="111396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5962650" y="3214038"/>
            <a:ext cx="6362700" cy="1053162"/>
            <a:chOff x="0" y="0"/>
            <a:chExt cx="1675773" cy="277376"/>
          </a:xfrm>
        </p:grpSpPr>
        <p:sp>
          <p:nvSpPr>
            <p:cNvPr name="Freeform 12" id="12"/>
            <p:cNvSpPr/>
            <p:nvPr/>
          </p:nvSpPr>
          <p:spPr>
            <a:xfrm flipH="false" flipV="false" rot="0">
              <a:off x="0" y="0"/>
              <a:ext cx="1675773" cy="277376"/>
            </a:xfrm>
            <a:custGeom>
              <a:avLst/>
              <a:gdLst/>
              <a:ahLst/>
              <a:cxnLst/>
              <a:rect r="r" b="b" t="t" l="l"/>
              <a:pathLst>
                <a:path h="277376" w="1675773">
                  <a:moveTo>
                    <a:pt x="121677" y="0"/>
                  </a:moveTo>
                  <a:lnTo>
                    <a:pt x="1554096" y="0"/>
                  </a:lnTo>
                  <a:cubicBezTo>
                    <a:pt x="1586367" y="0"/>
                    <a:pt x="1617316" y="12819"/>
                    <a:pt x="1640135" y="35638"/>
                  </a:cubicBezTo>
                  <a:cubicBezTo>
                    <a:pt x="1662954" y="58457"/>
                    <a:pt x="1675773" y="89406"/>
                    <a:pt x="1675773" y="121677"/>
                  </a:cubicBezTo>
                  <a:lnTo>
                    <a:pt x="1675773" y="155699"/>
                  </a:lnTo>
                  <a:cubicBezTo>
                    <a:pt x="1675773" y="187970"/>
                    <a:pt x="1662954" y="218919"/>
                    <a:pt x="1640135" y="241738"/>
                  </a:cubicBezTo>
                  <a:cubicBezTo>
                    <a:pt x="1617316" y="264556"/>
                    <a:pt x="1586367" y="277376"/>
                    <a:pt x="1554096" y="277376"/>
                  </a:cubicBezTo>
                  <a:lnTo>
                    <a:pt x="121677" y="277376"/>
                  </a:lnTo>
                  <a:cubicBezTo>
                    <a:pt x="89406" y="277376"/>
                    <a:pt x="58457" y="264556"/>
                    <a:pt x="35638" y="241738"/>
                  </a:cubicBezTo>
                  <a:cubicBezTo>
                    <a:pt x="12819" y="218919"/>
                    <a:pt x="0" y="187970"/>
                    <a:pt x="0" y="155699"/>
                  </a:cubicBezTo>
                  <a:lnTo>
                    <a:pt x="0" y="121677"/>
                  </a:lnTo>
                  <a:cubicBezTo>
                    <a:pt x="0" y="89406"/>
                    <a:pt x="12819" y="58457"/>
                    <a:pt x="35638" y="35638"/>
                  </a:cubicBezTo>
                  <a:cubicBezTo>
                    <a:pt x="58457" y="12819"/>
                    <a:pt x="89406" y="0"/>
                    <a:pt x="121677" y="0"/>
                  </a:cubicBezTo>
                  <a:close/>
                </a:path>
              </a:pathLst>
            </a:custGeom>
            <a:solidFill>
              <a:srgbClr val="169D53"/>
            </a:solidFill>
            <a:ln w="57150" cap="rnd">
              <a:solidFill>
                <a:srgbClr val="000000"/>
              </a:solidFill>
              <a:prstDash val="solid"/>
              <a:round/>
            </a:ln>
          </p:spPr>
        </p:sp>
        <p:sp>
          <p:nvSpPr>
            <p:cNvPr name="TextBox 13" id="13"/>
            <p:cNvSpPr txBox="true"/>
            <p:nvPr/>
          </p:nvSpPr>
          <p:spPr>
            <a:xfrm>
              <a:off x="0" y="-38100"/>
              <a:ext cx="1675773" cy="315476"/>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651188" y="4931530"/>
            <a:ext cx="15516169" cy="1905000"/>
          </a:xfrm>
          <a:prstGeom prst="rect">
            <a:avLst/>
          </a:prstGeom>
        </p:spPr>
        <p:txBody>
          <a:bodyPr anchor="t" rtlCol="false" tIns="0" lIns="0" bIns="0" rIns="0">
            <a:spAutoFit/>
          </a:bodyPr>
          <a:lstStyle/>
          <a:p>
            <a:pPr algn="l">
              <a:lnSpc>
                <a:spcPts val="5056"/>
              </a:lnSpc>
              <a:spcBef>
                <a:spcPct val="0"/>
              </a:spcBef>
            </a:pPr>
            <a:r>
              <a:rPr lang="en-US" b="true" sz="4213" spc="-252">
                <a:solidFill>
                  <a:srgbClr val="160E0C"/>
                </a:solidFill>
                <a:latin typeface="Space Mono Bold"/>
                <a:ea typeface="Space Mono Bold"/>
                <a:cs typeface="Space Mono Bold"/>
                <a:sym typeface="Space Mono Bold"/>
              </a:rPr>
              <a:t>Hoje vamos realizar mais exercícios de provas antigas da Olimpíada Brasileira de Informática, agora no nível 1</a:t>
            </a:r>
          </a:p>
        </p:txBody>
      </p:sp>
      <p:sp>
        <p:nvSpPr>
          <p:cNvPr name="Freeform 15" id="15"/>
          <p:cNvSpPr/>
          <p:nvPr/>
        </p:nvSpPr>
        <p:spPr>
          <a:xfrm flipH="false" flipV="false" rot="0">
            <a:off x="15526237" y="36715"/>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4"/>
            <a:stretch>
              <a:fillRect l="-23511" t="-123567" r="-70535" b="-427893"/>
            </a:stretch>
          </a:blipFill>
        </p:spPr>
      </p:sp>
      <p:sp>
        <p:nvSpPr>
          <p:cNvPr name="TextBox 16" id="16"/>
          <p:cNvSpPr txBox="true"/>
          <p:nvPr/>
        </p:nvSpPr>
        <p:spPr>
          <a:xfrm rot="0">
            <a:off x="6411860" y="3432289"/>
            <a:ext cx="5464280" cy="626186"/>
          </a:xfrm>
          <a:prstGeom prst="rect">
            <a:avLst/>
          </a:prstGeom>
        </p:spPr>
        <p:txBody>
          <a:bodyPr anchor="t" rtlCol="false" tIns="0" lIns="0" bIns="0" rIns="0">
            <a:spAutoFit/>
          </a:bodyPr>
          <a:lstStyle/>
          <a:p>
            <a:pPr algn="ctr">
              <a:lnSpc>
                <a:spcPts val="5056"/>
              </a:lnSpc>
            </a:pPr>
            <a:r>
              <a:rPr lang="en-US" b="true" sz="4213" spc="-252">
                <a:solidFill>
                  <a:srgbClr val="F2EFEB"/>
                </a:solidFill>
                <a:latin typeface="Space Mono Bold"/>
                <a:ea typeface="Space Mono Bold"/>
                <a:cs typeface="Space Mono Bold"/>
                <a:sym typeface="Space Mono Bold"/>
              </a:rPr>
              <a:t>AGENDA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Freeform 7" id="7"/>
          <p:cNvSpPr/>
          <p:nvPr/>
        </p:nvSpPr>
        <p:spPr>
          <a:xfrm flipH="false" flipV="false" rot="0">
            <a:off x="9756451" y="5954007"/>
            <a:ext cx="7296768" cy="3566090"/>
          </a:xfrm>
          <a:custGeom>
            <a:avLst/>
            <a:gdLst/>
            <a:ahLst/>
            <a:cxnLst/>
            <a:rect r="r" b="b" t="t" l="l"/>
            <a:pathLst>
              <a:path h="3566090" w="7296768">
                <a:moveTo>
                  <a:pt x="0" y="0"/>
                </a:moveTo>
                <a:lnTo>
                  <a:pt x="7296768" y="0"/>
                </a:lnTo>
                <a:lnTo>
                  <a:pt x="7296768" y="3566089"/>
                </a:lnTo>
                <a:lnTo>
                  <a:pt x="0" y="3566089"/>
                </a:lnTo>
                <a:lnTo>
                  <a:pt x="0" y="0"/>
                </a:lnTo>
                <a:close/>
              </a:path>
            </a:pathLst>
          </a:custGeom>
          <a:blipFill>
            <a:blip r:embed="rId3"/>
            <a:stretch>
              <a:fillRect l="0" t="0" r="0" b="0"/>
            </a:stretch>
          </a:blipFill>
        </p:spPr>
      </p:sp>
      <p:grpSp>
        <p:nvGrpSpPr>
          <p:cNvPr name="Group 8" id="8"/>
          <p:cNvGrpSpPr/>
          <p:nvPr/>
        </p:nvGrpSpPr>
        <p:grpSpPr>
          <a:xfrm rot="0">
            <a:off x="7089395" y="1855371"/>
            <a:ext cx="4109210" cy="1545341"/>
            <a:chOff x="0" y="0"/>
            <a:chExt cx="1238767" cy="465860"/>
          </a:xfrm>
        </p:grpSpPr>
        <p:sp>
          <p:nvSpPr>
            <p:cNvPr name="Freeform 9" id="9"/>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1" id="11"/>
          <p:cNvGrpSpPr/>
          <p:nvPr/>
        </p:nvGrpSpPr>
        <p:grpSpPr>
          <a:xfrm rot="0">
            <a:off x="478607" y="3513370"/>
            <a:ext cx="17330787" cy="2375533"/>
            <a:chOff x="0" y="0"/>
            <a:chExt cx="5237085" cy="717848"/>
          </a:xfrm>
        </p:grpSpPr>
        <p:sp>
          <p:nvSpPr>
            <p:cNvPr name="Freeform 12" id="12"/>
            <p:cNvSpPr/>
            <p:nvPr/>
          </p:nvSpPr>
          <p:spPr>
            <a:xfrm flipH="false" flipV="false" rot="0">
              <a:off x="0" y="0"/>
              <a:ext cx="5237085" cy="717848"/>
            </a:xfrm>
            <a:custGeom>
              <a:avLst/>
              <a:gdLst/>
              <a:ahLst/>
              <a:cxnLst/>
              <a:rect r="r" b="b" t="t" l="l"/>
              <a:pathLst>
                <a:path h="717848" w="5237085">
                  <a:moveTo>
                    <a:pt x="28590" y="0"/>
                  </a:moveTo>
                  <a:lnTo>
                    <a:pt x="5208496" y="0"/>
                  </a:lnTo>
                  <a:cubicBezTo>
                    <a:pt x="5224285" y="0"/>
                    <a:pt x="5237085" y="12800"/>
                    <a:pt x="5237085" y="28590"/>
                  </a:cubicBezTo>
                  <a:lnTo>
                    <a:pt x="5237085" y="689258"/>
                  </a:lnTo>
                  <a:cubicBezTo>
                    <a:pt x="5237085" y="705048"/>
                    <a:pt x="5224285" y="717848"/>
                    <a:pt x="5208496" y="717848"/>
                  </a:cubicBezTo>
                  <a:lnTo>
                    <a:pt x="28590" y="717848"/>
                  </a:lnTo>
                  <a:cubicBezTo>
                    <a:pt x="21007" y="717848"/>
                    <a:pt x="13735" y="714836"/>
                    <a:pt x="8374" y="709474"/>
                  </a:cubicBezTo>
                  <a:cubicBezTo>
                    <a:pt x="3012" y="704113"/>
                    <a:pt x="0" y="696841"/>
                    <a:pt x="0" y="689258"/>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5237085" cy="746423"/>
            </a:xfrm>
            <a:prstGeom prst="rect">
              <a:avLst/>
            </a:prstGeom>
          </p:spPr>
          <p:txBody>
            <a:bodyPr anchor="ctr" rtlCol="false" tIns="34579" lIns="34579" bIns="34579" rIns="34579"/>
            <a:lstStyle/>
            <a:p>
              <a:pPr algn="ctr">
                <a:lnSpc>
                  <a:spcPts val="2240"/>
                </a:lnSpc>
              </a:pPr>
            </a:p>
          </p:txBody>
        </p:sp>
      </p:grpSp>
      <p:grpSp>
        <p:nvGrpSpPr>
          <p:cNvPr name="Group 14" id="14"/>
          <p:cNvGrpSpPr/>
          <p:nvPr/>
        </p:nvGrpSpPr>
        <p:grpSpPr>
          <a:xfrm rot="0">
            <a:off x="12113784" y="6854447"/>
            <a:ext cx="794004" cy="2403853"/>
            <a:chOff x="0" y="0"/>
            <a:chExt cx="209120" cy="633114"/>
          </a:xfrm>
        </p:grpSpPr>
        <p:sp>
          <p:nvSpPr>
            <p:cNvPr name="Freeform 15" id="15"/>
            <p:cNvSpPr/>
            <p:nvPr/>
          </p:nvSpPr>
          <p:spPr>
            <a:xfrm flipH="false" flipV="false" rot="0">
              <a:off x="0" y="0"/>
              <a:ext cx="209120" cy="633114"/>
            </a:xfrm>
            <a:custGeom>
              <a:avLst/>
              <a:gdLst/>
              <a:ahLst/>
              <a:cxnLst/>
              <a:rect r="r" b="b" t="t" l="l"/>
              <a:pathLst>
                <a:path h="633114" w="209120">
                  <a:moveTo>
                    <a:pt x="104560" y="0"/>
                  </a:moveTo>
                  <a:lnTo>
                    <a:pt x="104560" y="0"/>
                  </a:lnTo>
                  <a:cubicBezTo>
                    <a:pt x="162307" y="0"/>
                    <a:pt x="209120" y="46813"/>
                    <a:pt x="209120" y="104560"/>
                  </a:cubicBezTo>
                  <a:lnTo>
                    <a:pt x="209120" y="528553"/>
                  </a:lnTo>
                  <a:cubicBezTo>
                    <a:pt x="209120" y="586300"/>
                    <a:pt x="162307" y="633114"/>
                    <a:pt x="104560" y="633114"/>
                  </a:cubicBezTo>
                  <a:lnTo>
                    <a:pt x="104560" y="633114"/>
                  </a:lnTo>
                  <a:cubicBezTo>
                    <a:pt x="76829" y="633114"/>
                    <a:pt x="50234" y="622097"/>
                    <a:pt x="30625" y="602489"/>
                  </a:cubicBezTo>
                  <a:cubicBezTo>
                    <a:pt x="11016" y="582880"/>
                    <a:pt x="0" y="556285"/>
                    <a:pt x="0" y="528553"/>
                  </a:cubicBezTo>
                  <a:lnTo>
                    <a:pt x="0" y="104560"/>
                  </a:lnTo>
                  <a:cubicBezTo>
                    <a:pt x="0" y="76829"/>
                    <a:pt x="11016" y="50234"/>
                    <a:pt x="30625" y="30625"/>
                  </a:cubicBezTo>
                  <a:cubicBezTo>
                    <a:pt x="50234" y="11016"/>
                    <a:pt x="76829" y="0"/>
                    <a:pt x="104560" y="0"/>
                  </a:cubicBezTo>
                  <a:close/>
                </a:path>
              </a:pathLst>
            </a:custGeom>
            <a:solidFill>
              <a:srgbClr val="000000">
                <a:alpha val="0"/>
              </a:srgbClr>
            </a:solidFill>
            <a:ln w="95250" cap="rnd">
              <a:solidFill>
                <a:srgbClr val="D10719"/>
              </a:solidFill>
              <a:prstDash val="solid"/>
              <a:round/>
            </a:ln>
          </p:spPr>
        </p:sp>
        <p:sp>
          <p:nvSpPr>
            <p:cNvPr name="TextBox 16" id="16"/>
            <p:cNvSpPr txBox="true"/>
            <p:nvPr/>
          </p:nvSpPr>
          <p:spPr>
            <a:xfrm>
              <a:off x="0" y="-28575"/>
              <a:ext cx="209120" cy="661689"/>
            </a:xfrm>
            <a:prstGeom prst="rect">
              <a:avLst/>
            </a:prstGeom>
          </p:spPr>
          <p:txBody>
            <a:bodyPr anchor="ctr" rtlCol="false" tIns="50800" lIns="50800" bIns="50800" rIns="50800"/>
            <a:lstStyle/>
            <a:p>
              <a:pPr algn="ctr">
                <a:lnSpc>
                  <a:spcPts val="2240"/>
                </a:lnSpc>
              </a:pPr>
            </a:p>
          </p:txBody>
        </p:sp>
      </p:grpSp>
      <p:sp>
        <p:nvSpPr>
          <p:cNvPr name="TextBox 17" id="1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18" id="1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19" id="19"/>
          <p:cNvSpPr txBox="true"/>
          <p:nvPr/>
        </p:nvSpPr>
        <p:spPr>
          <a:xfrm rot="0">
            <a:off x="1036828" y="3696124"/>
            <a:ext cx="16214345" cy="1952625"/>
          </a:xfrm>
          <a:prstGeom prst="rect">
            <a:avLst/>
          </a:prstGeom>
        </p:spPr>
        <p:txBody>
          <a:bodyPr anchor="t" rtlCol="false" tIns="0" lIns="0" bIns="0" rIns="0">
            <a:spAutoFit/>
          </a:bodyPr>
          <a:lstStyle/>
          <a:p>
            <a:pPr algn="just">
              <a:lnSpc>
                <a:spcPts val="3856"/>
              </a:lnSpc>
            </a:pPr>
            <a:r>
              <a:rPr lang="en-US" b="true" sz="3213" spc="-192">
                <a:solidFill>
                  <a:srgbClr val="000000"/>
                </a:solidFill>
                <a:latin typeface="Space Mono Bold"/>
                <a:ea typeface="Space Mono Bold"/>
                <a:cs typeface="Space Mono Bold"/>
                <a:sym typeface="Space Mono Bold"/>
              </a:rPr>
              <a:t>A primeira regra que podemos notar é o começo e fim de frase:</a:t>
            </a:r>
          </a:p>
          <a:p>
            <a:pPr algn="just">
              <a:lnSpc>
                <a:spcPts val="3856"/>
              </a:lnSpc>
            </a:pPr>
            <a:r>
              <a:rPr lang="en-US" b="true" sz="3213" spc="-192">
                <a:solidFill>
                  <a:srgbClr val="000000"/>
                </a:solidFill>
                <a:latin typeface="Space Mono Bold"/>
                <a:ea typeface="Space Mono Bold"/>
                <a:cs typeface="Space Mono Bold"/>
                <a:sym typeface="Space Mono Bold"/>
              </a:rPr>
              <a:t>  1. As palavras sempre devem começar com “p” e “d”.</a:t>
            </a:r>
          </a:p>
          <a:p>
            <a:pPr algn="just">
              <a:lnSpc>
                <a:spcPts val="3856"/>
              </a:lnSpc>
            </a:pPr>
            <a:r>
              <a:rPr lang="en-US" b="true" sz="3213" spc="-192">
                <a:solidFill>
                  <a:srgbClr val="000000"/>
                </a:solidFill>
                <a:latin typeface="Space Mono Bold"/>
                <a:ea typeface="Space Mono Bold"/>
                <a:cs typeface="Space Mono Bold"/>
                <a:sym typeface="Space Mono Bold"/>
              </a:rPr>
              <a:t>  2. As palavras sempre devem terminar com “o” e “e”.</a:t>
            </a:r>
          </a:p>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E, com essa simples observação, conseguimos encontrar a resposta.</a:t>
            </a:r>
          </a:p>
        </p:txBody>
      </p:sp>
      <p:grpSp>
        <p:nvGrpSpPr>
          <p:cNvPr name="Group 20" id="20"/>
          <p:cNvGrpSpPr/>
          <p:nvPr/>
        </p:nvGrpSpPr>
        <p:grpSpPr>
          <a:xfrm rot="0">
            <a:off x="13891926" y="6854447"/>
            <a:ext cx="794004" cy="2403853"/>
            <a:chOff x="0" y="0"/>
            <a:chExt cx="209120" cy="633114"/>
          </a:xfrm>
        </p:grpSpPr>
        <p:sp>
          <p:nvSpPr>
            <p:cNvPr name="Freeform 21" id="21"/>
            <p:cNvSpPr/>
            <p:nvPr/>
          </p:nvSpPr>
          <p:spPr>
            <a:xfrm flipH="false" flipV="false" rot="0">
              <a:off x="0" y="0"/>
              <a:ext cx="209120" cy="633114"/>
            </a:xfrm>
            <a:custGeom>
              <a:avLst/>
              <a:gdLst/>
              <a:ahLst/>
              <a:cxnLst/>
              <a:rect r="r" b="b" t="t" l="l"/>
              <a:pathLst>
                <a:path h="633114" w="209120">
                  <a:moveTo>
                    <a:pt x="104560" y="0"/>
                  </a:moveTo>
                  <a:lnTo>
                    <a:pt x="104560" y="0"/>
                  </a:lnTo>
                  <a:cubicBezTo>
                    <a:pt x="162307" y="0"/>
                    <a:pt x="209120" y="46813"/>
                    <a:pt x="209120" y="104560"/>
                  </a:cubicBezTo>
                  <a:lnTo>
                    <a:pt x="209120" y="528553"/>
                  </a:lnTo>
                  <a:cubicBezTo>
                    <a:pt x="209120" y="586300"/>
                    <a:pt x="162307" y="633114"/>
                    <a:pt x="104560" y="633114"/>
                  </a:cubicBezTo>
                  <a:lnTo>
                    <a:pt x="104560" y="633114"/>
                  </a:lnTo>
                  <a:cubicBezTo>
                    <a:pt x="76829" y="633114"/>
                    <a:pt x="50234" y="622097"/>
                    <a:pt x="30625" y="602489"/>
                  </a:cubicBezTo>
                  <a:cubicBezTo>
                    <a:pt x="11016" y="582880"/>
                    <a:pt x="0" y="556285"/>
                    <a:pt x="0" y="528553"/>
                  </a:cubicBezTo>
                  <a:lnTo>
                    <a:pt x="0" y="104560"/>
                  </a:lnTo>
                  <a:cubicBezTo>
                    <a:pt x="0" y="76829"/>
                    <a:pt x="11016" y="50234"/>
                    <a:pt x="30625" y="30625"/>
                  </a:cubicBezTo>
                  <a:cubicBezTo>
                    <a:pt x="50234" y="11016"/>
                    <a:pt x="76829" y="0"/>
                    <a:pt x="104560" y="0"/>
                  </a:cubicBezTo>
                  <a:close/>
                </a:path>
              </a:pathLst>
            </a:custGeom>
            <a:solidFill>
              <a:srgbClr val="000000">
                <a:alpha val="0"/>
              </a:srgbClr>
            </a:solidFill>
            <a:ln w="95250" cap="rnd">
              <a:solidFill>
                <a:srgbClr val="D10719"/>
              </a:solidFill>
              <a:prstDash val="solid"/>
              <a:round/>
            </a:ln>
          </p:spPr>
        </p:sp>
        <p:sp>
          <p:nvSpPr>
            <p:cNvPr name="TextBox 22" id="22"/>
            <p:cNvSpPr txBox="true"/>
            <p:nvPr/>
          </p:nvSpPr>
          <p:spPr>
            <a:xfrm>
              <a:off x="0" y="-28575"/>
              <a:ext cx="209120" cy="661689"/>
            </a:xfrm>
            <a:prstGeom prst="rect">
              <a:avLst/>
            </a:prstGeom>
          </p:spPr>
          <p:txBody>
            <a:bodyPr anchor="ctr" rtlCol="false" tIns="50800" lIns="50800" bIns="50800" rIns="50800"/>
            <a:lstStyle/>
            <a:p>
              <a:pPr algn="ctr">
                <a:lnSpc>
                  <a:spcPts val="2240"/>
                </a:lnSpc>
              </a:pPr>
            </a:p>
          </p:txBody>
        </p:sp>
      </p:grpSp>
      <p:grpSp>
        <p:nvGrpSpPr>
          <p:cNvPr name="Group 23" id="23"/>
          <p:cNvGrpSpPr/>
          <p:nvPr/>
        </p:nvGrpSpPr>
        <p:grpSpPr>
          <a:xfrm rot="0">
            <a:off x="3045984" y="6003203"/>
            <a:ext cx="5249845" cy="4003890"/>
            <a:chOff x="0" y="0"/>
            <a:chExt cx="1586419" cy="1209911"/>
          </a:xfrm>
        </p:grpSpPr>
        <p:sp>
          <p:nvSpPr>
            <p:cNvPr name="Freeform 24" id="24"/>
            <p:cNvSpPr/>
            <p:nvPr/>
          </p:nvSpPr>
          <p:spPr>
            <a:xfrm flipH="false" flipV="false" rot="0">
              <a:off x="0" y="0"/>
              <a:ext cx="1586419" cy="1209911"/>
            </a:xfrm>
            <a:custGeom>
              <a:avLst/>
              <a:gdLst/>
              <a:ahLst/>
              <a:cxnLst/>
              <a:rect r="r" b="b" t="t" l="l"/>
              <a:pathLst>
                <a:path h="1209911" w="1586419">
                  <a:moveTo>
                    <a:pt x="94380" y="0"/>
                  </a:moveTo>
                  <a:lnTo>
                    <a:pt x="1492038" y="0"/>
                  </a:lnTo>
                  <a:cubicBezTo>
                    <a:pt x="1517070" y="0"/>
                    <a:pt x="1541076" y="9944"/>
                    <a:pt x="1558775" y="27643"/>
                  </a:cubicBezTo>
                  <a:cubicBezTo>
                    <a:pt x="1576475" y="45343"/>
                    <a:pt x="1586419" y="69349"/>
                    <a:pt x="1586419" y="94380"/>
                  </a:cubicBezTo>
                  <a:lnTo>
                    <a:pt x="1586419" y="1115531"/>
                  </a:lnTo>
                  <a:cubicBezTo>
                    <a:pt x="1586419" y="1167656"/>
                    <a:pt x="1544163" y="1209911"/>
                    <a:pt x="1492038" y="1209911"/>
                  </a:cubicBezTo>
                  <a:lnTo>
                    <a:pt x="94380" y="1209911"/>
                  </a:lnTo>
                  <a:cubicBezTo>
                    <a:pt x="69349" y="1209911"/>
                    <a:pt x="45343" y="1199968"/>
                    <a:pt x="27643" y="1182268"/>
                  </a:cubicBezTo>
                  <a:cubicBezTo>
                    <a:pt x="9944" y="1164568"/>
                    <a:pt x="0" y="1140562"/>
                    <a:pt x="0" y="1115531"/>
                  </a:cubicBezTo>
                  <a:lnTo>
                    <a:pt x="0" y="94380"/>
                  </a:lnTo>
                  <a:cubicBezTo>
                    <a:pt x="0" y="42256"/>
                    <a:pt x="42256" y="0"/>
                    <a:pt x="94380" y="0"/>
                  </a:cubicBezTo>
                  <a:close/>
                </a:path>
              </a:pathLst>
            </a:custGeom>
            <a:solidFill>
              <a:srgbClr val="F7AC16"/>
            </a:solidFill>
            <a:ln w="57150" cap="rnd">
              <a:solidFill>
                <a:srgbClr val="000000"/>
              </a:solidFill>
              <a:prstDash val="solid"/>
              <a:round/>
            </a:ln>
          </p:spPr>
        </p:sp>
        <p:sp>
          <p:nvSpPr>
            <p:cNvPr name="TextBox 25" id="25"/>
            <p:cNvSpPr txBox="true"/>
            <p:nvPr/>
          </p:nvSpPr>
          <p:spPr>
            <a:xfrm>
              <a:off x="0" y="-28575"/>
              <a:ext cx="1586419" cy="1238486"/>
            </a:xfrm>
            <a:prstGeom prst="rect">
              <a:avLst/>
            </a:prstGeom>
          </p:spPr>
          <p:txBody>
            <a:bodyPr anchor="ctr" rtlCol="false" tIns="34579" lIns="34579" bIns="34579" rIns="34579"/>
            <a:lstStyle/>
            <a:p>
              <a:pPr algn="ctr">
                <a:lnSpc>
                  <a:spcPts val="2240"/>
                </a:lnSpc>
              </a:pPr>
            </a:p>
          </p:txBody>
        </p:sp>
      </p:grpSp>
      <p:sp>
        <p:nvSpPr>
          <p:cNvPr name="TextBox 26" id="26"/>
          <p:cNvSpPr txBox="true"/>
          <p:nvPr/>
        </p:nvSpPr>
        <p:spPr>
          <a:xfrm rot="0">
            <a:off x="3675883" y="6389509"/>
            <a:ext cx="4255555" cy="3181350"/>
          </a:xfrm>
          <a:prstGeom prst="rect">
            <a:avLst/>
          </a:prstGeom>
        </p:spPr>
        <p:txBody>
          <a:bodyPr anchor="t" rtlCol="false" tIns="0" lIns="0" bIns="0" rIns="0">
            <a:spAutoFit/>
          </a:bodyPr>
          <a:lstStyle/>
          <a:p>
            <a:pPr algn="l">
              <a:lnSpc>
                <a:spcPts val="5056"/>
              </a:lnSpc>
            </a:pPr>
            <a:r>
              <a:rPr lang="en-US" b="true" sz="4213" spc="-252">
                <a:solidFill>
                  <a:srgbClr val="000000"/>
                </a:solidFill>
                <a:latin typeface="Space Mono Bold"/>
                <a:ea typeface="Space Mono Bold"/>
                <a:cs typeface="Space Mono Bold"/>
                <a:sym typeface="Space Mono Bold"/>
              </a:rPr>
              <a:t>A) </a:t>
            </a:r>
            <a:r>
              <a:rPr lang="en-US" b="true" sz="4213" spc="-252" strike="noStrike" u="none">
                <a:solidFill>
                  <a:srgbClr val="000000"/>
                </a:solidFill>
                <a:latin typeface="Space Mono Bold"/>
                <a:ea typeface="Space Mono Bold"/>
                <a:cs typeface="Space Mono Bold"/>
                <a:sym typeface="Space Mono Bold"/>
              </a:rPr>
              <a:t>dososo</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B) </a:t>
            </a:r>
            <a:r>
              <a:rPr lang="en-US" b="true" sz="4213" spc="-252" strike="noStrike" u="none">
                <a:solidFill>
                  <a:srgbClr val="000000"/>
                </a:solidFill>
                <a:latin typeface="Space Mono Bold"/>
                <a:ea typeface="Space Mono Bold"/>
                <a:cs typeface="Space Mono Bold"/>
                <a:sym typeface="Space Mono Bold"/>
              </a:rPr>
              <a:t>papapososo</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C) </a:t>
            </a:r>
            <a:r>
              <a:rPr lang="en-US" b="true" sz="4213" spc="-252" strike="noStrike" u="none">
                <a:solidFill>
                  <a:srgbClr val="000000"/>
                </a:solidFill>
                <a:latin typeface="Space Mono Bold"/>
                <a:ea typeface="Space Mono Bold"/>
                <a:cs typeface="Space Mono Bold"/>
                <a:sym typeface="Space Mono Bold"/>
              </a:rPr>
              <a:t>de</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D) </a:t>
            </a:r>
            <a:r>
              <a:rPr lang="en-US" b="true" sz="4213" spc="-252" strike="noStrike" u="none">
                <a:solidFill>
                  <a:srgbClr val="000000"/>
                </a:solidFill>
                <a:latin typeface="Space Mono Bold"/>
                <a:ea typeface="Space Mono Bold"/>
                <a:cs typeface="Space Mono Bold"/>
                <a:sym typeface="Space Mono Bold"/>
              </a:rPr>
              <a:t>papapapos</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E) </a:t>
            </a:r>
            <a:r>
              <a:rPr lang="en-US" b="true" sz="4213" spc="-252" strike="noStrike" u="none">
                <a:solidFill>
                  <a:srgbClr val="000000"/>
                </a:solidFill>
                <a:latin typeface="Space Mono Bold"/>
                <a:ea typeface="Space Mono Bold"/>
                <a:cs typeface="Space Mono Bold"/>
                <a:sym typeface="Space Mono Bold"/>
              </a:rPr>
              <a:t>dosososo</a:t>
            </a:r>
          </a:p>
        </p:txBody>
      </p:sp>
      <p:sp>
        <p:nvSpPr>
          <p:cNvPr name="TextBox 27" id="27"/>
          <p:cNvSpPr txBox="true"/>
          <p:nvPr/>
        </p:nvSpPr>
        <p:spPr>
          <a:xfrm rot="0">
            <a:off x="7311714" y="8415635"/>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8" id="28"/>
          <p:cNvSpPr txBox="true"/>
          <p:nvPr/>
        </p:nvSpPr>
        <p:spPr>
          <a:xfrm rot="0">
            <a:off x="5505813" y="7701330"/>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29" id="29"/>
          <p:cNvSpPr txBox="true"/>
          <p:nvPr/>
        </p:nvSpPr>
        <p:spPr>
          <a:xfrm rot="0">
            <a:off x="7621576" y="7103165"/>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30" id="30"/>
          <p:cNvSpPr txBox="true"/>
          <p:nvPr/>
        </p:nvSpPr>
        <p:spPr>
          <a:xfrm rot="0">
            <a:off x="6493699" y="6303784"/>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31" id="31"/>
          <p:cNvSpPr txBox="true"/>
          <p:nvPr/>
        </p:nvSpPr>
        <p:spPr>
          <a:xfrm rot="0">
            <a:off x="7089395" y="9049748"/>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grpSp>
        <p:nvGrpSpPr>
          <p:cNvPr name="Group 32" id="32"/>
          <p:cNvGrpSpPr/>
          <p:nvPr/>
        </p:nvGrpSpPr>
        <p:grpSpPr>
          <a:xfrm rot="0">
            <a:off x="3411947" y="8232352"/>
            <a:ext cx="4783428" cy="832519"/>
            <a:chOff x="0" y="0"/>
            <a:chExt cx="1259833" cy="219264"/>
          </a:xfrm>
        </p:grpSpPr>
        <p:sp>
          <p:nvSpPr>
            <p:cNvPr name="Freeform 33" id="33"/>
            <p:cNvSpPr/>
            <p:nvPr/>
          </p:nvSpPr>
          <p:spPr>
            <a:xfrm flipH="false" flipV="false" rot="0">
              <a:off x="0" y="0"/>
              <a:ext cx="1259833" cy="219264"/>
            </a:xfrm>
            <a:custGeom>
              <a:avLst/>
              <a:gdLst/>
              <a:ahLst/>
              <a:cxnLst/>
              <a:rect r="r" b="b" t="t" l="l"/>
              <a:pathLst>
                <a:path h="219264" w="1259833">
                  <a:moveTo>
                    <a:pt x="89017" y="0"/>
                  </a:moveTo>
                  <a:lnTo>
                    <a:pt x="1170816" y="0"/>
                  </a:lnTo>
                  <a:cubicBezTo>
                    <a:pt x="1194425" y="0"/>
                    <a:pt x="1217067" y="9379"/>
                    <a:pt x="1233761" y="26072"/>
                  </a:cubicBezTo>
                  <a:cubicBezTo>
                    <a:pt x="1250454" y="42766"/>
                    <a:pt x="1259833" y="65408"/>
                    <a:pt x="1259833" y="89017"/>
                  </a:cubicBezTo>
                  <a:lnTo>
                    <a:pt x="1259833" y="130247"/>
                  </a:lnTo>
                  <a:cubicBezTo>
                    <a:pt x="1259833" y="153856"/>
                    <a:pt x="1250454" y="176498"/>
                    <a:pt x="1233761" y="193192"/>
                  </a:cubicBezTo>
                  <a:cubicBezTo>
                    <a:pt x="1217067" y="209886"/>
                    <a:pt x="1194425" y="219264"/>
                    <a:pt x="1170816" y="219264"/>
                  </a:cubicBezTo>
                  <a:lnTo>
                    <a:pt x="89017" y="219264"/>
                  </a:lnTo>
                  <a:cubicBezTo>
                    <a:pt x="65408" y="219264"/>
                    <a:pt x="42766" y="209886"/>
                    <a:pt x="26072" y="193192"/>
                  </a:cubicBezTo>
                  <a:cubicBezTo>
                    <a:pt x="9379" y="176498"/>
                    <a:pt x="0" y="153856"/>
                    <a:pt x="0" y="130247"/>
                  </a:cubicBezTo>
                  <a:lnTo>
                    <a:pt x="0" y="89017"/>
                  </a:lnTo>
                  <a:cubicBezTo>
                    <a:pt x="0" y="65408"/>
                    <a:pt x="9379" y="42766"/>
                    <a:pt x="26072" y="26072"/>
                  </a:cubicBezTo>
                  <a:cubicBezTo>
                    <a:pt x="42766" y="9379"/>
                    <a:pt x="65408" y="0"/>
                    <a:pt x="89017" y="0"/>
                  </a:cubicBezTo>
                  <a:close/>
                </a:path>
              </a:pathLst>
            </a:custGeom>
            <a:solidFill>
              <a:srgbClr val="000000">
                <a:alpha val="0"/>
              </a:srgbClr>
            </a:solidFill>
            <a:ln w="95250" cap="rnd">
              <a:solidFill>
                <a:srgbClr val="D10719"/>
              </a:solidFill>
              <a:prstDash val="solid"/>
              <a:round/>
            </a:ln>
          </p:spPr>
        </p:sp>
        <p:sp>
          <p:nvSpPr>
            <p:cNvPr name="TextBox 34" id="34"/>
            <p:cNvSpPr txBox="true"/>
            <p:nvPr/>
          </p:nvSpPr>
          <p:spPr>
            <a:xfrm>
              <a:off x="0" y="-28575"/>
              <a:ext cx="1259833" cy="247839"/>
            </a:xfrm>
            <a:prstGeom prst="rect">
              <a:avLst/>
            </a:prstGeom>
          </p:spPr>
          <p:txBody>
            <a:bodyPr anchor="ctr" rtlCol="false" tIns="50800" lIns="50800" bIns="50800" rIns="50800"/>
            <a:lstStyle/>
            <a:p>
              <a:pPr algn="ctr">
                <a:lnSpc>
                  <a:spcPts val="2240"/>
                </a:lnSpc>
              </a:pP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7089395" y="1855371"/>
            <a:ext cx="4109210" cy="1545341"/>
            <a:chOff x="0" y="0"/>
            <a:chExt cx="1238767" cy="465860"/>
          </a:xfrm>
        </p:grpSpPr>
        <p:sp>
          <p:nvSpPr>
            <p:cNvPr name="Freeform 8" id="8"/>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0" id="10"/>
          <p:cNvGrpSpPr/>
          <p:nvPr/>
        </p:nvGrpSpPr>
        <p:grpSpPr>
          <a:xfrm rot="0">
            <a:off x="478607" y="3513370"/>
            <a:ext cx="17330787" cy="4361186"/>
            <a:chOff x="0" y="0"/>
            <a:chExt cx="5237085" cy="1317880"/>
          </a:xfrm>
        </p:grpSpPr>
        <p:sp>
          <p:nvSpPr>
            <p:cNvPr name="Freeform 11" id="11"/>
            <p:cNvSpPr/>
            <p:nvPr/>
          </p:nvSpPr>
          <p:spPr>
            <a:xfrm flipH="false" flipV="false" rot="0">
              <a:off x="0" y="0"/>
              <a:ext cx="5237085" cy="1317880"/>
            </a:xfrm>
            <a:custGeom>
              <a:avLst/>
              <a:gdLst/>
              <a:ahLst/>
              <a:cxnLst/>
              <a:rect r="r" b="b" t="t" l="l"/>
              <a:pathLst>
                <a:path h="1317880" w="5237085">
                  <a:moveTo>
                    <a:pt x="28590" y="0"/>
                  </a:moveTo>
                  <a:lnTo>
                    <a:pt x="5208496" y="0"/>
                  </a:lnTo>
                  <a:cubicBezTo>
                    <a:pt x="5224285" y="0"/>
                    <a:pt x="5237085" y="12800"/>
                    <a:pt x="5237085" y="28590"/>
                  </a:cubicBezTo>
                  <a:lnTo>
                    <a:pt x="5237085" y="1289291"/>
                  </a:lnTo>
                  <a:cubicBezTo>
                    <a:pt x="5237085" y="1305080"/>
                    <a:pt x="5224285" y="1317880"/>
                    <a:pt x="5208496" y="1317880"/>
                  </a:cubicBezTo>
                  <a:lnTo>
                    <a:pt x="28590" y="1317880"/>
                  </a:lnTo>
                  <a:cubicBezTo>
                    <a:pt x="21007" y="1317880"/>
                    <a:pt x="13735" y="1314868"/>
                    <a:pt x="8374" y="1309507"/>
                  </a:cubicBezTo>
                  <a:cubicBezTo>
                    <a:pt x="3012" y="1304145"/>
                    <a:pt x="0" y="1296873"/>
                    <a:pt x="0" y="1289291"/>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5237085" cy="1346455"/>
            </a:xfrm>
            <a:prstGeom prst="rect">
              <a:avLst/>
            </a:prstGeom>
          </p:spPr>
          <p:txBody>
            <a:bodyPr anchor="ctr" rtlCol="false" tIns="34579" lIns="34579" bIns="34579" rIns="34579"/>
            <a:lstStyle/>
            <a:p>
              <a:pPr algn="ctr">
                <a:lnSpc>
                  <a:spcPts val="2240"/>
                </a:lnSpc>
              </a:pPr>
            </a:p>
          </p:txBody>
        </p:sp>
      </p:grpSp>
      <p:sp>
        <p:nvSpPr>
          <p:cNvPr name="TextBox 13" id="13"/>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14" id="14"/>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15" id="15"/>
          <p:cNvSpPr txBox="true"/>
          <p:nvPr/>
        </p:nvSpPr>
        <p:spPr>
          <a:xfrm rot="0">
            <a:off x="1036828" y="3696124"/>
            <a:ext cx="16214345" cy="3895725"/>
          </a:xfrm>
          <a:prstGeom prst="rect">
            <a:avLst/>
          </a:prstGeom>
        </p:spPr>
        <p:txBody>
          <a:bodyPr anchor="t" rtlCol="false" tIns="0" lIns="0" bIns="0" rIns="0">
            <a:spAutoFit/>
          </a:bodyPr>
          <a:lstStyle/>
          <a:p>
            <a:pPr algn="just">
              <a:lnSpc>
                <a:spcPts val="3856"/>
              </a:lnSpc>
            </a:pPr>
            <a:r>
              <a:rPr lang="en-US" b="true" sz="3213" spc="-192">
                <a:solidFill>
                  <a:srgbClr val="000000"/>
                </a:solidFill>
                <a:latin typeface="Space Mono Bold"/>
                <a:ea typeface="Space Mono Bold"/>
                <a:cs typeface="Space Mono Bold"/>
                <a:sym typeface="Space Mono Bold"/>
              </a:rPr>
              <a:t>Há outras regras como:</a:t>
            </a:r>
          </a:p>
          <a:p>
            <a:pPr algn="just">
              <a:lnSpc>
                <a:spcPts val="3856"/>
              </a:lnSpc>
            </a:pPr>
            <a:r>
              <a:rPr lang="en-US" b="true" sz="3213" spc="-192">
                <a:solidFill>
                  <a:srgbClr val="000000"/>
                </a:solidFill>
                <a:latin typeface="Space Mono Bold"/>
                <a:ea typeface="Space Mono Bold"/>
                <a:cs typeface="Space Mono Bold"/>
                <a:sym typeface="Space Mono Bold"/>
              </a:rPr>
              <a:t>  1. a letra “o” e “a” sempre sucede “p”.</a:t>
            </a:r>
          </a:p>
          <a:p>
            <a:pPr algn="just">
              <a:lnSpc>
                <a:spcPts val="3856"/>
              </a:lnSpc>
            </a:pPr>
            <a:r>
              <a:rPr lang="en-US" b="true" sz="3213" spc="-192">
                <a:solidFill>
                  <a:srgbClr val="000000"/>
                </a:solidFill>
                <a:latin typeface="Space Mono Bold"/>
                <a:ea typeface="Space Mono Bold"/>
                <a:cs typeface="Space Mono Bold"/>
                <a:sym typeface="Space Mono Bold"/>
              </a:rPr>
              <a:t>  2. a letra “o” e “d” sempre sucede “d”.</a:t>
            </a:r>
          </a:p>
          <a:p>
            <a:pPr algn="just">
              <a:lnSpc>
                <a:spcPts val="3856"/>
              </a:lnSpc>
            </a:pPr>
            <a:r>
              <a:rPr lang="en-US" b="true" sz="3213" spc="-192">
                <a:solidFill>
                  <a:srgbClr val="000000"/>
                </a:solidFill>
                <a:latin typeface="Space Mono Bold"/>
                <a:ea typeface="Space Mono Bold"/>
                <a:cs typeface="Space Mono Bold"/>
                <a:sym typeface="Space Mono Bold"/>
              </a:rPr>
              <a:t>  3. a letra “a” sempre terá o “p” como sucessor.</a:t>
            </a:r>
          </a:p>
          <a:p>
            <a:pPr algn="just">
              <a:lnSpc>
                <a:spcPts val="3856"/>
              </a:lnSpc>
            </a:pPr>
            <a:r>
              <a:rPr lang="en-US" b="true" sz="3213" spc="-192">
                <a:solidFill>
                  <a:srgbClr val="000000"/>
                </a:solidFill>
                <a:latin typeface="Space Mono Bold"/>
                <a:ea typeface="Space Mono Bold"/>
                <a:cs typeface="Space Mono Bold"/>
                <a:sym typeface="Space Mono Bold"/>
              </a:rPr>
              <a:t>  4. a letra “s” sempre terá o “o” como sucessor.</a:t>
            </a:r>
          </a:p>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Porém, isso nos distanciaria da simplicidade de analise. Mas, como pela primeira regra já conseguimos identificar a única opção errada, não precisaremos delas.</a:t>
            </a:r>
          </a:p>
        </p:txBody>
      </p:sp>
      <p:grpSp>
        <p:nvGrpSpPr>
          <p:cNvPr name="Group 16" id="16"/>
          <p:cNvGrpSpPr/>
          <p:nvPr/>
        </p:nvGrpSpPr>
        <p:grpSpPr>
          <a:xfrm rot="0">
            <a:off x="6183026" y="7988856"/>
            <a:ext cx="5921948" cy="1843745"/>
            <a:chOff x="0" y="0"/>
            <a:chExt cx="1785237" cy="555817"/>
          </a:xfrm>
        </p:grpSpPr>
        <p:sp>
          <p:nvSpPr>
            <p:cNvPr name="Freeform 17" id="17"/>
            <p:cNvSpPr/>
            <p:nvPr/>
          </p:nvSpPr>
          <p:spPr>
            <a:xfrm flipH="false" flipV="false" rot="0">
              <a:off x="0" y="0"/>
              <a:ext cx="1785237" cy="555817"/>
            </a:xfrm>
            <a:custGeom>
              <a:avLst/>
              <a:gdLst/>
              <a:ahLst/>
              <a:cxnLst/>
              <a:rect r="r" b="b" t="t" l="l"/>
              <a:pathLst>
                <a:path h="555817" w="1785237">
                  <a:moveTo>
                    <a:pt x="83669" y="0"/>
                  </a:moveTo>
                  <a:lnTo>
                    <a:pt x="1701568" y="0"/>
                  </a:lnTo>
                  <a:cubicBezTo>
                    <a:pt x="1723758" y="0"/>
                    <a:pt x="1745040" y="8815"/>
                    <a:pt x="1760731" y="24506"/>
                  </a:cubicBezTo>
                  <a:cubicBezTo>
                    <a:pt x="1776422" y="40197"/>
                    <a:pt x="1785237" y="61479"/>
                    <a:pt x="1785237" y="83669"/>
                  </a:cubicBezTo>
                  <a:lnTo>
                    <a:pt x="1785237" y="472148"/>
                  </a:lnTo>
                  <a:cubicBezTo>
                    <a:pt x="1785237" y="494339"/>
                    <a:pt x="1776422" y="515620"/>
                    <a:pt x="1760731" y="531311"/>
                  </a:cubicBezTo>
                  <a:cubicBezTo>
                    <a:pt x="1745040" y="547002"/>
                    <a:pt x="1723758" y="555817"/>
                    <a:pt x="1701568" y="555817"/>
                  </a:cubicBezTo>
                  <a:lnTo>
                    <a:pt x="83669" y="555817"/>
                  </a:lnTo>
                  <a:cubicBezTo>
                    <a:pt x="61479" y="555817"/>
                    <a:pt x="40197" y="547002"/>
                    <a:pt x="24506" y="531311"/>
                  </a:cubicBezTo>
                  <a:cubicBezTo>
                    <a:pt x="8815" y="515620"/>
                    <a:pt x="0" y="494339"/>
                    <a:pt x="0" y="472148"/>
                  </a:cubicBezTo>
                  <a:lnTo>
                    <a:pt x="0" y="83669"/>
                  </a:lnTo>
                  <a:cubicBezTo>
                    <a:pt x="0" y="61479"/>
                    <a:pt x="8815" y="40197"/>
                    <a:pt x="24506" y="24506"/>
                  </a:cubicBezTo>
                  <a:cubicBezTo>
                    <a:pt x="40197" y="8815"/>
                    <a:pt x="61479" y="0"/>
                    <a:pt x="83669" y="0"/>
                  </a:cubicBezTo>
                  <a:close/>
                </a:path>
              </a:pathLst>
            </a:custGeom>
            <a:solidFill>
              <a:srgbClr val="169D53"/>
            </a:solidFill>
            <a:ln w="57150" cap="rnd">
              <a:solidFill>
                <a:srgbClr val="000000"/>
              </a:solidFill>
              <a:prstDash val="solid"/>
              <a:round/>
            </a:ln>
          </p:spPr>
        </p:sp>
        <p:sp>
          <p:nvSpPr>
            <p:cNvPr name="TextBox 18" id="18"/>
            <p:cNvSpPr txBox="true"/>
            <p:nvPr/>
          </p:nvSpPr>
          <p:spPr>
            <a:xfrm>
              <a:off x="0" y="-85725"/>
              <a:ext cx="17852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D) papapapos</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534667" y="2045303"/>
            <a:ext cx="17330787" cy="1397097"/>
            <a:chOff x="0" y="0"/>
            <a:chExt cx="5237085" cy="422180"/>
          </a:xfrm>
        </p:grpSpPr>
        <p:sp>
          <p:nvSpPr>
            <p:cNvPr name="Freeform 8" id="8"/>
            <p:cNvSpPr/>
            <p:nvPr/>
          </p:nvSpPr>
          <p:spPr>
            <a:xfrm flipH="false" flipV="false" rot="0">
              <a:off x="0" y="0"/>
              <a:ext cx="5237085" cy="422180"/>
            </a:xfrm>
            <a:custGeom>
              <a:avLst/>
              <a:gdLst/>
              <a:ahLst/>
              <a:cxnLst/>
              <a:rect r="r" b="b" t="t" l="l"/>
              <a:pathLst>
                <a:path h="422180" w="5237085">
                  <a:moveTo>
                    <a:pt x="28590" y="0"/>
                  </a:moveTo>
                  <a:lnTo>
                    <a:pt x="5208496" y="0"/>
                  </a:lnTo>
                  <a:cubicBezTo>
                    <a:pt x="5224285" y="0"/>
                    <a:pt x="5237085" y="12800"/>
                    <a:pt x="5237085" y="28590"/>
                  </a:cubicBezTo>
                  <a:lnTo>
                    <a:pt x="5237085" y="393591"/>
                  </a:lnTo>
                  <a:cubicBezTo>
                    <a:pt x="5237085" y="401173"/>
                    <a:pt x="5234073" y="408445"/>
                    <a:pt x="5228711" y="413807"/>
                  </a:cubicBezTo>
                  <a:cubicBezTo>
                    <a:pt x="5223350" y="419168"/>
                    <a:pt x="5216078" y="422180"/>
                    <a:pt x="5208496" y="422180"/>
                  </a:cubicBezTo>
                  <a:lnTo>
                    <a:pt x="28590" y="422180"/>
                  </a:lnTo>
                  <a:cubicBezTo>
                    <a:pt x="12800" y="422180"/>
                    <a:pt x="0" y="409380"/>
                    <a:pt x="0" y="393591"/>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5237085" cy="450755"/>
            </a:xfrm>
            <a:prstGeom prst="rect">
              <a:avLst/>
            </a:prstGeom>
          </p:spPr>
          <p:txBody>
            <a:bodyPr anchor="ctr" rtlCol="false" tIns="34579" lIns="34579" bIns="34579" rIns="34579"/>
            <a:lstStyle/>
            <a:p>
              <a:pPr algn="ctr">
                <a:lnSpc>
                  <a:spcPts val="2240"/>
                </a:lnSpc>
              </a:pPr>
            </a:p>
          </p:txBody>
        </p:sp>
      </p:grpSp>
      <p:sp>
        <p:nvSpPr>
          <p:cNvPr name="TextBox 10" id="10"/>
          <p:cNvSpPr txBox="true"/>
          <p:nvPr/>
        </p:nvSpPr>
        <p:spPr>
          <a:xfrm rot="0">
            <a:off x="1234781" y="2248552"/>
            <a:ext cx="16166412" cy="981075"/>
          </a:xfrm>
          <a:prstGeom prst="rect">
            <a:avLst/>
          </a:prstGeom>
        </p:spPr>
        <p:txBody>
          <a:bodyPr anchor="t" rtlCol="false" tIns="0" lIns="0" bIns="0" rIns="0">
            <a:spAutoFit/>
          </a:bodyPr>
          <a:lstStyle/>
          <a:p>
            <a:pPr algn="l">
              <a:lnSpc>
                <a:spcPts val="3856"/>
              </a:lnSpc>
              <a:spcBef>
                <a:spcPct val="0"/>
              </a:spcBef>
            </a:pPr>
            <a:r>
              <a:rPr lang="en-US" b="true" sz="3213" spc="-192">
                <a:solidFill>
                  <a:srgbClr val="000000"/>
                </a:solidFill>
                <a:latin typeface="Space Mono Bold"/>
                <a:ea typeface="Space Mono Bold"/>
                <a:cs typeface="Space Mono Bold"/>
                <a:sym typeface="Space Mono Bold"/>
              </a:rPr>
              <a:t>Questão 2. </a:t>
            </a:r>
            <a:r>
              <a:rPr lang="en-US" sz="3213" spc="-192">
                <a:solidFill>
                  <a:srgbClr val="000000"/>
                </a:solidFill>
                <a:latin typeface="Space Mono"/>
                <a:ea typeface="Space Mono"/>
                <a:cs typeface="Space Mono"/>
                <a:sym typeface="Space Mono"/>
              </a:rPr>
              <a:t>Quantas palavras diferentes, de até 4 letras, é possível formar?</a:t>
            </a:r>
          </a:p>
        </p:txBody>
      </p:sp>
      <p:sp>
        <p:nvSpPr>
          <p:cNvPr name="TextBox 11" id="11"/>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12" id="12"/>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13" id="13"/>
          <p:cNvGrpSpPr/>
          <p:nvPr/>
        </p:nvGrpSpPr>
        <p:grpSpPr>
          <a:xfrm rot="0">
            <a:off x="3048866" y="3893606"/>
            <a:ext cx="3458454" cy="4003890"/>
            <a:chOff x="0" y="0"/>
            <a:chExt cx="1045089" cy="1209911"/>
          </a:xfrm>
        </p:grpSpPr>
        <p:sp>
          <p:nvSpPr>
            <p:cNvPr name="Freeform 14" id="14"/>
            <p:cNvSpPr/>
            <p:nvPr/>
          </p:nvSpPr>
          <p:spPr>
            <a:xfrm flipH="false" flipV="false" rot="0">
              <a:off x="0" y="0"/>
              <a:ext cx="1045089" cy="1209911"/>
            </a:xfrm>
            <a:custGeom>
              <a:avLst/>
              <a:gdLst/>
              <a:ahLst/>
              <a:cxnLst/>
              <a:rect r="r" b="b" t="t" l="l"/>
              <a:pathLst>
                <a:path h="1209911" w="1045089">
                  <a:moveTo>
                    <a:pt x="143267" y="0"/>
                  </a:moveTo>
                  <a:lnTo>
                    <a:pt x="901822" y="0"/>
                  </a:lnTo>
                  <a:cubicBezTo>
                    <a:pt x="939819" y="0"/>
                    <a:pt x="976259" y="15094"/>
                    <a:pt x="1003127" y="41962"/>
                  </a:cubicBezTo>
                  <a:cubicBezTo>
                    <a:pt x="1029995" y="68830"/>
                    <a:pt x="1045089" y="105270"/>
                    <a:pt x="1045089" y="143267"/>
                  </a:cubicBezTo>
                  <a:lnTo>
                    <a:pt x="1045089" y="1066644"/>
                  </a:lnTo>
                  <a:cubicBezTo>
                    <a:pt x="1045089" y="1104641"/>
                    <a:pt x="1029995" y="1141081"/>
                    <a:pt x="1003127" y="1167949"/>
                  </a:cubicBezTo>
                  <a:cubicBezTo>
                    <a:pt x="976259" y="1194817"/>
                    <a:pt x="939819" y="1209911"/>
                    <a:pt x="901822" y="1209911"/>
                  </a:cubicBezTo>
                  <a:lnTo>
                    <a:pt x="143267" y="1209911"/>
                  </a:lnTo>
                  <a:cubicBezTo>
                    <a:pt x="105270" y="1209911"/>
                    <a:pt x="68830" y="1194817"/>
                    <a:pt x="41962" y="1167949"/>
                  </a:cubicBezTo>
                  <a:cubicBezTo>
                    <a:pt x="15094" y="1141081"/>
                    <a:pt x="0" y="1104641"/>
                    <a:pt x="0" y="1066644"/>
                  </a:cubicBezTo>
                  <a:lnTo>
                    <a:pt x="0" y="143267"/>
                  </a:lnTo>
                  <a:cubicBezTo>
                    <a:pt x="0" y="105270"/>
                    <a:pt x="15094" y="68830"/>
                    <a:pt x="41962" y="41962"/>
                  </a:cubicBezTo>
                  <a:cubicBezTo>
                    <a:pt x="68830" y="15094"/>
                    <a:pt x="105270" y="0"/>
                    <a:pt x="143267"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1045089" cy="1238486"/>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3678766" y="4279912"/>
            <a:ext cx="4255555" cy="3181350"/>
          </a:xfrm>
          <a:prstGeom prst="rect">
            <a:avLst/>
          </a:prstGeom>
        </p:spPr>
        <p:txBody>
          <a:bodyPr anchor="t" rtlCol="false" tIns="0" lIns="0" bIns="0" rIns="0">
            <a:spAutoFit/>
          </a:bodyPr>
          <a:lstStyle/>
          <a:p>
            <a:pPr algn="l">
              <a:lnSpc>
                <a:spcPts val="5056"/>
              </a:lnSpc>
            </a:pPr>
            <a:r>
              <a:rPr lang="en-US" b="true" sz="4213" spc="-252">
                <a:solidFill>
                  <a:srgbClr val="000000"/>
                </a:solidFill>
                <a:latin typeface="Space Mono Bold"/>
                <a:ea typeface="Space Mono Bold"/>
                <a:cs typeface="Space Mono Bold"/>
                <a:sym typeface="Space Mono Bold"/>
              </a:rPr>
              <a:t>A) 2</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B) 3</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C) 4</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D) 5</a:t>
            </a:r>
          </a:p>
          <a:p>
            <a:pPr algn="l">
              <a:lnSpc>
                <a:spcPts val="5056"/>
              </a:lnSpc>
            </a:pPr>
            <a:r>
              <a:rPr lang="en-US" b="true" sz="4213" spc="-252" strike="noStrike" u="none">
                <a:solidFill>
                  <a:srgbClr val="000000"/>
                </a:solidFill>
                <a:latin typeface="Space Mono Bold"/>
                <a:ea typeface="Space Mono Bold"/>
                <a:cs typeface="Space Mono Bold"/>
                <a:sym typeface="Space Mono Bold"/>
              </a:rPr>
              <a:t>E) 6</a:t>
            </a:r>
          </a:p>
        </p:txBody>
      </p:sp>
      <p:sp>
        <p:nvSpPr>
          <p:cNvPr name="Freeform 17" id="17"/>
          <p:cNvSpPr/>
          <p:nvPr/>
        </p:nvSpPr>
        <p:spPr>
          <a:xfrm flipH="false" flipV="false" rot="0">
            <a:off x="8779610" y="4112506"/>
            <a:ext cx="7296768" cy="3566090"/>
          </a:xfrm>
          <a:custGeom>
            <a:avLst/>
            <a:gdLst/>
            <a:ahLst/>
            <a:cxnLst/>
            <a:rect r="r" b="b" t="t" l="l"/>
            <a:pathLst>
              <a:path h="3566090" w="7296768">
                <a:moveTo>
                  <a:pt x="0" y="0"/>
                </a:moveTo>
                <a:lnTo>
                  <a:pt x="7296768" y="0"/>
                </a:lnTo>
                <a:lnTo>
                  <a:pt x="7296768" y="3566090"/>
                </a:lnTo>
                <a:lnTo>
                  <a:pt x="0" y="3566090"/>
                </a:lnTo>
                <a:lnTo>
                  <a:pt x="0" y="0"/>
                </a:lnTo>
                <a:close/>
              </a:path>
            </a:pathLst>
          </a:custGeom>
          <a:blipFill>
            <a:blip r:embed="rId3"/>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Freeform 9" id="9"/>
          <p:cNvSpPr/>
          <p:nvPr/>
        </p:nvSpPr>
        <p:spPr>
          <a:xfrm flipH="false" flipV="false" rot="0">
            <a:off x="5495616" y="5716103"/>
            <a:ext cx="7296768" cy="3566090"/>
          </a:xfrm>
          <a:custGeom>
            <a:avLst/>
            <a:gdLst/>
            <a:ahLst/>
            <a:cxnLst/>
            <a:rect r="r" b="b" t="t" l="l"/>
            <a:pathLst>
              <a:path h="3566090" w="7296768">
                <a:moveTo>
                  <a:pt x="0" y="0"/>
                </a:moveTo>
                <a:lnTo>
                  <a:pt x="7296768" y="0"/>
                </a:lnTo>
                <a:lnTo>
                  <a:pt x="7296768" y="3566089"/>
                </a:lnTo>
                <a:lnTo>
                  <a:pt x="0" y="3566089"/>
                </a:lnTo>
                <a:lnTo>
                  <a:pt x="0" y="0"/>
                </a:lnTo>
                <a:close/>
              </a:path>
            </a:pathLst>
          </a:custGeom>
          <a:blipFill>
            <a:blip r:embed="rId3"/>
            <a:stretch>
              <a:fillRect l="0" t="0" r="0" b="0"/>
            </a:stretch>
          </a:blipFill>
        </p:spPr>
      </p:sp>
      <p:grpSp>
        <p:nvGrpSpPr>
          <p:cNvPr name="Group 10" id="10"/>
          <p:cNvGrpSpPr/>
          <p:nvPr/>
        </p:nvGrpSpPr>
        <p:grpSpPr>
          <a:xfrm rot="0">
            <a:off x="7089395" y="1910879"/>
            <a:ext cx="4109210" cy="1545341"/>
            <a:chOff x="0" y="0"/>
            <a:chExt cx="1238767" cy="465860"/>
          </a:xfrm>
        </p:grpSpPr>
        <p:sp>
          <p:nvSpPr>
            <p:cNvPr name="Freeform 11" id="11"/>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3" id="13"/>
          <p:cNvGrpSpPr/>
          <p:nvPr/>
        </p:nvGrpSpPr>
        <p:grpSpPr>
          <a:xfrm rot="0">
            <a:off x="478607" y="3513370"/>
            <a:ext cx="17330787" cy="1955083"/>
            <a:chOff x="0" y="0"/>
            <a:chExt cx="5237085" cy="590795"/>
          </a:xfrm>
        </p:grpSpPr>
        <p:sp>
          <p:nvSpPr>
            <p:cNvPr name="Freeform 14" id="14"/>
            <p:cNvSpPr/>
            <p:nvPr/>
          </p:nvSpPr>
          <p:spPr>
            <a:xfrm flipH="false" flipV="false" rot="0">
              <a:off x="0" y="0"/>
              <a:ext cx="5237085" cy="590795"/>
            </a:xfrm>
            <a:custGeom>
              <a:avLst/>
              <a:gdLst/>
              <a:ahLst/>
              <a:cxnLst/>
              <a:rect r="r" b="b" t="t" l="l"/>
              <a:pathLst>
                <a:path h="590795" w="5237085">
                  <a:moveTo>
                    <a:pt x="28590" y="0"/>
                  </a:moveTo>
                  <a:lnTo>
                    <a:pt x="5208496" y="0"/>
                  </a:lnTo>
                  <a:cubicBezTo>
                    <a:pt x="5224285" y="0"/>
                    <a:pt x="5237085" y="12800"/>
                    <a:pt x="5237085" y="28590"/>
                  </a:cubicBezTo>
                  <a:lnTo>
                    <a:pt x="5237085" y="562205"/>
                  </a:lnTo>
                  <a:cubicBezTo>
                    <a:pt x="5237085" y="569787"/>
                    <a:pt x="5234073" y="577059"/>
                    <a:pt x="5228711" y="582421"/>
                  </a:cubicBezTo>
                  <a:cubicBezTo>
                    <a:pt x="5223350" y="587783"/>
                    <a:pt x="5216078" y="590795"/>
                    <a:pt x="5208496" y="590795"/>
                  </a:cubicBezTo>
                  <a:lnTo>
                    <a:pt x="28590" y="590795"/>
                  </a:lnTo>
                  <a:cubicBezTo>
                    <a:pt x="21007" y="590795"/>
                    <a:pt x="13735" y="587783"/>
                    <a:pt x="8374" y="582421"/>
                  </a:cubicBezTo>
                  <a:cubicBezTo>
                    <a:pt x="3012" y="577059"/>
                    <a:pt x="0" y="569787"/>
                    <a:pt x="0" y="562205"/>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5237085" cy="619370"/>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1036828" y="3696124"/>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Para este problema é necessário entender que serão analisadas APENAS palavras de ATÉ 4 letras. Ou seja, teremos um numero finito e pequeno de palavras formadas e, portanto, podemos fazer uma análise por partes.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9" id="9"/>
          <p:cNvGrpSpPr/>
          <p:nvPr/>
        </p:nvGrpSpPr>
        <p:grpSpPr>
          <a:xfrm rot="0">
            <a:off x="7089395" y="1910879"/>
            <a:ext cx="4109210" cy="1545341"/>
            <a:chOff x="0" y="0"/>
            <a:chExt cx="1238767" cy="465860"/>
          </a:xfrm>
        </p:grpSpPr>
        <p:sp>
          <p:nvSpPr>
            <p:cNvPr name="Freeform 10" id="10"/>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2" id="12"/>
          <p:cNvGrpSpPr/>
          <p:nvPr/>
        </p:nvGrpSpPr>
        <p:grpSpPr>
          <a:xfrm rot="0">
            <a:off x="478607" y="3513370"/>
            <a:ext cx="17330787" cy="946002"/>
            <a:chOff x="0" y="0"/>
            <a:chExt cx="5237085" cy="285867"/>
          </a:xfrm>
        </p:grpSpPr>
        <p:sp>
          <p:nvSpPr>
            <p:cNvPr name="Freeform 13" id="13"/>
            <p:cNvSpPr/>
            <p:nvPr/>
          </p:nvSpPr>
          <p:spPr>
            <a:xfrm flipH="false" flipV="false" rot="0">
              <a:off x="0" y="0"/>
              <a:ext cx="5237085" cy="285867"/>
            </a:xfrm>
            <a:custGeom>
              <a:avLst/>
              <a:gdLst/>
              <a:ahLst/>
              <a:cxnLst/>
              <a:rect r="r" b="b" t="t" l="l"/>
              <a:pathLst>
                <a:path h="285867" w="5237085">
                  <a:moveTo>
                    <a:pt x="28590" y="0"/>
                  </a:moveTo>
                  <a:lnTo>
                    <a:pt x="5208496" y="0"/>
                  </a:lnTo>
                  <a:cubicBezTo>
                    <a:pt x="5224285" y="0"/>
                    <a:pt x="5237085" y="12800"/>
                    <a:pt x="5237085" y="28590"/>
                  </a:cubicBezTo>
                  <a:lnTo>
                    <a:pt x="5237085" y="257277"/>
                  </a:lnTo>
                  <a:cubicBezTo>
                    <a:pt x="5237085" y="264859"/>
                    <a:pt x="5234073" y="272131"/>
                    <a:pt x="5228711" y="277493"/>
                  </a:cubicBezTo>
                  <a:cubicBezTo>
                    <a:pt x="5223350" y="282854"/>
                    <a:pt x="5216078" y="285867"/>
                    <a:pt x="5208496" y="285867"/>
                  </a:cubicBezTo>
                  <a:lnTo>
                    <a:pt x="28590" y="285867"/>
                  </a:lnTo>
                  <a:cubicBezTo>
                    <a:pt x="12800" y="285867"/>
                    <a:pt x="0" y="273067"/>
                    <a:pt x="0" y="257277"/>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5237085" cy="314442"/>
            </a:xfrm>
            <a:prstGeom prst="rect">
              <a:avLst/>
            </a:prstGeom>
          </p:spPr>
          <p:txBody>
            <a:bodyPr anchor="ctr" rtlCol="false" tIns="34579" lIns="34579" bIns="34579" rIns="34579"/>
            <a:lstStyle/>
            <a:p>
              <a:pPr algn="ctr">
                <a:lnSpc>
                  <a:spcPts val="2240"/>
                </a:lnSpc>
              </a:pPr>
            </a:p>
          </p:txBody>
        </p:sp>
      </p:grpSp>
      <p:sp>
        <p:nvSpPr>
          <p:cNvPr name="TextBox 15" id="15"/>
          <p:cNvSpPr txBox="true"/>
          <p:nvPr/>
        </p:nvSpPr>
        <p:spPr>
          <a:xfrm rot="0">
            <a:off x="1036828" y="3696124"/>
            <a:ext cx="16214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Três palavras de duas letras podem ser formadas da seguinte maneira:</a:t>
            </a:r>
          </a:p>
        </p:txBody>
      </p:sp>
      <p:sp>
        <p:nvSpPr>
          <p:cNvPr name="Freeform 16" id="16"/>
          <p:cNvSpPr/>
          <p:nvPr/>
        </p:nvSpPr>
        <p:spPr>
          <a:xfrm flipH="false" flipV="false" rot="0">
            <a:off x="59980" y="5559858"/>
            <a:ext cx="5857637" cy="3566090"/>
          </a:xfrm>
          <a:custGeom>
            <a:avLst/>
            <a:gdLst/>
            <a:ahLst/>
            <a:cxnLst/>
            <a:rect r="r" b="b" t="t" l="l"/>
            <a:pathLst>
              <a:path h="3566090" w="5857637">
                <a:moveTo>
                  <a:pt x="0" y="0"/>
                </a:moveTo>
                <a:lnTo>
                  <a:pt x="5857637" y="0"/>
                </a:lnTo>
                <a:lnTo>
                  <a:pt x="5857637" y="3566090"/>
                </a:lnTo>
                <a:lnTo>
                  <a:pt x="0" y="3566090"/>
                </a:lnTo>
                <a:lnTo>
                  <a:pt x="0" y="0"/>
                </a:lnTo>
                <a:close/>
              </a:path>
            </a:pathLst>
          </a:custGeom>
          <a:blipFill>
            <a:blip r:embed="rId3"/>
            <a:stretch>
              <a:fillRect l="-12605" t="0" r="-11963" b="0"/>
            </a:stretch>
          </a:blipFill>
        </p:spPr>
      </p:sp>
      <p:sp>
        <p:nvSpPr>
          <p:cNvPr name="AutoShape 17" id="17"/>
          <p:cNvSpPr/>
          <p:nvPr/>
        </p:nvSpPr>
        <p:spPr>
          <a:xfrm flipV="true">
            <a:off x="1105569" y="7030743"/>
            <a:ext cx="729953" cy="507948"/>
          </a:xfrm>
          <a:prstGeom prst="line">
            <a:avLst/>
          </a:prstGeom>
          <a:ln cap="flat" w="85725">
            <a:solidFill>
              <a:srgbClr val="D10719"/>
            </a:solidFill>
            <a:prstDash val="solid"/>
            <a:headEnd type="none" len="sm" w="sm"/>
            <a:tailEnd type="arrow" len="sm" w="med"/>
          </a:ln>
        </p:spPr>
      </p:sp>
      <p:sp>
        <p:nvSpPr>
          <p:cNvPr name="AutoShape 18" id="18"/>
          <p:cNvSpPr/>
          <p:nvPr/>
        </p:nvSpPr>
        <p:spPr>
          <a:xfrm flipV="true">
            <a:off x="2403117" y="6933142"/>
            <a:ext cx="1201483" cy="0"/>
          </a:xfrm>
          <a:prstGeom prst="line">
            <a:avLst/>
          </a:prstGeom>
          <a:ln cap="flat" w="85725">
            <a:solidFill>
              <a:srgbClr val="D10719"/>
            </a:solidFill>
            <a:prstDash val="solid"/>
            <a:headEnd type="none" len="sm" w="sm"/>
            <a:tailEnd type="arrow" len="sm" w="med"/>
          </a:ln>
        </p:spPr>
      </p:sp>
      <p:sp>
        <p:nvSpPr>
          <p:cNvPr name="AutoShape 19" id="19"/>
          <p:cNvSpPr/>
          <p:nvPr/>
        </p:nvSpPr>
        <p:spPr>
          <a:xfrm>
            <a:off x="4104085" y="7030743"/>
            <a:ext cx="796620" cy="507948"/>
          </a:xfrm>
          <a:prstGeom prst="line">
            <a:avLst/>
          </a:prstGeom>
          <a:ln cap="flat" w="85725">
            <a:solidFill>
              <a:srgbClr val="D10719"/>
            </a:solidFill>
            <a:prstDash val="solid"/>
            <a:headEnd type="none" len="sm" w="sm"/>
            <a:tailEnd type="arrow" len="sm" w="med"/>
          </a:ln>
        </p:spPr>
      </p:sp>
      <p:sp>
        <p:nvSpPr>
          <p:cNvPr name="Freeform 20" id="20"/>
          <p:cNvSpPr/>
          <p:nvPr/>
        </p:nvSpPr>
        <p:spPr>
          <a:xfrm flipH="false" flipV="false" rot="0">
            <a:off x="6215181" y="5559858"/>
            <a:ext cx="5857637" cy="3566090"/>
          </a:xfrm>
          <a:custGeom>
            <a:avLst/>
            <a:gdLst/>
            <a:ahLst/>
            <a:cxnLst/>
            <a:rect r="r" b="b" t="t" l="l"/>
            <a:pathLst>
              <a:path h="3566090" w="5857637">
                <a:moveTo>
                  <a:pt x="0" y="0"/>
                </a:moveTo>
                <a:lnTo>
                  <a:pt x="5857638" y="0"/>
                </a:lnTo>
                <a:lnTo>
                  <a:pt x="5857638" y="3566090"/>
                </a:lnTo>
                <a:lnTo>
                  <a:pt x="0" y="3566090"/>
                </a:lnTo>
                <a:lnTo>
                  <a:pt x="0" y="0"/>
                </a:lnTo>
                <a:close/>
              </a:path>
            </a:pathLst>
          </a:custGeom>
          <a:blipFill>
            <a:blip r:embed="rId3"/>
            <a:stretch>
              <a:fillRect l="-12605" t="0" r="-11963" b="0"/>
            </a:stretch>
          </a:blipFill>
        </p:spPr>
      </p:sp>
      <p:sp>
        <p:nvSpPr>
          <p:cNvPr name="Freeform 21" id="21"/>
          <p:cNvSpPr/>
          <p:nvPr/>
        </p:nvSpPr>
        <p:spPr>
          <a:xfrm flipH="false" flipV="false" rot="0">
            <a:off x="12368094" y="5559858"/>
            <a:ext cx="5857637" cy="3566090"/>
          </a:xfrm>
          <a:custGeom>
            <a:avLst/>
            <a:gdLst/>
            <a:ahLst/>
            <a:cxnLst/>
            <a:rect r="r" b="b" t="t" l="l"/>
            <a:pathLst>
              <a:path h="3566090" w="5857637">
                <a:moveTo>
                  <a:pt x="0" y="0"/>
                </a:moveTo>
                <a:lnTo>
                  <a:pt x="5857637" y="0"/>
                </a:lnTo>
                <a:lnTo>
                  <a:pt x="5857637" y="3566090"/>
                </a:lnTo>
                <a:lnTo>
                  <a:pt x="0" y="3566090"/>
                </a:lnTo>
                <a:lnTo>
                  <a:pt x="0" y="0"/>
                </a:lnTo>
                <a:close/>
              </a:path>
            </a:pathLst>
          </a:custGeom>
          <a:blipFill>
            <a:blip r:embed="rId3"/>
            <a:stretch>
              <a:fillRect l="-12605" t="0" r="-11963" b="0"/>
            </a:stretch>
          </a:blipFill>
        </p:spPr>
      </p:sp>
      <p:sp>
        <p:nvSpPr>
          <p:cNvPr name="AutoShape 22" id="22"/>
          <p:cNvSpPr/>
          <p:nvPr/>
        </p:nvSpPr>
        <p:spPr>
          <a:xfrm>
            <a:off x="7231767" y="7850789"/>
            <a:ext cx="750725" cy="462053"/>
          </a:xfrm>
          <a:prstGeom prst="line">
            <a:avLst/>
          </a:prstGeom>
          <a:ln cap="flat" w="85725">
            <a:solidFill>
              <a:srgbClr val="D10719"/>
            </a:solidFill>
            <a:prstDash val="solid"/>
            <a:headEnd type="none" len="sm" w="sm"/>
            <a:tailEnd type="arrow" len="sm" w="med"/>
          </a:ln>
        </p:spPr>
      </p:sp>
      <p:sp>
        <p:nvSpPr>
          <p:cNvPr name="AutoShape 23" id="23"/>
          <p:cNvSpPr/>
          <p:nvPr/>
        </p:nvSpPr>
        <p:spPr>
          <a:xfrm>
            <a:off x="8540727" y="8462142"/>
            <a:ext cx="1191417" cy="0"/>
          </a:xfrm>
          <a:prstGeom prst="line">
            <a:avLst/>
          </a:prstGeom>
          <a:ln cap="flat" w="85725">
            <a:solidFill>
              <a:srgbClr val="D10719"/>
            </a:solidFill>
            <a:prstDash val="solid"/>
            <a:headEnd type="none" len="sm" w="sm"/>
            <a:tailEnd type="arrow" len="sm" w="med"/>
          </a:ln>
        </p:spPr>
      </p:sp>
      <p:sp>
        <p:nvSpPr>
          <p:cNvPr name="AutoShape 24" id="24"/>
          <p:cNvSpPr/>
          <p:nvPr/>
        </p:nvSpPr>
        <p:spPr>
          <a:xfrm flipV="true">
            <a:off x="10299460" y="7850789"/>
            <a:ext cx="751268" cy="462053"/>
          </a:xfrm>
          <a:prstGeom prst="line">
            <a:avLst/>
          </a:prstGeom>
          <a:ln cap="flat" w="85725">
            <a:solidFill>
              <a:srgbClr val="D10719"/>
            </a:solidFill>
            <a:prstDash val="solid"/>
            <a:headEnd type="none" len="sm" w="sm"/>
            <a:tailEnd type="arrow" len="sm" w="med"/>
          </a:ln>
        </p:spPr>
      </p:sp>
      <p:sp>
        <p:nvSpPr>
          <p:cNvPr name="AutoShape 25" id="25"/>
          <p:cNvSpPr/>
          <p:nvPr/>
        </p:nvSpPr>
        <p:spPr>
          <a:xfrm>
            <a:off x="13368219" y="7850789"/>
            <a:ext cx="778360" cy="462053"/>
          </a:xfrm>
          <a:prstGeom prst="line">
            <a:avLst/>
          </a:prstGeom>
          <a:ln cap="flat" w="85725">
            <a:solidFill>
              <a:srgbClr val="D10719"/>
            </a:solidFill>
            <a:prstDash val="solid"/>
            <a:headEnd type="none" len="sm" w="sm"/>
            <a:tailEnd type="arrow" len="sm" w="med"/>
          </a:ln>
        </p:spPr>
      </p:sp>
      <p:sp>
        <p:nvSpPr>
          <p:cNvPr name="AutoShape 26" id="26"/>
          <p:cNvSpPr/>
          <p:nvPr/>
        </p:nvSpPr>
        <p:spPr>
          <a:xfrm flipV="true">
            <a:off x="14603746" y="7110519"/>
            <a:ext cx="1393356" cy="1125922"/>
          </a:xfrm>
          <a:prstGeom prst="line">
            <a:avLst/>
          </a:prstGeom>
          <a:ln cap="flat" w="85725">
            <a:solidFill>
              <a:srgbClr val="D10719"/>
            </a:solidFill>
            <a:prstDash val="solid"/>
            <a:headEnd type="none" len="sm" w="sm"/>
            <a:tailEnd type="arrow" len="sm" w="med"/>
          </a:ln>
        </p:spPr>
      </p:sp>
      <p:sp>
        <p:nvSpPr>
          <p:cNvPr name="AutoShape 27" id="27"/>
          <p:cNvSpPr/>
          <p:nvPr/>
        </p:nvSpPr>
        <p:spPr>
          <a:xfrm>
            <a:off x="16366123" y="7039781"/>
            <a:ext cx="802438" cy="498911"/>
          </a:xfrm>
          <a:prstGeom prst="line">
            <a:avLst/>
          </a:prstGeom>
          <a:ln cap="flat" w="85725">
            <a:solidFill>
              <a:srgbClr val="D10719"/>
            </a:solidFill>
            <a:prstDash val="solid"/>
            <a:headEnd type="none" len="sm" w="sm"/>
            <a:tailEnd type="arrow" len="sm" w="med"/>
          </a:ln>
        </p:spPr>
      </p:sp>
      <p:sp>
        <p:nvSpPr>
          <p:cNvPr name="TextBox 28" id="28"/>
          <p:cNvSpPr txBox="true"/>
          <p:nvPr/>
        </p:nvSpPr>
        <p:spPr>
          <a:xfrm rot="0">
            <a:off x="2188907" y="4891087"/>
            <a:ext cx="1265672"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1) po</a:t>
            </a:r>
          </a:p>
        </p:txBody>
      </p:sp>
      <p:sp>
        <p:nvSpPr>
          <p:cNvPr name="TextBox 29" id="29"/>
          <p:cNvSpPr txBox="true"/>
          <p:nvPr/>
        </p:nvSpPr>
        <p:spPr>
          <a:xfrm rot="0">
            <a:off x="8540727" y="4891087"/>
            <a:ext cx="1265672"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2) de</a:t>
            </a:r>
          </a:p>
        </p:txBody>
      </p:sp>
      <p:sp>
        <p:nvSpPr>
          <p:cNvPr name="TextBox 30" id="30"/>
          <p:cNvSpPr txBox="true"/>
          <p:nvPr/>
        </p:nvSpPr>
        <p:spPr>
          <a:xfrm rot="0">
            <a:off x="14664076" y="4891087"/>
            <a:ext cx="1265672"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3) do</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9" id="9"/>
          <p:cNvGrpSpPr/>
          <p:nvPr/>
        </p:nvGrpSpPr>
        <p:grpSpPr>
          <a:xfrm rot="0">
            <a:off x="7089395" y="1910879"/>
            <a:ext cx="4109210" cy="1545341"/>
            <a:chOff x="0" y="0"/>
            <a:chExt cx="1238767" cy="465860"/>
          </a:xfrm>
        </p:grpSpPr>
        <p:sp>
          <p:nvSpPr>
            <p:cNvPr name="Freeform 10" id="10"/>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2" id="12"/>
          <p:cNvGrpSpPr/>
          <p:nvPr/>
        </p:nvGrpSpPr>
        <p:grpSpPr>
          <a:xfrm rot="0">
            <a:off x="478607" y="3513370"/>
            <a:ext cx="17330787" cy="1320568"/>
            <a:chOff x="0" y="0"/>
            <a:chExt cx="5237085" cy="399054"/>
          </a:xfrm>
        </p:grpSpPr>
        <p:sp>
          <p:nvSpPr>
            <p:cNvPr name="Freeform 13" id="13"/>
            <p:cNvSpPr/>
            <p:nvPr/>
          </p:nvSpPr>
          <p:spPr>
            <a:xfrm flipH="false" flipV="false" rot="0">
              <a:off x="0" y="0"/>
              <a:ext cx="5237085" cy="399054"/>
            </a:xfrm>
            <a:custGeom>
              <a:avLst/>
              <a:gdLst/>
              <a:ahLst/>
              <a:cxnLst/>
              <a:rect r="r" b="b" t="t" l="l"/>
              <a:pathLst>
                <a:path h="399054" w="5237085">
                  <a:moveTo>
                    <a:pt x="28590" y="0"/>
                  </a:moveTo>
                  <a:lnTo>
                    <a:pt x="5208496" y="0"/>
                  </a:lnTo>
                  <a:cubicBezTo>
                    <a:pt x="5224285" y="0"/>
                    <a:pt x="5237085" y="12800"/>
                    <a:pt x="5237085" y="28590"/>
                  </a:cubicBezTo>
                  <a:lnTo>
                    <a:pt x="5237085" y="370465"/>
                  </a:lnTo>
                  <a:cubicBezTo>
                    <a:pt x="5237085" y="378047"/>
                    <a:pt x="5234073" y="385319"/>
                    <a:pt x="5228711" y="390681"/>
                  </a:cubicBezTo>
                  <a:cubicBezTo>
                    <a:pt x="5223350" y="396042"/>
                    <a:pt x="5216078" y="399054"/>
                    <a:pt x="5208496" y="399054"/>
                  </a:cubicBezTo>
                  <a:lnTo>
                    <a:pt x="28590" y="399054"/>
                  </a:lnTo>
                  <a:cubicBezTo>
                    <a:pt x="21007" y="399054"/>
                    <a:pt x="13735" y="396042"/>
                    <a:pt x="8374" y="390681"/>
                  </a:cubicBezTo>
                  <a:cubicBezTo>
                    <a:pt x="3012" y="385319"/>
                    <a:pt x="0" y="378047"/>
                    <a:pt x="0" y="370465"/>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5237085" cy="427629"/>
            </a:xfrm>
            <a:prstGeom prst="rect">
              <a:avLst/>
            </a:prstGeom>
          </p:spPr>
          <p:txBody>
            <a:bodyPr anchor="ctr" rtlCol="false" tIns="34579" lIns="34579" bIns="34579" rIns="34579"/>
            <a:lstStyle/>
            <a:p>
              <a:pPr algn="ctr">
                <a:lnSpc>
                  <a:spcPts val="2240"/>
                </a:lnSpc>
              </a:pPr>
            </a:p>
          </p:txBody>
        </p:sp>
      </p:grpSp>
      <p:sp>
        <p:nvSpPr>
          <p:cNvPr name="TextBox 15" id="15"/>
          <p:cNvSpPr txBox="true"/>
          <p:nvPr/>
        </p:nvSpPr>
        <p:spPr>
          <a:xfrm rot="0">
            <a:off x="1036828" y="3696124"/>
            <a:ext cx="16214345" cy="981075"/>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Outras Três palavras, mas de quatro letras podem ser formadas da seguinte maneira:</a:t>
            </a:r>
          </a:p>
        </p:txBody>
      </p:sp>
      <p:sp>
        <p:nvSpPr>
          <p:cNvPr name="Freeform 16" id="16"/>
          <p:cNvSpPr/>
          <p:nvPr/>
        </p:nvSpPr>
        <p:spPr>
          <a:xfrm flipH="false" flipV="false" rot="0">
            <a:off x="59980" y="5559858"/>
            <a:ext cx="5857637" cy="3566090"/>
          </a:xfrm>
          <a:custGeom>
            <a:avLst/>
            <a:gdLst/>
            <a:ahLst/>
            <a:cxnLst/>
            <a:rect r="r" b="b" t="t" l="l"/>
            <a:pathLst>
              <a:path h="3566090" w="5857637">
                <a:moveTo>
                  <a:pt x="0" y="0"/>
                </a:moveTo>
                <a:lnTo>
                  <a:pt x="5857637" y="0"/>
                </a:lnTo>
                <a:lnTo>
                  <a:pt x="5857637" y="3566090"/>
                </a:lnTo>
                <a:lnTo>
                  <a:pt x="0" y="3566090"/>
                </a:lnTo>
                <a:lnTo>
                  <a:pt x="0" y="0"/>
                </a:lnTo>
                <a:close/>
              </a:path>
            </a:pathLst>
          </a:custGeom>
          <a:blipFill>
            <a:blip r:embed="rId3"/>
            <a:stretch>
              <a:fillRect l="-12605" t="0" r="-11963" b="0"/>
            </a:stretch>
          </a:blipFill>
        </p:spPr>
      </p:sp>
      <p:sp>
        <p:nvSpPr>
          <p:cNvPr name="AutoShape 17" id="17"/>
          <p:cNvSpPr/>
          <p:nvPr/>
        </p:nvSpPr>
        <p:spPr>
          <a:xfrm flipV="true">
            <a:off x="1105569" y="7030743"/>
            <a:ext cx="729953" cy="507948"/>
          </a:xfrm>
          <a:prstGeom prst="line">
            <a:avLst/>
          </a:prstGeom>
          <a:ln cap="flat" w="85725">
            <a:solidFill>
              <a:srgbClr val="D10719"/>
            </a:solidFill>
            <a:prstDash val="solid"/>
            <a:headEnd type="none" len="sm" w="sm"/>
            <a:tailEnd type="arrow" len="sm" w="med"/>
          </a:ln>
        </p:spPr>
      </p:sp>
      <p:sp>
        <p:nvSpPr>
          <p:cNvPr name="AutoShape 18" id="18"/>
          <p:cNvSpPr/>
          <p:nvPr/>
        </p:nvSpPr>
        <p:spPr>
          <a:xfrm flipV="true">
            <a:off x="2403117" y="6933142"/>
            <a:ext cx="1201483" cy="0"/>
          </a:xfrm>
          <a:prstGeom prst="line">
            <a:avLst/>
          </a:prstGeom>
          <a:ln cap="flat" w="85725">
            <a:solidFill>
              <a:srgbClr val="D10719"/>
            </a:solidFill>
            <a:prstDash val="solid"/>
            <a:headEnd type="none" len="sm" w="sm"/>
            <a:tailEnd type="arrow" len="sm" w="med"/>
          </a:ln>
        </p:spPr>
      </p:sp>
      <p:sp>
        <p:nvSpPr>
          <p:cNvPr name="AutoShape 19" id="19"/>
          <p:cNvSpPr/>
          <p:nvPr/>
        </p:nvSpPr>
        <p:spPr>
          <a:xfrm>
            <a:off x="4104085" y="7030743"/>
            <a:ext cx="796620" cy="507948"/>
          </a:xfrm>
          <a:prstGeom prst="line">
            <a:avLst/>
          </a:prstGeom>
          <a:ln cap="flat" w="85725">
            <a:solidFill>
              <a:srgbClr val="D10719"/>
            </a:solidFill>
            <a:prstDash val="solid"/>
            <a:headEnd type="none" len="sm" w="sm"/>
            <a:tailEnd type="arrow" len="sm" w="med"/>
          </a:ln>
        </p:spPr>
      </p:sp>
      <p:sp>
        <p:nvSpPr>
          <p:cNvPr name="Freeform 20" id="20"/>
          <p:cNvSpPr/>
          <p:nvPr/>
        </p:nvSpPr>
        <p:spPr>
          <a:xfrm flipH="false" flipV="false" rot="0">
            <a:off x="6215181" y="5559858"/>
            <a:ext cx="5857637" cy="3566090"/>
          </a:xfrm>
          <a:custGeom>
            <a:avLst/>
            <a:gdLst/>
            <a:ahLst/>
            <a:cxnLst/>
            <a:rect r="r" b="b" t="t" l="l"/>
            <a:pathLst>
              <a:path h="3566090" w="5857637">
                <a:moveTo>
                  <a:pt x="0" y="0"/>
                </a:moveTo>
                <a:lnTo>
                  <a:pt x="5857638" y="0"/>
                </a:lnTo>
                <a:lnTo>
                  <a:pt x="5857638" y="3566090"/>
                </a:lnTo>
                <a:lnTo>
                  <a:pt x="0" y="3566090"/>
                </a:lnTo>
                <a:lnTo>
                  <a:pt x="0" y="0"/>
                </a:lnTo>
                <a:close/>
              </a:path>
            </a:pathLst>
          </a:custGeom>
          <a:blipFill>
            <a:blip r:embed="rId3"/>
            <a:stretch>
              <a:fillRect l="-12605" t="0" r="-11963" b="0"/>
            </a:stretch>
          </a:blipFill>
        </p:spPr>
      </p:sp>
      <p:sp>
        <p:nvSpPr>
          <p:cNvPr name="Freeform 21" id="21"/>
          <p:cNvSpPr/>
          <p:nvPr/>
        </p:nvSpPr>
        <p:spPr>
          <a:xfrm flipH="false" flipV="false" rot="0">
            <a:off x="12368094" y="5559858"/>
            <a:ext cx="5857637" cy="3566090"/>
          </a:xfrm>
          <a:custGeom>
            <a:avLst/>
            <a:gdLst/>
            <a:ahLst/>
            <a:cxnLst/>
            <a:rect r="r" b="b" t="t" l="l"/>
            <a:pathLst>
              <a:path h="3566090" w="5857637">
                <a:moveTo>
                  <a:pt x="0" y="0"/>
                </a:moveTo>
                <a:lnTo>
                  <a:pt x="5857637" y="0"/>
                </a:lnTo>
                <a:lnTo>
                  <a:pt x="5857637" y="3566090"/>
                </a:lnTo>
                <a:lnTo>
                  <a:pt x="0" y="3566090"/>
                </a:lnTo>
                <a:lnTo>
                  <a:pt x="0" y="0"/>
                </a:lnTo>
                <a:close/>
              </a:path>
            </a:pathLst>
          </a:custGeom>
          <a:blipFill>
            <a:blip r:embed="rId3"/>
            <a:stretch>
              <a:fillRect l="-12605" t="0" r="-11963" b="0"/>
            </a:stretch>
          </a:blipFill>
        </p:spPr>
      </p:sp>
      <p:sp>
        <p:nvSpPr>
          <p:cNvPr name="AutoShape 22" id="22"/>
          <p:cNvSpPr/>
          <p:nvPr/>
        </p:nvSpPr>
        <p:spPr>
          <a:xfrm flipV="true">
            <a:off x="7231767" y="7039781"/>
            <a:ext cx="774925" cy="498911"/>
          </a:xfrm>
          <a:prstGeom prst="line">
            <a:avLst/>
          </a:prstGeom>
          <a:ln cap="flat" w="85725">
            <a:solidFill>
              <a:srgbClr val="D10719"/>
            </a:solidFill>
            <a:prstDash val="solid"/>
            <a:headEnd type="none" len="sm" w="sm"/>
            <a:tailEnd type="arrow" len="sm" w="med"/>
          </a:ln>
        </p:spPr>
      </p:sp>
      <p:sp>
        <p:nvSpPr>
          <p:cNvPr name="AutoShape 23" id="23"/>
          <p:cNvSpPr/>
          <p:nvPr/>
        </p:nvSpPr>
        <p:spPr>
          <a:xfrm>
            <a:off x="8540727" y="6933142"/>
            <a:ext cx="1196231" cy="0"/>
          </a:xfrm>
          <a:prstGeom prst="line">
            <a:avLst/>
          </a:prstGeom>
          <a:ln cap="flat" w="85725">
            <a:solidFill>
              <a:srgbClr val="D10719"/>
            </a:solidFill>
            <a:prstDash val="solid"/>
            <a:headEnd type="none" len="sm" w="sm"/>
            <a:tailEnd type="arrow" len="sm" w="med"/>
          </a:ln>
        </p:spPr>
      </p:sp>
      <p:sp>
        <p:nvSpPr>
          <p:cNvPr name="AutoShape 24" id="24"/>
          <p:cNvSpPr/>
          <p:nvPr/>
        </p:nvSpPr>
        <p:spPr>
          <a:xfrm>
            <a:off x="10257684" y="7039781"/>
            <a:ext cx="800763" cy="498911"/>
          </a:xfrm>
          <a:prstGeom prst="line">
            <a:avLst/>
          </a:prstGeom>
          <a:ln cap="flat" w="85725">
            <a:solidFill>
              <a:srgbClr val="D10719"/>
            </a:solidFill>
            <a:prstDash val="solid"/>
            <a:headEnd type="none" len="sm" w="sm"/>
            <a:tailEnd type="arrow" len="sm" w="med"/>
          </a:ln>
        </p:spPr>
      </p:sp>
      <p:sp>
        <p:nvSpPr>
          <p:cNvPr name="AutoShape 25" id="25"/>
          <p:cNvSpPr/>
          <p:nvPr/>
        </p:nvSpPr>
        <p:spPr>
          <a:xfrm>
            <a:off x="13368219" y="7850789"/>
            <a:ext cx="778360" cy="462053"/>
          </a:xfrm>
          <a:prstGeom prst="line">
            <a:avLst/>
          </a:prstGeom>
          <a:ln cap="flat" w="85725">
            <a:solidFill>
              <a:srgbClr val="D10719"/>
            </a:solidFill>
            <a:prstDash val="solid"/>
            <a:headEnd type="none" len="sm" w="sm"/>
            <a:tailEnd type="arrow" len="sm" w="med"/>
          </a:ln>
        </p:spPr>
      </p:sp>
      <p:sp>
        <p:nvSpPr>
          <p:cNvPr name="AutoShape 26" id="26"/>
          <p:cNvSpPr/>
          <p:nvPr/>
        </p:nvSpPr>
        <p:spPr>
          <a:xfrm flipV="true">
            <a:off x="14603746" y="7110519"/>
            <a:ext cx="1393356" cy="1125922"/>
          </a:xfrm>
          <a:prstGeom prst="line">
            <a:avLst/>
          </a:prstGeom>
          <a:ln cap="flat" w="85725">
            <a:solidFill>
              <a:srgbClr val="D10719"/>
            </a:solidFill>
            <a:prstDash val="solid"/>
            <a:headEnd type="none" len="sm" w="sm"/>
            <a:tailEnd type="arrow" len="sm" w="med"/>
          </a:ln>
        </p:spPr>
      </p:sp>
      <p:sp>
        <p:nvSpPr>
          <p:cNvPr name="AutoShape 27" id="27"/>
          <p:cNvSpPr/>
          <p:nvPr/>
        </p:nvSpPr>
        <p:spPr>
          <a:xfrm>
            <a:off x="16366123" y="7039781"/>
            <a:ext cx="802438" cy="498911"/>
          </a:xfrm>
          <a:prstGeom prst="line">
            <a:avLst/>
          </a:prstGeom>
          <a:ln cap="flat" w="85725">
            <a:solidFill>
              <a:srgbClr val="D10719"/>
            </a:solidFill>
            <a:prstDash val="solid"/>
            <a:headEnd type="none" len="sm" w="sm"/>
            <a:tailEnd type="arrow" len="sm" w="med"/>
          </a:ln>
        </p:spPr>
      </p:sp>
      <p:sp>
        <p:nvSpPr>
          <p:cNvPr name="TextBox 28" id="28"/>
          <p:cNvSpPr txBox="true"/>
          <p:nvPr/>
        </p:nvSpPr>
        <p:spPr>
          <a:xfrm rot="0">
            <a:off x="2161246" y="4891087"/>
            <a:ext cx="165510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1) papo</a:t>
            </a:r>
          </a:p>
        </p:txBody>
      </p:sp>
      <p:sp>
        <p:nvSpPr>
          <p:cNvPr name="TextBox 29" id="29"/>
          <p:cNvSpPr txBox="true"/>
          <p:nvPr/>
        </p:nvSpPr>
        <p:spPr>
          <a:xfrm rot="0">
            <a:off x="8264090" y="4891087"/>
            <a:ext cx="1759820"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2) poso</a:t>
            </a:r>
          </a:p>
        </p:txBody>
      </p:sp>
      <p:sp>
        <p:nvSpPr>
          <p:cNvPr name="TextBox 30" id="30"/>
          <p:cNvSpPr txBox="true"/>
          <p:nvPr/>
        </p:nvSpPr>
        <p:spPr>
          <a:xfrm rot="0">
            <a:off x="14445889" y="4891087"/>
            <a:ext cx="1702047"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3) doso</a:t>
            </a:r>
          </a:p>
        </p:txBody>
      </p:sp>
      <p:sp>
        <p:nvSpPr>
          <p:cNvPr name="AutoShape 31" id="31"/>
          <p:cNvSpPr/>
          <p:nvPr/>
        </p:nvSpPr>
        <p:spPr>
          <a:xfrm flipV="true">
            <a:off x="1835522" y="6195174"/>
            <a:ext cx="0" cy="642598"/>
          </a:xfrm>
          <a:prstGeom prst="line">
            <a:avLst/>
          </a:prstGeom>
          <a:ln cap="flat" w="85725">
            <a:solidFill>
              <a:srgbClr val="D10719"/>
            </a:solidFill>
            <a:prstDash val="solid"/>
            <a:headEnd type="none" len="sm" w="sm"/>
            <a:tailEnd type="arrow" len="sm" w="med"/>
          </a:ln>
        </p:spPr>
      </p:sp>
      <p:sp>
        <p:nvSpPr>
          <p:cNvPr name="AutoShape 32" id="32"/>
          <p:cNvSpPr/>
          <p:nvPr/>
        </p:nvSpPr>
        <p:spPr>
          <a:xfrm>
            <a:off x="2360254" y="6195174"/>
            <a:ext cx="0" cy="642598"/>
          </a:xfrm>
          <a:prstGeom prst="line">
            <a:avLst/>
          </a:prstGeom>
          <a:ln cap="flat" w="85725">
            <a:solidFill>
              <a:srgbClr val="D10719"/>
            </a:solidFill>
            <a:prstDash val="solid"/>
            <a:headEnd type="none" len="sm" w="sm"/>
            <a:tailEnd type="arrow" len="sm" w="med"/>
          </a:ln>
        </p:spPr>
      </p:sp>
      <p:sp>
        <p:nvSpPr>
          <p:cNvPr name="AutoShape 33" id="33"/>
          <p:cNvSpPr/>
          <p:nvPr/>
        </p:nvSpPr>
        <p:spPr>
          <a:xfrm flipV="true">
            <a:off x="9736957" y="6195174"/>
            <a:ext cx="0" cy="642598"/>
          </a:xfrm>
          <a:prstGeom prst="line">
            <a:avLst/>
          </a:prstGeom>
          <a:ln cap="flat" w="85725">
            <a:solidFill>
              <a:srgbClr val="D10719"/>
            </a:solidFill>
            <a:prstDash val="solid"/>
            <a:headEnd type="none" len="sm" w="sm"/>
            <a:tailEnd type="arrow" len="sm" w="med"/>
          </a:ln>
        </p:spPr>
      </p:sp>
      <p:sp>
        <p:nvSpPr>
          <p:cNvPr name="AutoShape 34" id="34"/>
          <p:cNvSpPr/>
          <p:nvPr/>
        </p:nvSpPr>
        <p:spPr>
          <a:xfrm flipH="true">
            <a:off x="10300547" y="6195174"/>
            <a:ext cx="0" cy="642598"/>
          </a:xfrm>
          <a:prstGeom prst="line">
            <a:avLst/>
          </a:prstGeom>
          <a:ln cap="flat" w="85725">
            <a:solidFill>
              <a:srgbClr val="D10719"/>
            </a:solidFill>
            <a:prstDash val="solid"/>
            <a:headEnd type="none" len="sm" w="sm"/>
            <a:tailEnd type="arrow" len="sm" w="med"/>
          </a:ln>
        </p:spPr>
      </p:sp>
      <p:sp>
        <p:nvSpPr>
          <p:cNvPr name="AutoShape 35" id="35"/>
          <p:cNvSpPr/>
          <p:nvPr/>
        </p:nvSpPr>
        <p:spPr>
          <a:xfrm flipV="true">
            <a:off x="15972611" y="6195174"/>
            <a:ext cx="0" cy="642598"/>
          </a:xfrm>
          <a:prstGeom prst="line">
            <a:avLst/>
          </a:prstGeom>
          <a:ln cap="flat" w="85725">
            <a:solidFill>
              <a:srgbClr val="D10719"/>
            </a:solidFill>
            <a:prstDash val="solid"/>
            <a:headEnd type="none" len="sm" w="sm"/>
            <a:tailEnd type="arrow" len="sm" w="med"/>
          </a:ln>
        </p:spPr>
      </p:sp>
      <p:sp>
        <p:nvSpPr>
          <p:cNvPr name="AutoShape 36" id="36"/>
          <p:cNvSpPr/>
          <p:nvPr/>
        </p:nvSpPr>
        <p:spPr>
          <a:xfrm flipH="true">
            <a:off x="16408986" y="6195174"/>
            <a:ext cx="0" cy="642598"/>
          </a:xfrm>
          <a:prstGeom prst="line">
            <a:avLst/>
          </a:prstGeom>
          <a:ln cap="flat" w="85725">
            <a:solidFill>
              <a:srgbClr val="D10719"/>
            </a:solidFill>
            <a:prstDash val="solid"/>
            <a:headEnd type="none" len="sm" w="sm"/>
            <a:tailEnd type="arrow" len="sm" w="med"/>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AUTÔMATO</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9" id="9"/>
          <p:cNvGrpSpPr/>
          <p:nvPr/>
        </p:nvGrpSpPr>
        <p:grpSpPr>
          <a:xfrm rot="0">
            <a:off x="7089395" y="1910879"/>
            <a:ext cx="4109210" cy="1545341"/>
            <a:chOff x="0" y="0"/>
            <a:chExt cx="1238767" cy="465860"/>
          </a:xfrm>
        </p:grpSpPr>
        <p:sp>
          <p:nvSpPr>
            <p:cNvPr name="Freeform 10" id="10"/>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2" id="12"/>
          <p:cNvGrpSpPr/>
          <p:nvPr/>
        </p:nvGrpSpPr>
        <p:grpSpPr>
          <a:xfrm rot="0">
            <a:off x="478607" y="3513370"/>
            <a:ext cx="17330787" cy="2802889"/>
            <a:chOff x="0" y="0"/>
            <a:chExt cx="5237085" cy="846988"/>
          </a:xfrm>
        </p:grpSpPr>
        <p:sp>
          <p:nvSpPr>
            <p:cNvPr name="Freeform 13" id="13"/>
            <p:cNvSpPr/>
            <p:nvPr/>
          </p:nvSpPr>
          <p:spPr>
            <a:xfrm flipH="false" flipV="false" rot="0">
              <a:off x="0" y="0"/>
              <a:ext cx="5237085" cy="846988"/>
            </a:xfrm>
            <a:custGeom>
              <a:avLst/>
              <a:gdLst/>
              <a:ahLst/>
              <a:cxnLst/>
              <a:rect r="r" b="b" t="t" l="l"/>
              <a:pathLst>
                <a:path h="846988" w="5237085">
                  <a:moveTo>
                    <a:pt x="28590" y="0"/>
                  </a:moveTo>
                  <a:lnTo>
                    <a:pt x="5208496" y="0"/>
                  </a:lnTo>
                  <a:cubicBezTo>
                    <a:pt x="5224285" y="0"/>
                    <a:pt x="5237085" y="12800"/>
                    <a:pt x="5237085" y="28590"/>
                  </a:cubicBezTo>
                  <a:lnTo>
                    <a:pt x="5237085" y="818398"/>
                  </a:lnTo>
                  <a:cubicBezTo>
                    <a:pt x="5237085" y="834188"/>
                    <a:pt x="5224285" y="846988"/>
                    <a:pt x="5208496" y="846988"/>
                  </a:cubicBezTo>
                  <a:lnTo>
                    <a:pt x="28590" y="846988"/>
                  </a:lnTo>
                  <a:cubicBezTo>
                    <a:pt x="21007" y="846988"/>
                    <a:pt x="13735" y="843976"/>
                    <a:pt x="8374" y="838614"/>
                  </a:cubicBezTo>
                  <a:cubicBezTo>
                    <a:pt x="3012" y="833253"/>
                    <a:pt x="0" y="825981"/>
                    <a:pt x="0" y="818398"/>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5237085" cy="875563"/>
            </a:xfrm>
            <a:prstGeom prst="rect">
              <a:avLst/>
            </a:prstGeom>
          </p:spPr>
          <p:txBody>
            <a:bodyPr anchor="ctr" rtlCol="false" tIns="34579" lIns="34579" bIns="34579" rIns="34579"/>
            <a:lstStyle/>
            <a:p>
              <a:pPr algn="ctr">
                <a:lnSpc>
                  <a:spcPts val="2240"/>
                </a:lnSpc>
              </a:pPr>
            </a:p>
          </p:txBody>
        </p:sp>
      </p:grpSp>
      <p:sp>
        <p:nvSpPr>
          <p:cNvPr name="TextBox 15" id="15"/>
          <p:cNvSpPr txBox="true"/>
          <p:nvPr/>
        </p:nvSpPr>
        <p:spPr>
          <a:xfrm rot="0">
            <a:off x="1036828" y="3696124"/>
            <a:ext cx="16214345" cy="24384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É importante observar que nunca formaremos palavras de três ou uma letra por conta da estrutura dos caminhos que torna essas palavras impossíveis. Porém, nós também achamos seis palavras que podem ser formadas e, por raciocínio, a resposta será 6, pois não temos uma alternativa de maior número.</a:t>
            </a:r>
          </a:p>
        </p:txBody>
      </p:sp>
      <p:grpSp>
        <p:nvGrpSpPr>
          <p:cNvPr name="Group 16" id="16"/>
          <p:cNvGrpSpPr/>
          <p:nvPr/>
        </p:nvGrpSpPr>
        <p:grpSpPr>
          <a:xfrm rot="0">
            <a:off x="6183026" y="6852962"/>
            <a:ext cx="5921948" cy="1843745"/>
            <a:chOff x="0" y="0"/>
            <a:chExt cx="1785237" cy="555817"/>
          </a:xfrm>
        </p:grpSpPr>
        <p:sp>
          <p:nvSpPr>
            <p:cNvPr name="Freeform 17" id="17"/>
            <p:cNvSpPr/>
            <p:nvPr/>
          </p:nvSpPr>
          <p:spPr>
            <a:xfrm flipH="false" flipV="false" rot="0">
              <a:off x="0" y="0"/>
              <a:ext cx="1785237" cy="555817"/>
            </a:xfrm>
            <a:custGeom>
              <a:avLst/>
              <a:gdLst/>
              <a:ahLst/>
              <a:cxnLst/>
              <a:rect r="r" b="b" t="t" l="l"/>
              <a:pathLst>
                <a:path h="555817" w="1785237">
                  <a:moveTo>
                    <a:pt x="83669" y="0"/>
                  </a:moveTo>
                  <a:lnTo>
                    <a:pt x="1701568" y="0"/>
                  </a:lnTo>
                  <a:cubicBezTo>
                    <a:pt x="1723758" y="0"/>
                    <a:pt x="1745040" y="8815"/>
                    <a:pt x="1760731" y="24506"/>
                  </a:cubicBezTo>
                  <a:cubicBezTo>
                    <a:pt x="1776422" y="40197"/>
                    <a:pt x="1785237" y="61479"/>
                    <a:pt x="1785237" y="83669"/>
                  </a:cubicBezTo>
                  <a:lnTo>
                    <a:pt x="1785237" y="472148"/>
                  </a:lnTo>
                  <a:cubicBezTo>
                    <a:pt x="1785237" y="494339"/>
                    <a:pt x="1776422" y="515620"/>
                    <a:pt x="1760731" y="531311"/>
                  </a:cubicBezTo>
                  <a:cubicBezTo>
                    <a:pt x="1745040" y="547002"/>
                    <a:pt x="1723758" y="555817"/>
                    <a:pt x="1701568" y="555817"/>
                  </a:cubicBezTo>
                  <a:lnTo>
                    <a:pt x="83669" y="555817"/>
                  </a:lnTo>
                  <a:cubicBezTo>
                    <a:pt x="61479" y="555817"/>
                    <a:pt x="40197" y="547002"/>
                    <a:pt x="24506" y="531311"/>
                  </a:cubicBezTo>
                  <a:cubicBezTo>
                    <a:pt x="8815" y="515620"/>
                    <a:pt x="0" y="494339"/>
                    <a:pt x="0" y="472148"/>
                  </a:cubicBezTo>
                  <a:lnTo>
                    <a:pt x="0" y="83669"/>
                  </a:lnTo>
                  <a:cubicBezTo>
                    <a:pt x="0" y="61479"/>
                    <a:pt x="8815" y="40197"/>
                    <a:pt x="24506" y="24506"/>
                  </a:cubicBezTo>
                  <a:cubicBezTo>
                    <a:pt x="40197" y="8815"/>
                    <a:pt x="61479" y="0"/>
                    <a:pt x="83669" y="0"/>
                  </a:cubicBezTo>
                  <a:close/>
                </a:path>
              </a:pathLst>
            </a:custGeom>
            <a:solidFill>
              <a:srgbClr val="169D53"/>
            </a:solidFill>
            <a:ln w="57150" cap="rnd">
              <a:solidFill>
                <a:srgbClr val="000000"/>
              </a:solidFill>
              <a:prstDash val="solid"/>
              <a:round/>
            </a:ln>
          </p:spPr>
        </p:sp>
        <p:sp>
          <p:nvSpPr>
            <p:cNvPr name="TextBox 18" id="18"/>
            <p:cNvSpPr txBox="true"/>
            <p:nvPr/>
          </p:nvSpPr>
          <p:spPr>
            <a:xfrm>
              <a:off x="0" y="-85725"/>
              <a:ext cx="17852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E) 6</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6056582" y="4643688"/>
            <a:ext cx="6343016" cy="3041677"/>
            <a:chOff x="0" y="0"/>
            <a:chExt cx="1916758" cy="919146"/>
          </a:xfrm>
        </p:grpSpPr>
        <p:sp>
          <p:nvSpPr>
            <p:cNvPr name="Freeform 3" id="3"/>
            <p:cNvSpPr/>
            <p:nvPr/>
          </p:nvSpPr>
          <p:spPr>
            <a:xfrm flipH="false" flipV="false" rot="0">
              <a:off x="0" y="0"/>
              <a:ext cx="1916758" cy="919146"/>
            </a:xfrm>
            <a:custGeom>
              <a:avLst/>
              <a:gdLst/>
              <a:ahLst/>
              <a:cxnLst/>
              <a:rect r="r" b="b" t="t" l="l"/>
              <a:pathLst>
                <a:path h="919146" w="1916758">
                  <a:moveTo>
                    <a:pt x="78115" y="0"/>
                  </a:moveTo>
                  <a:lnTo>
                    <a:pt x="1838643" y="0"/>
                  </a:lnTo>
                  <a:cubicBezTo>
                    <a:pt x="1859360" y="0"/>
                    <a:pt x="1879229" y="8230"/>
                    <a:pt x="1893878" y="22879"/>
                  </a:cubicBezTo>
                  <a:cubicBezTo>
                    <a:pt x="1908528" y="37529"/>
                    <a:pt x="1916758" y="57397"/>
                    <a:pt x="1916758" y="78115"/>
                  </a:cubicBezTo>
                  <a:lnTo>
                    <a:pt x="1916758" y="841031"/>
                  </a:lnTo>
                  <a:cubicBezTo>
                    <a:pt x="1916758" y="884173"/>
                    <a:pt x="1881785" y="919146"/>
                    <a:pt x="1838643" y="919146"/>
                  </a:cubicBezTo>
                  <a:lnTo>
                    <a:pt x="78115" y="919146"/>
                  </a:lnTo>
                  <a:cubicBezTo>
                    <a:pt x="57397" y="919146"/>
                    <a:pt x="37529" y="910916"/>
                    <a:pt x="22879" y="896267"/>
                  </a:cubicBezTo>
                  <a:cubicBezTo>
                    <a:pt x="8230" y="881617"/>
                    <a:pt x="0" y="861748"/>
                    <a:pt x="0" y="841031"/>
                  </a:cubicBezTo>
                  <a:lnTo>
                    <a:pt x="0" y="78115"/>
                  </a:lnTo>
                  <a:cubicBezTo>
                    <a:pt x="0" y="57397"/>
                    <a:pt x="8230" y="37529"/>
                    <a:pt x="22879" y="22879"/>
                  </a:cubicBezTo>
                  <a:cubicBezTo>
                    <a:pt x="37529" y="8230"/>
                    <a:pt x="57397" y="0"/>
                    <a:pt x="78115" y="0"/>
                  </a:cubicBezTo>
                  <a:close/>
                </a:path>
              </a:pathLst>
            </a:custGeom>
            <a:solidFill>
              <a:srgbClr val="F7AC16"/>
            </a:solidFill>
            <a:ln w="57150" cap="rnd">
              <a:solidFill>
                <a:srgbClr val="000000"/>
              </a:solidFill>
              <a:prstDash val="solid"/>
              <a:round/>
            </a:ln>
          </p:spPr>
        </p:sp>
        <p:sp>
          <p:nvSpPr>
            <p:cNvPr name="TextBox 4" id="4"/>
            <p:cNvSpPr txBox="true"/>
            <p:nvPr/>
          </p:nvSpPr>
          <p:spPr>
            <a:xfrm>
              <a:off x="0" y="-28575"/>
              <a:ext cx="1916758" cy="947721"/>
            </a:xfrm>
            <a:prstGeom prst="rect">
              <a:avLst/>
            </a:prstGeom>
          </p:spPr>
          <p:txBody>
            <a:bodyPr anchor="ctr" rtlCol="false" tIns="34579" lIns="34579" bIns="34579" rIns="34579"/>
            <a:lstStyle/>
            <a:p>
              <a:pPr algn="ctr">
                <a:lnSpc>
                  <a:spcPts val="2240"/>
                </a:lnSpc>
              </a:pPr>
            </a:p>
          </p:txBody>
        </p:sp>
      </p:grpSp>
      <p:grpSp>
        <p:nvGrpSpPr>
          <p:cNvPr name="Group 5" id="5"/>
          <p:cNvGrpSpPr/>
          <p:nvPr/>
        </p:nvGrpSpPr>
        <p:grpSpPr>
          <a:xfrm rot="0">
            <a:off x="59980" y="9125948"/>
            <a:ext cx="2761763" cy="1163435"/>
            <a:chOff x="0" y="0"/>
            <a:chExt cx="3682351" cy="1551247"/>
          </a:xfrm>
        </p:grpSpPr>
        <p:grpSp>
          <p:nvGrpSpPr>
            <p:cNvPr name="Group 6" id="6"/>
            <p:cNvGrpSpPr/>
            <p:nvPr/>
          </p:nvGrpSpPr>
          <p:grpSpPr>
            <a:xfrm rot="0">
              <a:off x="257361" y="176470"/>
              <a:ext cx="3167629" cy="1198307"/>
              <a:chOff x="0" y="0"/>
              <a:chExt cx="812800" cy="307480"/>
            </a:xfrm>
          </p:grpSpPr>
          <p:sp>
            <p:nvSpPr>
              <p:cNvPr name="Freeform 7" id="7"/>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8" id="8"/>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10" id="10"/>
          <p:cNvGrpSpPr/>
          <p:nvPr/>
        </p:nvGrpSpPr>
        <p:grpSpPr>
          <a:xfrm rot="0">
            <a:off x="534667" y="2045303"/>
            <a:ext cx="17330787" cy="2293585"/>
            <a:chOff x="0" y="0"/>
            <a:chExt cx="5237085" cy="693085"/>
          </a:xfrm>
        </p:grpSpPr>
        <p:sp>
          <p:nvSpPr>
            <p:cNvPr name="Freeform 11" id="11"/>
            <p:cNvSpPr/>
            <p:nvPr/>
          </p:nvSpPr>
          <p:spPr>
            <a:xfrm flipH="false" flipV="false" rot="0">
              <a:off x="0" y="0"/>
              <a:ext cx="5237085" cy="693085"/>
            </a:xfrm>
            <a:custGeom>
              <a:avLst/>
              <a:gdLst/>
              <a:ahLst/>
              <a:cxnLst/>
              <a:rect r="r" b="b" t="t" l="l"/>
              <a:pathLst>
                <a:path h="693085" w="5237085">
                  <a:moveTo>
                    <a:pt x="28590" y="0"/>
                  </a:moveTo>
                  <a:lnTo>
                    <a:pt x="5208496" y="0"/>
                  </a:lnTo>
                  <a:cubicBezTo>
                    <a:pt x="5224285" y="0"/>
                    <a:pt x="5237085" y="12800"/>
                    <a:pt x="5237085" y="28590"/>
                  </a:cubicBezTo>
                  <a:lnTo>
                    <a:pt x="5237085" y="664495"/>
                  </a:lnTo>
                  <a:cubicBezTo>
                    <a:pt x="5237085" y="672077"/>
                    <a:pt x="5234073" y="679349"/>
                    <a:pt x="5228711" y="684711"/>
                  </a:cubicBezTo>
                  <a:cubicBezTo>
                    <a:pt x="5223350" y="690073"/>
                    <a:pt x="5216078" y="693085"/>
                    <a:pt x="5208496" y="693085"/>
                  </a:cubicBezTo>
                  <a:lnTo>
                    <a:pt x="28590" y="693085"/>
                  </a:lnTo>
                  <a:cubicBezTo>
                    <a:pt x="21007" y="693085"/>
                    <a:pt x="13735" y="690073"/>
                    <a:pt x="8374" y="684711"/>
                  </a:cubicBezTo>
                  <a:cubicBezTo>
                    <a:pt x="3012" y="679349"/>
                    <a:pt x="0" y="672077"/>
                    <a:pt x="0" y="664495"/>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5237085" cy="721660"/>
            </a:xfrm>
            <a:prstGeom prst="rect">
              <a:avLst/>
            </a:prstGeom>
          </p:spPr>
          <p:txBody>
            <a:bodyPr anchor="ctr" rtlCol="false" tIns="34579" lIns="34579" bIns="34579" rIns="34579"/>
            <a:lstStyle/>
            <a:p>
              <a:pPr algn="ctr">
                <a:lnSpc>
                  <a:spcPts val="2240"/>
                </a:lnSpc>
              </a:pPr>
            </a:p>
          </p:txBody>
        </p:sp>
      </p:grpSp>
      <p:sp>
        <p:nvSpPr>
          <p:cNvPr name="TextBox 13" id="13"/>
          <p:cNvSpPr txBox="true"/>
          <p:nvPr/>
        </p:nvSpPr>
        <p:spPr>
          <a:xfrm rot="0">
            <a:off x="1092888" y="2228057"/>
            <a:ext cx="16214345" cy="5838825"/>
          </a:xfrm>
          <a:prstGeom prst="rect">
            <a:avLst/>
          </a:prstGeom>
        </p:spPr>
        <p:txBody>
          <a:bodyPr anchor="t" rtlCol="false" tIns="0" lIns="0" bIns="0" rIns="0">
            <a:spAutoFit/>
          </a:bodyPr>
          <a:lstStyle/>
          <a:p>
            <a:pPr algn="just">
              <a:lnSpc>
                <a:spcPts val="3856"/>
              </a:lnSpc>
            </a:pPr>
            <a:r>
              <a:rPr lang="en-US" b="true" sz="3213" spc="-192">
                <a:solidFill>
                  <a:srgbClr val="000000"/>
                </a:solidFill>
                <a:latin typeface="Space Mono Bold"/>
                <a:ea typeface="Space Mono Bold"/>
                <a:cs typeface="Space Mono Bold"/>
                <a:sym typeface="Space Mono Bold"/>
              </a:rPr>
              <a:t>Uma cidade tem exatamente cinco bairros: Areias, Brejo, Centro, Delta e Embu. Existem exatamente seis linhas de ônibus ligando os bairros, com os seguintes preços de passagens (o preço é o mesmo para a ida ou a volta):</a:t>
            </a:r>
          </a:p>
          <a:p>
            <a:pPr algn="just">
              <a:lnSpc>
                <a:spcPts val="3856"/>
              </a:lnSpc>
            </a:pPr>
          </a:p>
          <a:p>
            <a:pPr algn="ctr">
              <a:lnSpc>
                <a:spcPts val="3856"/>
              </a:lnSpc>
            </a:pPr>
            <a:r>
              <a:rPr lang="en-US" b="true" sz="3213" spc="-192">
                <a:solidFill>
                  <a:srgbClr val="000000"/>
                </a:solidFill>
                <a:latin typeface="Space Mono Bold"/>
                <a:ea typeface="Space Mono Bold"/>
                <a:cs typeface="Space Mono Bold"/>
                <a:sym typeface="Space Mono Bold"/>
              </a:rPr>
              <a:t>Centro -- Brejo: R$ 9,00</a:t>
            </a:r>
          </a:p>
          <a:p>
            <a:pPr algn="ctr">
              <a:lnSpc>
                <a:spcPts val="3856"/>
              </a:lnSpc>
            </a:pPr>
            <a:r>
              <a:rPr lang="en-US" b="true" sz="3213" spc="-192">
                <a:solidFill>
                  <a:srgbClr val="000000"/>
                </a:solidFill>
                <a:latin typeface="Space Mono Bold"/>
                <a:ea typeface="Space Mono Bold"/>
                <a:cs typeface="Space Mono Bold"/>
                <a:sym typeface="Space Mono Bold"/>
              </a:rPr>
              <a:t>Delta -- Embu: R$ 3,00</a:t>
            </a:r>
          </a:p>
          <a:p>
            <a:pPr algn="ctr">
              <a:lnSpc>
                <a:spcPts val="3856"/>
              </a:lnSpc>
            </a:pPr>
            <a:r>
              <a:rPr lang="en-US" b="true" sz="3213" spc="-192">
                <a:solidFill>
                  <a:srgbClr val="000000"/>
                </a:solidFill>
                <a:latin typeface="Space Mono Bold"/>
                <a:ea typeface="Space Mono Bold"/>
                <a:cs typeface="Space Mono Bold"/>
                <a:sym typeface="Space Mono Bold"/>
              </a:rPr>
              <a:t>Centro -- Embu: R$ 3,00</a:t>
            </a:r>
          </a:p>
          <a:p>
            <a:pPr algn="ctr">
              <a:lnSpc>
                <a:spcPts val="3856"/>
              </a:lnSpc>
            </a:pPr>
            <a:r>
              <a:rPr lang="en-US" b="true" sz="3213" spc="-192">
                <a:solidFill>
                  <a:srgbClr val="000000"/>
                </a:solidFill>
                <a:latin typeface="Space Mono Bold"/>
                <a:ea typeface="Space Mono Bold"/>
                <a:cs typeface="Space Mono Bold"/>
                <a:sym typeface="Space Mono Bold"/>
              </a:rPr>
              <a:t>Areias -- Brejo: R$ 4,00</a:t>
            </a:r>
          </a:p>
          <a:p>
            <a:pPr algn="ctr">
              <a:lnSpc>
                <a:spcPts val="3856"/>
              </a:lnSpc>
            </a:pPr>
            <a:r>
              <a:rPr lang="en-US" b="true" sz="3213" spc="-192">
                <a:solidFill>
                  <a:srgbClr val="000000"/>
                </a:solidFill>
                <a:latin typeface="Space Mono Bold"/>
                <a:ea typeface="Space Mono Bold"/>
                <a:cs typeface="Space Mono Bold"/>
                <a:sym typeface="Space Mono Bold"/>
              </a:rPr>
              <a:t>Centro -- Delta: R$ 1,00</a:t>
            </a:r>
          </a:p>
          <a:p>
            <a:pPr algn="ctr">
              <a:lnSpc>
                <a:spcPts val="3856"/>
              </a:lnSpc>
            </a:pPr>
            <a:r>
              <a:rPr lang="en-US" b="true" sz="3213" spc="-192">
                <a:solidFill>
                  <a:srgbClr val="000000"/>
                </a:solidFill>
                <a:latin typeface="Space Mono Bold"/>
                <a:ea typeface="Space Mono Bold"/>
                <a:cs typeface="Space Mono Bold"/>
                <a:sym typeface="Space Mono Bold"/>
              </a:rPr>
              <a:t>Areias -- Delta: R$ 2,00</a:t>
            </a:r>
          </a:p>
          <a:p>
            <a:pPr algn="just">
              <a:lnSpc>
                <a:spcPts val="3856"/>
              </a:lnSpc>
              <a:spcBef>
                <a:spcPct val="0"/>
              </a:spcBef>
            </a:pPr>
          </a:p>
        </p:txBody>
      </p:sp>
      <p:sp>
        <p:nvSpPr>
          <p:cNvPr name="TextBox 14" id="14"/>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15" id="15"/>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534667" y="2045303"/>
            <a:ext cx="17330787" cy="1397097"/>
            <a:chOff x="0" y="0"/>
            <a:chExt cx="5237085" cy="422180"/>
          </a:xfrm>
        </p:grpSpPr>
        <p:sp>
          <p:nvSpPr>
            <p:cNvPr name="Freeform 8" id="8"/>
            <p:cNvSpPr/>
            <p:nvPr/>
          </p:nvSpPr>
          <p:spPr>
            <a:xfrm flipH="false" flipV="false" rot="0">
              <a:off x="0" y="0"/>
              <a:ext cx="5237085" cy="422180"/>
            </a:xfrm>
            <a:custGeom>
              <a:avLst/>
              <a:gdLst/>
              <a:ahLst/>
              <a:cxnLst/>
              <a:rect r="r" b="b" t="t" l="l"/>
              <a:pathLst>
                <a:path h="422180" w="5237085">
                  <a:moveTo>
                    <a:pt x="28590" y="0"/>
                  </a:moveTo>
                  <a:lnTo>
                    <a:pt x="5208496" y="0"/>
                  </a:lnTo>
                  <a:cubicBezTo>
                    <a:pt x="5224285" y="0"/>
                    <a:pt x="5237085" y="12800"/>
                    <a:pt x="5237085" y="28590"/>
                  </a:cubicBezTo>
                  <a:lnTo>
                    <a:pt x="5237085" y="393591"/>
                  </a:lnTo>
                  <a:cubicBezTo>
                    <a:pt x="5237085" y="401173"/>
                    <a:pt x="5234073" y="408445"/>
                    <a:pt x="5228711" y="413807"/>
                  </a:cubicBezTo>
                  <a:cubicBezTo>
                    <a:pt x="5223350" y="419168"/>
                    <a:pt x="5216078" y="422180"/>
                    <a:pt x="5208496" y="422180"/>
                  </a:cubicBezTo>
                  <a:lnTo>
                    <a:pt x="28590" y="422180"/>
                  </a:lnTo>
                  <a:cubicBezTo>
                    <a:pt x="12800" y="422180"/>
                    <a:pt x="0" y="409380"/>
                    <a:pt x="0" y="393591"/>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5237085" cy="450755"/>
            </a:xfrm>
            <a:prstGeom prst="rect">
              <a:avLst/>
            </a:prstGeom>
          </p:spPr>
          <p:txBody>
            <a:bodyPr anchor="ctr" rtlCol="false" tIns="34579" lIns="34579" bIns="34579" rIns="34579"/>
            <a:lstStyle/>
            <a:p>
              <a:pPr algn="ctr">
                <a:lnSpc>
                  <a:spcPts val="2240"/>
                </a:lnSpc>
              </a:pPr>
            </a:p>
          </p:txBody>
        </p:sp>
      </p:grpSp>
      <p:sp>
        <p:nvSpPr>
          <p:cNvPr name="TextBox 10" id="10"/>
          <p:cNvSpPr txBox="true"/>
          <p:nvPr/>
        </p:nvSpPr>
        <p:spPr>
          <a:xfrm rot="0">
            <a:off x="1092888" y="2228057"/>
            <a:ext cx="16214345" cy="981075"/>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Questão 1. </a:t>
            </a:r>
            <a:r>
              <a:rPr lang="en-US" sz="3213" spc="-192">
                <a:solidFill>
                  <a:srgbClr val="000000"/>
                </a:solidFill>
                <a:latin typeface="Space Mono"/>
                <a:ea typeface="Space Mono"/>
                <a:cs typeface="Space Mono"/>
                <a:sym typeface="Space Mono"/>
              </a:rPr>
              <a:t>Qual o menor valor total em passagens para ir de ônibus de Embu para Brejo?</a:t>
            </a:r>
          </a:p>
        </p:txBody>
      </p:sp>
      <p:sp>
        <p:nvSpPr>
          <p:cNvPr name="TextBox 11" id="11"/>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12" id="12"/>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grpSp>
        <p:nvGrpSpPr>
          <p:cNvPr name="Group 13" id="13"/>
          <p:cNvGrpSpPr/>
          <p:nvPr/>
        </p:nvGrpSpPr>
        <p:grpSpPr>
          <a:xfrm rot="0">
            <a:off x="2062303" y="4228132"/>
            <a:ext cx="5249845" cy="4003890"/>
            <a:chOff x="0" y="0"/>
            <a:chExt cx="1586419" cy="1209911"/>
          </a:xfrm>
        </p:grpSpPr>
        <p:sp>
          <p:nvSpPr>
            <p:cNvPr name="Freeform 14" id="14"/>
            <p:cNvSpPr/>
            <p:nvPr/>
          </p:nvSpPr>
          <p:spPr>
            <a:xfrm flipH="false" flipV="false" rot="0">
              <a:off x="0" y="0"/>
              <a:ext cx="1586419" cy="1209911"/>
            </a:xfrm>
            <a:custGeom>
              <a:avLst/>
              <a:gdLst/>
              <a:ahLst/>
              <a:cxnLst/>
              <a:rect r="r" b="b" t="t" l="l"/>
              <a:pathLst>
                <a:path h="1209911" w="1586419">
                  <a:moveTo>
                    <a:pt x="94380" y="0"/>
                  </a:moveTo>
                  <a:lnTo>
                    <a:pt x="1492038" y="0"/>
                  </a:lnTo>
                  <a:cubicBezTo>
                    <a:pt x="1517070" y="0"/>
                    <a:pt x="1541076" y="9944"/>
                    <a:pt x="1558775" y="27643"/>
                  </a:cubicBezTo>
                  <a:cubicBezTo>
                    <a:pt x="1576475" y="45343"/>
                    <a:pt x="1586419" y="69349"/>
                    <a:pt x="1586419" y="94380"/>
                  </a:cubicBezTo>
                  <a:lnTo>
                    <a:pt x="1586419" y="1115531"/>
                  </a:lnTo>
                  <a:cubicBezTo>
                    <a:pt x="1586419" y="1167656"/>
                    <a:pt x="1544163" y="1209911"/>
                    <a:pt x="1492038" y="1209911"/>
                  </a:cubicBezTo>
                  <a:lnTo>
                    <a:pt x="94380" y="1209911"/>
                  </a:lnTo>
                  <a:cubicBezTo>
                    <a:pt x="69349" y="1209911"/>
                    <a:pt x="45343" y="1199968"/>
                    <a:pt x="27643" y="1182268"/>
                  </a:cubicBezTo>
                  <a:cubicBezTo>
                    <a:pt x="9944" y="1164568"/>
                    <a:pt x="0" y="1140562"/>
                    <a:pt x="0" y="1115531"/>
                  </a:cubicBezTo>
                  <a:lnTo>
                    <a:pt x="0" y="94380"/>
                  </a:lnTo>
                  <a:cubicBezTo>
                    <a:pt x="0" y="42256"/>
                    <a:pt x="42256" y="0"/>
                    <a:pt x="9438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1586419" cy="1238486"/>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2692203" y="4614438"/>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R$ 5,00</a:t>
            </a:r>
          </a:p>
          <a:p>
            <a:pPr algn="l">
              <a:lnSpc>
                <a:spcPts val="5056"/>
              </a:lnSpc>
            </a:pPr>
            <a:r>
              <a:rPr lang="en-US" sz="4213" spc="-252" b="true">
                <a:solidFill>
                  <a:srgbClr val="000000"/>
                </a:solidFill>
                <a:latin typeface="Space Mono Bold"/>
                <a:ea typeface="Space Mono Bold"/>
                <a:cs typeface="Space Mono Bold"/>
                <a:sym typeface="Space Mono Bold"/>
              </a:rPr>
              <a:t>B)</a:t>
            </a:r>
            <a:r>
              <a:rPr lang="en-US" sz="4213" spc="-252" b="true">
                <a:solidFill>
                  <a:srgbClr val="000000"/>
                </a:solidFill>
                <a:latin typeface="Space Mono Bold"/>
                <a:ea typeface="Space Mono Bold"/>
                <a:cs typeface="Space Mono Bold"/>
                <a:sym typeface="Space Mono Bold"/>
              </a:rPr>
              <a:t> R$ 7,00</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R$ 9,00</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R$ 13,00</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R$ 14,00</a:t>
            </a:r>
          </a:p>
        </p:txBody>
      </p:sp>
      <p:sp>
        <p:nvSpPr>
          <p:cNvPr name="Freeform 17" id="17"/>
          <p:cNvSpPr/>
          <p:nvPr/>
        </p:nvSpPr>
        <p:spPr>
          <a:xfrm flipH="false" flipV="false" rot="0">
            <a:off x="7714288" y="4262976"/>
            <a:ext cx="9338931" cy="3969046"/>
          </a:xfrm>
          <a:custGeom>
            <a:avLst/>
            <a:gdLst/>
            <a:ahLst/>
            <a:cxnLst/>
            <a:rect r="r" b="b" t="t" l="l"/>
            <a:pathLst>
              <a:path h="3969046" w="9338931">
                <a:moveTo>
                  <a:pt x="0" y="0"/>
                </a:moveTo>
                <a:lnTo>
                  <a:pt x="9338931" y="0"/>
                </a:lnTo>
                <a:lnTo>
                  <a:pt x="9338931" y="3969046"/>
                </a:lnTo>
                <a:lnTo>
                  <a:pt x="0" y="3969046"/>
                </a:lnTo>
                <a:lnTo>
                  <a:pt x="0" y="0"/>
                </a:lnTo>
                <a:close/>
              </a:path>
            </a:pathLst>
          </a:custGeom>
          <a:blipFill>
            <a:blip r:embed="rId3"/>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sp>
        <p:nvSpPr>
          <p:cNvPr name="Freeform 9" id="9"/>
          <p:cNvSpPr/>
          <p:nvPr/>
        </p:nvSpPr>
        <p:spPr>
          <a:xfrm flipH="false" flipV="false" rot="0">
            <a:off x="3246197" y="5616154"/>
            <a:ext cx="9338931" cy="3969046"/>
          </a:xfrm>
          <a:custGeom>
            <a:avLst/>
            <a:gdLst/>
            <a:ahLst/>
            <a:cxnLst/>
            <a:rect r="r" b="b" t="t" l="l"/>
            <a:pathLst>
              <a:path h="3969046" w="9338931">
                <a:moveTo>
                  <a:pt x="0" y="0"/>
                </a:moveTo>
                <a:lnTo>
                  <a:pt x="9338931" y="0"/>
                </a:lnTo>
                <a:lnTo>
                  <a:pt x="9338931" y="3969046"/>
                </a:lnTo>
                <a:lnTo>
                  <a:pt x="0" y="3969046"/>
                </a:lnTo>
                <a:lnTo>
                  <a:pt x="0" y="0"/>
                </a:lnTo>
                <a:close/>
              </a:path>
            </a:pathLst>
          </a:custGeom>
          <a:blipFill>
            <a:blip r:embed="rId3"/>
            <a:stretch>
              <a:fillRect l="0" t="0" r="0" b="0"/>
            </a:stretch>
          </a:blipFill>
        </p:spPr>
      </p:sp>
      <p:grpSp>
        <p:nvGrpSpPr>
          <p:cNvPr name="Group 10" id="10"/>
          <p:cNvGrpSpPr/>
          <p:nvPr/>
        </p:nvGrpSpPr>
        <p:grpSpPr>
          <a:xfrm rot="0">
            <a:off x="7089395" y="1910879"/>
            <a:ext cx="4109210" cy="1545341"/>
            <a:chOff x="0" y="0"/>
            <a:chExt cx="1238767" cy="465860"/>
          </a:xfrm>
        </p:grpSpPr>
        <p:sp>
          <p:nvSpPr>
            <p:cNvPr name="Freeform 11" id="11"/>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3" id="13"/>
          <p:cNvGrpSpPr/>
          <p:nvPr/>
        </p:nvGrpSpPr>
        <p:grpSpPr>
          <a:xfrm rot="0">
            <a:off x="478607" y="3627670"/>
            <a:ext cx="17330787" cy="1825994"/>
            <a:chOff x="0" y="0"/>
            <a:chExt cx="5237085" cy="551786"/>
          </a:xfrm>
        </p:grpSpPr>
        <p:sp>
          <p:nvSpPr>
            <p:cNvPr name="Freeform 14" id="14"/>
            <p:cNvSpPr/>
            <p:nvPr/>
          </p:nvSpPr>
          <p:spPr>
            <a:xfrm flipH="false" flipV="false" rot="0">
              <a:off x="0" y="0"/>
              <a:ext cx="5237085" cy="551786"/>
            </a:xfrm>
            <a:custGeom>
              <a:avLst/>
              <a:gdLst/>
              <a:ahLst/>
              <a:cxnLst/>
              <a:rect r="r" b="b" t="t" l="l"/>
              <a:pathLst>
                <a:path h="551786" w="5237085">
                  <a:moveTo>
                    <a:pt x="28590" y="0"/>
                  </a:moveTo>
                  <a:lnTo>
                    <a:pt x="5208496" y="0"/>
                  </a:lnTo>
                  <a:cubicBezTo>
                    <a:pt x="5224285" y="0"/>
                    <a:pt x="5237085" y="12800"/>
                    <a:pt x="5237085" y="28590"/>
                  </a:cubicBezTo>
                  <a:lnTo>
                    <a:pt x="5237085" y="523196"/>
                  </a:lnTo>
                  <a:cubicBezTo>
                    <a:pt x="5237085" y="530779"/>
                    <a:pt x="5234073" y="538051"/>
                    <a:pt x="5228711" y="543412"/>
                  </a:cubicBezTo>
                  <a:cubicBezTo>
                    <a:pt x="5223350" y="548774"/>
                    <a:pt x="5216078" y="551786"/>
                    <a:pt x="5208496" y="551786"/>
                  </a:cubicBezTo>
                  <a:lnTo>
                    <a:pt x="28590" y="551786"/>
                  </a:lnTo>
                  <a:cubicBezTo>
                    <a:pt x="12800" y="551786"/>
                    <a:pt x="0" y="538986"/>
                    <a:pt x="0" y="523196"/>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5237085" cy="580361"/>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1036828" y="3810424"/>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Sabemos que o menor valor estará entre as opções de caminho único que não formem voltas e, portanto, podemos fazer uma analise de alguns valores. Para a cidade de Embu até Brejo temos:</a:t>
            </a:r>
          </a:p>
        </p:txBody>
      </p:sp>
      <p:sp>
        <p:nvSpPr>
          <p:cNvPr name="AutoShape 17" id="17"/>
          <p:cNvSpPr/>
          <p:nvPr/>
        </p:nvSpPr>
        <p:spPr>
          <a:xfrm flipV="true">
            <a:off x="10811143" y="6808044"/>
            <a:ext cx="0" cy="1703743"/>
          </a:xfrm>
          <a:prstGeom prst="line">
            <a:avLst/>
          </a:prstGeom>
          <a:ln cap="flat" w="85725">
            <a:solidFill>
              <a:srgbClr val="D10719"/>
            </a:solidFill>
            <a:prstDash val="solid"/>
            <a:headEnd type="none" len="sm" w="sm"/>
            <a:tailEnd type="arrow" len="sm" w="med"/>
          </a:ln>
        </p:spPr>
      </p:sp>
      <p:sp>
        <p:nvSpPr>
          <p:cNvPr name="AutoShape 18" id="18"/>
          <p:cNvSpPr/>
          <p:nvPr/>
        </p:nvSpPr>
        <p:spPr>
          <a:xfrm flipH="true">
            <a:off x="7089395" y="6808044"/>
            <a:ext cx="3721748" cy="1703743"/>
          </a:xfrm>
          <a:prstGeom prst="line">
            <a:avLst/>
          </a:prstGeom>
          <a:ln cap="flat" w="85725">
            <a:solidFill>
              <a:srgbClr val="D10719"/>
            </a:solidFill>
            <a:prstDash val="solid"/>
            <a:headEnd type="none" len="sm" w="sm"/>
            <a:tailEnd type="arrow" len="sm" w="med"/>
          </a:ln>
        </p:spPr>
      </p:sp>
      <p:sp>
        <p:nvSpPr>
          <p:cNvPr name="TextBox 19" id="19"/>
          <p:cNvSpPr txBox="true"/>
          <p:nvPr/>
        </p:nvSpPr>
        <p:spPr>
          <a:xfrm rot="0">
            <a:off x="13384468" y="560662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D10719"/>
                </a:solidFill>
                <a:latin typeface="Space Mono Bold"/>
                <a:ea typeface="Space Mono Bold"/>
                <a:cs typeface="Space Mono Bold"/>
                <a:sym typeface="Space Mono Bold"/>
              </a:rPr>
              <a:t>1) R$ 12,00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1234781" y="2186024"/>
            <a:ext cx="10827820" cy="6750024"/>
            <a:chOff x="0" y="0"/>
            <a:chExt cx="3271993" cy="2039749"/>
          </a:xfrm>
        </p:grpSpPr>
        <p:sp>
          <p:nvSpPr>
            <p:cNvPr name="Freeform 8" id="8"/>
            <p:cNvSpPr/>
            <p:nvPr/>
          </p:nvSpPr>
          <p:spPr>
            <a:xfrm flipH="false" flipV="false" rot="0">
              <a:off x="0" y="0"/>
              <a:ext cx="3271993" cy="2039749"/>
            </a:xfrm>
            <a:custGeom>
              <a:avLst/>
              <a:gdLst/>
              <a:ahLst/>
              <a:cxnLst/>
              <a:rect r="r" b="b" t="t" l="l"/>
              <a:pathLst>
                <a:path h="2039749" w="3271993">
                  <a:moveTo>
                    <a:pt x="45760" y="0"/>
                  </a:moveTo>
                  <a:lnTo>
                    <a:pt x="3226233" y="0"/>
                  </a:lnTo>
                  <a:cubicBezTo>
                    <a:pt x="3238370" y="0"/>
                    <a:pt x="3250009" y="4821"/>
                    <a:pt x="3258591" y="13403"/>
                  </a:cubicBezTo>
                  <a:cubicBezTo>
                    <a:pt x="3267172" y="21985"/>
                    <a:pt x="3271993" y="33624"/>
                    <a:pt x="3271993" y="45760"/>
                  </a:cubicBezTo>
                  <a:lnTo>
                    <a:pt x="3271993" y="1993989"/>
                  </a:lnTo>
                  <a:cubicBezTo>
                    <a:pt x="3271993" y="2019261"/>
                    <a:pt x="3251506" y="2039749"/>
                    <a:pt x="3226233" y="2039749"/>
                  </a:cubicBezTo>
                  <a:lnTo>
                    <a:pt x="45760" y="2039749"/>
                  </a:lnTo>
                  <a:cubicBezTo>
                    <a:pt x="20488" y="2039749"/>
                    <a:pt x="0" y="2019261"/>
                    <a:pt x="0" y="1993989"/>
                  </a:cubicBezTo>
                  <a:lnTo>
                    <a:pt x="0" y="45760"/>
                  </a:lnTo>
                  <a:cubicBezTo>
                    <a:pt x="0" y="20488"/>
                    <a:pt x="20488" y="0"/>
                    <a:pt x="4576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3271993" cy="2068324"/>
            </a:xfrm>
            <a:prstGeom prst="rect">
              <a:avLst/>
            </a:prstGeom>
          </p:spPr>
          <p:txBody>
            <a:bodyPr anchor="ctr" rtlCol="false" tIns="34579" lIns="34579" bIns="34579" rIns="34579"/>
            <a:lstStyle/>
            <a:p>
              <a:pPr algn="ctr">
                <a:lnSpc>
                  <a:spcPts val="2240"/>
                </a:lnSpc>
              </a:pPr>
            </a:p>
          </p:txBody>
        </p:sp>
      </p:grpSp>
      <p:sp>
        <p:nvSpPr>
          <p:cNvPr name="TextBox 10" id="10"/>
          <p:cNvSpPr txBox="true"/>
          <p:nvPr/>
        </p:nvSpPr>
        <p:spPr>
          <a:xfrm rot="0">
            <a:off x="1583543" y="2761198"/>
            <a:ext cx="10130297" cy="53530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Uma palavra é chamada de palíndromo se a sequência de letras da palavra, lida da esquerda para a direita, é igual à sequência de letras da palavra lida da direita para a esquerda </a:t>
            </a:r>
            <a:r>
              <a:rPr lang="en-US" sz="3213" spc="-192">
                <a:solidFill>
                  <a:srgbClr val="000000"/>
                </a:solidFill>
                <a:latin typeface="Space Mono"/>
                <a:ea typeface="Space Mono"/>
                <a:cs typeface="Space Mono"/>
                <a:sym typeface="Space Mono"/>
              </a:rPr>
              <a:t>(uma outra definição é que a primeira letra da palavra deve ser igual à última letra, a segunda letra deve ser igual à penúltima letra, a terceira letra deve ser igual à antepenúltima letra, e assim por diante). Por exemplo, as palavras ovo, osso e sopapos são palíndromos.</a:t>
            </a:r>
          </a:p>
        </p:txBody>
      </p:sp>
      <p:sp>
        <p:nvSpPr>
          <p:cNvPr name="Freeform 11" id="11"/>
          <p:cNvSpPr/>
          <p:nvPr/>
        </p:nvSpPr>
        <p:spPr>
          <a:xfrm flipH="false" flipV="false" rot="0">
            <a:off x="12242295" y="2363443"/>
            <a:ext cx="6045705" cy="3627423"/>
          </a:xfrm>
          <a:custGeom>
            <a:avLst/>
            <a:gdLst/>
            <a:ahLst/>
            <a:cxnLst/>
            <a:rect r="r" b="b" t="t" l="l"/>
            <a:pathLst>
              <a:path h="3627423" w="6045705">
                <a:moveTo>
                  <a:pt x="0" y="0"/>
                </a:moveTo>
                <a:lnTo>
                  <a:pt x="6045705" y="0"/>
                </a:lnTo>
                <a:lnTo>
                  <a:pt x="6045705" y="3627423"/>
                </a:lnTo>
                <a:lnTo>
                  <a:pt x="0" y="3627423"/>
                </a:lnTo>
                <a:lnTo>
                  <a:pt x="0" y="0"/>
                </a:lnTo>
                <a:close/>
              </a:path>
            </a:pathLst>
          </a:custGeom>
          <a:blipFill>
            <a:blip r:embed="rId3">
              <a:alphaModFix amt="70000"/>
            </a:blip>
            <a:stretch>
              <a:fillRect l="0" t="0" r="0" b="0"/>
            </a:stretch>
          </a:blipFill>
        </p:spPr>
      </p:sp>
      <p:sp>
        <p:nvSpPr>
          <p:cNvPr name="TextBox 12" id="12"/>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PALÍNDROMOS</a:t>
            </a:r>
          </a:p>
        </p:txBody>
      </p:sp>
      <p:sp>
        <p:nvSpPr>
          <p:cNvPr name="TextBox 13" id="13"/>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sp>
        <p:nvSpPr>
          <p:cNvPr name="Freeform 9" id="9"/>
          <p:cNvSpPr/>
          <p:nvPr/>
        </p:nvSpPr>
        <p:spPr>
          <a:xfrm flipH="false" flipV="false" rot="0">
            <a:off x="3246197" y="5616154"/>
            <a:ext cx="9338931" cy="3969046"/>
          </a:xfrm>
          <a:custGeom>
            <a:avLst/>
            <a:gdLst/>
            <a:ahLst/>
            <a:cxnLst/>
            <a:rect r="r" b="b" t="t" l="l"/>
            <a:pathLst>
              <a:path h="3969046" w="9338931">
                <a:moveTo>
                  <a:pt x="0" y="0"/>
                </a:moveTo>
                <a:lnTo>
                  <a:pt x="9338931" y="0"/>
                </a:lnTo>
                <a:lnTo>
                  <a:pt x="9338931" y="3969046"/>
                </a:lnTo>
                <a:lnTo>
                  <a:pt x="0" y="3969046"/>
                </a:lnTo>
                <a:lnTo>
                  <a:pt x="0" y="0"/>
                </a:lnTo>
                <a:close/>
              </a:path>
            </a:pathLst>
          </a:custGeom>
          <a:blipFill>
            <a:blip r:embed="rId3"/>
            <a:stretch>
              <a:fillRect l="0" t="0" r="0" b="0"/>
            </a:stretch>
          </a:blipFill>
        </p:spPr>
      </p:sp>
      <p:grpSp>
        <p:nvGrpSpPr>
          <p:cNvPr name="Group 10" id="10"/>
          <p:cNvGrpSpPr/>
          <p:nvPr/>
        </p:nvGrpSpPr>
        <p:grpSpPr>
          <a:xfrm rot="0">
            <a:off x="7089395" y="1910879"/>
            <a:ext cx="4109210" cy="1545341"/>
            <a:chOff x="0" y="0"/>
            <a:chExt cx="1238767" cy="465860"/>
          </a:xfrm>
        </p:grpSpPr>
        <p:sp>
          <p:nvSpPr>
            <p:cNvPr name="Freeform 11" id="11"/>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3" id="13"/>
          <p:cNvGrpSpPr/>
          <p:nvPr/>
        </p:nvGrpSpPr>
        <p:grpSpPr>
          <a:xfrm rot="0">
            <a:off x="478607" y="3627670"/>
            <a:ext cx="17330787" cy="1825994"/>
            <a:chOff x="0" y="0"/>
            <a:chExt cx="5237085" cy="551786"/>
          </a:xfrm>
        </p:grpSpPr>
        <p:sp>
          <p:nvSpPr>
            <p:cNvPr name="Freeform 14" id="14"/>
            <p:cNvSpPr/>
            <p:nvPr/>
          </p:nvSpPr>
          <p:spPr>
            <a:xfrm flipH="false" flipV="false" rot="0">
              <a:off x="0" y="0"/>
              <a:ext cx="5237085" cy="551786"/>
            </a:xfrm>
            <a:custGeom>
              <a:avLst/>
              <a:gdLst/>
              <a:ahLst/>
              <a:cxnLst/>
              <a:rect r="r" b="b" t="t" l="l"/>
              <a:pathLst>
                <a:path h="551786" w="5237085">
                  <a:moveTo>
                    <a:pt x="28590" y="0"/>
                  </a:moveTo>
                  <a:lnTo>
                    <a:pt x="5208496" y="0"/>
                  </a:lnTo>
                  <a:cubicBezTo>
                    <a:pt x="5224285" y="0"/>
                    <a:pt x="5237085" y="12800"/>
                    <a:pt x="5237085" y="28590"/>
                  </a:cubicBezTo>
                  <a:lnTo>
                    <a:pt x="5237085" y="523196"/>
                  </a:lnTo>
                  <a:cubicBezTo>
                    <a:pt x="5237085" y="530779"/>
                    <a:pt x="5234073" y="538051"/>
                    <a:pt x="5228711" y="543412"/>
                  </a:cubicBezTo>
                  <a:cubicBezTo>
                    <a:pt x="5223350" y="548774"/>
                    <a:pt x="5216078" y="551786"/>
                    <a:pt x="5208496" y="551786"/>
                  </a:cubicBezTo>
                  <a:lnTo>
                    <a:pt x="28590" y="551786"/>
                  </a:lnTo>
                  <a:cubicBezTo>
                    <a:pt x="12800" y="551786"/>
                    <a:pt x="0" y="538986"/>
                    <a:pt x="0" y="523196"/>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5237085" cy="580361"/>
            </a:xfrm>
            <a:prstGeom prst="rect">
              <a:avLst/>
            </a:prstGeom>
          </p:spPr>
          <p:txBody>
            <a:bodyPr anchor="ctr" rtlCol="false" tIns="34579" lIns="34579" bIns="34579" rIns="34579"/>
            <a:lstStyle/>
            <a:p>
              <a:pPr algn="ctr">
                <a:lnSpc>
                  <a:spcPts val="2240"/>
                </a:lnSpc>
              </a:pPr>
            </a:p>
          </p:txBody>
        </p:sp>
      </p:grpSp>
      <p:sp>
        <p:nvSpPr>
          <p:cNvPr name="AutoShape 16" id="16"/>
          <p:cNvSpPr/>
          <p:nvPr/>
        </p:nvSpPr>
        <p:spPr>
          <a:xfrm flipH="true">
            <a:off x="4823430" y="6537514"/>
            <a:ext cx="1558624" cy="958922"/>
          </a:xfrm>
          <a:prstGeom prst="line">
            <a:avLst/>
          </a:prstGeom>
          <a:ln cap="flat" w="85725">
            <a:solidFill>
              <a:srgbClr val="D10719"/>
            </a:solidFill>
            <a:prstDash val="solid"/>
            <a:headEnd type="none" len="sm" w="sm"/>
            <a:tailEnd type="arrow" len="sm" w="med"/>
          </a:ln>
        </p:spPr>
      </p:sp>
      <p:sp>
        <p:nvSpPr>
          <p:cNvPr name="AutoShape 17" id="17"/>
          <p:cNvSpPr/>
          <p:nvPr/>
        </p:nvSpPr>
        <p:spPr>
          <a:xfrm flipH="true" flipV="true">
            <a:off x="7479054" y="6537514"/>
            <a:ext cx="3332089" cy="1974273"/>
          </a:xfrm>
          <a:prstGeom prst="line">
            <a:avLst/>
          </a:prstGeom>
          <a:ln cap="flat" w="85725">
            <a:solidFill>
              <a:srgbClr val="D10719"/>
            </a:solidFill>
            <a:prstDash val="solid"/>
            <a:headEnd type="none" len="sm" w="sm"/>
            <a:tailEnd type="arrow" len="sm" w="med"/>
          </a:ln>
        </p:spPr>
      </p:sp>
      <p:sp>
        <p:nvSpPr>
          <p:cNvPr name="TextBox 18" id="18"/>
          <p:cNvSpPr txBox="true"/>
          <p:nvPr/>
        </p:nvSpPr>
        <p:spPr>
          <a:xfrm rot="0">
            <a:off x="13384468" y="560662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1) R$ 12,00</a:t>
            </a:r>
          </a:p>
        </p:txBody>
      </p:sp>
      <p:sp>
        <p:nvSpPr>
          <p:cNvPr name="AutoShape 19" id="19"/>
          <p:cNvSpPr/>
          <p:nvPr/>
        </p:nvSpPr>
        <p:spPr>
          <a:xfrm>
            <a:off x="4823430" y="7496436"/>
            <a:ext cx="2265965" cy="1015351"/>
          </a:xfrm>
          <a:prstGeom prst="line">
            <a:avLst/>
          </a:prstGeom>
          <a:ln cap="flat" w="85725">
            <a:solidFill>
              <a:srgbClr val="D10719"/>
            </a:solidFill>
            <a:prstDash val="solid"/>
            <a:headEnd type="none" len="sm" w="sm"/>
            <a:tailEnd type="arrow" len="sm" w="med"/>
          </a:ln>
        </p:spPr>
      </p:sp>
      <p:sp>
        <p:nvSpPr>
          <p:cNvPr name="TextBox 20" id="20"/>
          <p:cNvSpPr txBox="true"/>
          <p:nvPr/>
        </p:nvSpPr>
        <p:spPr>
          <a:xfrm rot="0">
            <a:off x="13384468" y="625432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D10719"/>
                </a:solidFill>
                <a:latin typeface="Space Mono Bold"/>
                <a:ea typeface="Space Mono Bold"/>
                <a:cs typeface="Space Mono Bold"/>
                <a:sym typeface="Space Mono Bold"/>
              </a:rPr>
              <a:t>2) R$ 9,00</a:t>
            </a:r>
          </a:p>
        </p:txBody>
      </p:sp>
      <p:sp>
        <p:nvSpPr>
          <p:cNvPr name="TextBox 21" id="21"/>
          <p:cNvSpPr txBox="true"/>
          <p:nvPr/>
        </p:nvSpPr>
        <p:spPr>
          <a:xfrm rot="0">
            <a:off x="1036828" y="3810424"/>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Sabemos que o menor valor estará entre as opções de caminho único que não formem voltas e, portanto, podemos fazer uma analise de alguns valores. Para a cidade de Embu até Brejo temos: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sp>
        <p:nvSpPr>
          <p:cNvPr name="Freeform 9" id="9"/>
          <p:cNvSpPr/>
          <p:nvPr/>
        </p:nvSpPr>
        <p:spPr>
          <a:xfrm flipH="false" flipV="false" rot="0">
            <a:off x="3246197" y="5616154"/>
            <a:ext cx="9338931" cy="3969046"/>
          </a:xfrm>
          <a:custGeom>
            <a:avLst/>
            <a:gdLst/>
            <a:ahLst/>
            <a:cxnLst/>
            <a:rect r="r" b="b" t="t" l="l"/>
            <a:pathLst>
              <a:path h="3969046" w="9338931">
                <a:moveTo>
                  <a:pt x="0" y="0"/>
                </a:moveTo>
                <a:lnTo>
                  <a:pt x="9338931" y="0"/>
                </a:lnTo>
                <a:lnTo>
                  <a:pt x="9338931" y="3969046"/>
                </a:lnTo>
                <a:lnTo>
                  <a:pt x="0" y="3969046"/>
                </a:lnTo>
                <a:lnTo>
                  <a:pt x="0" y="0"/>
                </a:lnTo>
                <a:close/>
              </a:path>
            </a:pathLst>
          </a:custGeom>
          <a:blipFill>
            <a:blip r:embed="rId3"/>
            <a:stretch>
              <a:fillRect l="0" t="0" r="0" b="0"/>
            </a:stretch>
          </a:blipFill>
        </p:spPr>
      </p:sp>
      <p:grpSp>
        <p:nvGrpSpPr>
          <p:cNvPr name="Group 10" id="10"/>
          <p:cNvGrpSpPr/>
          <p:nvPr/>
        </p:nvGrpSpPr>
        <p:grpSpPr>
          <a:xfrm rot="0">
            <a:off x="7089395" y="1910879"/>
            <a:ext cx="4109210" cy="1545341"/>
            <a:chOff x="0" y="0"/>
            <a:chExt cx="1238767" cy="465860"/>
          </a:xfrm>
        </p:grpSpPr>
        <p:sp>
          <p:nvSpPr>
            <p:cNvPr name="Freeform 11" id="11"/>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3" id="13"/>
          <p:cNvGrpSpPr/>
          <p:nvPr/>
        </p:nvGrpSpPr>
        <p:grpSpPr>
          <a:xfrm rot="0">
            <a:off x="478607" y="3627670"/>
            <a:ext cx="17330787" cy="1825994"/>
            <a:chOff x="0" y="0"/>
            <a:chExt cx="5237085" cy="551786"/>
          </a:xfrm>
        </p:grpSpPr>
        <p:sp>
          <p:nvSpPr>
            <p:cNvPr name="Freeform 14" id="14"/>
            <p:cNvSpPr/>
            <p:nvPr/>
          </p:nvSpPr>
          <p:spPr>
            <a:xfrm flipH="false" flipV="false" rot="0">
              <a:off x="0" y="0"/>
              <a:ext cx="5237085" cy="551786"/>
            </a:xfrm>
            <a:custGeom>
              <a:avLst/>
              <a:gdLst/>
              <a:ahLst/>
              <a:cxnLst/>
              <a:rect r="r" b="b" t="t" l="l"/>
              <a:pathLst>
                <a:path h="551786" w="5237085">
                  <a:moveTo>
                    <a:pt x="28590" y="0"/>
                  </a:moveTo>
                  <a:lnTo>
                    <a:pt x="5208496" y="0"/>
                  </a:lnTo>
                  <a:cubicBezTo>
                    <a:pt x="5224285" y="0"/>
                    <a:pt x="5237085" y="12800"/>
                    <a:pt x="5237085" y="28590"/>
                  </a:cubicBezTo>
                  <a:lnTo>
                    <a:pt x="5237085" y="523196"/>
                  </a:lnTo>
                  <a:cubicBezTo>
                    <a:pt x="5237085" y="530779"/>
                    <a:pt x="5234073" y="538051"/>
                    <a:pt x="5228711" y="543412"/>
                  </a:cubicBezTo>
                  <a:cubicBezTo>
                    <a:pt x="5223350" y="548774"/>
                    <a:pt x="5216078" y="551786"/>
                    <a:pt x="5208496" y="551786"/>
                  </a:cubicBezTo>
                  <a:lnTo>
                    <a:pt x="28590" y="551786"/>
                  </a:lnTo>
                  <a:cubicBezTo>
                    <a:pt x="12800" y="551786"/>
                    <a:pt x="0" y="538986"/>
                    <a:pt x="0" y="523196"/>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5237085" cy="580361"/>
            </a:xfrm>
            <a:prstGeom prst="rect">
              <a:avLst/>
            </a:prstGeom>
          </p:spPr>
          <p:txBody>
            <a:bodyPr anchor="ctr" rtlCol="false" tIns="34579" lIns="34579" bIns="34579" rIns="34579"/>
            <a:lstStyle/>
            <a:p>
              <a:pPr algn="ctr">
                <a:lnSpc>
                  <a:spcPts val="2240"/>
                </a:lnSpc>
              </a:pPr>
            </a:p>
          </p:txBody>
        </p:sp>
      </p:grpSp>
      <p:sp>
        <p:nvSpPr>
          <p:cNvPr name="AutoShape 16" id="16"/>
          <p:cNvSpPr/>
          <p:nvPr/>
        </p:nvSpPr>
        <p:spPr>
          <a:xfrm flipH="true">
            <a:off x="4823430" y="6537514"/>
            <a:ext cx="1558624" cy="958922"/>
          </a:xfrm>
          <a:prstGeom prst="line">
            <a:avLst/>
          </a:prstGeom>
          <a:ln cap="flat" w="85725">
            <a:solidFill>
              <a:srgbClr val="D10719"/>
            </a:solidFill>
            <a:prstDash val="solid"/>
            <a:headEnd type="none" len="sm" w="sm"/>
            <a:tailEnd type="arrow" len="sm" w="med"/>
          </a:ln>
        </p:spPr>
      </p:sp>
      <p:sp>
        <p:nvSpPr>
          <p:cNvPr name="AutoShape 17" id="17"/>
          <p:cNvSpPr/>
          <p:nvPr/>
        </p:nvSpPr>
        <p:spPr>
          <a:xfrm flipV="true">
            <a:off x="10811143" y="6749629"/>
            <a:ext cx="0" cy="1762157"/>
          </a:xfrm>
          <a:prstGeom prst="line">
            <a:avLst/>
          </a:prstGeom>
          <a:ln cap="flat" w="85725">
            <a:solidFill>
              <a:srgbClr val="D10719"/>
            </a:solidFill>
            <a:prstDash val="solid"/>
            <a:headEnd type="none" len="sm" w="sm"/>
            <a:tailEnd type="arrow" len="sm" w="med"/>
          </a:ln>
        </p:spPr>
      </p:sp>
      <p:sp>
        <p:nvSpPr>
          <p:cNvPr name="TextBox 18" id="18"/>
          <p:cNvSpPr txBox="true"/>
          <p:nvPr/>
        </p:nvSpPr>
        <p:spPr>
          <a:xfrm rot="0">
            <a:off x="13384468" y="560662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1) R$ 12,00</a:t>
            </a:r>
          </a:p>
        </p:txBody>
      </p:sp>
      <p:sp>
        <p:nvSpPr>
          <p:cNvPr name="AutoShape 19" id="19"/>
          <p:cNvSpPr/>
          <p:nvPr/>
        </p:nvSpPr>
        <p:spPr>
          <a:xfrm>
            <a:off x="4823430" y="7496436"/>
            <a:ext cx="2265965" cy="1015351"/>
          </a:xfrm>
          <a:prstGeom prst="line">
            <a:avLst/>
          </a:prstGeom>
          <a:ln cap="flat" w="85725">
            <a:solidFill>
              <a:srgbClr val="D10719"/>
            </a:solidFill>
            <a:prstDash val="solid"/>
            <a:headEnd type="none" len="sm" w="sm"/>
            <a:tailEnd type="arrow" len="sm" w="med"/>
          </a:ln>
        </p:spPr>
      </p:sp>
      <p:sp>
        <p:nvSpPr>
          <p:cNvPr name="TextBox 20" id="20"/>
          <p:cNvSpPr txBox="true"/>
          <p:nvPr/>
        </p:nvSpPr>
        <p:spPr>
          <a:xfrm rot="0">
            <a:off x="13384468" y="625432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2) R$ 9,00</a:t>
            </a:r>
          </a:p>
        </p:txBody>
      </p:sp>
      <p:sp>
        <p:nvSpPr>
          <p:cNvPr name="TextBox 21" id="21"/>
          <p:cNvSpPr txBox="true"/>
          <p:nvPr/>
        </p:nvSpPr>
        <p:spPr>
          <a:xfrm rot="0">
            <a:off x="13384468" y="690202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D10719"/>
                </a:solidFill>
                <a:latin typeface="Space Mono Bold"/>
                <a:ea typeface="Space Mono Bold"/>
                <a:cs typeface="Space Mono Bold"/>
                <a:sym typeface="Space Mono Bold"/>
              </a:rPr>
              <a:t>3) R$ 10,00</a:t>
            </a:r>
          </a:p>
        </p:txBody>
      </p:sp>
      <p:sp>
        <p:nvSpPr>
          <p:cNvPr name="AutoShape 22" id="22"/>
          <p:cNvSpPr/>
          <p:nvPr/>
        </p:nvSpPr>
        <p:spPr>
          <a:xfrm flipH="true">
            <a:off x="7462467" y="6537514"/>
            <a:ext cx="2643500" cy="0"/>
          </a:xfrm>
          <a:prstGeom prst="line">
            <a:avLst/>
          </a:prstGeom>
          <a:ln cap="flat" w="85725">
            <a:solidFill>
              <a:srgbClr val="D10719"/>
            </a:solidFill>
            <a:prstDash val="solid"/>
            <a:headEnd type="none" len="sm" w="sm"/>
            <a:tailEnd type="arrow" len="sm" w="med"/>
          </a:ln>
        </p:spPr>
      </p:sp>
      <p:sp>
        <p:nvSpPr>
          <p:cNvPr name="TextBox 23" id="23"/>
          <p:cNvSpPr txBox="true"/>
          <p:nvPr/>
        </p:nvSpPr>
        <p:spPr>
          <a:xfrm rot="0">
            <a:off x="1036828" y="3810424"/>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Sabemos que o menor valor estará entre as opções de caminho único que não formem voltas e, portanto, podemos fazer uma analise de alguns valores. Para a cidade de Embu até Brejo temos: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grpSp>
        <p:nvGrpSpPr>
          <p:cNvPr name="Group 9" id="9"/>
          <p:cNvGrpSpPr/>
          <p:nvPr/>
        </p:nvGrpSpPr>
        <p:grpSpPr>
          <a:xfrm rot="0">
            <a:off x="7089395" y="1910879"/>
            <a:ext cx="4109210" cy="1545341"/>
            <a:chOff x="0" y="0"/>
            <a:chExt cx="1238767" cy="465860"/>
          </a:xfrm>
        </p:grpSpPr>
        <p:sp>
          <p:nvSpPr>
            <p:cNvPr name="Freeform 10" id="10"/>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2" id="12"/>
          <p:cNvGrpSpPr/>
          <p:nvPr/>
        </p:nvGrpSpPr>
        <p:grpSpPr>
          <a:xfrm rot="0">
            <a:off x="478607" y="3627670"/>
            <a:ext cx="17330787" cy="1825994"/>
            <a:chOff x="0" y="0"/>
            <a:chExt cx="5237085" cy="551786"/>
          </a:xfrm>
        </p:grpSpPr>
        <p:sp>
          <p:nvSpPr>
            <p:cNvPr name="Freeform 13" id="13"/>
            <p:cNvSpPr/>
            <p:nvPr/>
          </p:nvSpPr>
          <p:spPr>
            <a:xfrm flipH="false" flipV="false" rot="0">
              <a:off x="0" y="0"/>
              <a:ext cx="5237085" cy="551786"/>
            </a:xfrm>
            <a:custGeom>
              <a:avLst/>
              <a:gdLst/>
              <a:ahLst/>
              <a:cxnLst/>
              <a:rect r="r" b="b" t="t" l="l"/>
              <a:pathLst>
                <a:path h="551786" w="5237085">
                  <a:moveTo>
                    <a:pt x="28590" y="0"/>
                  </a:moveTo>
                  <a:lnTo>
                    <a:pt x="5208496" y="0"/>
                  </a:lnTo>
                  <a:cubicBezTo>
                    <a:pt x="5224285" y="0"/>
                    <a:pt x="5237085" y="12800"/>
                    <a:pt x="5237085" y="28590"/>
                  </a:cubicBezTo>
                  <a:lnTo>
                    <a:pt x="5237085" y="523196"/>
                  </a:lnTo>
                  <a:cubicBezTo>
                    <a:pt x="5237085" y="530779"/>
                    <a:pt x="5234073" y="538051"/>
                    <a:pt x="5228711" y="543412"/>
                  </a:cubicBezTo>
                  <a:cubicBezTo>
                    <a:pt x="5223350" y="548774"/>
                    <a:pt x="5216078" y="551786"/>
                    <a:pt x="5208496" y="551786"/>
                  </a:cubicBezTo>
                  <a:lnTo>
                    <a:pt x="28590" y="551786"/>
                  </a:lnTo>
                  <a:cubicBezTo>
                    <a:pt x="12800" y="551786"/>
                    <a:pt x="0" y="538986"/>
                    <a:pt x="0" y="523196"/>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5237085" cy="580361"/>
            </a:xfrm>
            <a:prstGeom prst="rect">
              <a:avLst/>
            </a:prstGeom>
          </p:spPr>
          <p:txBody>
            <a:bodyPr anchor="ctr" rtlCol="false" tIns="34579" lIns="34579" bIns="34579" rIns="34579"/>
            <a:lstStyle/>
            <a:p>
              <a:pPr algn="ctr">
                <a:lnSpc>
                  <a:spcPts val="2240"/>
                </a:lnSpc>
              </a:pPr>
            </a:p>
          </p:txBody>
        </p:sp>
      </p:grpSp>
      <p:sp>
        <p:nvSpPr>
          <p:cNvPr name="TextBox 15" id="15"/>
          <p:cNvSpPr txBox="true"/>
          <p:nvPr/>
        </p:nvSpPr>
        <p:spPr>
          <a:xfrm rot="0">
            <a:off x="13384468" y="560662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1) R$ 12,00</a:t>
            </a:r>
          </a:p>
        </p:txBody>
      </p:sp>
      <p:sp>
        <p:nvSpPr>
          <p:cNvPr name="TextBox 16" id="16"/>
          <p:cNvSpPr txBox="true"/>
          <p:nvPr/>
        </p:nvSpPr>
        <p:spPr>
          <a:xfrm rot="0">
            <a:off x="13384468" y="625432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2) R$ 9,00</a:t>
            </a:r>
          </a:p>
        </p:txBody>
      </p:sp>
      <p:sp>
        <p:nvSpPr>
          <p:cNvPr name="TextBox 17" id="17"/>
          <p:cNvSpPr txBox="true"/>
          <p:nvPr/>
        </p:nvSpPr>
        <p:spPr>
          <a:xfrm rot="0">
            <a:off x="13384468" y="690202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3) R$ 10,00</a:t>
            </a:r>
          </a:p>
        </p:txBody>
      </p:sp>
      <p:sp>
        <p:nvSpPr>
          <p:cNvPr name="TextBox 18" id="18"/>
          <p:cNvSpPr txBox="true"/>
          <p:nvPr/>
        </p:nvSpPr>
        <p:spPr>
          <a:xfrm rot="0">
            <a:off x="1036828" y="3810424"/>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Como Dentre as opções analisadas a dois foi do menor preço. Sabemos que, a resposta é que o menor preço entre a cidade Embu e Brejo é de R$ 9,0.</a:t>
            </a:r>
          </a:p>
        </p:txBody>
      </p:sp>
      <p:grpSp>
        <p:nvGrpSpPr>
          <p:cNvPr name="Group 19" id="19"/>
          <p:cNvGrpSpPr/>
          <p:nvPr/>
        </p:nvGrpSpPr>
        <p:grpSpPr>
          <a:xfrm rot="0">
            <a:off x="3222052" y="5815614"/>
            <a:ext cx="5921948" cy="1843745"/>
            <a:chOff x="0" y="0"/>
            <a:chExt cx="1785237" cy="555817"/>
          </a:xfrm>
        </p:grpSpPr>
        <p:sp>
          <p:nvSpPr>
            <p:cNvPr name="Freeform 20" id="20"/>
            <p:cNvSpPr/>
            <p:nvPr/>
          </p:nvSpPr>
          <p:spPr>
            <a:xfrm flipH="false" flipV="false" rot="0">
              <a:off x="0" y="0"/>
              <a:ext cx="1785237" cy="555817"/>
            </a:xfrm>
            <a:custGeom>
              <a:avLst/>
              <a:gdLst/>
              <a:ahLst/>
              <a:cxnLst/>
              <a:rect r="r" b="b" t="t" l="l"/>
              <a:pathLst>
                <a:path h="555817" w="1785237">
                  <a:moveTo>
                    <a:pt x="83669" y="0"/>
                  </a:moveTo>
                  <a:lnTo>
                    <a:pt x="1701568" y="0"/>
                  </a:lnTo>
                  <a:cubicBezTo>
                    <a:pt x="1723758" y="0"/>
                    <a:pt x="1745040" y="8815"/>
                    <a:pt x="1760731" y="24506"/>
                  </a:cubicBezTo>
                  <a:cubicBezTo>
                    <a:pt x="1776422" y="40197"/>
                    <a:pt x="1785237" y="61479"/>
                    <a:pt x="1785237" y="83669"/>
                  </a:cubicBezTo>
                  <a:lnTo>
                    <a:pt x="1785237" y="472148"/>
                  </a:lnTo>
                  <a:cubicBezTo>
                    <a:pt x="1785237" y="494339"/>
                    <a:pt x="1776422" y="515620"/>
                    <a:pt x="1760731" y="531311"/>
                  </a:cubicBezTo>
                  <a:cubicBezTo>
                    <a:pt x="1745040" y="547002"/>
                    <a:pt x="1723758" y="555817"/>
                    <a:pt x="1701568" y="555817"/>
                  </a:cubicBezTo>
                  <a:lnTo>
                    <a:pt x="83669" y="555817"/>
                  </a:lnTo>
                  <a:cubicBezTo>
                    <a:pt x="61479" y="555817"/>
                    <a:pt x="40197" y="547002"/>
                    <a:pt x="24506" y="531311"/>
                  </a:cubicBezTo>
                  <a:cubicBezTo>
                    <a:pt x="8815" y="515620"/>
                    <a:pt x="0" y="494339"/>
                    <a:pt x="0" y="472148"/>
                  </a:cubicBezTo>
                  <a:lnTo>
                    <a:pt x="0" y="83669"/>
                  </a:lnTo>
                  <a:cubicBezTo>
                    <a:pt x="0" y="61479"/>
                    <a:pt x="8815" y="40197"/>
                    <a:pt x="24506" y="24506"/>
                  </a:cubicBezTo>
                  <a:cubicBezTo>
                    <a:pt x="40197" y="8815"/>
                    <a:pt x="61479" y="0"/>
                    <a:pt x="83669" y="0"/>
                  </a:cubicBezTo>
                  <a:close/>
                </a:path>
              </a:pathLst>
            </a:custGeom>
            <a:solidFill>
              <a:srgbClr val="169D53"/>
            </a:solidFill>
            <a:ln w="57150" cap="rnd">
              <a:solidFill>
                <a:srgbClr val="000000"/>
              </a:solidFill>
              <a:prstDash val="solid"/>
              <a:round/>
            </a:ln>
          </p:spPr>
        </p:sp>
        <p:sp>
          <p:nvSpPr>
            <p:cNvPr name="TextBox 21" id="21"/>
            <p:cNvSpPr txBox="true"/>
            <p:nvPr/>
          </p:nvSpPr>
          <p:spPr>
            <a:xfrm>
              <a:off x="0" y="-85725"/>
              <a:ext cx="17852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C) R$ 9,00</a:t>
              </a:r>
            </a:p>
          </p:txBody>
        </p:sp>
      </p:grpSp>
      <p:grpSp>
        <p:nvGrpSpPr>
          <p:cNvPr name="Group 22" id="22"/>
          <p:cNvGrpSpPr/>
          <p:nvPr/>
        </p:nvGrpSpPr>
        <p:grpSpPr>
          <a:xfrm rot="0">
            <a:off x="13159863" y="6263854"/>
            <a:ext cx="2722950" cy="585916"/>
            <a:chOff x="0" y="0"/>
            <a:chExt cx="717155" cy="154315"/>
          </a:xfrm>
        </p:grpSpPr>
        <p:sp>
          <p:nvSpPr>
            <p:cNvPr name="Freeform 23" id="23"/>
            <p:cNvSpPr/>
            <p:nvPr/>
          </p:nvSpPr>
          <p:spPr>
            <a:xfrm flipH="false" flipV="false" rot="0">
              <a:off x="0" y="0"/>
              <a:ext cx="717155" cy="154315"/>
            </a:xfrm>
            <a:custGeom>
              <a:avLst/>
              <a:gdLst/>
              <a:ahLst/>
              <a:cxnLst/>
              <a:rect r="r" b="b" t="t" l="l"/>
              <a:pathLst>
                <a:path h="154315" w="717155">
                  <a:moveTo>
                    <a:pt x="77158" y="0"/>
                  </a:moveTo>
                  <a:lnTo>
                    <a:pt x="639998" y="0"/>
                  </a:lnTo>
                  <a:cubicBezTo>
                    <a:pt x="660461" y="0"/>
                    <a:pt x="680087" y="8129"/>
                    <a:pt x="694556" y="22599"/>
                  </a:cubicBezTo>
                  <a:cubicBezTo>
                    <a:pt x="709026" y="37069"/>
                    <a:pt x="717155" y="56694"/>
                    <a:pt x="717155" y="77158"/>
                  </a:cubicBezTo>
                  <a:lnTo>
                    <a:pt x="717155" y="77158"/>
                  </a:lnTo>
                  <a:cubicBezTo>
                    <a:pt x="717155" y="119771"/>
                    <a:pt x="682611" y="154315"/>
                    <a:pt x="639998" y="154315"/>
                  </a:cubicBezTo>
                  <a:lnTo>
                    <a:pt x="77158" y="154315"/>
                  </a:lnTo>
                  <a:cubicBezTo>
                    <a:pt x="34545" y="154315"/>
                    <a:pt x="0" y="119771"/>
                    <a:pt x="0" y="77158"/>
                  </a:cubicBezTo>
                  <a:lnTo>
                    <a:pt x="0" y="77158"/>
                  </a:lnTo>
                  <a:cubicBezTo>
                    <a:pt x="0" y="34545"/>
                    <a:pt x="34545" y="0"/>
                    <a:pt x="77158" y="0"/>
                  </a:cubicBezTo>
                  <a:close/>
                </a:path>
              </a:pathLst>
            </a:custGeom>
            <a:solidFill>
              <a:srgbClr val="000000">
                <a:alpha val="0"/>
              </a:srgbClr>
            </a:solidFill>
            <a:ln w="95250" cap="rnd">
              <a:solidFill>
                <a:srgbClr val="D10719"/>
              </a:solidFill>
              <a:prstDash val="solid"/>
              <a:round/>
            </a:ln>
          </p:spPr>
        </p:sp>
        <p:sp>
          <p:nvSpPr>
            <p:cNvPr name="TextBox 24" id="24"/>
            <p:cNvSpPr txBox="true"/>
            <p:nvPr/>
          </p:nvSpPr>
          <p:spPr>
            <a:xfrm>
              <a:off x="0" y="-28575"/>
              <a:ext cx="717155" cy="182890"/>
            </a:xfrm>
            <a:prstGeom prst="rect">
              <a:avLst/>
            </a:prstGeom>
          </p:spPr>
          <p:txBody>
            <a:bodyPr anchor="ctr" rtlCol="false" tIns="50800" lIns="50800" bIns="50800" rIns="50800"/>
            <a:lstStyle/>
            <a:p>
              <a:pPr algn="ctr">
                <a:lnSpc>
                  <a:spcPts val="2240"/>
                </a:lnSpc>
              </a:pP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534667" y="2045303"/>
            <a:ext cx="17330787" cy="1878029"/>
            <a:chOff x="0" y="0"/>
            <a:chExt cx="5237085" cy="567510"/>
          </a:xfrm>
        </p:grpSpPr>
        <p:sp>
          <p:nvSpPr>
            <p:cNvPr name="Freeform 8" id="8"/>
            <p:cNvSpPr/>
            <p:nvPr/>
          </p:nvSpPr>
          <p:spPr>
            <a:xfrm flipH="false" flipV="false" rot="0">
              <a:off x="0" y="0"/>
              <a:ext cx="5237085" cy="567510"/>
            </a:xfrm>
            <a:custGeom>
              <a:avLst/>
              <a:gdLst/>
              <a:ahLst/>
              <a:cxnLst/>
              <a:rect r="r" b="b" t="t" l="l"/>
              <a:pathLst>
                <a:path h="567510" w="5237085">
                  <a:moveTo>
                    <a:pt x="28590" y="0"/>
                  </a:moveTo>
                  <a:lnTo>
                    <a:pt x="5208496" y="0"/>
                  </a:lnTo>
                  <a:cubicBezTo>
                    <a:pt x="5224285" y="0"/>
                    <a:pt x="5237085" y="12800"/>
                    <a:pt x="5237085" y="28590"/>
                  </a:cubicBezTo>
                  <a:lnTo>
                    <a:pt x="5237085" y="538920"/>
                  </a:lnTo>
                  <a:cubicBezTo>
                    <a:pt x="5237085" y="546503"/>
                    <a:pt x="5234073" y="553775"/>
                    <a:pt x="5228711" y="559136"/>
                  </a:cubicBezTo>
                  <a:cubicBezTo>
                    <a:pt x="5223350" y="564498"/>
                    <a:pt x="5216078" y="567510"/>
                    <a:pt x="5208496" y="567510"/>
                  </a:cubicBezTo>
                  <a:lnTo>
                    <a:pt x="28590" y="567510"/>
                  </a:lnTo>
                  <a:cubicBezTo>
                    <a:pt x="21007" y="567510"/>
                    <a:pt x="13735" y="564498"/>
                    <a:pt x="8374" y="559136"/>
                  </a:cubicBezTo>
                  <a:cubicBezTo>
                    <a:pt x="3012" y="553775"/>
                    <a:pt x="0" y="546503"/>
                    <a:pt x="0" y="538920"/>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5237085" cy="596085"/>
            </a:xfrm>
            <a:prstGeom prst="rect">
              <a:avLst/>
            </a:prstGeom>
          </p:spPr>
          <p:txBody>
            <a:bodyPr anchor="ctr" rtlCol="false" tIns="34579" lIns="34579" bIns="34579" rIns="34579"/>
            <a:lstStyle/>
            <a:p>
              <a:pPr algn="ctr">
                <a:lnSpc>
                  <a:spcPts val="2240"/>
                </a:lnSpc>
              </a:pPr>
            </a:p>
          </p:txBody>
        </p:sp>
      </p:grpSp>
      <p:grpSp>
        <p:nvGrpSpPr>
          <p:cNvPr name="Group 10" id="10"/>
          <p:cNvGrpSpPr/>
          <p:nvPr/>
        </p:nvGrpSpPr>
        <p:grpSpPr>
          <a:xfrm rot="0">
            <a:off x="2062303" y="4228132"/>
            <a:ext cx="3637922" cy="4003890"/>
            <a:chOff x="0" y="0"/>
            <a:chExt cx="1099322" cy="1209911"/>
          </a:xfrm>
        </p:grpSpPr>
        <p:sp>
          <p:nvSpPr>
            <p:cNvPr name="Freeform 11" id="11"/>
            <p:cNvSpPr/>
            <p:nvPr/>
          </p:nvSpPr>
          <p:spPr>
            <a:xfrm flipH="false" flipV="false" rot="0">
              <a:off x="0" y="0"/>
              <a:ext cx="1099322" cy="1209911"/>
            </a:xfrm>
            <a:custGeom>
              <a:avLst/>
              <a:gdLst/>
              <a:ahLst/>
              <a:cxnLst/>
              <a:rect r="r" b="b" t="t" l="l"/>
              <a:pathLst>
                <a:path h="1209911" w="1099322">
                  <a:moveTo>
                    <a:pt x="136199" y="0"/>
                  </a:moveTo>
                  <a:lnTo>
                    <a:pt x="963122" y="0"/>
                  </a:lnTo>
                  <a:cubicBezTo>
                    <a:pt x="1038343" y="0"/>
                    <a:pt x="1099322" y="60979"/>
                    <a:pt x="1099322" y="136199"/>
                  </a:cubicBezTo>
                  <a:lnTo>
                    <a:pt x="1099322" y="1073712"/>
                  </a:lnTo>
                  <a:cubicBezTo>
                    <a:pt x="1099322" y="1148933"/>
                    <a:pt x="1038343" y="1209911"/>
                    <a:pt x="963122" y="1209911"/>
                  </a:cubicBezTo>
                  <a:lnTo>
                    <a:pt x="136199" y="1209911"/>
                  </a:lnTo>
                  <a:cubicBezTo>
                    <a:pt x="60979" y="1209911"/>
                    <a:pt x="0" y="1148933"/>
                    <a:pt x="0" y="1073712"/>
                  </a:cubicBezTo>
                  <a:lnTo>
                    <a:pt x="0" y="136199"/>
                  </a:lnTo>
                  <a:cubicBezTo>
                    <a:pt x="0" y="60979"/>
                    <a:pt x="60979" y="0"/>
                    <a:pt x="13619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1099322" cy="1238486"/>
            </a:xfrm>
            <a:prstGeom prst="rect">
              <a:avLst/>
            </a:prstGeom>
          </p:spPr>
          <p:txBody>
            <a:bodyPr anchor="ctr" rtlCol="false" tIns="34579" lIns="34579" bIns="34579" rIns="34579"/>
            <a:lstStyle/>
            <a:p>
              <a:pPr algn="ctr">
                <a:lnSpc>
                  <a:spcPts val="2240"/>
                </a:lnSpc>
              </a:pPr>
            </a:p>
          </p:txBody>
        </p:sp>
      </p:grpSp>
      <p:sp>
        <p:nvSpPr>
          <p:cNvPr name="Freeform 13" id="13"/>
          <p:cNvSpPr/>
          <p:nvPr/>
        </p:nvSpPr>
        <p:spPr>
          <a:xfrm flipH="false" flipV="false" rot="0">
            <a:off x="6623811" y="4418632"/>
            <a:ext cx="10135708" cy="4079622"/>
          </a:xfrm>
          <a:custGeom>
            <a:avLst/>
            <a:gdLst/>
            <a:ahLst/>
            <a:cxnLst/>
            <a:rect r="r" b="b" t="t" l="l"/>
            <a:pathLst>
              <a:path h="4079622" w="10135708">
                <a:moveTo>
                  <a:pt x="0" y="0"/>
                </a:moveTo>
                <a:lnTo>
                  <a:pt x="10135708" y="0"/>
                </a:lnTo>
                <a:lnTo>
                  <a:pt x="10135708" y="4079622"/>
                </a:lnTo>
                <a:lnTo>
                  <a:pt x="0" y="4079622"/>
                </a:lnTo>
                <a:lnTo>
                  <a:pt x="0" y="0"/>
                </a:lnTo>
                <a:close/>
              </a:path>
            </a:pathLst>
          </a:custGeom>
          <a:blipFill>
            <a:blip r:embed="rId3"/>
            <a:stretch>
              <a:fillRect l="0" t="0" r="0" b="0"/>
            </a:stretch>
          </a:blipFill>
        </p:spPr>
      </p:sp>
      <p:sp>
        <p:nvSpPr>
          <p:cNvPr name="TextBox 14" id="14"/>
          <p:cNvSpPr txBox="true"/>
          <p:nvPr/>
        </p:nvSpPr>
        <p:spPr>
          <a:xfrm rot="0">
            <a:off x="1092888" y="2228057"/>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Questão 2. </a:t>
            </a:r>
            <a:r>
              <a:rPr lang="en-US" sz="3213" spc="-192">
                <a:solidFill>
                  <a:srgbClr val="000000"/>
                </a:solidFill>
                <a:latin typeface="Space Mono"/>
                <a:ea typeface="Space Mono"/>
                <a:cs typeface="Space Mono"/>
                <a:sym typeface="Space Mono"/>
              </a:rPr>
              <a:t>Aos domingos o preço da passagem Centro -- Brejo é promocional e custa metade do preço normal. Nesse caso, qual o menor valor em passagens para ir de ônibus de Brejo para Delta?</a:t>
            </a:r>
          </a:p>
        </p:txBody>
      </p:sp>
      <p:sp>
        <p:nvSpPr>
          <p:cNvPr name="TextBox 15" id="15"/>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16" id="16"/>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sp>
        <p:nvSpPr>
          <p:cNvPr name="TextBox 17" id="17"/>
          <p:cNvSpPr txBox="true"/>
          <p:nvPr/>
        </p:nvSpPr>
        <p:spPr>
          <a:xfrm rot="0">
            <a:off x="2692203" y="4614438"/>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2,00</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4,50</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5,50</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6,00</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9,50</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grpSp>
        <p:nvGrpSpPr>
          <p:cNvPr name="Group 9" id="9"/>
          <p:cNvGrpSpPr/>
          <p:nvPr/>
        </p:nvGrpSpPr>
        <p:grpSpPr>
          <a:xfrm rot="0">
            <a:off x="7089395" y="1910879"/>
            <a:ext cx="4109210" cy="1545341"/>
            <a:chOff x="0" y="0"/>
            <a:chExt cx="1238767" cy="465860"/>
          </a:xfrm>
        </p:grpSpPr>
        <p:sp>
          <p:nvSpPr>
            <p:cNvPr name="Freeform 10" id="10"/>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2" id="12"/>
          <p:cNvGrpSpPr/>
          <p:nvPr/>
        </p:nvGrpSpPr>
        <p:grpSpPr>
          <a:xfrm rot="0">
            <a:off x="478607" y="3627670"/>
            <a:ext cx="17330787" cy="1825994"/>
            <a:chOff x="0" y="0"/>
            <a:chExt cx="5237085" cy="551786"/>
          </a:xfrm>
        </p:grpSpPr>
        <p:sp>
          <p:nvSpPr>
            <p:cNvPr name="Freeform 13" id="13"/>
            <p:cNvSpPr/>
            <p:nvPr/>
          </p:nvSpPr>
          <p:spPr>
            <a:xfrm flipH="false" flipV="false" rot="0">
              <a:off x="0" y="0"/>
              <a:ext cx="5237085" cy="551786"/>
            </a:xfrm>
            <a:custGeom>
              <a:avLst/>
              <a:gdLst/>
              <a:ahLst/>
              <a:cxnLst/>
              <a:rect r="r" b="b" t="t" l="l"/>
              <a:pathLst>
                <a:path h="551786" w="5237085">
                  <a:moveTo>
                    <a:pt x="28590" y="0"/>
                  </a:moveTo>
                  <a:lnTo>
                    <a:pt x="5208496" y="0"/>
                  </a:lnTo>
                  <a:cubicBezTo>
                    <a:pt x="5224285" y="0"/>
                    <a:pt x="5237085" y="12800"/>
                    <a:pt x="5237085" y="28590"/>
                  </a:cubicBezTo>
                  <a:lnTo>
                    <a:pt x="5237085" y="523196"/>
                  </a:lnTo>
                  <a:cubicBezTo>
                    <a:pt x="5237085" y="530779"/>
                    <a:pt x="5234073" y="538051"/>
                    <a:pt x="5228711" y="543412"/>
                  </a:cubicBezTo>
                  <a:cubicBezTo>
                    <a:pt x="5223350" y="548774"/>
                    <a:pt x="5216078" y="551786"/>
                    <a:pt x="5208496" y="551786"/>
                  </a:cubicBezTo>
                  <a:lnTo>
                    <a:pt x="28590" y="551786"/>
                  </a:lnTo>
                  <a:cubicBezTo>
                    <a:pt x="12800" y="551786"/>
                    <a:pt x="0" y="538986"/>
                    <a:pt x="0" y="523196"/>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5237085" cy="580361"/>
            </a:xfrm>
            <a:prstGeom prst="rect">
              <a:avLst/>
            </a:prstGeom>
          </p:spPr>
          <p:txBody>
            <a:bodyPr anchor="ctr" rtlCol="false" tIns="34579" lIns="34579" bIns="34579" rIns="34579"/>
            <a:lstStyle/>
            <a:p>
              <a:pPr algn="ctr">
                <a:lnSpc>
                  <a:spcPts val="2240"/>
                </a:lnSpc>
              </a:pPr>
            </a:p>
          </p:txBody>
        </p:sp>
      </p:grpSp>
      <p:sp>
        <p:nvSpPr>
          <p:cNvPr name="TextBox 15" id="15"/>
          <p:cNvSpPr txBox="true"/>
          <p:nvPr/>
        </p:nvSpPr>
        <p:spPr>
          <a:xfrm rot="0">
            <a:off x="1036828" y="3810424"/>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Vamos fazer a mesma analise de antes porém com a diferença de preço já aplicada nas passagens entre a cidade do Brejo e Centro. Dessa forma, vamos analisar os caminhos e preços entre Brejo e Delta</a:t>
            </a:r>
          </a:p>
        </p:txBody>
      </p:sp>
      <p:sp>
        <p:nvSpPr>
          <p:cNvPr name="Freeform 16" id="16"/>
          <p:cNvSpPr/>
          <p:nvPr/>
        </p:nvSpPr>
        <p:spPr>
          <a:xfrm flipH="false" flipV="false" rot="0">
            <a:off x="3181334" y="5625114"/>
            <a:ext cx="10135708" cy="4079622"/>
          </a:xfrm>
          <a:custGeom>
            <a:avLst/>
            <a:gdLst/>
            <a:ahLst/>
            <a:cxnLst/>
            <a:rect r="r" b="b" t="t" l="l"/>
            <a:pathLst>
              <a:path h="4079622" w="10135708">
                <a:moveTo>
                  <a:pt x="0" y="0"/>
                </a:moveTo>
                <a:lnTo>
                  <a:pt x="10135707" y="0"/>
                </a:lnTo>
                <a:lnTo>
                  <a:pt x="10135707" y="4079623"/>
                </a:lnTo>
                <a:lnTo>
                  <a:pt x="0" y="4079623"/>
                </a:lnTo>
                <a:lnTo>
                  <a:pt x="0" y="0"/>
                </a:lnTo>
                <a:close/>
              </a:path>
            </a:pathLst>
          </a:custGeom>
          <a:blipFill>
            <a:blip r:embed="rId3"/>
            <a:stretch>
              <a:fillRect l="0" t="0" r="0" b="0"/>
            </a:stretch>
          </a:blipFill>
        </p:spPr>
      </p:sp>
      <p:sp>
        <p:nvSpPr>
          <p:cNvPr name="TextBox 17" id="17"/>
          <p:cNvSpPr txBox="true"/>
          <p:nvPr/>
        </p:nvSpPr>
        <p:spPr>
          <a:xfrm rot="0">
            <a:off x="14156765" y="561558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D10719"/>
                </a:solidFill>
                <a:latin typeface="Space Mono Bold"/>
                <a:ea typeface="Space Mono Bold"/>
                <a:cs typeface="Space Mono Bold"/>
                <a:sym typeface="Space Mono Bold"/>
              </a:rPr>
              <a:t>1) R$ 5,50</a:t>
            </a:r>
          </a:p>
        </p:txBody>
      </p:sp>
      <p:sp>
        <p:nvSpPr>
          <p:cNvPr name="AutoShape 18" id="18"/>
          <p:cNvSpPr/>
          <p:nvPr/>
        </p:nvSpPr>
        <p:spPr>
          <a:xfrm flipV="true">
            <a:off x="7433794" y="6920854"/>
            <a:ext cx="4134925" cy="1996609"/>
          </a:xfrm>
          <a:prstGeom prst="line">
            <a:avLst/>
          </a:prstGeom>
          <a:ln cap="flat" w="85725">
            <a:solidFill>
              <a:srgbClr val="D10719"/>
            </a:solidFill>
            <a:prstDash val="solid"/>
            <a:headEnd type="none" len="sm" w="sm"/>
            <a:tailEnd type="arrow" len="sm" w="med"/>
          </a:ln>
        </p:spPr>
      </p:sp>
      <p:sp>
        <p:nvSpPr>
          <p:cNvPr name="AutoShape 19" id="19"/>
          <p:cNvSpPr/>
          <p:nvPr/>
        </p:nvSpPr>
        <p:spPr>
          <a:xfrm flipH="true">
            <a:off x="7797809" y="6656213"/>
            <a:ext cx="2985718" cy="0"/>
          </a:xfrm>
          <a:prstGeom prst="line">
            <a:avLst/>
          </a:prstGeom>
          <a:ln cap="flat" w="85725">
            <a:solidFill>
              <a:srgbClr val="D10719"/>
            </a:solidFill>
            <a:prstDash val="solid"/>
            <a:headEnd type="none" len="sm" w="sm"/>
            <a:tailEnd type="arrow" len="sm" w="med"/>
          </a:ln>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grpSp>
        <p:nvGrpSpPr>
          <p:cNvPr name="Group 9" id="9"/>
          <p:cNvGrpSpPr/>
          <p:nvPr/>
        </p:nvGrpSpPr>
        <p:grpSpPr>
          <a:xfrm rot="0">
            <a:off x="7089395" y="1910879"/>
            <a:ext cx="4109210" cy="1545341"/>
            <a:chOff x="0" y="0"/>
            <a:chExt cx="1238767" cy="465860"/>
          </a:xfrm>
        </p:grpSpPr>
        <p:sp>
          <p:nvSpPr>
            <p:cNvPr name="Freeform 10" id="10"/>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2" id="12"/>
          <p:cNvGrpSpPr/>
          <p:nvPr/>
        </p:nvGrpSpPr>
        <p:grpSpPr>
          <a:xfrm rot="0">
            <a:off x="478607" y="3627670"/>
            <a:ext cx="17330787" cy="1825994"/>
            <a:chOff x="0" y="0"/>
            <a:chExt cx="5237085" cy="551786"/>
          </a:xfrm>
        </p:grpSpPr>
        <p:sp>
          <p:nvSpPr>
            <p:cNvPr name="Freeform 13" id="13"/>
            <p:cNvSpPr/>
            <p:nvPr/>
          </p:nvSpPr>
          <p:spPr>
            <a:xfrm flipH="false" flipV="false" rot="0">
              <a:off x="0" y="0"/>
              <a:ext cx="5237085" cy="551786"/>
            </a:xfrm>
            <a:custGeom>
              <a:avLst/>
              <a:gdLst/>
              <a:ahLst/>
              <a:cxnLst/>
              <a:rect r="r" b="b" t="t" l="l"/>
              <a:pathLst>
                <a:path h="551786" w="5237085">
                  <a:moveTo>
                    <a:pt x="28590" y="0"/>
                  </a:moveTo>
                  <a:lnTo>
                    <a:pt x="5208496" y="0"/>
                  </a:lnTo>
                  <a:cubicBezTo>
                    <a:pt x="5224285" y="0"/>
                    <a:pt x="5237085" y="12800"/>
                    <a:pt x="5237085" y="28590"/>
                  </a:cubicBezTo>
                  <a:lnTo>
                    <a:pt x="5237085" y="523196"/>
                  </a:lnTo>
                  <a:cubicBezTo>
                    <a:pt x="5237085" y="530779"/>
                    <a:pt x="5234073" y="538051"/>
                    <a:pt x="5228711" y="543412"/>
                  </a:cubicBezTo>
                  <a:cubicBezTo>
                    <a:pt x="5223350" y="548774"/>
                    <a:pt x="5216078" y="551786"/>
                    <a:pt x="5208496" y="551786"/>
                  </a:cubicBezTo>
                  <a:lnTo>
                    <a:pt x="28590" y="551786"/>
                  </a:lnTo>
                  <a:cubicBezTo>
                    <a:pt x="12800" y="551786"/>
                    <a:pt x="0" y="538986"/>
                    <a:pt x="0" y="523196"/>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5237085" cy="580361"/>
            </a:xfrm>
            <a:prstGeom prst="rect">
              <a:avLst/>
            </a:prstGeom>
          </p:spPr>
          <p:txBody>
            <a:bodyPr anchor="ctr" rtlCol="false" tIns="34579" lIns="34579" bIns="34579" rIns="34579"/>
            <a:lstStyle/>
            <a:p>
              <a:pPr algn="ctr">
                <a:lnSpc>
                  <a:spcPts val="2240"/>
                </a:lnSpc>
              </a:pPr>
            </a:p>
          </p:txBody>
        </p:sp>
      </p:grpSp>
      <p:sp>
        <p:nvSpPr>
          <p:cNvPr name="TextBox 15" id="15"/>
          <p:cNvSpPr txBox="true"/>
          <p:nvPr/>
        </p:nvSpPr>
        <p:spPr>
          <a:xfrm rot="0">
            <a:off x="1036828" y="3810424"/>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Vamos fazer a mesma analise de antes porém com a diferença de preço já aplicada nas passagens entre a cidade do Brejo e Centro. Dessa forma, vamos analisar os caminhos e preços entre Brejo e Delta</a:t>
            </a:r>
          </a:p>
        </p:txBody>
      </p:sp>
      <p:sp>
        <p:nvSpPr>
          <p:cNvPr name="Freeform 16" id="16"/>
          <p:cNvSpPr/>
          <p:nvPr/>
        </p:nvSpPr>
        <p:spPr>
          <a:xfrm flipH="false" flipV="false" rot="0">
            <a:off x="3181334" y="5625114"/>
            <a:ext cx="10135708" cy="4079622"/>
          </a:xfrm>
          <a:custGeom>
            <a:avLst/>
            <a:gdLst/>
            <a:ahLst/>
            <a:cxnLst/>
            <a:rect r="r" b="b" t="t" l="l"/>
            <a:pathLst>
              <a:path h="4079622" w="10135708">
                <a:moveTo>
                  <a:pt x="0" y="0"/>
                </a:moveTo>
                <a:lnTo>
                  <a:pt x="10135707" y="0"/>
                </a:lnTo>
                <a:lnTo>
                  <a:pt x="10135707" y="4079623"/>
                </a:lnTo>
                <a:lnTo>
                  <a:pt x="0" y="4079623"/>
                </a:lnTo>
                <a:lnTo>
                  <a:pt x="0" y="0"/>
                </a:lnTo>
                <a:close/>
              </a:path>
            </a:pathLst>
          </a:custGeom>
          <a:blipFill>
            <a:blip r:embed="rId3"/>
            <a:stretch>
              <a:fillRect l="0" t="0" r="0" b="0"/>
            </a:stretch>
          </a:blipFill>
        </p:spPr>
      </p:sp>
      <p:sp>
        <p:nvSpPr>
          <p:cNvPr name="TextBox 17" id="17"/>
          <p:cNvSpPr txBox="true"/>
          <p:nvPr/>
        </p:nvSpPr>
        <p:spPr>
          <a:xfrm rot="0">
            <a:off x="14156765" y="561558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1) R$ 5,50</a:t>
            </a:r>
          </a:p>
        </p:txBody>
      </p:sp>
      <p:sp>
        <p:nvSpPr>
          <p:cNvPr name="AutoShape 18" id="18"/>
          <p:cNvSpPr/>
          <p:nvPr/>
        </p:nvSpPr>
        <p:spPr>
          <a:xfrm flipH="true" flipV="true">
            <a:off x="4963703" y="7794637"/>
            <a:ext cx="2470091" cy="1122826"/>
          </a:xfrm>
          <a:prstGeom prst="line">
            <a:avLst/>
          </a:prstGeom>
          <a:ln cap="flat" w="85725">
            <a:solidFill>
              <a:srgbClr val="D10719"/>
            </a:solidFill>
            <a:prstDash val="solid"/>
            <a:headEnd type="none" len="sm" w="sm"/>
            <a:tailEnd type="arrow" len="sm" w="med"/>
          </a:ln>
        </p:spPr>
      </p:sp>
      <p:sp>
        <p:nvSpPr>
          <p:cNvPr name="AutoShape 19" id="19"/>
          <p:cNvSpPr/>
          <p:nvPr/>
        </p:nvSpPr>
        <p:spPr>
          <a:xfrm flipV="true">
            <a:off x="4963703" y="6656213"/>
            <a:ext cx="1676317" cy="1138424"/>
          </a:xfrm>
          <a:prstGeom prst="line">
            <a:avLst/>
          </a:prstGeom>
          <a:ln cap="flat" w="85725">
            <a:solidFill>
              <a:srgbClr val="D10719"/>
            </a:solidFill>
            <a:prstDash val="solid"/>
            <a:headEnd type="none" len="sm" w="sm"/>
            <a:tailEnd type="arrow" len="sm" w="med"/>
          </a:ln>
        </p:spPr>
      </p:sp>
      <p:sp>
        <p:nvSpPr>
          <p:cNvPr name="TextBox 20" id="20"/>
          <p:cNvSpPr txBox="true"/>
          <p:nvPr/>
        </p:nvSpPr>
        <p:spPr>
          <a:xfrm rot="0">
            <a:off x="14156765" y="6272814"/>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D10719"/>
                </a:solidFill>
                <a:latin typeface="Space Mono Bold"/>
                <a:ea typeface="Space Mono Bold"/>
                <a:cs typeface="Space Mono Bold"/>
                <a:sym typeface="Space Mono Bold"/>
              </a:rPr>
              <a:t>2) R$ 6,00</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TextBox 7" id="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VIAGENS DE ÔNIBUS</a:t>
            </a:r>
          </a:p>
        </p:txBody>
      </p:sp>
      <p:sp>
        <p:nvSpPr>
          <p:cNvPr name="TextBox 8" id="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2018 - Fase 1</a:t>
            </a:r>
          </a:p>
        </p:txBody>
      </p:sp>
      <p:grpSp>
        <p:nvGrpSpPr>
          <p:cNvPr name="Group 9" id="9"/>
          <p:cNvGrpSpPr/>
          <p:nvPr/>
        </p:nvGrpSpPr>
        <p:grpSpPr>
          <a:xfrm rot="0">
            <a:off x="7089395" y="1910879"/>
            <a:ext cx="4109210" cy="1545341"/>
            <a:chOff x="0" y="0"/>
            <a:chExt cx="1238767" cy="465860"/>
          </a:xfrm>
        </p:grpSpPr>
        <p:sp>
          <p:nvSpPr>
            <p:cNvPr name="Freeform 10" id="10"/>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2" id="12"/>
          <p:cNvGrpSpPr/>
          <p:nvPr/>
        </p:nvGrpSpPr>
        <p:grpSpPr>
          <a:xfrm rot="0">
            <a:off x="478607" y="3627670"/>
            <a:ext cx="17330787" cy="1825994"/>
            <a:chOff x="0" y="0"/>
            <a:chExt cx="5237085" cy="551786"/>
          </a:xfrm>
        </p:grpSpPr>
        <p:sp>
          <p:nvSpPr>
            <p:cNvPr name="Freeform 13" id="13"/>
            <p:cNvSpPr/>
            <p:nvPr/>
          </p:nvSpPr>
          <p:spPr>
            <a:xfrm flipH="false" flipV="false" rot="0">
              <a:off x="0" y="0"/>
              <a:ext cx="5237085" cy="551786"/>
            </a:xfrm>
            <a:custGeom>
              <a:avLst/>
              <a:gdLst/>
              <a:ahLst/>
              <a:cxnLst/>
              <a:rect r="r" b="b" t="t" l="l"/>
              <a:pathLst>
                <a:path h="551786" w="5237085">
                  <a:moveTo>
                    <a:pt x="28590" y="0"/>
                  </a:moveTo>
                  <a:lnTo>
                    <a:pt x="5208496" y="0"/>
                  </a:lnTo>
                  <a:cubicBezTo>
                    <a:pt x="5224285" y="0"/>
                    <a:pt x="5237085" y="12800"/>
                    <a:pt x="5237085" y="28590"/>
                  </a:cubicBezTo>
                  <a:lnTo>
                    <a:pt x="5237085" y="523196"/>
                  </a:lnTo>
                  <a:cubicBezTo>
                    <a:pt x="5237085" y="530779"/>
                    <a:pt x="5234073" y="538051"/>
                    <a:pt x="5228711" y="543412"/>
                  </a:cubicBezTo>
                  <a:cubicBezTo>
                    <a:pt x="5223350" y="548774"/>
                    <a:pt x="5216078" y="551786"/>
                    <a:pt x="5208496" y="551786"/>
                  </a:cubicBezTo>
                  <a:lnTo>
                    <a:pt x="28590" y="551786"/>
                  </a:lnTo>
                  <a:cubicBezTo>
                    <a:pt x="12800" y="551786"/>
                    <a:pt x="0" y="538986"/>
                    <a:pt x="0" y="523196"/>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5237085" cy="580361"/>
            </a:xfrm>
            <a:prstGeom prst="rect">
              <a:avLst/>
            </a:prstGeom>
          </p:spPr>
          <p:txBody>
            <a:bodyPr anchor="ctr" rtlCol="false" tIns="34579" lIns="34579" bIns="34579" rIns="34579"/>
            <a:lstStyle/>
            <a:p>
              <a:pPr algn="ctr">
                <a:lnSpc>
                  <a:spcPts val="2240"/>
                </a:lnSpc>
              </a:pPr>
            </a:p>
          </p:txBody>
        </p:sp>
      </p:grpSp>
      <p:sp>
        <p:nvSpPr>
          <p:cNvPr name="TextBox 15" id="15"/>
          <p:cNvSpPr txBox="true"/>
          <p:nvPr/>
        </p:nvSpPr>
        <p:spPr>
          <a:xfrm rot="0">
            <a:off x="1036828" y="3810424"/>
            <a:ext cx="16214345" cy="14668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Como aqueles eram os únicos dois caminhos sem voltas e repetições. Sabemos que o caminho de menor valor é entre Brejo e Delta é Brejo-&gt;Centro-&gt;Delta AOS DOMINGOS.</a:t>
            </a:r>
          </a:p>
        </p:txBody>
      </p:sp>
      <p:sp>
        <p:nvSpPr>
          <p:cNvPr name="TextBox 16" id="16"/>
          <p:cNvSpPr txBox="true"/>
          <p:nvPr/>
        </p:nvSpPr>
        <p:spPr>
          <a:xfrm rot="0">
            <a:off x="14156765" y="5615589"/>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1) R$ 5,50</a:t>
            </a:r>
          </a:p>
        </p:txBody>
      </p:sp>
      <p:sp>
        <p:nvSpPr>
          <p:cNvPr name="TextBox 17" id="17"/>
          <p:cNvSpPr txBox="true"/>
          <p:nvPr/>
        </p:nvSpPr>
        <p:spPr>
          <a:xfrm rot="0">
            <a:off x="14156765" y="6272814"/>
            <a:ext cx="2498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FFFFFF"/>
                </a:solidFill>
                <a:latin typeface="Space Mono Bold"/>
                <a:ea typeface="Space Mono Bold"/>
                <a:cs typeface="Space Mono Bold"/>
                <a:sym typeface="Space Mono Bold"/>
              </a:rPr>
              <a:t>2) R$ 6,00</a:t>
            </a:r>
          </a:p>
        </p:txBody>
      </p:sp>
      <p:grpSp>
        <p:nvGrpSpPr>
          <p:cNvPr name="Group 18" id="18"/>
          <p:cNvGrpSpPr/>
          <p:nvPr/>
        </p:nvGrpSpPr>
        <p:grpSpPr>
          <a:xfrm rot="0">
            <a:off x="14044463" y="5575044"/>
            <a:ext cx="2722950" cy="585916"/>
            <a:chOff x="0" y="0"/>
            <a:chExt cx="717155" cy="154315"/>
          </a:xfrm>
        </p:grpSpPr>
        <p:sp>
          <p:nvSpPr>
            <p:cNvPr name="Freeform 19" id="19"/>
            <p:cNvSpPr/>
            <p:nvPr/>
          </p:nvSpPr>
          <p:spPr>
            <a:xfrm flipH="false" flipV="false" rot="0">
              <a:off x="0" y="0"/>
              <a:ext cx="717155" cy="154315"/>
            </a:xfrm>
            <a:custGeom>
              <a:avLst/>
              <a:gdLst/>
              <a:ahLst/>
              <a:cxnLst/>
              <a:rect r="r" b="b" t="t" l="l"/>
              <a:pathLst>
                <a:path h="154315" w="717155">
                  <a:moveTo>
                    <a:pt x="77158" y="0"/>
                  </a:moveTo>
                  <a:lnTo>
                    <a:pt x="639998" y="0"/>
                  </a:lnTo>
                  <a:cubicBezTo>
                    <a:pt x="660461" y="0"/>
                    <a:pt x="680087" y="8129"/>
                    <a:pt x="694556" y="22599"/>
                  </a:cubicBezTo>
                  <a:cubicBezTo>
                    <a:pt x="709026" y="37069"/>
                    <a:pt x="717155" y="56694"/>
                    <a:pt x="717155" y="77158"/>
                  </a:cubicBezTo>
                  <a:lnTo>
                    <a:pt x="717155" y="77158"/>
                  </a:lnTo>
                  <a:cubicBezTo>
                    <a:pt x="717155" y="119771"/>
                    <a:pt x="682611" y="154315"/>
                    <a:pt x="639998" y="154315"/>
                  </a:cubicBezTo>
                  <a:lnTo>
                    <a:pt x="77158" y="154315"/>
                  </a:lnTo>
                  <a:cubicBezTo>
                    <a:pt x="34545" y="154315"/>
                    <a:pt x="0" y="119771"/>
                    <a:pt x="0" y="77158"/>
                  </a:cubicBezTo>
                  <a:lnTo>
                    <a:pt x="0" y="77158"/>
                  </a:lnTo>
                  <a:cubicBezTo>
                    <a:pt x="0" y="34545"/>
                    <a:pt x="34545" y="0"/>
                    <a:pt x="77158" y="0"/>
                  </a:cubicBezTo>
                  <a:close/>
                </a:path>
              </a:pathLst>
            </a:custGeom>
            <a:solidFill>
              <a:srgbClr val="000000">
                <a:alpha val="0"/>
              </a:srgbClr>
            </a:solidFill>
            <a:ln w="95250" cap="rnd">
              <a:solidFill>
                <a:srgbClr val="D10719"/>
              </a:solidFill>
              <a:prstDash val="solid"/>
              <a:round/>
            </a:ln>
          </p:spPr>
        </p:sp>
        <p:sp>
          <p:nvSpPr>
            <p:cNvPr name="TextBox 20" id="20"/>
            <p:cNvSpPr txBox="true"/>
            <p:nvPr/>
          </p:nvSpPr>
          <p:spPr>
            <a:xfrm>
              <a:off x="0" y="-28575"/>
              <a:ext cx="717155" cy="182890"/>
            </a:xfrm>
            <a:prstGeom prst="rect">
              <a:avLst/>
            </a:prstGeom>
          </p:spPr>
          <p:txBody>
            <a:bodyPr anchor="ctr" rtlCol="false" tIns="50800" lIns="50800" bIns="50800" rIns="50800"/>
            <a:lstStyle/>
            <a:p>
              <a:pPr algn="ctr">
                <a:lnSpc>
                  <a:spcPts val="2240"/>
                </a:lnSpc>
              </a:pPr>
            </a:p>
          </p:txBody>
        </p:sp>
      </p:grpSp>
      <p:grpSp>
        <p:nvGrpSpPr>
          <p:cNvPr name="Group 21" id="21"/>
          <p:cNvGrpSpPr/>
          <p:nvPr/>
        </p:nvGrpSpPr>
        <p:grpSpPr>
          <a:xfrm rot="0">
            <a:off x="3222052" y="5815614"/>
            <a:ext cx="5921948" cy="1843745"/>
            <a:chOff x="0" y="0"/>
            <a:chExt cx="1785237" cy="555817"/>
          </a:xfrm>
        </p:grpSpPr>
        <p:sp>
          <p:nvSpPr>
            <p:cNvPr name="Freeform 22" id="22"/>
            <p:cNvSpPr/>
            <p:nvPr/>
          </p:nvSpPr>
          <p:spPr>
            <a:xfrm flipH="false" flipV="false" rot="0">
              <a:off x="0" y="0"/>
              <a:ext cx="1785237" cy="555817"/>
            </a:xfrm>
            <a:custGeom>
              <a:avLst/>
              <a:gdLst/>
              <a:ahLst/>
              <a:cxnLst/>
              <a:rect r="r" b="b" t="t" l="l"/>
              <a:pathLst>
                <a:path h="555817" w="1785237">
                  <a:moveTo>
                    <a:pt x="83669" y="0"/>
                  </a:moveTo>
                  <a:lnTo>
                    <a:pt x="1701568" y="0"/>
                  </a:lnTo>
                  <a:cubicBezTo>
                    <a:pt x="1723758" y="0"/>
                    <a:pt x="1745040" y="8815"/>
                    <a:pt x="1760731" y="24506"/>
                  </a:cubicBezTo>
                  <a:cubicBezTo>
                    <a:pt x="1776422" y="40197"/>
                    <a:pt x="1785237" y="61479"/>
                    <a:pt x="1785237" y="83669"/>
                  </a:cubicBezTo>
                  <a:lnTo>
                    <a:pt x="1785237" y="472148"/>
                  </a:lnTo>
                  <a:cubicBezTo>
                    <a:pt x="1785237" y="494339"/>
                    <a:pt x="1776422" y="515620"/>
                    <a:pt x="1760731" y="531311"/>
                  </a:cubicBezTo>
                  <a:cubicBezTo>
                    <a:pt x="1745040" y="547002"/>
                    <a:pt x="1723758" y="555817"/>
                    <a:pt x="1701568" y="555817"/>
                  </a:cubicBezTo>
                  <a:lnTo>
                    <a:pt x="83669" y="555817"/>
                  </a:lnTo>
                  <a:cubicBezTo>
                    <a:pt x="61479" y="555817"/>
                    <a:pt x="40197" y="547002"/>
                    <a:pt x="24506" y="531311"/>
                  </a:cubicBezTo>
                  <a:cubicBezTo>
                    <a:pt x="8815" y="515620"/>
                    <a:pt x="0" y="494339"/>
                    <a:pt x="0" y="472148"/>
                  </a:cubicBezTo>
                  <a:lnTo>
                    <a:pt x="0" y="83669"/>
                  </a:lnTo>
                  <a:cubicBezTo>
                    <a:pt x="0" y="61479"/>
                    <a:pt x="8815" y="40197"/>
                    <a:pt x="24506" y="24506"/>
                  </a:cubicBezTo>
                  <a:cubicBezTo>
                    <a:pt x="40197" y="8815"/>
                    <a:pt x="61479" y="0"/>
                    <a:pt x="83669" y="0"/>
                  </a:cubicBezTo>
                  <a:close/>
                </a:path>
              </a:pathLst>
            </a:custGeom>
            <a:solidFill>
              <a:srgbClr val="169D53"/>
            </a:solidFill>
            <a:ln w="57150" cap="rnd">
              <a:solidFill>
                <a:srgbClr val="000000"/>
              </a:solidFill>
              <a:prstDash val="solid"/>
              <a:round/>
            </a:ln>
          </p:spPr>
        </p:sp>
        <p:sp>
          <p:nvSpPr>
            <p:cNvPr name="TextBox 23" id="23"/>
            <p:cNvSpPr txBox="true"/>
            <p:nvPr/>
          </p:nvSpPr>
          <p:spPr>
            <a:xfrm>
              <a:off x="0" y="-85725"/>
              <a:ext cx="17852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C) 5,50</a:t>
              </a:r>
            </a:p>
          </p:txBody>
        </p:sp>
      </p:gr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534667" y="2045303"/>
            <a:ext cx="17330787" cy="5830087"/>
            <a:chOff x="0" y="0"/>
            <a:chExt cx="5237085" cy="1761759"/>
          </a:xfrm>
        </p:grpSpPr>
        <p:sp>
          <p:nvSpPr>
            <p:cNvPr name="Freeform 8" id="8"/>
            <p:cNvSpPr/>
            <p:nvPr/>
          </p:nvSpPr>
          <p:spPr>
            <a:xfrm flipH="false" flipV="false" rot="0">
              <a:off x="0" y="0"/>
              <a:ext cx="5237085" cy="1761759"/>
            </a:xfrm>
            <a:custGeom>
              <a:avLst/>
              <a:gdLst/>
              <a:ahLst/>
              <a:cxnLst/>
              <a:rect r="r" b="b" t="t" l="l"/>
              <a:pathLst>
                <a:path h="1761759" w="5237085">
                  <a:moveTo>
                    <a:pt x="28590" y="0"/>
                  </a:moveTo>
                  <a:lnTo>
                    <a:pt x="5208496" y="0"/>
                  </a:lnTo>
                  <a:cubicBezTo>
                    <a:pt x="5224285" y="0"/>
                    <a:pt x="5237085" y="12800"/>
                    <a:pt x="5237085" y="28590"/>
                  </a:cubicBezTo>
                  <a:lnTo>
                    <a:pt x="5237085" y="1733169"/>
                  </a:lnTo>
                  <a:cubicBezTo>
                    <a:pt x="5237085" y="1740751"/>
                    <a:pt x="5234073" y="1748023"/>
                    <a:pt x="5228711" y="1753385"/>
                  </a:cubicBezTo>
                  <a:cubicBezTo>
                    <a:pt x="5223350" y="1758747"/>
                    <a:pt x="5216078" y="1761759"/>
                    <a:pt x="5208496" y="1761759"/>
                  </a:cubicBezTo>
                  <a:lnTo>
                    <a:pt x="28590" y="1761759"/>
                  </a:lnTo>
                  <a:cubicBezTo>
                    <a:pt x="21007" y="1761759"/>
                    <a:pt x="13735" y="1758747"/>
                    <a:pt x="8374" y="1753385"/>
                  </a:cubicBezTo>
                  <a:cubicBezTo>
                    <a:pt x="3012" y="1748023"/>
                    <a:pt x="0" y="1740751"/>
                    <a:pt x="0" y="1733169"/>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5237085" cy="1790334"/>
            </a:xfrm>
            <a:prstGeom prst="rect">
              <a:avLst/>
            </a:prstGeom>
          </p:spPr>
          <p:txBody>
            <a:bodyPr anchor="ctr" rtlCol="false" tIns="34579" lIns="34579" bIns="34579" rIns="34579"/>
            <a:lstStyle/>
            <a:p>
              <a:pPr algn="ctr">
                <a:lnSpc>
                  <a:spcPts val="2240"/>
                </a:lnSpc>
              </a:pPr>
            </a:p>
          </p:txBody>
        </p:sp>
      </p:grpSp>
      <p:sp>
        <p:nvSpPr>
          <p:cNvPr name="TextBox 10" id="10"/>
          <p:cNvSpPr txBox="true"/>
          <p:nvPr/>
        </p:nvSpPr>
        <p:spPr>
          <a:xfrm rot="0">
            <a:off x="1092888" y="2228057"/>
            <a:ext cx="16214345" cy="535305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Uma tela de TV é composta por milhões de leds que acendem e apagam dependendo da imagem mostrada. O conjunto dos leds formam a imagem que vemos. Uma empresa descobriu uma tecnologia revolucionária para telas de TV. No momento estão testando uma tela pequena, de 3 x 3 leds. A tela tem seis comandos, rotulados A, B, C, X, Y, Z. Cada comando </a:t>
            </a:r>
            <a:r>
              <a:rPr lang="en-US" b="true" sz="3213" spc="-192">
                <a:solidFill>
                  <a:srgbClr val="000000"/>
                </a:solidFill>
                <a:latin typeface="Space Mono Bold"/>
                <a:ea typeface="Space Mono Bold"/>
                <a:cs typeface="Space Mono Bold"/>
                <a:sym typeface="Space Mono Bold"/>
              </a:rPr>
              <a:t>inverte o estado de todos os leds da fileira respectiva: se está aceso apaga, se está apagado acende. Assim, os comandos A, B e C invertem o estado de todos os leds da linha respectiva; os comandos X, Y e Z invertem o estado de todos os leds da coluna respectiva. Como exemplo, a figura abaixo mostra a tela num estado inicial e o estado da tela após a sequência de comandos AYC.</a:t>
            </a:r>
          </a:p>
        </p:txBody>
      </p:sp>
      <p:sp>
        <p:nvSpPr>
          <p:cNvPr name="TextBox 11" id="11"/>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AS TELAS</a:t>
            </a:r>
          </a:p>
        </p:txBody>
      </p:sp>
      <p:sp>
        <p:nvSpPr>
          <p:cNvPr name="TextBox 12" id="12"/>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534667" y="2045303"/>
            <a:ext cx="2990422" cy="912163"/>
            <a:chOff x="0" y="0"/>
            <a:chExt cx="903657" cy="275641"/>
          </a:xfrm>
        </p:grpSpPr>
        <p:sp>
          <p:nvSpPr>
            <p:cNvPr name="Freeform 8" id="8"/>
            <p:cNvSpPr/>
            <p:nvPr/>
          </p:nvSpPr>
          <p:spPr>
            <a:xfrm flipH="false" flipV="false" rot="0">
              <a:off x="0" y="0"/>
              <a:ext cx="903657" cy="275641"/>
            </a:xfrm>
            <a:custGeom>
              <a:avLst/>
              <a:gdLst/>
              <a:ahLst/>
              <a:cxnLst/>
              <a:rect r="r" b="b" t="t" l="l"/>
              <a:pathLst>
                <a:path h="275641" w="903657">
                  <a:moveTo>
                    <a:pt x="137820" y="0"/>
                  </a:moveTo>
                  <a:lnTo>
                    <a:pt x="765837" y="0"/>
                  </a:lnTo>
                  <a:cubicBezTo>
                    <a:pt x="802389" y="0"/>
                    <a:pt x="837444" y="14520"/>
                    <a:pt x="863291" y="40367"/>
                  </a:cubicBezTo>
                  <a:cubicBezTo>
                    <a:pt x="889137" y="66213"/>
                    <a:pt x="903657" y="101268"/>
                    <a:pt x="903657" y="137820"/>
                  </a:cubicBezTo>
                  <a:lnTo>
                    <a:pt x="903657" y="137820"/>
                  </a:lnTo>
                  <a:cubicBezTo>
                    <a:pt x="903657" y="174373"/>
                    <a:pt x="889137" y="209428"/>
                    <a:pt x="863291" y="235274"/>
                  </a:cubicBezTo>
                  <a:cubicBezTo>
                    <a:pt x="837444" y="261121"/>
                    <a:pt x="802389" y="275641"/>
                    <a:pt x="765837" y="275641"/>
                  </a:cubicBezTo>
                  <a:lnTo>
                    <a:pt x="137820" y="275641"/>
                  </a:lnTo>
                  <a:cubicBezTo>
                    <a:pt x="101268" y="275641"/>
                    <a:pt x="66213" y="261121"/>
                    <a:pt x="40367" y="235274"/>
                  </a:cubicBezTo>
                  <a:cubicBezTo>
                    <a:pt x="14520" y="209428"/>
                    <a:pt x="0" y="174373"/>
                    <a:pt x="0" y="137820"/>
                  </a:cubicBezTo>
                  <a:lnTo>
                    <a:pt x="0" y="137820"/>
                  </a:lnTo>
                  <a:cubicBezTo>
                    <a:pt x="0" y="101268"/>
                    <a:pt x="14520" y="66213"/>
                    <a:pt x="40367" y="40367"/>
                  </a:cubicBezTo>
                  <a:cubicBezTo>
                    <a:pt x="66213" y="14520"/>
                    <a:pt x="101268" y="0"/>
                    <a:pt x="13782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903657" cy="304216"/>
            </a:xfrm>
            <a:prstGeom prst="rect">
              <a:avLst/>
            </a:prstGeom>
          </p:spPr>
          <p:txBody>
            <a:bodyPr anchor="ctr" rtlCol="false" tIns="34579" lIns="34579" bIns="34579" rIns="34579"/>
            <a:lstStyle/>
            <a:p>
              <a:pPr algn="ctr">
                <a:lnSpc>
                  <a:spcPts val="2240"/>
                </a:lnSpc>
              </a:pPr>
            </a:p>
          </p:txBody>
        </p:sp>
      </p:grpSp>
      <p:sp>
        <p:nvSpPr>
          <p:cNvPr name="TextBox 10" id="10"/>
          <p:cNvSpPr txBox="true"/>
          <p:nvPr/>
        </p:nvSpPr>
        <p:spPr>
          <a:xfrm rot="0">
            <a:off x="1092888" y="2228057"/>
            <a:ext cx="16214345"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EXEMPLO:</a:t>
            </a:r>
          </a:p>
        </p:txBody>
      </p:sp>
      <p:sp>
        <p:nvSpPr>
          <p:cNvPr name="Freeform 11" id="11"/>
          <p:cNvSpPr/>
          <p:nvPr/>
        </p:nvSpPr>
        <p:spPr>
          <a:xfrm flipH="false" flipV="false" rot="0">
            <a:off x="1440862" y="3790202"/>
            <a:ext cx="15104402" cy="3834194"/>
          </a:xfrm>
          <a:custGeom>
            <a:avLst/>
            <a:gdLst/>
            <a:ahLst/>
            <a:cxnLst/>
            <a:rect r="r" b="b" t="t" l="l"/>
            <a:pathLst>
              <a:path h="3834194" w="15104402">
                <a:moveTo>
                  <a:pt x="0" y="0"/>
                </a:moveTo>
                <a:lnTo>
                  <a:pt x="15104402" y="0"/>
                </a:lnTo>
                <a:lnTo>
                  <a:pt x="15104402" y="3834194"/>
                </a:lnTo>
                <a:lnTo>
                  <a:pt x="0" y="3834194"/>
                </a:lnTo>
                <a:lnTo>
                  <a:pt x="0" y="0"/>
                </a:lnTo>
                <a:close/>
              </a:path>
            </a:pathLst>
          </a:custGeom>
          <a:blipFill>
            <a:blip r:embed="rId3"/>
            <a:stretch>
              <a:fillRect l="0" t="0" r="0" b="0"/>
            </a:stretch>
          </a:blipFill>
        </p:spPr>
      </p:sp>
      <p:sp>
        <p:nvSpPr>
          <p:cNvPr name="TextBox 12" id="12"/>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AS TELAS</a:t>
            </a:r>
          </a:p>
        </p:txBody>
      </p:sp>
      <p:sp>
        <p:nvSpPr>
          <p:cNvPr name="TextBox 13" id="13"/>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534667" y="2045303"/>
            <a:ext cx="17330787" cy="1878029"/>
            <a:chOff x="0" y="0"/>
            <a:chExt cx="5237085" cy="567510"/>
          </a:xfrm>
        </p:grpSpPr>
        <p:sp>
          <p:nvSpPr>
            <p:cNvPr name="Freeform 8" id="8"/>
            <p:cNvSpPr/>
            <p:nvPr/>
          </p:nvSpPr>
          <p:spPr>
            <a:xfrm flipH="false" flipV="false" rot="0">
              <a:off x="0" y="0"/>
              <a:ext cx="5237085" cy="567510"/>
            </a:xfrm>
            <a:custGeom>
              <a:avLst/>
              <a:gdLst/>
              <a:ahLst/>
              <a:cxnLst/>
              <a:rect r="r" b="b" t="t" l="l"/>
              <a:pathLst>
                <a:path h="567510" w="5237085">
                  <a:moveTo>
                    <a:pt x="28590" y="0"/>
                  </a:moveTo>
                  <a:lnTo>
                    <a:pt x="5208496" y="0"/>
                  </a:lnTo>
                  <a:cubicBezTo>
                    <a:pt x="5224285" y="0"/>
                    <a:pt x="5237085" y="12800"/>
                    <a:pt x="5237085" y="28590"/>
                  </a:cubicBezTo>
                  <a:lnTo>
                    <a:pt x="5237085" y="538920"/>
                  </a:lnTo>
                  <a:cubicBezTo>
                    <a:pt x="5237085" y="546503"/>
                    <a:pt x="5234073" y="553775"/>
                    <a:pt x="5228711" y="559136"/>
                  </a:cubicBezTo>
                  <a:cubicBezTo>
                    <a:pt x="5223350" y="564498"/>
                    <a:pt x="5216078" y="567510"/>
                    <a:pt x="5208496" y="567510"/>
                  </a:cubicBezTo>
                  <a:lnTo>
                    <a:pt x="28590" y="567510"/>
                  </a:lnTo>
                  <a:cubicBezTo>
                    <a:pt x="21007" y="567510"/>
                    <a:pt x="13735" y="564498"/>
                    <a:pt x="8374" y="559136"/>
                  </a:cubicBezTo>
                  <a:cubicBezTo>
                    <a:pt x="3012" y="553775"/>
                    <a:pt x="0" y="546503"/>
                    <a:pt x="0" y="538920"/>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5237085" cy="596085"/>
            </a:xfrm>
            <a:prstGeom prst="rect">
              <a:avLst/>
            </a:prstGeom>
          </p:spPr>
          <p:txBody>
            <a:bodyPr anchor="ctr" rtlCol="false" tIns="34579" lIns="34579" bIns="34579" rIns="34579"/>
            <a:lstStyle/>
            <a:p>
              <a:pPr algn="ctr">
                <a:lnSpc>
                  <a:spcPts val="2240"/>
                </a:lnSpc>
              </a:pPr>
            </a:p>
          </p:txBody>
        </p:sp>
      </p:grpSp>
      <p:sp>
        <p:nvSpPr>
          <p:cNvPr name="TextBox 10" id="10"/>
          <p:cNvSpPr txBox="true"/>
          <p:nvPr/>
        </p:nvSpPr>
        <p:spPr>
          <a:xfrm rot="0">
            <a:off x="1092888" y="2228057"/>
            <a:ext cx="16214345" cy="2438400"/>
          </a:xfrm>
          <a:prstGeom prst="rect">
            <a:avLst/>
          </a:prstGeom>
        </p:spPr>
        <p:txBody>
          <a:bodyPr anchor="t" rtlCol="false" tIns="0" lIns="0" bIns="0" rIns="0">
            <a:spAutoFit/>
          </a:bodyPr>
          <a:lstStyle/>
          <a:p>
            <a:pPr algn="just">
              <a:lnSpc>
                <a:spcPts val="3856"/>
              </a:lnSpc>
            </a:pPr>
            <a:r>
              <a:rPr lang="en-US" b="true" sz="3213" spc="-192">
                <a:solidFill>
                  <a:srgbClr val="000000"/>
                </a:solidFill>
                <a:latin typeface="Space Mono Bold"/>
                <a:ea typeface="Space Mono Bold"/>
                <a:cs typeface="Space Mono Bold"/>
                <a:sym typeface="Space Mono Bold"/>
              </a:rPr>
              <a:t>Questão 1. </a:t>
            </a:r>
            <a:r>
              <a:rPr lang="en-US" sz="3213" spc="-192">
                <a:solidFill>
                  <a:srgbClr val="000000"/>
                </a:solidFill>
                <a:latin typeface="Space Mono"/>
                <a:ea typeface="Space Mono"/>
                <a:cs typeface="Space Mono"/>
                <a:sym typeface="Space Mono"/>
              </a:rPr>
              <a:t>Qual das seguintes sequências de comandos, quando aplicada à tela da figura abaixo à esquerda produz a tela da figura abaixo à direita?</a:t>
            </a:r>
          </a:p>
          <a:p>
            <a:pPr algn="just">
              <a:lnSpc>
                <a:spcPts val="3856"/>
              </a:lnSpc>
            </a:pPr>
          </a:p>
          <a:p>
            <a:pPr algn="just">
              <a:lnSpc>
                <a:spcPts val="3856"/>
              </a:lnSpc>
              <a:spcBef>
                <a:spcPct val="0"/>
              </a:spcBef>
            </a:pPr>
          </a:p>
        </p:txBody>
      </p:sp>
      <p:grpSp>
        <p:nvGrpSpPr>
          <p:cNvPr name="Group 11" id="11"/>
          <p:cNvGrpSpPr/>
          <p:nvPr/>
        </p:nvGrpSpPr>
        <p:grpSpPr>
          <a:xfrm rot="0">
            <a:off x="2500156" y="4512998"/>
            <a:ext cx="3637922" cy="4003890"/>
            <a:chOff x="0" y="0"/>
            <a:chExt cx="1099322" cy="1209911"/>
          </a:xfrm>
        </p:grpSpPr>
        <p:sp>
          <p:nvSpPr>
            <p:cNvPr name="Freeform 12" id="12"/>
            <p:cNvSpPr/>
            <p:nvPr/>
          </p:nvSpPr>
          <p:spPr>
            <a:xfrm flipH="false" flipV="false" rot="0">
              <a:off x="0" y="0"/>
              <a:ext cx="1099322" cy="1209911"/>
            </a:xfrm>
            <a:custGeom>
              <a:avLst/>
              <a:gdLst/>
              <a:ahLst/>
              <a:cxnLst/>
              <a:rect r="r" b="b" t="t" l="l"/>
              <a:pathLst>
                <a:path h="1209911" w="1099322">
                  <a:moveTo>
                    <a:pt x="136199" y="0"/>
                  </a:moveTo>
                  <a:lnTo>
                    <a:pt x="963122" y="0"/>
                  </a:lnTo>
                  <a:cubicBezTo>
                    <a:pt x="1038343" y="0"/>
                    <a:pt x="1099322" y="60979"/>
                    <a:pt x="1099322" y="136199"/>
                  </a:cubicBezTo>
                  <a:lnTo>
                    <a:pt x="1099322" y="1073712"/>
                  </a:lnTo>
                  <a:cubicBezTo>
                    <a:pt x="1099322" y="1148933"/>
                    <a:pt x="1038343" y="1209911"/>
                    <a:pt x="963122" y="1209911"/>
                  </a:cubicBezTo>
                  <a:lnTo>
                    <a:pt x="136199" y="1209911"/>
                  </a:lnTo>
                  <a:cubicBezTo>
                    <a:pt x="60979" y="1209911"/>
                    <a:pt x="0" y="1148933"/>
                    <a:pt x="0" y="1073712"/>
                  </a:cubicBezTo>
                  <a:lnTo>
                    <a:pt x="0" y="136199"/>
                  </a:lnTo>
                  <a:cubicBezTo>
                    <a:pt x="0" y="60979"/>
                    <a:pt x="60979" y="0"/>
                    <a:pt x="136199"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1099322" cy="1238486"/>
            </a:xfrm>
            <a:prstGeom prst="rect">
              <a:avLst/>
            </a:prstGeom>
          </p:spPr>
          <p:txBody>
            <a:bodyPr anchor="ctr" rtlCol="false" tIns="34579" lIns="34579" bIns="34579" rIns="34579"/>
            <a:lstStyle/>
            <a:p>
              <a:pPr algn="ctr">
                <a:lnSpc>
                  <a:spcPts val="2240"/>
                </a:lnSpc>
              </a:pPr>
            </a:p>
          </p:txBody>
        </p:sp>
      </p:grpSp>
      <p:sp>
        <p:nvSpPr>
          <p:cNvPr name="Freeform 14" id="14"/>
          <p:cNvSpPr/>
          <p:nvPr/>
        </p:nvSpPr>
        <p:spPr>
          <a:xfrm flipH="false" flipV="false" rot="0">
            <a:off x="7700107" y="4228132"/>
            <a:ext cx="8654009" cy="4573621"/>
          </a:xfrm>
          <a:custGeom>
            <a:avLst/>
            <a:gdLst/>
            <a:ahLst/>
            <a:cxnLst/>
            <a:rect r="r" b="b" t="t" l="l"/>
            <a:pathLst>
              <a:path h="4573621" w="8654009">
                <a:moveTo>
                  <a:pt x="0" y="0"/>
                </a:moveTo>
                <a:lnTo>
                  <a:pt x="8654009" y="0"/>
                </a:lnTo>
                <a:lnTo>
                  <a:pt x="8654009" y="4573621"/>
                </a:lnTo>
                <a:lnTo>
                  <a:pt x="0" y="4573621"/>
                </a:lnTo>
                <a:lnTo>
                  <a:pt x="0" y="0"/>
                </a:lnTo>
                <a:close/>
              </a:path>
            </a:pathLst>
          </a:custGeom>
          <a:blipFill>
            <a:blip r:embed="rId3"/>
            <a:stretch>
              <a:fillRect l="0" t="0" r="0" b="0"/>
            </a:stretch>
          </a:blipFill>
        </p:spPr>
      </p:sp>
      <p:sp>
        <p:nvSpPr>
          <p:cNvPr name="TextBox 15" id="15"/>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6" id="16"/>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17" id="17"/>
          <p:cNvSpPr txBox="true"/>
          <p:nvPr/>
        </p:nvSpPr>
        <p:spPr>
          <a:xfrm rot="0">
            <a:off x="3130056"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ZYA</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BZA</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CBZ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BZB</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XCY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3878796" y="2117100"/>
            <a:ext cx="10530408" cy="1293081"/>
            <a:chOff x="0" y="0"/>
            <a:chExt cx="3182120" cy="390748"/>
          </a:xfrm>
        </p:grpSpPr>
        <p:sp>
          <p:nvSpPr>
            <p:cNvPr name="Freeform 8" id="8"/>
            <p:cNvSpPr/>
            <p:nvPr/>
          </p:nvSpPr>
          <p:spPr>
            <a:xfrm flipH="false" flipV="false" rot="0">
              <a:off x="0" y="0"/>
              <a:ext cx="3182120" cy="390748"/>
            </a:xfrm>
            <a:custGeom>
              <a:avLst/>
              <a:gdLst/>
              <a:ahLst/>
              <a:cxnLst/>
              <a:rect r="r" b="b" t="t" l="l"/>
              <a:pathLst>
                <a:path h="390748" w="3182120">
                  <a:moveTo>
                    <a:pt x="47053" y="0"/>
                  </a:moveTo>
                  <a:lnTo>
                    <a:pt x="3135068" y="0"/>
                  </a:lnTo>
                  <a:cubicBezTo>
                    <a:pt x="3147547" y="0"/>
                    <a:pt x="3159515" y="4957"/>
                    <a:pt x="3168339" y="13781"/>
                  </a:cubicBezTo>
                  <a:cubicBezTo>
                    <a:pt x="3177163" y="22605"/>
                    <a:pt x="3182120" y="34573"/>
                    <a:pt x="3182120" y="47053"/>
                  </a:cubicBezTo>
                  <a:lnTo>
                    <a:pt x="3182120" y="343696"/>
                  </a:lnTo>
                  <a:cubicBezTo>
                    <a:pt x="3182120" y="356175"/>
                    <a:pt x="3177163" y="368143"/>
                    <a:pt x="3168339" y="376967"/>
                  </a:cubicBezTo>
                  <a:cubicBezTo>
                    <a:pt x="3159515" y="385791"/>
                    <a:pt x="3147547" y="390748"/>
                    <a:pt x="3135068" y="390748"/>
                  </a:cubicBezTo>
                  <a:lnTo>
                    <a:pt x="47053" y="390748"/>
                  </a:lnTo>
                  <a:cubicBezTo>
                    <a:pt x="34573" y="390748"/>
                    <a:pt x="22605" y="385791"/>
                    <a:pt x="13781" y="376967"/>
                  </a:cubicBezTo>
                  <a:cubicBezTo>
                    <a:pt x="4957" y="368143"/>
                    <a:pt x="0" y="356175"/>
                    <a:pt x="0" y="343696"/>
                  </a:cubicBezTo>
                  <a:lnTo>
                    <a:pt x="0" y="47053"/>
                  </a:lnTo>
                  <a:cubicBezTo>
                    <a:pt x="0" y="34573"/>
                    <a:pt x="4957" y="22605"/>
                    <a:pt x="13781" y="13781"/>
                  </a:cubicBezTo>
                  <a:cubicBezTo>
                    <a:pt x="22605" y="4957"/>
                    <a:pt x="34573" y="0"/>
                    <a:pt x="47053"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3182120" cy="419323"/>
            </a:xfrm>
            <a:prstGeom prst="rect">
              <a:avLst/>
            </a:prstGeom>
          </p:spPr>
          <p:txBody>
            <a:bodyPr anchor="ctr" rtlCol="false" tIns="34579" lIns="34579" bIns="34579" rIns="34579"/>
            <a:lstStyle/>
            <a:p>
              <a:pPr algn="ctr">
                <a:lnSpc>
                  <a:spcPts val="2240"/>
                </a:lnSpc>
              </a:pPr>
            </a:p>
          </p:txBody>
        </p:sp>
      </p:grpSp>
      <p:grpSp>
        <p:nvGrpSpPr>
          <p:cNvPr name="Group 10" id="10"/>
          <p:cNvGrpSpPr/>
          <p:nvPr/>
        </p:nvGrpSpPr>
        <p:grpSpPr>
          <a:xfrm rot="0">
            <a:off x="5593056" y="3781656"/>
            <a:ext cx="7744378" cy="4806729"/>
            <a:chOff x="0" y="0"/>
            <a:chExt cx="2340227" cy="1452516"/>
          </a:xfrm>
        </p:grpSpPr>
        <p:sp>
          <p:nvSpPr>
            <p:cNvPr name="Freeform 11" id="11"/>
            <p:cNvSpPr/>
            <p:nvPr/>
          </p:nvSpPr>
          <p:spPr>
            <a:xfrm flipH="false" flipV="false" rot="0">
              <a:off x="0" y="0"/>
              <a:ext cx="2340227" cy="1452516"/>
            </a:xfrm>
            <a:custGeom>
              <a:avLst/>
              <a:gdLst/>
              <a:ahLst/>
              <a:cxnLst/>
              <a:rect r="r" b="b" t="t" l="l"/>
              <a:pathLst>
                <a:path h="1452516" w="2340227">
                  <a:moveTo>
                    <a:pt x="63980" y="0"/>
                  </a:moveTo>
                  <a:lnTo>
                    <a:pt x="2276247" y="0"/>
                  </a:lnTo>
                  <a:cubicBezTo>
                    <a:pt x="2293215" y="0"/>
                    <a:pt x="2309489" y="6741"/>
                    <a:pt x="2321487" y="18739"/>
                  </a:cubicBezTo>
                  <a:cubicBezTo>
                    <a:pt x="2333486" y="30738"/>
                    <a:pt x="2340227" y="47011"/>
                    <a:pt x="2340227" y="63980"/>
                  </a:cubicBezTo>
                  <a:lnTo>
                    <a:pt x="2340227" y="1388537"/>
                  </a:lnTo>
                  <a:cubicBezTo>
                    <a:pt x="2340227" y="1405505"/>
                    <a:pt x="2333486" y="1421779"/>
                    <a:pt x="2321487" y="1433777"/>
                  </a:cubicBezTo>
                  <a:cubicBezTo>
                    <a:pt x="2309489" y="1445776"/>
                    <a:pt x="2293215" y="1452516"/>
                    <a:pt x="2276247" y="1452516"/>
                  </a:cubicBezTo>
                  <a:lnTo>
                    <a:pt x="63980" y="1452516"/>
                  </a:lnTo>
                  <a:cubicBezTo>
                    <a:pt x="47011" y="1452516"/>
                    <a:pt x="30738" y="1445776"/>
                    <a:pt x="18739" y="1433777"/>
                  </a:cubicBezTo>
                  <a:cubicBezTo>
                    <a:pt x="6741" y="1421779"/>
                    <a:pt x="0" y="1405505"/>
                    <a:pt x="0" y="1388537"/>
                  </a:cubicBezTo>
                  <a:lnTo>
                    <a:pt x="0" y="63980"/>
                  </a:lnTo>
                  <a:cubicBezTo>
                    <a:pt x="0" y="47011"/>
                    <a:pt x="6741" y="30738"/>
                    <a:pt x="18739" y="18739"/>
                  </a:cubicBezTo>
                  <a:cubicBezTo>
                    <a:pt x="30738" y="6741"/>
                    <a:pt x="47011" y="0"/>
                    <a:pt x="63980"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2340227" cy="1481091"/>
            </a:xfrm>
            <a:prstGeom prst="rect">
              <a:avLst/>
            </a:prstGeom>
          </p:spPr>
          <p:txBody>
            <a:bodyPr anchor="ctr" rtlCol="false" tIns="34579" lIns="34579" bIns="34579" rIns="34579"/>
            <a:lstStyle/>
            <a:p>
              <a:pPr algn="ctr">
                <a:lnSpc>
                  <a:spcPts val="2240"/>
                </a:lnSpc>
              </a:pPr>
            </a:p>
          </p:txBody>
        </p:sp>
      </p:grpSp>
      <p:sp>
        <p:nvSpPr>
          <p:cNvPr name="TextBox 13" id="13"/>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PALÍNDROMOS</a:t>
            </a:r>
          </a:p>
        </p:txBody>
      </p:sp>
      <p:sp>
        <p:nvSpPr>
          <p:cNvPr name="TextBox 14" id="14"/>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
        <p:nvSpPr>
          <p:cNvPr name="TextBox 15" id="15"/>
          <p:cNvSpPr txBox="true"/>
          <p:nvPr/>
        </p:nvSpPr>
        <p:spPr>
          <a:xfrm rot="0">
            <a:off x="3582771" y="2544565"/>
            <a:ext cx="11122458" cy="438150"/>
          </a:xfrm>
          <a:prstGeom prst="rect">
            <a:avLst/>
          </a:prstGeom>
        </p:spPr>
        <p:txBody>
          <a:bodyPr anchor="t" rtlCol="false" tIns="0" lIns="0" bIns="0" rIns="0">
            <a:spAutoFit/>
          </a:bodyPr>
          <a:lstStyle/>
          <a:p>
            <a:pPr algn="ctr">
              <a:lnSpc>
                <a:spcPts val="3467"/>
              </a:lnSpc>
              <a:spcBef>
                <a:spcPct val="0"/>
              </a:spcBef>
            </a:pPr>
            <a:r>
              <a:rPr lang="en-US" b="true" sz="2889" spc="-173">
                <a:solidFill>
                  <a:srgbClr val="000000"/>
                </a:solidFill>
                <a:latin typeface="Space Mono Bold"/>
                <a:ea typeface="Space Mono Bold"/>
                <a:cs typeface="Space Mono Bold"/>
                <a:sym typeface="Space Mono Bold"/>
              </a:rPr>
              <a:t>Qual das alternativas abaixo não é um palíndromo?</a:t>
            </a:r>
          </a:p>
        </p:txBody>
      </p:sp>
      <p:sp>
        <p:nvSpPr>
          <p:cNvPr name="TextBox 16" id="16"/>
          <p:cNvSpPr txBox="true"/>
          <p:nvPr/>
        </p:nvSpPr>
        <p:spPr>
          <a:xfrm rot="0">
            <a:off x="5619897" y="4718170"/>
            <a:ext cx="7415342" cy="2943225"/>
          </a:xfrm>
          <a:prstGeom prst="rect">
            <a:avLst/>
          </a:prstGeom>
        </p:spPr>
        <p:txBody>
          <a:bodyPr anchor="t" rtlCol="false" tIns="0" lIns="0" bIns="0" rIns="0">
            <a:spAutoFit/>
          </a:bodyPr>
          <a:lstStyle/>
          <a:p>
            <a:pPr algn="l">
              <a:lnSpc>
                <a:spcPts val="4667"/>
              </a:lnSpc>
            </a:pPr>
            <a:r>
              <a:rPr lang="en-US" sz="3889" spc="-233" b="true">
                <a:solidFill>
                  <a:srgbClr val="000000"/>
                </a:solidFill>
                <a:latin typeface="Space Mono Bold"/>
                <a:ea typeface="Space Mono Bold"/>
                <a:cs typeface="Space Mono Bold"/>
                <a:sym typeface="Space Mono Bold"/>
              </a:rPr>
              <a:t> A) reviver</a:t>
            </a:r>
          </a:p>
          <a:p>
            <a:pPr algn="l">
              <a:lnSpc>
                <a:spcPts val="4667"/>
              </a:lnSpc>
            </a:pPr>
            <a:r>
              <a:rPr lang="en-US" sz="3889" spc="-233" b="true">
                <a:solidFill>
                  <a:srgbClr val="000000"/>
                </a:solidFill>
                <a:latin typeface="Space Mono Bold"/>
                <a:ea typeface="Space Mono Bold"/>
                <a:cs typeface="Space Mono Bold"/>
                <a:sym typeface="Space Mono Bold"/>
              </a:rPr>
              <a:t> B) anilina</a:t>
            </a:r>
          </a:p>
          <a:p>
            <a:pPr algn="l">
              <a:lnSpc>
                <a:spcPts val="4667"/>
              </a:lnSpc>
            </a:pPr>
            <a:r>
              <a:rPr lang="en-US" sz="3889" spc="-233" b="true">
                <a:solidFill>
                  <a:srgbClr val="000000"/>
                </a:solidFill>
                <a:latin typeface="Space Mono Bold"/>
                <a:ea typeface="Space Mono Bold"/>
                <a:cs typeface="Space Mono Bold"/>
                <a:sym typeface="Space Mono Bold"/>
              </a:rPr>
              <a:t> C) abasedotetodesaba</a:t>
            </a:r>
          </a:p>
          <a:p>
            <a:pPr algn="l">
              <a:lnSpc>
                <a:spcPts val="4667"/>
              </a:lnSpc>
            </a:pPr>
            <a:r>
              <a:rPr lang="en-US" sz="3889" spc="-233" b="true">
                <a:solidFill>
                  <a:srgbClr val="000000"/>
                </a:solidFill>
                <a:latin typeface="Space Mono Bold"/>
                <a:ea typeface="Space Mono Bold"/>
                <a:cs typeface="Space Mono Bold"/>
                <a:sym typeface="Space Mono Bold"/>
              </a:rPr>
              <a:t> D) anotaramadatadamaratona</a:t>
            </a:r>
          </a:p>
          <a:p>
            <a:pPr algn="l">
              <a:lnSpc>
                <a:spcPts val="4667"/>
              </a:lnSpc>
              <a:spcBef>
                <a:spcPct val="0"/>
              </a:spcBef>
            </a:pPr>
            <a:r>
              <a:rPr lang="en-US" b="true" sz="3889" spc="-233">
                <a:solidFill>
                  <a:srgbClr val="000000"/>
                </a:solidFill>
                <a:latin typeface="Space Mono Bold"/>
                <a:ea typeface="Space Mono Bold"/>
                <a:cs typeface="Space Mono Bold"/>
                <a:sym typeface="Space Mono Bold"/>
              </a:rPr>
              <a:t> E) ameodopoema</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2500156" y="4512998"/>
            <a:ext cx="3637922" cy="4003890"/>
            <a:chOff x="0" y="0"/>
            <a:chExt cx="1099322" cy="1209911"/>
          </a:xfrm>
        </p:grpSpPr>
        <p:sp>
          <p:nvSpPr>
            <p:cNvPr name="Freeform 8" id="8"/>
            <p:cNvSpPr/>
            <p:nvPr/>
          </p:nvSpPr>
          <p:spPr>
            <a:xfrm flipH="false" flipV="false" rot="0">
              <a:off x="0" y="0"/>
              <a:ext cx="1099322" cy="1209911"/>
            </a:xfrm>
            <a:custGeom>
              <a:avLst/>
              <a:gdLst/>
              <a:ahLst/>
              <a:cxnLst/>
              <a:rect r="r" b="b" t="t" l="l"/>
              <a:pathLst>
                <a:path h="1209911" w="1099322">
                  <a:moveTo>
                    <a:pt x="136199" y="0"/>
                  </a:moveTo>
                  <a:lnTo>
                    <a:pt x="963122" y="0"/>
                  </a:lnTo>
                  <a:cubicBezTo>
                    <a:pt x="1038343" y="0"/>
                    <a:pt x="1099322" y="60979"/>
                    <a:pt x="1099322" y="136199"/>
                  </a:cubicBezTo>
                  <a:lnTo>
                    <a:pt x="1099322" y="1073712"/>
                  </a:lnTo>
                  <a:cubicBezTo>
                    <a:pt x="1099322" y="1148933"/>
                    <a:pt x="1038343" y="1209911"/>
                    <a:pt x="963122" y="1209911"/>
                  </a:cubicBezTo>
                  <a:lnTo>
                    <a:pt x="136199" y="1209911"/>
                  </a:lnTo>
                  <a:cubicBezTo>
                    <a:pt x="60979" y="1209911"/>
                    <a:pt x="0" y="1148933"/>
                    <a:pt x="0" y="1073712"/>
                  </a:cubicBezTo>
                  <a:lnTo>
                    <a:pt x="0" y="136199"/>
                  </a:lnTo>
                  <a:cubicBezTo>
                    <a:pt x="0" y="60979"/>
                    <a:pt x="60979" y="0"/>
                    <a:pt x="13619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1099322" cy="1238486"/>
            </a:xfrm>
            <a:prstGeom prst="rect">
              <a:avLst/>
            </a:prstGeom>
          </p:spPr>
          <p:txBody>
            <a:bodyPr anchor="ctr" rtlCol="false" tIns="34579" lIns="34579" bIns="34579" rIns="34579"/>
            <a:lstStyle/>
            <a:p>
              <a:pPr algn="ctr">
                <a:lnSpc>
                  <a:spcPts val="2240"/>
                </a:lnSpc>
              </a:pPr>
            </a:p>
          </p:txBody>
        </p:sp>
      </p:grpSp>
      <p:sp>
        <p:nvSpPr>
          <p:cNvPr name="Freeform 10" id="10"/>
          <p:cNvSpPr/>
          <p:nvPr/>
        </p:nvSpPr>
        <p:spPr>
          <a:xfrm flipH="false" flipV="false" rot="0">
            <a:off x="12272107" y="4228132"/>
            <a:ext cx="4082009" cy="4573621"/>
          </a:xfrm>
          <a:custGeom>
            <a:avLst/>
            <a:gdLst/>
            <a:ahLst/>
            <a:cxnLst/>
            <a:rect r="r" b="b" t="t" l="l"/>
            <a:pathLst>
              <a:path h="4573621" w="4082009">
                <a:moveTo>
                  <a:pt x="0" y="0"/>
                </a:moveTo>
                <a:lnTo>
                  <a:pt x="4082009" y="0"/>
                </a:lnTo>
                <a:lnTo>
                  <a:pt x="4082009" y="4573621"/>
                </a:lnTo>
                <a:lnTo>
                  <a:pt x="0" y="4573621"/>
                </a:lnTo>
                <a:lnTo>
                  <a:pt x="0" y="0"/>
                </a:lnTo>
                <a:close/>
              </a:path>
            </a:pathLst>
          </a:custGeom>
          <a:blipFill>
            <a:blip r:embed="rId3"/>
            <a:stretch>
              <a:fillRect l="-112003" t="0" r="0" b="0"/>
            </a:stretch>
          </a:blipFill>
        </p:spPr>
      </p:sp>
      <p:grpSp>
        <p:nvGrpSpPr>
          <p:cNvPr name="Group 11" id="11"/>
          <p:cNvGrpSpPr/>
          <p:nvPr/>
        </p:nvGrpSpPr>
        <p:grpSpPr>
          <a:xfrm rot="0">
            <a:off x="7089395" y="1910879"/>
            <a:ext cx="4109210" cy="1545341"/>
            <a:chOff x="0" y="0"/>
            <a:chExt cx="1238767" cy="465860"/>
          </a:xfrm>
        </p:grpSpPr>
        <p:sp>
          <p:nvSpPr>
            <p:cNvPr name="Freeform 12" id="12"/>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sp>
        <p:nvSpPr>
          <p:cNvPr name="Freeform 14" id="14"/>
          <p:cNvSpPr/>
          <p:nvPr/>
        </p:nvSpPr>
        <p:spPr>
          <a:xfrm flipH="false" flipV="false" rot="0">
            <a:off x="7963374" y="4208468"/>
            <a:ext cx="3730969" cy="4612950"/>
          </a:xfrm>
          <a:custGeom>
            <a:avLst/>
            <a:gdLst/>
            <a:ahLst/>
            <a:cxnLst/>
            <a:rect r="r" b="b" t="t" l="l"/>
            <a:pathLst>
              <a:path h="4612950" w="3730969">
                <a:moveTo>
                  <a:pt x="0" y="0"/>
                </a:moveTo>
                <a:lnTo>
                  <a:pt x="3730969" y="0"/>
                </a:lnTo>
                <a:lnTo>
                  <a:pt x="3730969" y="4612950"/>
                </a:lnTo>
                <a:lnTo>
                  <a:pt x="0" y="4612950"/>
                </a:lnTo>
                <a:lnTo>
                  <a:pt x="0" y="0"/>
                </a:lnTo>
                <a:close/>
              </a:path>
            </a:pathLst>
          </a:custGeom>
          <a:blipFill>
            <a:blip r:embed="rId4"/>
            <a:stretch>
              <a:fillRect l="0" t="0" r="0" b="0"/>
            </a:stretch>
          </a:blipFill>
        </p:spPr>
      </p:sp>
      <p:sp>
        <p:nvSpPr>
          <p:cNvPr name="TextBox 15" id="15"/>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6" id="16"/>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17" id="17"/>
          <p:cNvSpPr txBox="true"/>
          <p:nvPr/>
        </p:nvSpPr>
        <p:spPr>
          <a:xfrm rot="0">
            <a:off x="3130056"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ZYA</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BZA</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CBZ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BZB</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XCY</a:t>
            </a:r>
          </a:p>
        </p:txBody>
      </p:sp>
      <p:sp>
        <p:nvSpPr>
          <p:cNvPr name="TextBox 18" id="18"/>
          <p:cNvSpPr txBox="true"/>
          <p:nvPr/>
        </p:nvSpPr>
        <p:spPr>
          <a:xfrm rot="0">
            <a:off x="5116379" y="4936319"/>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grpSp>
        <p:nvGrpSpPr>
          <p:cNvPr name="Group 19" id="19"/>
          <p:cNvGrpSpPr/>
          <p:nvPr/>
        </p:nvGrpSpPr>
        <p:grpSpPr>
          <a:xfrm rot="0">
            <a:off x="2821743" y="4792773"/>
            <a:ext cx="3094906" cy="832519"/>
            <a:chOff x="0" y="0"/>
            <a:chExt cx="815119" cy="219264"/>
          </a:xfrm>
        </p:grpSpPr>
        <p:sp>
          <p:nvSpPr>
            <p:cNvPr name="Freeform 20" id="20"/>
            <p:cNvSpPr/>
            <p:nvPr/>
          </p:nvSpPr>
          <p:spPr>
            <a:xfrm flipH="false" flipV="false" rot="0">
              <a:off x="0" y="0"/>
              <a:ext cx="815119" cy="219264"/>
            </a:xfrm>
            <a:custGeom>
              <a:avLst/>
              <a:gdLst/>
              <a:ahLst/>
              <a:cxnLst/>
              <a:rect r="r" b="b" t="t" l="l"/>
              <a:pathLst>
                <a:path h="219264" w="815119">
                  <a:moveTo>
                    <a:pt x="109632" y="0"/>
                  </a:moveTo>
                  <a:lnTo>
                    <a:pt x="705487" y="0"/>
                  </a:lnTo>
                  <a:cubicBezTo>
                    <a:pt x="766035" y="0"/>
                    <a:pt x="815119" y="49084"/>
                    <a:pt x="815119" y="109632"/>
                  </a:cubicBezTo>
                  <a:lnTo>
                    <a:pt x="815119" y="109632"/>
                  </a:lnTo>
                  <a:cubicBezTo>
                    <a:pt x="815119" y="170180"/>
                    <a:pt x="766035" y="219264"/>
                    <a:pt x="705487" y="219264"/>
                  </a:cubicBezTo>
                  <a:lnTo>
                    <a:pt x="109632" y="219264"/>
                  </a:lnTo>
                  <a:cubicBezTo>
                    <a:pt x="49084" y="219264"/>
                    <a:pt x="0" y="170180"/>
                    <a:pt x="0" y="109632"/>
                  </a:cubicBezTo>
                  <a:lnTo>
                    <a:pt x="0" y="109632"/>
                  </a:lnTo>
                  <a:cubicBezTo>
                    <a:pt x="0" y="49084"/>
                    <a:pt x="49084" y="0"/>
                    <a:pt x="109632" y="0"/>
                  </a:cubicBezTo>
                  <a:close/>
                </a:path>
              </a:pathLst>
            </a:custGeom>
            <a:solidFill>
              <a:srgbClr val="000000">
                <a:alpha val="0"/>
              </a:srgbClr>
            </a:solidFill>
            <a:ln w="95250" cap="rnd">
              <a:solidFill>
                <a:srgbClr val="D10719"/>
              </a:solidFill>
              <a:prstDash val="solid"/>
              <a:round/>
            </a:ln>
          </p:spPr>
        </p:sp>
        <p:sp>
          <p:nvSpPr>
            <p:cNvPr name="TextBox 21" id="21"/>
            <p:cNvSpPr txBox="true"/>
            <p:nvPr/>
          </p:nvSpPr>
          <p:spPr>
            <a:xfrm>
              <a:off x="0" y="-28575"/>
              <a:ext cx="815119" cy="247839"/>
            </a:xfrm>
            <a:prstGeom prst="rect">
              <a:avLst/>
            </a:prstGeom>
          </p:spPr>
          <p:txBody>
            <a:bodyPr anchor="ctr" rtlCol="false" tIns="50800" lIns="50800" bIns="50800" rIns="50800"/>
            <a:lstStyle/>
            <a:p>
              <a:pPr algn="ctr">
                <a:lnSpc>
                  <a:spcPts val="2240"/>
                </a:lnSpc>
              </a:pPr>
            </a:p>
          </p:txBody>
        </p:sp>
      </p:grpSp>
      <p:grpSp>
        <p:nvGrpSpPr>
          <p:cNvPr name="Group 22" id="22"/>
          <p:cNvGrpSpPr/>
          <p:nvPr/>
        </p:nvGrpSpPr>
        <p:grpSpPr>
          <a:xfrm rot="0">
            <a:off x="7963374" y="4208468"/>
            <a:ext cx="3790759" cy="4612950"/>
            <a:chOff x="0" y="0"/>
            <a:chExt cx="998389" cy="1214933"/>
          </a:xfrm>
        </p:grpSpPr>
        <p:sp>
          <p:nvSpPr>
            <p:cNvPr name="Freeform 23" id="23"/>
            <p:cNvSpPr/>
            <p:nvPr/>
          </p:nvSpPr>
          <p:spPr>
            <a:xfrm flipH="false" flipV="false" rot="0">
              <a:off x="0" y="0"/>
              <a:ext cx="998389" cy="1214933"/>
            </a:xfrm>
            <a:custGeom>
              <a:avLst/>
              <a:gdLst/>
              <a:ahLst/>
              <a:cxnLst/>
              <a:rect r="r" b="b" t="t" l="l"/>
              <a:pathLst>
                <a:path h="1214933" w="998389">
                  <a:moveTo>
                    <a:pt x="0" y="0"/>
                  </a:moveTo>
                  <a:lnTo>
                    <a:pt x="998389" y="0"/>
                  </a:lnTo>
                  <a:lnTo>
                    <a:pt x="998389" y="1214933"/>
                  </a:lnTo>
                  <a:lnTo>
                    <a:pt x="0" y="1214933"/>
                  </a:lnTo>
                  <a:close/>
                </a:path>
              </a:pathLst>
            </a:custGeom>
            <a:solidFill>
              <a:srgbClr val="000000">
                <a:alpha val="0"/>
              </a:srgbClr>
            </a:solidFill>
            <a:ln w="95250" cap="sq">
              <a:solidFill>
                <a:srgbClr val="D10719"/>
              </a:solidFill>
              <a:prstDash val="solid"/>
              <a:miter/>
            </a:ln>
          </p:spPr>
        </p:sp>
        <p:sp>
          <p:nvSpPr>
            <p:cNvPr name="TextBox 24" id="24"/>
            <p:cNvSpPr txBox="true"/>
            <p:nvPr/>
          </p:nvSpPr>
          <p:spPr>
            <a:xfrm>
              <a:off x="0" y="-28575"/>
              <a:ext cx="998389" cy="1243508"/>
            </a:xfrm>
            <a:prstGeom prst="rect">
              <a:avLst/>
            </a:prstGeom>
          </p:spPr>
          <p:txBody>
            <a:bodyPr anchor="ctr" rtlCol="false" tIns="50800" lIns="50800" bIns="50800" rIns="50800"/>
            <a:lstStyle/>
            <a:p>
              <a:pPr algn="ctr">
                <a:lnSpc>
                  <a:spcPts val="2240"/>
                </a:lnSpc>
              </a:pPr>
            </a:p>
          </p:txBody>
        </p:sp>
      </p:gr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2500156" y="4512998"/>
            <a:ext cx="3637922" cy="4003890"/>
            <a:chOff x="0" y="0"/>
            <a:chExt cx="1099322" cy="1209911"/>
          </a:xfrm>
        </p:grpSpPr>
        <p:sp>
          <p:nvSpPr>
            <p:cNvPr name="Freeform 8" id="8"/>
            <p:cNvSpPr/>
            <p:nvPr/>
          </p:nvSpPr>
          <p:spPr>
            <a:xfrm flipH="false" flipV="false" rot="0">
              <a:off x="0" y="0"/>
              <a:ext cx="1099322" cy="1209911"/>
            </a:xfrm>
            <a:custGeom>
              <a:avLst/>
              <a:gdLst/>
              <a:ahLst/>
              <a:cxnLst/>
              <a:rect r="r" b="b" t="t" l="l"/>
              <a:pathLst>
                <a:path h="1209911" w="1099322">
                  <a:moveTo>
                    <a:pt x="136199" y="0"/>
                  </a:moveTo>
                  <a:lnTo>
                    <a:pt x="963122" y="0"/>
                  </a:lnTo>
                  <a:cubicBezTo>
                    <a:pt x="1038343" y="0"/>
                    <a:pt x="1099322" y="60979"/>
                    <a:pt x="1099322" y="136199"/>
                  </a:cubicBezTo>
                  <a:lnTo>
                    <a:pt x="1099322" y="1073712"/>
                  </a:lnTo>
                  <a:cubicBezTo>
                    <a:pt x="1099322" y="1148933"/>
                    <a:pt x="1038343" y="1209911"/>
                    <a:pt x="963122" y="1209911"/>
                  </a:cubicBezTo>
                  <a:lnTo>
                    <a:pt x="136199" y="1209911"/>
                  </a:lnTo>
                  <a:cubicBezTo>
                    <a:pt x="60979" y="1209911"/>
                    <a:pt x="0" y="1148933"/>
                    <a:pt x="0" y="1073712"/>
                  </a:cubicBezTo>
                  <a:lnTo>
                    <a:pt x="0" y="136199"/>
                  </a:lnTo>
                  <a:cubicBezTo>
                    <a:pt x="0" y="60979"/>
                    <a:pt x="60979" y="0"/>
                    <a:pt x="13619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1099322" cy="1238486"/>
            </a:xfrm>
            <a:prstGeom prst="rect">
              <a:avLst/>
            </a:prstGeom>
          </p:spPr>
          <p:txBody>
            <a:bodyPr anchor="ctr" rtlCol="false" tIns="34579" lIns="34579" bIns="34579" rIns="34579"/>
            <a:lstStyle/>
            <a:p>
              <a:pPr algn="ctr">
                <a:lnSpc>
                  <a:spcPts val="2240"/>
                </a:lnSpc>
              </a:pPr>
            </a:p>
          </p:txBody>
        </p:sp>
      </p:grpSp>
      <p:sp>
        <p:nvSpPr>
          <p:cNvPr name="Freeform 10" id="10"/>
          <p:cNvSpPr/>
          <p:nvPr/>
        </p:nvSpPr>
        <p:spPr>
          <a:xfrm flipH="false" flipV="false" rot="0">
            <a:off x="12272107" y="4228132"/>
            <a:ext cx="4082009" cy="4573621"/>
          </a:xfrm>
          <a:custGeom>
            <a:avLst/>
            <a:gdLst/>
            <a:ahLst/>
            <a:cxnLst/>
            <a:rect r="r" b="b" t="t" l="l"/>
            <a:pathLst>
              <a:path h="4573621" w="4082009">
                <a:moveTo>
                  <a:pt x="0" y="0"/>
                </a:moveTo>
                <a:lnTo>
                  <a:pt x="4082009" y="0"/>
                </a:lnTo>
                <a:lnTo>
                  <a:pt x="4082009" y="4573621"/>
                </a:lnTo>
                <a:lnTo>
                  <a:pt x="0" y="4573621"/>
                </a:lnTo>
                <a:lnTo>
                  <a:pt x="0" y="0"/>
                </a:lnTo>
                <a:close/>
              </a:path>
            </a:pathLst>
          </a:custGeom>
          <a:blipFill>
            <a:blip r:embed="rId3"/>
            <a:stretch>
              <a:fillRect l="-112003" t="0" r="0" b="0"/>
            </a:stretch>
          </a:blipFill>
        </p:spPr>
      </p:sp>
      <p:grpSp>
        <p:nvGrpSpPr>
          <p:cNvPr name="Group 11" id="11"/>
          <p:cNvGrpSpPr/>
          <p:nvPr/>
        </p:nvGrpSpPr>
        <p:grpSpPr>
          <a:xfrm rot="0">
            <a:off x="7089395" y="1910879"/>
            <a:ext cx="4109210" cy="1545341"/>
            <a:chOff x="0" y="0"/>
            <a:chExt cx="1238767" cy="465860"/>
          </a:xfrm>
        </p:grpSpPr>
        <p:sp>
          <p:nvSpPr>
            <p:cNvPr name="Freeform 12" id="12"/>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sp>
        <p:nvSpPr>
          <p:cNvPr name="TextBox 14" id="14"/>
          <p:cNvSpPr txBox="true"/>
          <p:nvPr/>
        </p:nvSpPr>
        <p:spPr>
          <a:xfrm rot="0">
            <a:off x="3130056"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ZYA</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BZA</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CBZ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BZB</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XCY</a:t>
            </a:r>
          </a:p>
        </p:txBody>
      </p:sp>
      <p:sp>
        <p:nvSpPr>
          <p:cNvPr name="TextBox 15" id="15"/>
          <p:cNvSpPr txBox="true"/>
          <p:nvPr/>
        </p:nvSpPr>
        <p:spPr>
          <a:xfrm rot="0">
            <a:off x="5116379" y="4936319"/>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grpSp>
        <p:nvGrpSpPr>
          <p:cNvPr name="Group 16" id="16"/>
          <p:cNvGrpSpPr/>
          <p:nvPr/>
        </p:nvGrpSpPr>
        <p:grpSpPr>
          <a:xfrm rot="0">
            <a:off x="2821743" y="5434119"/>
            <a:ext cx="3094906" cy="832519"/>
            <a:chOff x="0" y="0"/>
            <a:chExt cx="815119" cy="219264"/>
          </a:xfrm>
        </p:grpSpPr>
        <p:sp>
          <p:nvSpPr>
            <p:cNvPr name="Freeform 17" id="17"/>
            <p:cNvSpPr/>
            <p:nvPr/>
          </p:nvSpPr>
          <p:spPr>
            <a:xfrm flipH="false" flipV="false" rot="0">
              <a:off x="0" y="0"/>
              <a:ext cx="815119" cy="219264"/>
            </a:xfrm>
            <a:custGeom>
              <a:avLst/>
              <a:gdLst/>
              <a:ahLst/>
              <a:cxnLst/>
              <a:rect r="r" b="b" t="t" l="l"/>
              <a:pathLst>
                <a:path h="219264" w="815119">
                  <a:moveTo>
                    <a:pt x="109632" y="0"/>
                  </a:moveTo>
                  <a:lnTo>
                    <a:pt x="705487" y="0"/>
                  </a:lnTo>
                  <a:cubicBezTo>
                    <a:pt x="766035" y="0"/>
                    <a:pt x="815119" y="49084"/>
                    <a:pt x="815119" y="109632"/>
                  </a:cubicBezTo>
                  <a:lnTo>
                    <a:pt x="815119" y="109632"/>
                  </a:lnTo>
                  <a:cubicBezTo>
                    <a:pt x="815119" y="170180"/>
                    <a:pt x="766035" y="219264"/>
                    <a:pt x="705487" y="219264"/>
                  </a:cubicBezTo>
                  <a:lnTo>
                    <a:pt x="109632" y="219264"/>
                  </a:lnTo>
                  <a:cubicBezTo>
                    <a:pt x="49084" y="219264"/>
                    <a:pt x="0" y="170180"/>
                    <a:pt x="0" y="109632"/>
                  </a:cubicBezTo>
                  <a:lnTo>
                    <a:pt x="0" y="109632"/>
                  </a:lnTo>
                  <a:cubicBezTo>
                    <a:pt x="0" y="49084"/>
                    <a:pt x="49084" y="0"/>
                    <a:pt x="109632" y="0"/>
                  </a:cubicBezTo>
                  <a:close/>
                </a:path>
              </a:pathLst>
            </a:custGeom>
            <a:solidFill>
              <a:srgbClr val="000000">
                <a:alpha val="0"/>
              </a:srgbClr>
            </a:solidFill>
            <a:ln w="95250" cap="rnd">
              <a:solidFill>
                <a:srgbClr val="D10719"/>
              </a:solidFill>
              <a:prstDash val="solid"/>
              <a:round/>
            </a:ln>
          </p:spPr>
        </p:sp>
        <p:sp>
          <p:nvSpPr>
            <p:cNvPr name="TextBox 18" id="18"/>
            <p:cNvSpPr txBox="true"/>
            <p:nvPr/>
          </p:nvSpPr>
          <p:spPr>
            <a:xfrm>
              <a:off x="0" y="-28575"/>
              <a:ext cx="815119" cy="247839"/>
            </a:xfrm>
            <a:prstGeom prst="rect">
              <a:avLst/>
            </a:prstGeom>
          </p:spPr>
          <p:txBody>
            <a:bodyPr anchor="ctr" rtlCol="false" tIns="50800" lIns="50800" bIns="50800" rIns="50800"/>
            <a:lstStyle/>
            <a:p>
              <a:pPr algn="ctr">
                <a:lnSpc>
                  <a:spcPts val="2240"/>
                </a:lnSpc>
              </a:pPr>
            </a:p>
          </p:txBody>
        </p:sp>
      </p:grpSp>
      <p:sp>
        <p:nvSpPr>
          <p:cNvPr name="Freeform 19" id="19"/>
          <p:cNvSpPr/>
          <p:nvPr/>
        </p:nvSpPr>
        <p:spPr>
          <a:xfrm flipH="false" flipV="false" rot="0">
            <a:off x="7697338" y="4228132"/>
            <a:ext cx="3688207" cy="4573621"/>
          </a:xfrm>
          <a:custGeom>
            <a:avLst/>
            <a:gdLst/>
            <a:ahLst/>
            <a:cxnLst/>
            <a:rect r="r" b="b" t="t" l="l"/>
            <a:pathLst>
              <a:path h="4573621" w="3688207">
                <a:moveTo>
                  <a:pt x="0" y="0"/>
                </a:moveTo>
                <a:lnTo>
                  <a:pt x="3688207" y="0"/>
                </a:lnTo>
                <a:lnTo>
                  <a:pt x="3688207" y="4573621"/>
                </a:lnTo>
                <a:lnTo>
                  <a:pt x="0" y="4573621"/>
                </a:lnTo>
                <a:lnTo>
                  <a:pt x="0" y="0"/>
                </a:lnTo>
                <a:close/>
              </a:path>
            </a:pathLst>
          </a:custGeom>
          <a:blipFill>
            <a:blip r:embed="rId4"/>
            <a:stretch>
              <a:fillRect l="0" t="0" r="0" b="0"/>
            </a:stretch>
          </a:blipFill>
          <a:ln w="95250" cap="sq">
            <a:solidFill>
              <a:srgbClr val="D10719"/>
            </a:solidFill>
            <a:prstDash val="solid"/>
            <a:miter/>
          </a:ln>
        </p:spPr>
      </p:sp>
      <p:sp>
        <p:nvSpPr>
          <p:cNvPr name="TextBox 20" id="20"/>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21" id="21"/>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22" id="22"/>
          <p:cNvSpPr txBox="true"/>
          <p:nvPr/>
        </p:nvSpPr>
        <p:spPr>
          <a:xfrm rot="0">
            <a:off x="5116379" y="5577666"/>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2500156" y="4512998"/>
            <a:ext cx="3637922" cy="4003890"/>
            <a:chOff x="0" y="0"/>
            <a:chExt cx="1099322" cy="1209911"/>
          </a:xfrm>
        </p:grpSpPr>
        <p:sp>
          <p:nvSpPr>
            <p:cNvPr name="Freeform 8" id="8"/>
            <p:cNvSpPr/>
            <p:nvPr/>
          </p:nvSpPr>
          <p:spPr>
            <a:xfrm flipH="false" flipV="false" rot="0">
              <a:off x="0" y="0"/>
              <a:ext cx="1099322" cy="1209911"/>
            </a:xfrm>
            <a:custGeom>
              <a:avLst/>
              <a:gdLst/>
              <a:ahLst/>
              <a:cxnLst/>
              <a:rect r="r" b="b" t="t" l="l"/>
              <a:pathLst>
                <a:path h="1209911" w="1099322">
                  <a:moveTo>
                    <a:pt x="136199" y="0"/>
                  </a:moveTo>
                  <a:lnTo>
                    <a:pt x="963122" y="0"/>
                  </a:lnTo>
                  <a:cubicBezTo>
                    <a:pt x="1038343" y="0"/>
                    <a:pt x="1099322" y="60979"/>
                    <a:pt x="1099322" y="136199"/>
                  </a:cubicBezTo>
                  <a:lnTo>
                    <a:pt x="1099322" y="1073712"/>
                  </a:lnTo>
                  <a:cubicBezTo>
                    <a:pt x="1099322" y="1148933"/>
                    <a:pt x="1038343" y="1209911"/>
                    <a:pt x="963122" y="1209911"/>
                  </a:cubicBezTo>
                  <a:lnTo>
                    <a:pt x="136199" y="1209911"/>
                  </a:lnTo>
                  <a:cubicBezTo>
                    <a:pt x="60979" y="1209911"/>
                    <a:pt x="0" y="1148933"/>
                    <a:pt x="0" y="1073712"/>
                  </a:cubicBezTo>
                  <a:lnTo>
                    <a:pt x="0" y="136199"/>
                  </a:lnTo>
                  <a:cubicBezTo>
                    <a:pt x="0" y="60979"/>
                    <a:pt x="60979" y="0"/>
                    <a:pt x="13619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1099322" cy="1238486"/>
            </a:xfrm>
            <a:prstGeom prst="rect">
              <a:avLst/>
            </a:prstGeom>
          </p:spPr>
          <p:txBody>
            <a:bodyPr anchor="ctr" rtlCol="false" tIns="34579" lIns="34579" bIns="34579" rIns="34579"/>
            <a:lstStyle/>
            <a:p>
              <a:pPr algn="ctr">
                <a:lnSpc>
                  <a:spcPts val="2240"/>
                </a:lnSpc>
              </a:pPr>
            </a:p>
          </p:txBody>
        </p:sp>
      </p:grpSp>
      <p:sp>
        <p:nvSpPr>
          <p:cNvPr name="Freeform 10" id="10"/>
          <p:cNvSpPr/>
          <p:nvPr/>
        </p:nvSpPr>
        <p:spPr>
          <a:xfrm flipH="false" flipV="false" rot="0">
            <a:off x="12272107" y="4228132"/>
            <a:ext cx="4082009" cy="4573621"/>
          </a:xfrm>
          <a:custGeom>
            <a:avLst/>
            <a:gdLst/>
            <a:ahLst/>
            <a:cxnLst/>
            <a:rect r="r" b="b" t="t" l="l"/>
            <a:pathLst>
              <a:path h="4573621" w="4082009">
                <a:moveTo>
                  <a:pt x="0" y="0"/>
                </a:moveTo>
                <a:lnTo>
                  <a:pt x="4082009" y="0"/>
                </a:lnTo>
                <a:lnTo>
                  <a:pt x="4082009" y="4573621"/>
                </a:lnTo>
                <a:lnTo>
                  <a:pt x="0" y="4573621"/>
                </a:lnTo>
                <a:lnTo>
                  <a:pt x="0" y="0"/>
                </a:lnTo>
                <a:close/>
              </a:path>
            </a:pathLst>
          </a:custGeom>
          <a:blipFill>
            <a:blip r:embed="rId3"/>
            <a:stretch>
              <a:fillRect l="-112003" t="0" r="0" b="0"/>
            </a:stretch>
          </a:blipFill>
        </p:spPr>
      </p:sp>
      <p:grpSp>
        <p:nvGrpSpPr>
          <p:cNvPr name="Group 11" id="11"/>
          <p:cNvGrpSpPr/>
          <p:nvPr/>
        </p:nvGrpSpPr>
        <p:grpSpPr>
          <a:xfrm rot="0">
            <a:off x="7089395" y="1910879"/>
            <a:ext cx="4109210" cy="1545341"/>
            <a:chOff x="0" y="0"/>
            <a:chExt cx="1238767" cy="465860"/>
          </a:xfrm>
        </p:grpSpPr>
        <p:sp>
          <p:nvSpPr>
            <p:cNvPr name="Freeform 12" id="12"/>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sp>
        <p:nvSpPr>
          <p:cNvPr name="TextBox 14" id="14"/>
          <p:cNvSpPr txBox="true"/>
          <p:nvPr/>
        </p:nvSpPr>
        <p:spPr>
          <a:xfrm rot="0">
            <a:off x="3130056"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ZYA</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BZA</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CBZ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BZB</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XCY</a:t>
            </a:r>
          </a:p>
        </p:txBody>
      </p:sp>
      <p:grpSp>
        <p:nvGrpSpPr>
          <p:cNvPr name="Group 15" id="15"/>
          <p:cNvGrpSpPr/>
          <p:nvPr/>
        </p:nvGrpSpPr>
        <p:grpSpPr>
          <a:xfrm rot="0">
            <a:off x="2821743" y="6098683"/>
            <a:ext cx="3094906" cy="832519"/>
            <a:chOff x="0" y="0"/>
            <a:chExt cx="815119" cy="219264"/>
          </a:xfrm>
        </p:grpSpPr>
        <p:sp>
          <p:nvSpPr>
            <p:cNvPr name="Freeform 16" id="16"/>
            <p:cNvSpPr/>
            <p:nvPr/>
          </p:nvSpPr>
          <p:spPr>
            <a:xfrm flipH="false" flipV="false" rot="0">
              <a:off x="0" y="0"/>
              <a:ext cx="815119" cy="219264"/>
            </a:xfrm>
            <a:custGeom>
              <a:avLst/>
              <a:gdLst/>
              <a:ahLst/>
              <a:cxnLst/>
              <a:rect r="r" b="b" t="t" l="l"/>
              <a:pathLst>
                <a:path h="219264" w="815119">
                  <a:moveTo>
                    <a:pt x="109632" y="0"/>
                  </a:moveTo>
                  <a:lnTo>
                    <a:pt x="705487" y="0"/>
                  </a:lnTo>
                  <a:cubicBezTo>
                    <a:pt x="766035" y="0"/>
                    <a:pt x="815119" y="49084"/>
                    <a:pt x="815119" y="109632"/>
                  </a:cubicBezTo>
                  <a:lnTo>
                    <a:pt x="815119" y="109632"/>
                  </a:lnTo>
                  <a:cubicBezTo>
                    <a:pt x="815119" y="170180"/>
                    <a:pt x="766035" y="219264"/>
                    <a:pt x="705487" y="219264"/>
                  </a:cubicBezTo>
                  <a:lnTo>
                    <a:pt x="109632" y="219264"/>
                  </a:lnTo>
                  <a:cubicBezTo>
                    <a:pt x="49084" y="219264"/>
                    <a:pt x="0" y="170180"/>
                    <a:pt x="0" y="109632"/>
                  </a:cubicBezTo>
                  <a:lnTo>
                    <a:pt x="0" y="109632"/>
                  </a:lnTo>
                  <a:cubicBezTo>
                    <a:pt x="0" y="49084"/>
                    <a:pt x="49084" y="0"/>
                    <a:pt x="109632" y="0"/>
                  </a:cubicBezTo>
                  <a:close/>
                </a:path>
              </a:pathLst>
            </a:custGeom>
            <a:solidFill>
              <a:srgbClr val="000000">
                <a:alpha val="0"/>
              </a:srgbClr>
            </a:solidFill>
            <a:ln w="95250" cap="rnd">
              <a:solidFill>
                <a:srgbClr val="169D53"/>
              </a:solidFill>
              <a:prstDash val="solid"/>
              <a:round/>
            </a:ln>
          </p:spPr>
        </p:sp>
        <p:sp>
          <p:nvSpPr>
            <p:cNvPr name="TextBox 17" id="17"/>
            <p:cNvSpPr txBox="true"/>
            <p:nvPr/>
          </p:nvSpPr>
          <p:spPr>
            <a:xfrm>
              <a:off x="0" y="-28575"/>
              <a:ext cx="815119" cy="247839"/>
            </a:xfrm>
            <a:prstGeom prst="rect">
              <a:avLst/>
            </a:prstGeom>
          </p:spPr>
          <p:txBody>
            <a:bodyPr anchor="ctr" rtlCol="false" tIns="50800" lIns="50800" bIns="50800" rIns="50800"/>
            <a:lstStyle/>
            <a:p>
              <a:pPr algn="ctr">
                <a:lnSpc>
                  <a:spcPts val="2240"/>
                </a:lnSpc>
              </a:pPr>
            </a:p>
          </p:txBody>
        </p:sp>
      </p:grpSp>
      <p:sp>
        <p:nvSpPr>
          <p:cNvPr name="Freeform 18" id="18"/>
          <p:cNvSpPr/>
          <p:nvPr/>
        </p:nvSpPr>
        <p:spPr>
          <a:xfrm flipH="false" flipV="false" rot="0">
            <a:off x="7735264" y="4228132"/>
            <a:ext cx="3667644" cy="4573621"/>
          </a:xfrm>
          <a:custGeom>
            <a:avLst/>
            <a:gdLst/>
            <a:ahLst/>
            <a:cxnLst/>
            <a:rect r="r" b="b" t="t" l="l"/>
            <a:pathLst>
              <a:path h="4573621" w="3667644">
                <a:moveTo>
                  <a:pt x="0" y="0"/>
                </a:moveTo>
                <a:lnTo>
                  <a:pt x="3667644" y="0"/>
                </a:lnTo>
                <a:lnTo>
                  <a:pt x="3667644" y="4573621"/>
                </a:lnTo>
                <a:lnTo>
                  <a:pt x="0" y="4573621"/>
                </a:lnTo>
                <a:lnTo>
                  <a:pt x="0" y="0"/>
                </a:lnTo>
                <a:close/>
              </a:path>
            </a:pathLst>
          </a:custGeom>
          <a:blipFill>
            <a:blip r:embed="rId4"/>
            <a:stretch>
              <a:fillRect l="0" t="0" r="0" b="0"/>
            </a:stretch>
          </a:blipFill>
          <a:ln w="95250" cap="sq">
            <a:solidFill>
              <a:srgbClr val="169D53"/>
            </a:solidFill>
            <a:prstDash val="solid"/>
            <a:miter/>
          </a:ln>
        </p:spPr>
      </p:sp>
      <p:sp>
        <p:nvSpPr>
          <p:cNvPr name="TextBox 19" id="19"/>
          <p:cNvSpPr txBox="true"/>
          <p:nvPr/>
        </p:nvSpPr>
        <p:spPr>
          <a:xfrm rot="0">
            <a:off x="5116379" y="4936319"/>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0" id="20"/>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21" id="21"/>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22" id="22"/>
          <p:cNvSpPr txBox="true"/>
          <p:nvPr/>
        </p:nvSpPr>
        <p:spPr>
          <a:xfrm rot="0">
            <a:off x="5116379" y="5577666"/>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3" id="23"/>
          <p:cNvSpPr txBox="true"/>
          <p:nvPr/>
        </p:nvSpPr>
        <p:spPr>
          <a:xfrm rot="0">
            <a:off x="5140408" y="6189766"/>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2500156" y="4512998"/>
            <a:ext cx="3637922" cy="4003890"/>
            <a:chOff x="0" y="0"/>
            <a:chExt cx="1099322" cy="1209911"/>
          </a:xfrm>
        </p:grpSpPr>
        <p:sp>
          <p:nvSpPr>
            <p:cNvPr name="Freeform 8" id="8"/>
            <p:cNvSpPr/>
            <p:nvPr/>
          </p:nvSpPr>
          <p:spPr>
            <a:xfrm flipH="false" flipV="false" rot="0">
              <a:off x="0" y="0"/>
              <a:ext cx="1099322" cy="1209911"/>
            </a:xfrm>
            <a:custGeom>
              <a:avLst/>
              <a:gdLst/>
              <a:ahLst/>
              <a:cxnLst/>
              <a:rect r="r" b="b" t="t" l="l"/>
              <a:pathLst>
                <a:path h="1209911" w="1099322">
                  <a:moveTo>
                    <a:pt x="136199" y="0"/>
                  </a:moveTo>
                  <a:lnTo>
                    <a:pt x="963122" y="0"/>
                  </a:lnTo>
                  <a:cubicBezTo>
                    <a:pt x="1038343" y="0"/>
                    <a:pt x="1099322" y="60979"/>
                    <a:pt x="1099322" y="136199"/>
                  </a:cubicBezTo>
                  <a:lnTo>
                    <a:pt x="1099322" y="1073712"/>
                  </a:lnTo>
                  <a:cubicBezTo>
                    <a:pt x="1099322" y="1148933"/>
                    <a:pt x="1038343" y="1209911"/>
                    <a:pt x="963122" y="1209911"/>
                  </a:cubicBezTo>
                  <a:lnTo>
                    <a:pt x="136199" y="1209911"/>
                  </a:lnTo>
                  <a:cubicBezTo>
                    <a:pt x="60979" y="1209911"/>
                    <a:pt x="0" y="1148933"/>
                    <a:pt x="0" y="1073712"/>
                  </a:cubicBezTo>
                  <a:lnTo>
                    <a:pt x="0" y="136199"/>
                  </a:lnTo>
                  <a:cubicBezTo>
                    <a:pt x="0" y="60979"/>
                    <a:pt x="60979" y="0"/>
                    <a:pt x="13619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1099322" cy="1238486"/>
            </a:xfrm>
            <a:prstGeom prst="rect">
              <a:avLst/>
            </a:prstGeom>
          </p:spPr>
          <p:txBody>
            <a:bodyPr anchor="ctr" rtlCol="false" tIns="34579" lIns="34579" bIns="34579" rIns="34579"/>
            <a:lstStyle/>
            <a:p>
              <a:pPr algn="ctr">
                <a:lnSpc>
                  <a:spcPts val="2240"/>
                </a:lnSpc>
              </a:pPr>
            </a:p>
          </p:txBody>
        </p:sp>
      </p:grpSp>
      <p:sp>
        <p:nvSpPr>
          <p:cNvPr name="Freeform 10" id="10"/>
          <p:cNvSpPr/>
          <p:nvPr/>
        </p:nvSpPr>
        <p:spPr>
          <a:xfrm flipH="false" flipV="false" rot="0">
            <a:off x="12272107" y="4228132"/>
            <a:ext cx="4082009" cy="4573621"/>
          </a:xfrm>
          <a:custGeom>
            <a:avLst/>
            <a:gdLst/>
            <a:ahLst/>
            <a:cxnLst/>
            <a:rect r="r" b="b" t="t" l="l"/>
            <a:pathLst>
              <a:path h="4573621" w="4082009">
                <a:moveTo>
                  <a:pt x="0" y="0"/>
                </a:moveTo>
                <a:lnTo>
                  <a:pt x="4082009" y="0"/>
                </a:lnTo>
                <a:lnTo>
                  <a:pt x="4082009" y="4573621"/>
                </a:lnTo>
                <a:lnTo>
                  <a:pt x="0" y="4573621"/>
                </a:lnTo>
                <a:lnTo>
                  <a:pt x="0" y="0"/>
                </a:lnTo>
                <a:close/>
              </a:path>
            </a:pathLst>
          </a:custGeom>
          <a:blipFill>
            <a:blip r:embed="rId3"/>
            <a:stretch>
              <a:fillRect l="-112003" t="0" r="0" b="0"/>
            </a:stretch>
          </a:blipFill>
        </p:spPr>
      </p:sp>
      <p:grpSp>
        <p:nvGrpSpPr>
          <p:cNvPr name="Group 11" id="11"/>
          <p:cNvGrpSpPr/>
          <p:nvPr/>
        </p:nvGrpSpPr>
        <p:grpSpPr>
          <a:xfrm rot="0">
            <a:off x="7089395" y="1910879"/>
            <a:ext cx="4109210" cy="1545341"/>
            <a:chOff x="0" y="0"/>
            <a:chExt cx="1238767" cy="465860"/>
          </a:xfrm>
        </p:grpSpPr>
        <p:sp>
          <p:nvSpPr>
            <p:cNvPr name="Freeform 12" id="12"/>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sp>
        <p:nvSpPr>
          <p:cNvPr name="TextBox 14" id="14"/>
          <p:cNvSpPr txBox="true"/>
          <p:nvPr/>
        </p:nvSpPr>
        <p:spPr>
          <a:xfrm rot="0">
            <a:off x="3130056"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ZYA</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BZA</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CBZ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BZB</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XCY</a:t>
            </a:r>
          </a:p>
        </p:txBody>
      </p:sp>
      <p:grpSp>
        <p:nvGrpSpPr>
          <p:cNvPr name="Group 15" id="15"/>
          <p:cNvGrpSpPr/>
          <p:nvPr/>
        </p:nvGrpSpPr>
        <p:grpSpPr>
          <a:xfrm rot="0">
            <a:off x="2821743" y="6823653"/>
            <a:ext cx="3094906" cy="702632"/>
            <a:chOff x="0" y="0"/>
            <a:chExt cx="815119" cy="185055"/>
          </a:xfrm>
        </p:grpSpPr>
        <p:sp>
          <p:nvSpPr>
            <p:cNvPr name="Freeform 16" id="16"/>
            <p:cNvSpPr/>
            <p:nvPr/>
          </p:nvSpPr>
          <p:spPr>
            <a:xfrm flipH="false" flipV="false" rot="0">
              <a:off x="0" y="0"/>
              <a:ext cx="815119" cy="185055"/>
            </a:xfrm>
            <a:custGeom>
              <a:avLst/>
              <a:gdLst/>
              <a:ahLst/>
              <a:cxnLst/>
              <a:rect r="r" b="b" t="t" l="l"/>
              <a:pathLst>
                <a:path h="185055" w="815119">
                  <a:moveTo>
                    <a:pt x="92528" y="0"/>
                  </a:moveTo>
                  <a:lnTo>
                    <a:pt x="722591" y="0"/>
                  </a:lnTo>
                  <a:cubicBezTo>
                    <a:pt x="747131" y="0"/>
                    <a:pt x="770666" y="9748"/>
                    <a:pt x="788018" y="27101"/>
                  </a:cubicBezTo>
                  <a:cubicBezTo>
                    <a:pt x="805371" y="44453"/>
                    <a:pt x="815119" y="67988"/>
                    <a:pt x="815119" y="92528"/>
                  </a:cubicBezTo>
                  <a:lnTo>
                    <a:pt x="815119" y="92528"/>
                  </a:lnTo>
                  <a:cubicBezTo>
                    <a:pt x="815119" y="143629"/>
                    <a:pt x="773693" y="185055"/>
                    <a:pt x="722591" y="185055"/>
                  </a:cubicBezTo>
                  <a:lnTo>
                    <a:pt x="92528" y="185055"/>
                  </a:lnTo>
                  <a:cubicBezTo>
                    <a:pt x="41426" y="185055"/>
                    <a:pt x="0" y="143629"/>
                    <a:pt x="0" y="92528"/>
                  </a:cubicBezTo>
                  <a:lnTo>
                    <a:pt x="0" y="92528"/>
                  </a:lnTo>
                  <a:cubicBezTo>
                    <a:pt x="0" y="41426"/>
                    <a:pt x="41426" y="0"/>
                    <a:pt x="92528" y="0"/>
                  </a:cubicBezTo>
                  <a:close/>
                </a:path>
              </a:pathLst>
            </a:custGeom>
            <a:solidFill>
              <a:srgbClr val="000000">
                <a:alpha val="0"/>
              </a:srgbClr>
            </a:solidFill>
            <a:ln w="95250" cap="rnd">
              <a:solidFill>
                <a:srgbClr val="D10719"/>
              </a:solidFill>
              <a:prstDash val="solid"/>
              <a:round/>
            </a:ln>
          </p:spPr>
        </p:sp>
        <p:sp>
          <p:nvSpPr>
            <p:cNvPr name="TextBox 17" id="17"/>
            <p:cNvSpPr txBox="true"/>
            <p:nvPr/>
          </p:nvSpPr>
          <p:spPr>
            <a:xfrm>
              <a:off x="0" y="-28575"/>
              <a:ext cx="815119" cy="213630"/>
            </a:xfrm>
            <a:prstGeom prst="rect">
              <a:avLst/>
            </a:prstGeom>
          </p:spPr>
          <p:txBody>
            <a:bodyPr anchor="ctr" rtlCol="false" tIns="50800" lIns="50800" bIns="50800" rIns="50800"/>
            <a:lstStyle/>
            <a:p>
              <a:pPr algn="ctr">
                <a:lnSpc>
                  <a:spcPts val="2240"/>
                </a:lnSpc>
              </a:pPr>
            </a:p>
          </p:txBody>
        </p:sp>
      </p:grpSp>
      <p:sp>
        <p:nvSpPr>
          <p:cNvPr name="Freeform 18" id="18"/>
          <p:cNvSpPr/>
          <p:nvPr/>
        </p:nvSpPr>
        <p:spPr>
          <a:xfrm flipH="false" flipV="false" rot="0">
            <a:off x="7794526" y="4228132"/>
            <a:ext cx="3585920" cy="4573621"/>
          </a:xfrm>
          <a:custGeom>
            <a:avLst/>
            <a:gdLst/>
            <a:ahLst/>
            <a:cxnLst/>
            <a:rect r="r" b="b" t="t" l="l"/>
            <a:pathLst>
              <a:path h="4573621" w="3585920">
                <a:moveTo>
                  <a:pt x="0" y="0"/>
                </a:moveTo>
                <a:lnTo>
                  <a:pt x="3585920" y="0"/>
                </a:lnTo>
                <a:lnTo>
                  <a:pt x="3585920" y="4573621"/>
                </a:lnTo>
                <a:lnTo>
                  <a:pt x="0" y="4573621"/>
                </a:lnTo>
                <a:lnTo>
                  <a:pt x="0" y="0"/>
                </a:lnTo>
                <a:close/>
              </a:path>
            </a:pathLst>
          </a:custGeom>
          <a:blipFill>
            <a:blip r:embed="rId4"/>
            <a:stretch>
              <a:fillRect l="0" t="0" r="0" b="0"/>
            </a:stretch>
          </a:blipFill>
          <a:ln w="95250" cap="sq">
            <a:solidFill>
              <a:srgbClr val="D10719"/>
            </a:solidFill>
            <a:prstDash val="solid"/>
            <a:miter/>
          </a:ln>
        </p:spPr>
      </p:sp>
      <p:sp>
        <p:nvSpPr>
          <p:cNvPr name="TextBox 19" id="19"/>
          <p:cNvSpPr txBox="true"/>
          <p:nvPr/>
        </p:nvSpPr>
        <p:spPr>
          <a:xfrm rot="0">
            <a:off x="5116379" y="4936319"/>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0" id="20"/>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21" id="21"/>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22" id="22"/>
          <p:cNvSpPr txBox="true"/>
          <p:nvPr/>
        </p:nvSpPr>
        <p:spPr>
          <a:xfrm rot="0">
            <a:off x="5116379" y="5577666"/>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3" id="23"/>
          <p:cNvSpPr txBox="true"/>
          <p:nvPr/>
        </p:nvSpPr>
        <p:spPr>
          <a:xfrm rot="0">
            <a:off x="5140408" y="6189766"/>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24" id="24"/>
          <p:cNvSpPr txBox="true"/>
          <p:nvPr/>
        </p:nvSpPr>
        <p:spPr>
          <a:xfrm rot="0">
            <a:off x="5116379" y="6902257"/>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2500156" y="4512998"/>
            <a:ext cx="3637922" cy="4003890"/>
            <a:chOff x="0" y="0"/>
            <a:chExt cx="1099322" cy="1209911"/>
          </a:xfrm>
        </p:grpSpPr>
        <p:sp>
          <p:nvSpPr>
            <p:cNvPr name="Freeform 8" id="8"/>
            <p:cNvSpPr/>
            <p:nvPr/>
          </p:nvSpPr>
          <p:spPr>
            <a:xfrm flipH="false" flipV="false" rot="0">
              <a:off x="0" y="0"/>
              <a:ext cx="1099322" cy="1209911"/>
            </a:xfrm>
            <a:custGeom>
              <a:avLst/>
              <a:gdLst/>
              <a:ahLst/>
              <a:cxnLst/>
              <a:rect r="r" b="b" t="t" l="l"/>
              <a:pathLst>
                <a:path h="1209911" w="1099322">
                  <a:moveTo>
                    <a:pt x="136199" y="0"/>
                  </a:moveTo>
                  <a:lnTo>
                    <a:pt x="963122" y="0"/>
                  </a:lnTo>
                  <a:cubicBezTo>
                    <a:pt x="1038343" y="0"/>
                    <a:pt x="1099322" y="60979"/>
                    <a:pt x="1099322" y="136199"/>
                  </a:cubicBezTo>
                  <a:lnTo>
                    <a:pt x="1099322" y="1073712"/>
                  </a:lnTo>
                  <a:cubicBezTo>
                    <a:pt x="1099322" y="1148933"/>
                    <a:pt x="1038343" y="1209911"/>
                    <a:pt x="963122" y="1209911"/>
                  </a:cubicBezTo>
                  <a:lnTo>
                    <a:pt x="136199" y="1209911"/>
                  </a:lnTo>
                  <a:cubicBezTo>
                    <a:pt x="60979" y="1209911"/>
                    <a:pt x="0" y="1148933"/>
                    <a:pt x="0" y="1073712"/>
                  </a:cubicBezTo>
                  <a:lnTo>
                    <a:pt x="0" y="136199"/>
                  </a:lnTo>
                  <a:cubicBezTo>
                    <a:pt x="0" y="60979"/>
                    <a:pt x="60979" y="0"/>
                    <a:pt x="13619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1099322" cy="1238486"/>
            </a:xfrm>
            <a:prstGeom prst="rect">
              <a:avLst/>
            </a:prstGeom>
          </p:spPr>
          <p:txBody>
            <a:bodyPr anchor="ctr" rtlCol="false" tIns="34579" lIns="34579" bIns="34579" rIns="34579"/>
            <a:lstStyle/>
            <a:p>
              <a:pPr algn="ctr">
                <a:lnSpc>
                  <a:spcPts val="2240"/>
                </a:lnSpc>
              </a:pPr>
            </a:p>
          </p:txBody>
        </p:sp>
      </p:grpSp>
      <p:sp>
        <p:nvSpPr>
          <p:cNvPr name="Freeform 10" id="10"/>
          <p:cNvSpPr/>
          <p:nvPr/>
        </p:nvSpPr>
        <p:spPr>
          <a:xfrm flipH="false" flipV="false" rot="0">
            <a:off x="12272107" y="4228132"/>
            <a:ext cx="4082009" cy="4573621"/>
          </a:xfrm>
          <a:custGeom>
            <a:avLst/>
            <a:gdLst/>
            <a:ahLst/>
            <a:cxnLst/>
            <a:rect r="r" b="b" t="t" l="l"/>
            <a:pathLst>
              <a:path h="4573621" w="4082009">
                <a:moveTo>
                  <a:pt x="0" y="0"/>
                </a:moveTo>
                <a:lnTo>
                  <a:pt x="4082009" y="0"/>
                </a:lnTo>
                <a:lnTo>
                  <a:pt x="4082009" y="4573621"/>
                </a:lnTo>
                <a:lnTo>
                  <a:pt x="0" y="4573621"/>
                </a:lnTo>
                <a:lnTo>
                  <a:pt x="0" y="0"/>
                </a:lnTo>
                <a:close/>
              </a:path>
            </a:pathLst>
          </a:custGeom>
          <a:blipFill>
            <a:blip r:embed="rId3"/>
            <a:stretch>
              <a:fillRect l="-112003" t="0" r="0" b="0"/>
            </a:stretch>
          </a:blipFill>
        </p:spPr>
      </p:sp>
      <p:grpSp>
        <p:nvGrpSpPr>
          <p:cNvPr name="Group 11" id="11"/>
          <p:cNvGrpSpPr/>
          <p:nvPr/>
        </p:nvGrpSpPr>
        <p:grpSpPr>
          <a:xfrm rot="0">
            <a:off x="7089395" y="1910879"/>
            <a:ext cx="4109210" cy="1545341"/>
            <a:chOff x="0" y="0"/>
            <a:chExt cx="1238767" cy="465860"/>
          </a:xfrm>
        </p:grpSpPr>
        <p:sp>
          <p:nvSpPr>
            <p:cNvPr name="Freeform 12" id="12"/>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sp>
        <p:nvSpPr>
          <p:cNvPr name="TextBox 14" id="14"/>
          <p:cNvSpPr txBox="true"/>
          <p:nvPr/>
        </p:nvSpPr>
        <p:spPr>
          <a:xfrm rot="0">
            <a:off x="3130056"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ZYA</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BZA</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CBZ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BZB</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XCY</a:t>
            </a:r>
          </a:p>
        </p:txBody>
      </p:sp>
      <p:grpSp>
        <p:nvGrpSpPr>
          <p:cNvPr name="Group 15" id="15"/>
          <p:cNvGrpSpPr/>
          <p:nvPr/>
        </p:nvGrpSpPr>
        <p:grpSpPr>
          <a:xfrm rot="0">
            <a:off x="2821743" y="7400057"/>
            <a:ext cx="3094906" cy="702632"/>
            <a:chOff x="0" y="0"/>
            <a:chExt cx="815119" cy="185055"/>
          </a:xfrm>
        </p:grpSpPr>
        <p:sp>
          <p:nvSpPr>
            <p:cNvPr name="Freeform 16" id="16"/>
            <p:cNvSpPr/>
            <p:nvPr/>
          </p:nvSpPr>
          <p:spPr>
            <a:xfrm flipH="false" flipV="false" rot="0">
              <a:off x="0" y="0"/>
              <a:ext cx="815119" cy="185055"/>
            </a:xfrm>
            <a:custGeom>
              <a:avLst/>
              <a:gdLst/>
              <a:ahLst/>
              <a:cxnLst/>
              <a:rect r="r" b="b" t="t" l="l"/>
              <a:pathLst>
                <a:path h="185055" w="815119">
                  <a:moveTo>
                    <a:pt x="92528" y="0"/>
                  </a:moveTo>
                  <a:lnTo>
                    <a:pt x="722591" y="0"/>
                  </a:lnTo>
                  <a:cubicBezTo>
                    <a:pt x="747131" y="0"/>
                    <a:pt x="770666" y="9748"/>
                    <a:pt x="788018" y="27101"/>
                  </a:cubicBezTo>
                  <a:cubicBezTo>
                    <a:pt x="805371" y="44453"/>
                    <a:pt x="815119" y="67988"/>
                    <a:pt x="815119" y="92528"/>
                  </a:cubicBezTo>
                  <a:lnTo>
                    <a:pt x="815119" y="92528"/>
                  </a:lnTo>
                  <a:cubicBezTo>
                    <a:pt x="815119" y="143629"/>
                    <a:pt x="773693" y="185055"/>
                    <a:pt x="722591" y="185055"/>
                  </a:cubicBezTo>
                  <a:lnTo>
                    <a:pt x="92528" y="185055"/>
                  </a:lnTo>
                  <a:cubicBezTo>
                    <a:pt x="41426" y="185055"/>
                    <a:pt x="0" y="143629"/>
                    <a:pt x="0" y="92528"/>
                  </a:cubicBezTo>
                  <a:lnTo>
                    <a:pt x="0" y="92528"/>
                  </a:lnTo>
                  <a:cubicBezTo>
                    <a:pt x="0" y="41426"/>
                    <a:pt x="41426" y="0"/>
                    <a:pt x="92528" y="0"/>
                  </a:cubicBezTo>
                  <a:close/>
                </a:path>
              </a:pathLst>
            </a:custGeom>
            <a:solidFill>
              <a:srgbClr val="000000">
                <a:alpha val="0"/>
              </a:srgbClr>
            </a:solidFill>
            <a:ln w="95250" cap="rnd">
              <a:solidFill>
                <a:srgbClr val="D10719"/>
              </a:solidFill>
              <a:prstDash val="solid"/>
              <a:round/>
            </a:ln>
          </p:spPr>
        </p:sp>
        <p:sp>
          <p:nvSpPr>
            <p:cNvPr name="TextBox 17" id="17"/>
            <p:cNvSpPr txBox="true"/>
            <p:nvPr/>
          </p:nvSpPr>
          <p:spPr>
            <a:xfrm>
              <a:off x="0" y="-28575"/>
              <a:ext cx="815119" cy="213630"/>
            </a:xfrm>
            <a:prstGeom prst="rect">
              <a:avLst/>
            </a:prstGeom>
          </p:spPr>
          <p:txBody>
            <a:bodyPr anchor="ctr" rtlCol="false" tIns="50800" lIns="50800" bIns="50800" rIns="50800"/>
            <a:lstStyle/>
            <a:p>
              <a:pPr algn="ctr">
                <a:lnSpc>
                  <a:spcPts val="2240"/>
                </a:lnSpc>
              </a:pPr>
            </a:p>
          </p:txBody>
        </p:sp>
      </p:grpSp>
      <p:sp>
        <p:nvSpPr>
          <p:cNvPr name="TextBox 18" id="18"/>
          <p:cNvSpPr txBox="true"/>
          <p:nvPr/>
        </p:nvSpPr>
        <p:spPr>
          <a:xfrm rot="0">
            <a:off x="5116379" y="4936319"/>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19" id="19"/>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20" id="20"/>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21" id="21"/>
          <p:cNvSpPr txBox="true"/>
          <p:nvPr/>
        </p:nvSpPr>
        <p:spPr>
          <a:xfrm rot="0">
            <a:off x="5116379" y="5577666"/>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2" id="22"/>
          <p:cNvSpPr txBox="true"/>
          <p:nvPr/>
        </p:nvSpPr>
        <p:spPr>
          <a:xfrm rot="0">
            <a:off x="5140408" y="6189766"/>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23" id="23"/>
          <p:cNvSpPr txBox="true"/>
          <p:nvPr/>
        </p:nvSpPr>
        <p:spPr>
          <a:xfrm rot="0">
            <a:off x="5116379" y="6902257"/>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4" id="24"/>
          <p:cNvSpPr txBox="true"/>
          <p:nvPr/>
        </p:nvSpPr>
        <p:spPr>
          <a:xfrm rot="0">
            <a:off x="5116379" y="7476257"/>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Freeform 25" id="25"/>
          <p:cNvSpPr/>
          <p:nvPr/>
        </p:nvSpPr>
        <p:spPr>
          <a:xfrm flipH="false" flipV="false" rot="0">
            <a:off x="7697338" y="4228132"/>
            <a:ext cx="3688207" cy="4573621"/>
          </a:xfrm>
          <a:custGeom>
            <a:avLst/>
            <a:gdLst/>
            <a:ahLst/>
            <a:cxnLst/>
            <a:rect r="r" b="b" t="t" l="l"/>
            <a:pathLst>
              <a:path h="4573621" w="3688207">
                <a:moveTo>
                  <a:pt x="0" y="0"/>
                </a:moveTo>
                <a:lnTo>
                  <a:pt x="3688207" y="0"/>
                </a:lnTo>
                <a:lnTo>
                  <a:pt x="3688207" y="4573621"/>
                </a:lnTo>
                <a:lnTo>
                  <a:pt x="0" y="4573621"/>
                </a:lnTo>
                <a:lnTo>
                  <a:pt x="0" y="0"/>
                </a:lnTo>
                <a:close/>
              </a:path>
            </a:pathLst>
          </a:custGeom>
          <a:blipFill>
            <a:blip r:embed="rId4"/>
            <a:stretch>
              <a:fillRect l="0" t="0" r="0" b="0"/>
            </a:stretch>
          </a:blipFill>
          <a:ln w="95250" cap="sq">
            <a:solidFill>
              <a:srgbClr val="D10719"/>
            </a:solidFill>
            <a:prstDash val="solid"/>
            <a:miter/>
          </a:ln>
        </p:spPr>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2500156" y="4512998"/>
            <a:ext cx="3637922" cy="4003890"/>
            <a:chOff x="0" y="0"/>
            <a:chExt cx="1099322" cy="1209911"/>
          </a:xfrm>
        </p:grpSpPr>
        <p:sp>
          <p:nvSpPr>
            <p:cNvPr name="Freeform 8" id="8"/>
            <p:cNvSpPr/>
            <p:nvPr/>
          </p:nvSpPr>
          <p:spPr>
            <a:xfrm flipH="false" flipV="false" rot="0">
              <a:off x="0" y="0"/>
              <a:ext cx="1099322" cy="1209911"/>
            </a:xfrm>
            <a:custGeom>
              <a:avLst/>
              <a:gdLst/>
              <a:ahLst/>
              <a:cxnLst/>
              <a:rect r="r" b="b" t="t" l="l"/>
              <a:pathLst>
                <a:path h="1209911" w="1099322">
                  <a:moveTo>
                    <a:pt x="136199" y="0"/>
                  </a:moveTo>
                  <a:lnTo>
                    <a:pt x="963122" y="0"/>
                  </a:lnTo>
                  <a:cubicBezTo>
                    <a:pt x="1038343" y="0"/>
                    <a:pt x="1099322" y="60979"/>
                    <a:pt x="1099322" y="136199"/>
                  </a:cubicBezTo>
                  <a:lnTo>
                    <a:pt x="1099322" y="1073712"/>
                  </a:lnTo>
                  <a:cubicBezTo>
                    <a:pt x="1099322" y="1148933"/>
                    <a:pt x="1038343" y="1209911"/>
                    <a:pt x="963122" y="1209911"/>
                  </a:cubicBezTo>
                  <a:lnTo>
                    <a:pt x="136199" y="1209911"/>
                  </a:lnTo>
                  <a:cubicBezTo>
                    <a:pt x="60979" y="1209911"/>
                    <a:pt x="0" y="1148933"/>
                    <a:pt x="0" y="1073712"/>
                  </a:cubicBezTo>
                  <a:lnTo>
                    <a:pt x="0" y="136199"/>
                  </a:lnTo>
                  <a:cubicBezTo>
                    <a:pt x="0" y="60979"/>
                    <a:pt x="60979" y="0"/>
                    <a:pt x="13619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1099322" cy="1238486"/>
            </a:xfrm>
            <a:prstGeom prst="rect">
              <a:avLst/>
            </a:prstGeom>
          </p:spPr>
          <p:txBody>
            <a:bodyPr anchor="ctr" rtlCol="false" tIns="34579" lIns="34579" bIns="34579" rIns="34579"/>
            <a:lstStyle/>
            <a:p>
              <a:pPr algn="ctr">
                <a:lnSpc>
                  <a:spcPts val="2240"/>
                </a:lnSpc>
              </a:pPr>
            </a:p>
          </p:txBody>
        </p:sp>
      </p:grpSp>
      <p:grpSp>
        <p:nvGrpSpPr>
          <p:cNvPr name="Group 10" id="10"/>
          <p:cNvGrpSpPr/>
          <p:nvPr/>
        </p:nvGrpSpPr>
        <p:grpSpPr>
          <a:xfrm rot="0">
            <a:off x="7089395" y="1910879"/>
            <a:ext cx="4109210" cy="1545341"/>
            <a:chOff x="0" y="0"/>
            <a:chExt cx="1238767" cy="465860"/>
          </a:xfrm>
        </p:grpSpPr>
        <p:sp>
          <p:nvSpPr>
            <p:cNvPr name="Freeform 11" id="11"/>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sp>
        <p:nvSpPr>
          <p:cNvPr name="TextBox 13" id="13"/>
          <p:cNvSpPr txBox="true"/>
          <p:nvPr/>
        </p:nvSpPr>
        <p:spPr>
          <a:xfrm rot="0">
            <a:off x="3130056"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ZYA</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BZA</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CBZ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BZB</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XCY</a:t>
            </a:r>
          </a:p>
        </p:txBody>
      </p:sp>
      <p:grpSp>
        <p:nvGrpSpPr>
          <p:cNvPr name="Group 14" id="14"/>
          <p:cNvGrpSpPr/>
          <p:nvPr/>
        </p:nvGrpSpPr>
        <p:grpSpPr>
          <a:xfrm rot="0">
            <a:off x="2821743" y="6193494"/>
            <a:ext cx="3094906" cy="702632"/>
            <a:chOff x="0" y="0"/>
            <a:chExt cx="815119" cy="185055"/>
          </a:xfrm>
        </p:grpSpPr>
        <p:sp>
          <p:nvSpPr>
            <p:cNvPr name="Freeform 15" id="15"/>
            <p:cNvSpPr/>
            <p:nvPr/>
          </p:nvSpPr>
          <p:spPr>
            <a:xfrm flipH="false" flipV="false" rot="0">
              <a:off x="0" y="0"/>
              <a:ext cx="815119" cy="185055"/>
            </a:xfrm>
            <a:custGeom>
              <a:avLst/>
              <a:gdLst/>
              <a:ahLst/>
              <a:cxnLst/>
              <a:rect r="r" b="b" t="t" l="l"/>
              <a:pathLst>
                <a:path h="185055" w="815119">
                  <a:moveTo>
                    <a:pt x="92528" y="0"/>
                  </a:moveTo>
                  <a:lnTo>
                    <a:pt x="722591" y="0"/>
                  </a:lnTo>
                  <a:cubicBezTo>
                    <a:pt x="747131" y="0"/>
                    <a:pt x="770666" y="9748"/>
                    <a:pt x="788018" y="27101"/>
                  </a:cubicBezTo>
                  <a:cubicBezTo>
                    <a:pt x="805371" y="44453"/>
                    <a:pt x="815119" y="67988"/>
                    <a:pt x="815119" y="92528"/>
                  </a:cubicBezTo>
                  <a:lnTo>
                    <a:pt x="815119" y="92528"/>
                  </a:lnTo>
                  <a:cubicBezTo>
                    <a:pt x="815119" y="143629"/>
                    <a:pt x="773693" y="185055"/>
                    <a:pt x="722591" y="185055"/>
                  </a:cubicBezTo>
                  <a:lnTo>
                    <a:pt x="92528" y="185055"/>
                  </a:lnTo>
                  <a:cubicBezTo>
                    <a:pt x="41426" y="185055"/>
                    <a:pt x="0" y="143629"/>
                    <a:pt x="0" y="92528"/>
                  </a:cubicBezTo>
                  <a:lnTo>
                    <a:pt x="0" y="92528"/>
                  </a:lnTo>
                  <a:cubicBezTo>
                    <a:pt x="0" y="41426"/>
                    <a:pt x="41426" y="0"/>
                    <a:pt x="92528" y="0"/>
                  </a:cubicBezTo>
                  <a:close/>
                </a:path>
              </a:pathLst>
            </a:custGeom>
            <a:solidFill>
              <a:srgbClr val="000000">
                <a:alpha val="0"/>
              </a:srgbClr>
            </a:solidFill>
            <a:ln w="95250" cap="rnd">
              <a:solidFill>
                <a:srgbClr val="169D53"/>
              </a:solidFill>
              <a:prstDash val="solid"/>
              <a:round/>
            </a:ln>
          </p:spPr>
        </p:sp>
        <p:sp>
          <p:nvSpPr>
            <p:cNvPr name="TextBox 16" id="16"/>
            <p:cNvSpPr txBox="true"/>
            <p:nvPr/>
          </p:nvSpPr>
          <p:spPr>
            <a:xfrm>
              <a:off x="0" y="-28575"/>
              <a:ext cx="815119" cy="213630"/>
            </a:xfrm>
            <a:prstGeom prst="rect">
              <a:avLst/>
            </a:prstGeom>
          </p:spPr>
          <p:txBody>
            <a:bodyPr anchor="ctr" rtlCol="false" tIns="50800" lIns="50800" bIns="50800" rIns="50800"/>
            <a:lstStyle/>
            <a:p>
              <a:pPr algn="ctr">
                <a:lnSpc>
                  <a:spcPts val="2240"/>
                </a:lnSpc>
              </a:pPr>
            </a:p>
          </p:txBody>
        </p:sp>
      </p:grpSp>
      <p:sp>
        <p:nvSpPr>
          <p:cNvPr name="TextBox 17" id="17"/>
          <p:cNvSpPr txBox="true"/>
          <p:nvPr/>
        </p:nvSpPr>
        <p:spPr>
          <a:xfrm rot="0">
            <a:off x="5116379" y="4936319"/>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18" id="18"/>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9" id="19"/>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20" id="20"/>
          <p:cNvSpPr txBox="true"/>
          <p:nvPr/>
        </p:nvSpPr>
        <p:spPr>
          <a:xfrm rot="0">
            <a:off x="5116379" y="5577666"/>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1" id="21"/>
          <p:cNvSpPr txBox="true"/>
          <p:nvPr/>
        </p:nvSpPr>
        <p:spPr>
          <a:xfrm rot="0">
            <a:off x="5140408" y="6189766"/>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22" id="22"/>
          <p:cNvSpPr txBox="true"/>
          <p:nvPr/>
        </p:nvSpPr>
        <p:spPr>
          <a:xfrm rot="0">
            <a:off x="5116379" y="6902257"/>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3" id="23"/>
          <p:cNvSpPr txBox="true"/>
          <p:nvPr/>
        </p:nvSpPr>
        <p:spPr>
          <a:xfrm rot="0">
            <a:off x="5116379" y="7476257"/>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grpSp>
        <p:nvGrpSpPr>
          <p:cNvPr name="Group 24" id="24"/>
          <p:cNvGrpSpPr/>
          <p:nvPr/>
        </p:nvGrpSpPr>
        <p:grpSpPr>
          <a:xfrm rot="0">
            <a:off x="8252360" y="4150863"/>
            <a:ext cx="8457575" cy="724269"/>
            <a:chOff x="0" y="0"/>
            <a:chExt cx="2555743" cy="218862"/>
          </a:xfrm>
        </p:grpSpPr>
        <p:sp>
          <p:nvSpPr>
            <p:cNvPr name="Freeform 25" id="25"/>
            <p:cNvSpPr/>
            <p:nvPr/>
          </p:nvSpPr>
          <p:spPr>
            <a:xfrm flipH="false" flipV="false" rot="0">
              <a:off x="0" y="0"/>
              <a:ext cx="2555743" cy="218862"/>
            </a:xfrm>
            <a:custGeom>
              <a:avLst/>
              <a:gdLst/>
              <a:ahLst/>
              <a:cxnLst/>
              <a:rect r="r" b="b" t="t" l="l"/>
              <a:pathLst>
                <a:path h="218862" w="2555743">
                  <a:moveTo>
                    <a:pt x="58585" y="0"/>
                  </a:moveTo>
                  <a:lnTo>
                    <a:pt x="2497159" y="0"/>
                  </a:lnTo>
                  <a:cubicBezTo>
                    <a:pt x="2529514" y="0"/>
                    <a:pt x="2555743" y="26229"/>
                    <a:pt x="2555743" y="58585"/>
                  </a:cubicBezTo>
                  <a:lnTo>
                    <a:pt x="2555743" y="160278"/>
                  </a:lnTo>
                  <a:cubicBezTo>
                    <a:pt x="2555743" y="175815"/>
                    <a:pt x="2549571" y="190717"/>
                    <a:pt x="2538584" y="201703"/>
                  </a:cubicBezTo>
                  <a:cubicBezTo>
                    <a:pt x="2527597" y="212690"/>
                    <a:pt x="2512696" y="218862"/>
                    <a:pt x="2497159" y="218862"/>
                  </a:cubicBezTo>
                  <a:lnTo>
                    <a:pt x="58585" y="218862"/>
                  </a:lnTo>
                  <a:cubicBezTo>
                    <a:pt x="43047" y="218862"/>
                    <a:pt x="28146" y="212690"/>
                    <a:pt x="17159" y="201703"/>
                  </a:cubicBezTo>
                  <a:cubicBezTo>
                    <a:pt x="6172" y="190717"/>
                    <a:pt x="0" y="175815"/>
                    <a:pt x="0" y="160278"/>
                  </a:cubicBezTo>
                  <a:lnTo>
                    <a:pt x="0" y="58585"/>
                  </a:lnTo>
                  <a:cubicBezTo>
                    <a:pt x="0" y="43047"/>
                    <a:pt x="6172" y="28146"/>
                    <a:pt x="17159" y="17159"/>
                  </a:cubicBezTo>
                  <a:cubicBezTo>
                    <a:pt x="28146" y="6172"/>
                    <a:pt x="43047" y="0"/>
                    <a:pt x="58585" y="0"/>
                  </a:cubicBezTo>
                  <a:close/>
                </a:path>
              </a:pathLst>
            </a:custGeom>
            <a:solidFill>
              <a:srgbClr val="F7AC16"/>
            </a:solidFill>
            <a:ln w="57150" cap="rnd">
              <a:solidFill>
                <a:srgbClr val="000000"/>
              </a:solidFill>
              <a:prstDash val="solid"/>
              <a:round/>
            </a:ln>
          </p:spPr>
        </p:sp>
        <p:sp>
          <p:nvSpPr>
            <p:cNvPr name="TextBox 26" id="26"/>
            <p:cNvSpPr txBox="true"/>
            <p:nvPr/>
          </p:nvSpPr>
          <p:spPr>
            <a:xfrm>
              <a:off x="0" y="-28575"/>
              <a:ext cx="2555743" cy="247437"/>
            </a:xfrm>
            <a:prstGeom prst="rect">
              <a:avLst/>
            </a:prstGeom>
          </p:spPr>
          <p:txBody>
            <a:bodyPr anchor="ctr" rtlCol="false" tIns="34579" lIns="34579" bIns="34579" rIns="34579"/>
            <a:lstStyle/>
            <a:p>
              <a:pPr algn="ctr">
                <a:lnSpc>
                  <a:spcPts val="2240"/>
                </a:lnSpc>
              </a:pPr>
            </a:p>
          </p:txBody>
        </p:sp>
      </p:grpSp>
      <p:sp>
        <p:nvSpPr>
          <p:cNvPr name="TextBox 27" id="27"/>
          <p:cNvSpPr txBox="true"/>
          <p:nvPr/>
        </p:nvSpPr>
        <p:spPr>
          <a:xfrm rot="0">
            <a:off x="8602763" y="4229708"/>
            <a:ext cx="8107172"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Como visto pelos testes realizados:</a:t>
            </a:r>
          </a:p>
        </p:txBody>
      </p:sp>
      <p:grpSp>
        <p:nvGrpSpPr>
          <p:cNvPr name="Group 28" id="28"/>
          <p:cNvGrpSpPr/>
          <p:nvPr/>
        </p:nvGrpSpPr>
        <p:grpSpPr>
          <a:xfrm rot="0">
            <a:off x="9520173" y="5598838"/>
            <a:ext cx="5921948" cy="1843745"/>
            <a:chOff x="0" y="0"/>
            <a:chExt cx="1785237" cy="555817"/>
          </a:xfrm>
        </p:grpSpPr>
        <p:sp>
          <p:nvSpPr>
            <p:cNvPr name="Freeform 29" id="29"/>
            <p:cNvSpPr/>
            <p:nvPr/>
          </p:nvSpPr>
          <p:spPr>
            <a:xfrm flipH="false" flipV="false" rot="0">
              <a:off x="0" y="0"/>
              <a:ext cx="1785237" cy="555817"/>
            </a:xfrm>
            <a:custGeom>
              <a:avLst/>
              <a:gdLst/>
              <a:ahLst/>
              <a:cxnLst/>
              <a:rect r="r" b="b" t="t" l="l"/>
              <a:pathLst>
                <a:path h="555817" w="1785237">
                  <a:moveTo>
                    <a:pt x="83669" y="0"/>
                  </a:moveTo>
                  <a:lnTo>
                    <a:pt x="1701568" y="0"/>
                  </a:lnTo>
                  <a:cubicBezTo>
                    <a:pt x="1723758" y="0"/>
                    <a:pt x="1745040" y="8815"/>
                    <a:pt x="1760731" y="24506"/>
                  </a:cubicBezTo>
                  <a:cubicBezTo>
                    <a:pt x="1776422" y="40197"/>
                    <a:pt x="1785237" y="61479"/>
                    <a:pt x="1785237" y="83669"/>
                  </a:cubicBezTo>
                  <a:lnTo>
                    <a:pt x="1785237" y="472148"/>
                  </a:lnTo>
                  <a:cubicBezTo>
                    <a:pt x="1785237" y="494339"/>
                    <a:pt x="1776422" y="515620"/>
                    <a:pt x="1760731" y="531311"/>
                  </a:cubicBezTo>
                  <a:cubicBezTo>
                    <a:pt x="1745040" y="547002"/>
                    <a:pt x="1723758" y="555817"/>
                    <a:pt x="1701568" y="555817"/>
                  </a:cubicBezTo>
                  <a:lnTo>
                    <a:pt x="83669" y="555817"/>
                  </a:lnTo>
                  <a:cubicBezTo>
                    <a:pt x="61479" y="555817"/>
                    <a:pt x="40197" y="547002"/>
                    <a:pt x="24506" y="531311"/>
                  </a:cubicBezTo>
                  <a:cubicBezTo>
                    <a:pt x="8815" y="515620"/>
                    <a:pt x="0" y="494339"/>
                    <a:pt x="0" y="472148"/>
                  </a:cubicBezTo>
                  <a:lnTo>
                    <a:pt x="0" y="83669"/>
                  </a:lnTo>
                  <a:cubicBezTo>
                    <a:pt x="0" y="61479"/>
                    <a:pt x="8815" y="40197"/>
                    <a:pt x="24506" y="24506"/>
                  </a:cubicBezTo>
                  <a:cubicBezTo>
                    <a:pt x="40197" y="8815"/>
                    <a:pt x="61479" y="0"/>
                    <a:pt x="83669" y="0"/>
                  </a:cubicBezTo>
                  <a:close/>
                </a:path>
              </a:pathLst>
            </a:custGeom>
            <a:solidFill>
              <a:srgbClr val="169D53"/>
            </a:solidFill>
            <a:ln w="57150" cap="rnd">
              <a:solidFill>
                <a:srgbClr val="000000"/>
              </a:solidFill>
              <a:prstDash val="solid"/>
              <a:round/>
            </a:ln>
          </p:spPr>
        </p:sp>
        <p:sp>
          <p:nvSpPr>
            <p:cNvPr name="TextBox 30" id="30"/>
            <p:cNvSpPr txBox="true"/>
            <p:nvPr/>
          </p:nvSpPr>
          <p:spPr>
            <a:xfrm>
              <a:off x="0" y="-85725"/>
              <a:ext cx="17852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C) CBZ</a:t>
              </a:r>
            </a:p>
          </p:txBody>
        </p:sp>
      </p:gr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534667" y="2045303"/>
            <a:ext cx="17330787" cy="1401779"/>
            <a:chOff x="0" y="0"/>
            <a:chExt cx="5237085" cy="423595"/>
          </a:xfrm>
        </p:grpSpPr>
        <p:sp>
          <p:nvSpPr>
            <p:cNvPr name="Freeform 8" id="8"/>
            <p:cNvSpPr/>
            <p:nvPr/>
          </p:nvSpPr>
          <p:spPr>
            <a:xfrm flipH="false" flipV="false" rot="0">
              <a:off x="0" y="0"/>
              <a:ext cx="5237085" cy="423595"/>
            </a:xfrm>
            <a:custGeom>
              <a:avLst/>
              <a:gdLst/>
              <a:ahLst/>
              <a:cxnLst/>
              <a:rect r="r" b="b" t="t" l="l"/>
              <a:pathLst>
                <a:path h="423595" w="5237085">
                  <a:moveTo>
                    <a:pt x="28590" y="0"/>
                  </a:moveTo>
                  <a:lnTo>
                    <a:pt x="5208496" y="0"/>
                  </a:lnTo>
                  <a:cubicBezTo>
                    <a:pt x="5224285" y="0"/>
                    <a:pt x="5237085" y="12800"/>
                    <a:pt x="5237085" y="28590"/>
                  </a:cubicBezTo>
                  <a:lnTo>
                    <a:pt x="5237085" y="395005"/>
                  </a:lnTo>
                  <a:cubicBezTo>
                    <a:pt x="5237085" y="402588"/>
                    <a:pt x="5234073" y="409860"/>
                    <a:pt x="5228711" y="415221"/>
                  </a:cubicBezTo>
                  <a:cubicBezTo>
                    <a:pt x="5223350" y="420583"/>
                    <a:pt x="5216078" y="423595"/>
                    <a:pt x="5208496" y="423595"/>
                  </a:cubicBezTo>
                  <a:lnTo>
                    <a:pt x="28590" y="423595"/>
                  </a:lnTo>
                  <a:cubicBezTo>
                    <a:pt x="12800" y="423595"/>
                    <a:pt x="0" y="410795"/>
                    <a:pt x="0" y="395005"/>
                  </a:cubicBezTo>
                  <a:lnTo>
                    <a:pt x="0" y="28590"/>
                  </a:lnTo>
                  <a:cubicBezTo>
                    <a:pt x="0" y="21007"/>
                    <a:pt x="3012" y="13735"/>
                    <a:pt x="8374" y="8374"/>
                  </a:cubicBezTo>
                  <a:cubicBezTo>
                    <a:pt x="13735" y="3012"/>
                    <a:pt x="21007" y="0"/>
                    <a:pt x="28590" y="0"/>
                  </a:cubicBezTo>
                  <a:close/>
                </a:path>
              </a:pathLst>
            </a:custGeom>
            <a:solidFill>
              <a:srgbClr val="F7AC16"/>
            </a:solidFill>
            <a:ln w="57150" cap="rnd">
              <a:solidFill>
                <a:srgbClr val="000000"/>
              </a:solidFill>
              <a:prstDash val="solid"/>
              <a:round/>
            </a:ln>
          </p:spPr>
        </p:sp>
        <p:sp>
          <p:nvSpPr>
            <p:cNvPr name="TextBox 9" id="9"/>
            <p:cNvSpPr txBox="true"/>
            <p:nvPr/>
          </p:nvSpPr>
          <p:spPr>
            <a:xfrm>
              <a:off x="0" y="-28575"/>
              <a:ext cx="5237085" cy="452170"/>
            </a:xfrm>
            <a:prstGeom prst="rect">
              <a:avLst/>
            </a:prstGeom>
          </p:spPr>
          <p:txBody>
            <a:bodyPr anchor="ctr" rtlCol="false" tIns="34579" lIns="34579" bIns="34579" rIns="34579"/>
            <a:lstStyle/>
            <a:p>
              <a:pPr algn="ctr">
                <a:lnSpc>
                  <a:spcPts val="2240"/>
                </a:lnSpc>
              </a:pPr>
            </a:p>
          </p:txBody>
        </p:sp>
      </p:grpSp>
      <p:sp>
        <p:nvSpPr>
          <p:cNvPr name="TextBox 10" id="10"/>
          <p:cNvSpPr txBox="true"/>
          <p:nvPr/>
        </p:nvSpPr>
        <p:spPr>
          <a:xfrm rot="0">
            <a:off x="1092888" y="2228057"/>
            <a:ext cx="16214345" cy="981075"/>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Questão 2. </a:t>
            </a:r>
            <a:r>
              <a:rPr lang="en-US" sz="3213" spc="-192">
                <a:solidFill>
                  <a:srgbClr val="000000"/>
                </a:solidFill>
                <a:latin typeface="Space Mono"/>
                <a:ea typeface="Space Mono"/>
                <a:cs typeface="Space Mono"/>
                <a:sym typeface="Space Mono"/>
              </a:rPr>
              <a:t>Qual dos sequintes pares de sequências de comandos, quando aplicados a uma mesma tela inicial, não produzem a mesma tela final?</a:t>
            </a:r>
          </a:p>
        </p:txBody>
      </p:sp>
      <p:grpSp>
        <p:nvGrpSpPr>
          <p:cNvPr name="Group 11" id="11"/>
          <p:cNvGrpSpPr/>
          <p:nvPr/>
        </p:nvGrpSpPr>
        <p:grpSpPr>
          <a:xfrm rot="0">
            <a:off x="6701273" y="4310912"/>
            <a:ext cx="4614670" cy="4003890"/>
            <a:chOff x="0" y="0"/>
            <a:chExt cx="1394479" cy="1209911"/>
          </a:xfrm>
        </p:grpSpPr>
        <p:sp>
          <p:nvSpPr>
            <p:cNvPr name="Freeform 12" id="12"/>
            <p:cNvSpPr/>
            <p:nvPr/>
          </p:nvSpPr>
          <p:spPr>
            <a:xfrm flipH="false" flipV="false" rot="0">
              <a:off x="0" y="0"/>
              <a:ext cx="1394479" cy="1209911"/>
            </a:xfrm>
            <a:custGeom>
              <a:avLst/>
              <a:gdLst/>
              <a:ahLst/>
              <a:cxnLst/>
              <a:rect r="r" b="b" t="t" l="l"/>
              <a:pathLst>
                <a:path h="1209911" w="1394479">
                  <a:moveTo>
                    <a:pt x="107371" y="0"/>
                  </a:moveTo>
                  <a:lnTo>
                    <a:pt x="1287108" y="0"/>
                  </a:lnTo>
                  <a:cubicBezTo>
                    <a:pt x="1346407" y="0"/>
                    <a:pt x="1394479" y="48072"/>
                    <a:pt x="1394479" y="107371"/>
                  </a:cubicBezTo>
                  <a:lnTo>
                    <a:pt x="1394479" y="1102540"/>
                  </a:lnTo>
                  <a:cubicBezTo>
                    <a:pt x="1394479" y="1161839"/>
                    <a:pt x="1346407" y="1209911"/>
                    <a:pt x="1287108" y="1209911"/>
                  </a:cubicBezTo>
                  <a:lnTo>
                    <a:pt x="107371" y="1209911"/>
                  </a:lnTo>
                  <a:cubicBezTo>
                    <a:pt x="48072" y="1209911"/>
                    <a:pt x="0" y="1161839"/>
                    <a:pt x="0" y="1102540"/>
                  </a:cubicBezTo>
                  <a:lnTo>
                    <a:pt x="0" y="107371"/>
                  </a:lnTo>
                  <a:cubicBezTo>
                    <a:pt x="0" y="48072"/>
                    <a:pt x="48072" y="0"/>
                    <a:pt x="107371"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1394479" cy="1238486"/>
            </a:xfrm>
            <a:prstGeom prst="rect">
              <a:avLst/>
            </a:prstGeom>
          </p:spPr>
          <p:txBody>
            <a:bodyPr anchor="ctr" rtlCol="false" tIns="34579" lIns="34579" bIns="34579" rIns="34579"/>
            <a:lstStyle/>
            <a:p>
              <a:pPr algn="ctr">
                <a:lnSpc>
                  <a:spcPts val="2240"/>
                </a:lnSpc>
              </a:pPr>
            </a:p>
          </p:txBody>
        </p:sp>
      </p:grpSp>
      <p:sp>
        <p:nvSpPr>
          <p:cNvPr name="TextBox 14" id="14"/>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5" id="15"/>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16" id="16"/>
          <p:cNvSpPr txBox="true"/>
          <p:nvPr/>
        </p:nvSpPr>
        <p:spPr>
          <a:xfrm rot="0">
            <a:off x="7331172" y="4697218"/>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AA e BBBB</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XYX e ABZ</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ACB e XYZ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 e XYZAC</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BB e AA</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7089395" y="1910879"/>
            <a:ext cx="4109210" cy="1545341"/>
            <a:chOff x="0" y="0"/>
            <a:chExt cx="1238767" cy="465860"/>
          </a:xfrm>
        </p:grpSpPr>
        <p:sp>
          <p:nvSpPr>
            <p:cNvPr name="Freeform 8" id="8"/>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0" id="10"/>
          <p:cNvGrpSpPr/>
          <p:nvPr/>
        </p:nvGrpSpPr>
        <p:grpSpPr>
          <a:xfrm rot="0">
            <a:off x="1609727" y="4512998"/>
            <a:ext cx="5479668" cy="4003890"/>
            <a:chOff x="0" y="0"/>
            <a:chExt cx="1655868" cy="1209911"/>
          </a:xfrm>
        </p:grpSpPr>
        <p:sp>
          <p:nvSpPr>
            <p:cNvPr name="Freeform 11" id="11"/>
            <p:cNvSpPr/>
            <p:nvPr/>
          </p:nvSpPr>
          <p:spPr>
            <a:xfrm flipH="false" flipV="false" rot="0">
              <a:off x="0" y="0"/>
              <a:ext cx="1655868" cy="1209911"/>
            </a:xfrm>
            <a:custGeom>
              <a:avLst/>
              <a:gdLst/>
              <a:ahLst/>
              <a:cxnLst/>
              <a:rect r="r" b="b" t="t" l="l"/>
              <a:pathLst>
                <a:path h="1209911" w="1655868">
                  <a:moveTo>
                    <a:pt x="90422" y="0"/>
                  </a:moveTo>
                  <a:lnTo>
                    <a:pt x="1565445" y="0"/>
                  </a:lnTo>
                  <a:cubicBezTo>
                    <a:pt x="1615384" y="0"/>
                    <a:pt x="1655868" y="40483"/>
                    <a:pt x="1655868" y="90422"/>
                  </a:cubicBezTo>
                  <a:lnTo>
                    <a:pt x="1655868" y="1119489"/>
                  </a:lnTo>
                  <a:cubicBezTo>
                    <a:pt x="1655868" y="1169428"/>
                    <a:pt x="1615384" y="1209911"/>
                    <a:pt x="1565445" y="1209911"/>
                  </a:cubicBezTo>
                  <a:lnTo>
                    <a:pt x="90422" y="1209911"/>
                  </a:lnTo>
                  <a:cubicBezTo>
                    <a:pt x="66441" y="1209911"/>
                    <a:pt x="43441" y="1200385"/>
                    <a:pt x="26484" y="1183427"/>
                  </a:cubicBezTo>
                  <a:cubicBezTo>
                    <a:pt x="9527" y="1166470"/>
                    <a:pt x="0" y="1143471"/>
                    <a:pt x="0" y="1119489"/>
                  </a:cubicBezTo>
                  <a:lnTo>
                    <a:pt x="0" y="90422"/>
                  </a:lnTo>
                  <a:cubicBezTo>
                    <a:pt x="0" y="40483"/>
                    <a:pt x="40483" y="0"/>
                    <a:pt x="90422"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1655868" cy="1238486"/>
            </a:xfrm>
            <a:prstGeom prst="rect">
              <a:avLst/>
            </a:prstGeom>
          </p:spPr>
          <p:txBody>
            <a:bodyPr anchor="ctr" rtlCol="false" tIns="34579" lIns="34579" bIns="34579" rIns="34579"/>
            <a:lstStyle/>
            <a:p>
              <a:pPr algn="ctr">
                <a:lnSpc>
                  <a:spcPts val="2240"/>
                </a:lnSpc>
              </a:pPr>
            </a:p>
          </p:txBody>
        </p:sp>
      </p:grpSp>
      <p:sp>
        <p:nvSpPr>
          <p:cNvPr name="Freeform 13" id="13"/>
          <p:cNvSpPr/>
          <p:nvPr/>
        </p:nvSpPr>
        <p:spPr>
          <a:xfrm flipH="false" flipV="false" rot="0">
            <a:off x="8466132" y="4252437"/>
            <a:ext cx="3780825" cy="4873510"/>
          </a:xfrm>
          <a:custGeom>
            <a:avLst/>
            <a:gdLst/>
            <a:ahLst/>
            <a:cxnLst/>
            <a:rect r="r" b="b" t="t" l="l"/>
            <a:pathLst>
              <a:path h="4873510" w="3780825">
                <a:moveTo>
                  <a:pt x="0" y="0"/>
                </a:moveTo>
                <a:lnTo>
                  <a:pt x="3780825" y="0"/>
                </a:lnTo>
                <a:lnTo>
                  <a:pt x="3780825" y="4873511"/>
                </a:lnTo>
                <a:lnTo>
                  <a:pt x="0" y="4873511"/>
                </a:lnTo>
                <a:lnTo>
                  <a:pt x="0" y="0"/>
                </a:lnTo>
                <a:close/>
              </a:path>
            </a:pathLst>
          </a:custGeom>
          <a:blipFill>
            <a:blip r:embed="rId3"/>
            <a:stretch>
              <a:fillRect l="0" t="0" r="0" b="0"/>
            </a:stretch>
          </a:blipFill>
        </p:spPr>
      </p:sp>
      <p:sp>
        <p:nvSpPr>
          <p:cNvPr name="TextBox 14" id="14"/>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5" id="15"/>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16" id="16"/>
          <p:cNvSpPr txBox="true"/>
          <p:nvPr/>
        </p:nvSpPr>
        <p:spPr>
          <a:xfrm rot="0">
            <a:off x="2239627"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AA e BBBB</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XYX e ABZ</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ACB e XYZ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 e XYZAC</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BB e AA</a:t>
            </a:r>
          </a:p>
        </p:txBody>
      </p:sp>
      <p:sp>
        <p:nvSpPr>
          <p:cNvPr name="Freeform 17" id="17"/>
          <p:cNvSpPr/>
          <p:nvPr/>
        </p:nvSpPr>
        <p:spPr>
          <a:xfrm flipH="false" flipV="false" rot="0">
            <a:off x="12982714" y="4252437"/>
            <a:ext cx="3780825" cy="4873510"/>
          </a:xfrm>
          <a:custGeom>
            <a:avLst/>
            <a:gdLst/>
            <a:ahLst/>
            <a:cxnLst/>
            <a:rect r="r" b="b" t="t" l="l"/>
            <a:pathLst>
              <a:path h="4873510" w="3780825">
                <a:moveTo>
                  <a:pt x="0" y="0"/>
                </a:moveTo>
                <a:lnTo>
                  <a:pt x="3780825" y="0"/>
                </a:lnTo>
                <a:lnTo>
                  <a:pt x="3780825" y="4873511"/>
                </a:lnTo>
                <a:lnTo>
                  <a:pt x="0" y="4873511"/>
                </a:lnTo>
                <a:lnTo>
                  <a:pt x="0" y="0"/>
                </a:lnTo>
                <a:close/>
              </a:path>
            </a:pathLst>
          </a:custGeom>
          <a:blipFill>
            <a:blip r:embed="rId3"/>
            <a:stretch>
              <a:fillRect l="0" t="0" r="0" b="0"/>
            </a:stretch>
          </a:blipFill>
        </p:spPr>
      </p:sp>
      <p:sp>
        <p:nvSpPr>
          <p:cNvPr name="TextBox 18" id="18"/>
          <p:cNvSpPr txBox="true"/>
          <p:nvPr/>
        </p:nvSpPr>
        <p:spPr>
          <a:xfrm rot="0">
            <a:off x="9989294" y="3623787"/>
            <a:ext cx="734503"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AA</a:t>
            </a:r>
          </a:p>
        </p:txBody>
      </p:sp>
      <p:sp>
        <p:nvSpPr>
          <p:cNvPr name="TextBox 19" id="19"/>
          <p:cNvSpPr txBox="true"/>
          <p:nvPr/>
        </p:nvSpPr>
        <p:spPr>
          <a:xfrm rot="0">
            <a:off x="14184658" y="3623787"/>
            <a:ext cx="1376937"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BBBB</a:t>
            </a:r>
          </a:p>
        </p:txBody>
      </p:sp>
      <p:grpSp>
        <p:nvGrpSpPr>
          <p:cNvPr name="Group 20" id="20"/>
          <p:cNvGrpSpPr/>
          <p:nvPr/>
        </p:nvGrpSpPr>
        <p:grpSpPr>
          <a:xfrm rot="0">
            <a:off x="2042425" y="4902735"/>
            <a:ext cx="4831404" cy="650865"/>
            <a:chOff x="0" y="0"/>
            <a:chExt cx="1272469" cy="171421"/>
          </a:xfrm>
        </p:grpSpPr>
        <p:sp>
          <p:nvSpPr>
            <p:cNvPr name="Freeform 21" id="21"/>
            <p:cNvSpPr/>
            <p:nvPr/>
          </p:nvSpPr>
          <p:spPr>
            <a:xfrm flipH="false" flipV="false" rot="0">
              <a:off x="0" y="0"/>
              <a:ext cx="1272469" cy="171421"/>
            </a:xfrm>
            <a:custGeom>
              <a:avLst/>
              <a:gdLst/>
              <a:ahLst/>
              <a:cxnLst/>
              <a:rect r="r" b="b" t="t" l="l"/>
              <a:pathLst>
                <a:path h="171421" w="1272469">
                  <a:moveTo>
                    <a:pt x="85711" y="0"/>
                  </a:moveTo>
                  <a:lnTo>
                    <a:pt x="1186758" y="0"/>
                  </a:lnTo>
                  <a:cubicBezTo>
                    <a:pt x="1234095" y="0"/>
                    <a:pt x="1272469" y="38374"/>
                    <a:pt x="1272469" y="85711"/>
                  </a:cubicBezTo>
                  <a:lnTo>
                    <a:pt x="1272469" y="85711"/>
                  </a:lnTo>
                  <a:cubicBezTo>
                    <a:pt x="1272469" y="108442"/>
                    <a:pt x="1263438" y="130243"/>
                    <a:pt x="1247364" y="146317"/>
                  </a:cubicBezTo>
                  <a:cubicBezTo>
                    <a:pt x="1231291" y="162391"/>
                    <a:pt x="1209490" y="171421"/>
                    <a:pt x="1186758" y="171421"/>
                  </a:cubicBezTo>
                  <a:lnTo>
                    <a:pt x="85711" y="171421"/>
                  </a:lnTo>
                  <a:cubicBezTo>
                    <a:pt x="62979" y="171421"/>
                    <a:pt x="41178" y="162391"/>
                    <a:pt x="25104" y="146317"/>
                  </a:cubicBezTo>
                  <a:cubicBezTo>
                    <a:pt x="9030" y="130243"/>
                    <a:pt x="0" y="108442"/>
                    <a:pt x="0" y="85711"/>
                  </a:cubicBezTo>
                  <a:lnTo>
                    <a:pt x="0" y="85711"/>
                  </a:lnTo>
                  <a:cubicBezTo>
                    <a:pt x="0" y="62979"/>
                    <a:pt x="9030" y="41178"/>
                    <a:pt x="25104" y="25104"/>
                  </a:cubicBezTo>
                  <a:cubicBezTo>
                    <a:pt x="41178" y="9030"/>
                    <a:pt x="62979" y="0"/>
                    <a:pt x="85711" y="0"/>
                  </a:cubicBezTo>
                  <a:close/>
                </a:path>
              </a:pathLst>
            </a:custGeom>
            <a:solidFill>
              <a:srgbClr val="000000">
                <a:alpha val="0"/>
              </a:srgbClr>
            </a:solidFill>
            <a:ln w="95250" cap="rnd">
              <a:solidFill>
                <a:srgbClr val="D10719"/>
              </a:solidFill>
              <a:prstDash val="solid"/>
              <a:round/>
            </a:ln>
          </p:spPr>
        </p:sp>
        <p:sp>
          <p:nvSpPr>
            <p:cNvPr name="TextBox 22" id="22"/>
            <p:cNvSpPr txBox="true"/>
            <p:nvPr/>
          </p:nvSpPr>
          <p:spPr>
            <a:xfrm>
              <a:off x="0" y="-28575"/>
              <a:ext cx="1272469" cy="199996"/>
            </a:xfrm>
            <a:prstGeom prst="rect">
              <a:avLst/>
            </a:prstGeom>
          </p:spPr>
          <p:txBody>
            <a:bodyPr anchor="ctr" rtlCol="false" tIns="50800" lIns="50800" bIns="50800" rIns="50800"/>
            <a:lstStyle/>
            <a:p>
              <a:pPr algn="ctr">
                <a:lnSpc>
                  <a:spcPts val="2240"/>
                </a:lnSpc>
              </a:pPr>
            </a:p>
          </p:txBody>
        </p:sp>
      </p:grpSp>
      <p:sp>
        <p:nvSpPr>
          <p:cNvPr name="TextBox 23" id="23"/>
          <p:cNvSpPr txBox="true"/>
          <p:nvPr/>
        </p:nvSpPr>
        <p:spPr>
          <a:xfrm rot="0">
            <a:off x="6185320" y="4955455"/>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7089395" y="1910879"/>
            <a:ext cx="4109210" cy="1545341"/>
            <a:chOff x="0" y="0"/>
            <a:chExt cx="1238767" cy="465860"/>
          </a:xfrm>
        </p:grpSpPr>
        <p:sp>
          <p:nvSpPr>
            <p:cNvPr name="Freeform 8" id="8"/>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0" id="10"/>
          <p:cNvGrpSpPr/>
          <p:nvPr/>
        </p:nvGrpSpPr>
        <p:grpSpPr>
          <a:xfrm rot="0">
            <a:off x="1609727" y="4512998"/>
            <a:ext cx="5479668" cy="4003890"/>
            <a:chOff x="0" y="0"/>
            <a:chExt cx="1655868" cy="1209911"/>
          </a:xfrm>
        </p:grpSpPr>
        <p:sp>
          <p:nvSpPr>
            <p:cNvPr name="Freeform 11" id="11"/>
            <p:cNvSpPr/>
            <p:nvPr/>
          </p:nvSpPr>
          <p:spPr>
            <a:xfrm flipH="false" flipV="false" rot="0">
              <a:off x="0" y="0"/>
              <a:ext cx="1655868" cy="1209911"/>
            </a:xfrm>
            <a:custGeom>
              <a:avLst/>
              <a:gdLst/>
              <a:ahLst/>
              <a:cxnLst/>
              <a:rect r="r" b="b" t="t" l="l"/>
              <a:pathLst>
                <a:path h="1209911" w="1655868">
                  <a:moveTo>
                    <a:pt x="90422" y="0"/>
                  </a:moveTo>
                  <a:lnTo>
                    <a:pt x="1565445" y="0"/>
                  </a:lnTo>
                  <a:cubicBezTo>
                    <a:pt x="1615384" y="0"/>
                    <a:pt x="1655868" y="40483"/>
                    <a:pt x="1655868" y="90422"/>
                  </a:cubicBezTo>
                  <a:lnTo>
                    <a:pt x="1655868" y="1119489"/>
                  </a:lnTo>
                  <a:cubicBezTo>
                    <a:pt x="1655868" y="1169428"/>
                    <a:pt x="1615384" y="1209911"/>
                    <a:pt x="1565445" y="1209911"/>
                  </a:cubicBezTo>
                  <a:lnTo>
                    <a:pt x="90422" y="1209911"/>
                  </a:lnTo>
                  <a:cubicBezTo>
                    <a:pt x="66441" y="1209911"/>
                    <a:pt x="43441" y="1200385"/>
                    <a:pt x="26484" y="1183427"/>
                  </a:cubicBezTo>
                  <a:cubicBezTo>
                    <a:pt x="9527" y="1166470"/>
                    <a:pt x="0" y="1143471"/>
                    <a:pt x="0" y="1119489"/>
                  </a:cubicBezTo>
                  <a:lnTo>
                    <a:pt x="0" y="90422"/>
                  </a:lnTo>
                  <a:cubicBezTo>
                    <a:pt x="0" y="40483"/>
                    <a:pt x="40483" y="0"/>
                    <a:pt x="90422"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1655868" cy="1238486"/>
            </a:xfrm>
            <a:prstGeom prst="rect">
              <a:avLst/>
            </a:prstGeom>
          </p:spPr>
          <p:txBody>
            <a:bodyPr anchor="ctr" rtlCol="false" tIns="34579" lIns="34579" bIns="34579" rIns="34579"/>
            <a:lstStyle/>
            <a:p>
              <a:pPr algn="ctr">
                <a:lnSpc>
                  <a:spcPts val="2240"/>
                </a:lnSpc>
              </a:pPr>
            </a:p>
          </p:txBody>
        </p:sp>
      </p:grpSp>
      <p:sp>
        <p:nvSpPr>
          <p:cNvPr name="TextBox 13" id="13"/>
          <p:cNvSpPr txBox="true"/>
          <p:nvPr/>
        </p:nvSpPr>
        <p:spPr>
          <a:xfrm rot="0">
            <a:off x="2239627"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AA e BBBB</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XYX e ABZ</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ACB e XYZ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 e XYZAC</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BB e AA</a:t>
            </a:r>
          </a:p>
        </p:txBody>
      </p:sp>
      <p:sp>
        <p:nvSpPr>
          <p:cNvPr name="Freeform 14" id="14"/>
          <p:cNvSpPr/>
          <p:nvPr/>
        </p:nvSpPr>
        <p:spPr>
          <a:xfrm flipH="false" flipV="false" rot="0">
            <a:off x="8452618" y="4252437"/>
            <a:ext cx="3807854" cy="4873510"/>
          </a:xfrm>
          <a:custGeom>
            <a:avLst/>
            <a:gdLst/>
            <a:ahLst/>
            <a:cxnLst/>
            <a:rect r="r" b="b" t="t" l="l"/>
            <a:pathLst>
              <a:path h="4873510" w="3807854">
                <a:moveTo>
                  <a:pt x="0" y="0"/>
                </a:moveTo>
                <a:lnTo>
                  <a:pt x="3807854" y="0"/>
                </a:lnTo>
                <a:lnTo>
                  <a:pt x="3807854" y="4873511"/>
                </a:lnTo>
                <a:lnTo>
                  <a:pt x="0" y="4873511"/>
                </a:lnTo>
                <a:lnTo>
                  <a:pt x="0" y="0"/>
                </a:lnTo>
                <a:close/>
              </a:path>
            </a:pathLst>
          </a:custGeom>
          <a:blipFill>
            <a:blip r:embed="rId3"/>
            <a:stretch>
              <a:fillRect l="0" t="0" r="0" b="0"/>
            </a:stretch>
          </a:blipFill>
        </p:spPr>
      </p:sp>
      <p:sp>
        <p:nvSpPr>
          <p:cNvPr name="Freeform 15" id="15"/>
          <p:cNvSpPr/>
          <p:nvPr/>
        </p:nvSpPr>
        <p:spPr>
          <a:xfrm flipH="false" flipV="false" rot="0">
            <a:off x="12931350" y="4252437"/>
            <a:ext cx="4051063" cy="4873510"/>
          </a:xfrm>
          <a:custGeom>
            <a:avLst/>
            <a:gdLst/>
            <a:ahLst/>
            <a:cxnLst/>
            <a:rect r="r" b="b" t="t" l="l"/>
            <a:pathLst>
              <a:path h="4873510" w="4051063">
                <a:moveTo>
                  <a:pt x="0" y="0"/>
                </a:moveTo>
                <a:lnTo>
                  <a:pt x="4051063" y="0"/>
                </a:lnTo>
                <a:lnTo>
                  <a:pt x="4051063" y="4873511"/>
                </a:lnTo>
                <a:lnTo>
                  <a:pt x="0" y="4873511"/>
                </a:lnTo>
                <a:lnTo>
                  <a:pt x="0" y="0"/>
                </a:lnTo>
                <a:close/>
              </a:path>
            </a:pathLst>
          </a:custGeom>
          <a:blipFill>
            <a:blip r:embed="rId4"/>
            <a:stretch>
              <a:fillRect l="0" t="0" r="0" b="0"/>
            </a:stretch>
          </a:blipFill>
        </p:spPr>
      </p:sp>
      <p:sp>
        <p:nvSpPr>
          <p:cNvPr name="TextBox 16" id="16"/>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7" id="17"/>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18" id="18"/>
          <p:cNvSpPr txBox="true"/>
          <p:nvPr/>
        </p:nvSpPr>
        <p:spPr>
          <a:xfrm rot="0">
            <a:off x="9844565" y="3623787"/>
            <a:ext cx="1023960"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XYX</a:t>
            </a:r>
          </a:p>
        </p:txBody>
      </p:sp>
      <p:sp>
        <p:nvSpPr>
          <p:cNvPr name="TextBox 19" id="19"/>
          <p:cNvSpPr txBox="true"/>
          <p:nvPr/>
        </p:nvSpPr>
        <p:spPr>
          <a:xfrm rot="0">
            <a:off x="14422872" y="3623787"/>
            <a:ext cx="1068018"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ABZ</a:t>
            </a:r>
          </a:p>
        </p:txBody>
      </p:sp>
      <p:sp>
        <p:nvSpPr>
          <p:cNvPr name="TextBox 20" id="20"/>
          <p:cNvSpPr txBox="true"/>
          <p:nvPr/>
        </p:nvSpPr>
        <p:spPr>
          <a:xfrm rot="0">
            <a:off x="6185320" y="4955455"/>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1" id="21"/>
          <p:cNvSpPr txBox="true"/>
          <p:nvPr/>
        </p:nvSpPr>
        <p:spPr>
          <a:xfrm rot="0">
            <a:off x="6185320" y="5531766"/>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grpSp>
        <p:nvGrpSpPr>
          <p:cNvPr name="Group 22" id="22"/>
          <p:cNvGrpSpPr/>
          <p:nvPr/>
        </p:nvGrpSpPr>
        <p:grpSpPr>
          <a:xfrm rot="0">
            <a:off x="1896597" y="5543008"/>
            <a:ext cx="4941615" cy="687602"/>
            <a:chOff x="0" y="0"/>
            <a:chExt cx="1301495" cy="181097"/>
          </a:xfrm>
        </p:grpSpPr>
        <p:sp>
          <p:nvSpPr>
            <p:cNvPr name="Freeform 23" id="23"/>
            <p:cNvSpPr/>
            <p:nvPr/>
          </p:nvSpPr>
          <p:spPr>
            <a:xfrm flipH="false" flipV="false" rot="0">
              <a:off x="0" y="0"/>
              <a:ext cx="1301495" cy="181097"/>
            </a:xfrm>
            <a:custGeom>
              <a:avLst/>
              <a:gdLst/>
              <a:ahLst/>
              <a:cxnLst/>
              <a:rect r="r" b="b" t="t" l="l"/>
              <a:pathLst>
                <a:path h="181097" w="1301495">
                  <a:moveTo>
                    <a:pt x="86167" y="0"/>
                  </a:moveTo>
                  <a:lnTo>
                    <a:pt x="1215328" y="0"/>
                  </a:lnTo>
                  <a:cubicBezTo>
                    <a:pt x="1238181" y="0"/>
                    <a:pt x="1260098" y="9078"/>
                    <a:pt x="1276258" y="25238"/>
                  </a:cubicBezTo>
                  <a:cubicBezTo>
                    <a:pt x="1292417" y="41397"/>
                    <a:pt x="1301495" y="63314"/>
                    <a:pt x="1301495" y="86167"/>
                  </a:cubicBezTo>
                  <a:lnTo>
                    <a:pt x="1301495" y="94930"/>
                  </a:lnTo>
                  <a:cubicBezTo>
                    <a:pt x="1301495" y="117783"/>
                    <a:pt x="1292417" y="139700"/>
                    <a:pt x="1276258" y="155859"/>
                  </a:cubicBezTo>
                  <a:cubicBezTo>
                    <a:pt x="1260098" y="172019"/>
                    <a:pt x="1238181" y="181097"/>
                    <a:pt x="1215328" y="181097"/>
                  </a:cubicBezTo>
                  <a:lnTo>
                    <a:pt x="86167" y="181097"/>
                  </a:lnTo>
                  <a:cubicBezTo>
                    <a:pt x="63314" y="181097"/>
                    <a:pt x="41397" y="172019"/>
                    <a:pt x="25238" y="155859"/>
                  </a:cubicBezTo>
                  <a:cubicBezTo>
                    <a:pt x="9078" y="139700"/>
                    <a:pt x="0" y="117783"/>
                    <a:pt x="0" y="94930"/>
                  </a:cubicBezTo>
                  <a:lnTo>
                    <a:pt x="0" y="86167"/>
                  </a:lnTo>
                  <a:cubicBezTo>
                    <a:pt x="0" y="63314"/>
                    <a:pt x="9078" y="41397"/>
                    <a:pt x="25238" y="25238"/>
                  </a:cubicBezTo>
                  <a:cubicBezTo>
                    <a:pt x="41397" y="9078"/>
                    <a:pt x="63314" y="0"/>
                    <a:pt x="86167" y="0"/>
                  </a:cubicBezTo>
                  <a:close/>
                </a:path>
              </a:pathLst>
            </a:custGeom>
            <a:solidFill>
              <a:srgbClr val="000000">
                <a:alpha val="0"/>
              </a:srgbClr>
            </a:solidFill>
            <a:ln w="95250" cap="rnd">
              <a:solidFill>
                <a:srgbClr val="169D53"/>
              </a:solidFill>
              <a:prstDash val="solid"/>
              <a:round/>
            </a:ln>
          </p:spPr>
        </p:sp>
        <p:sp>
          <p:nvSpPr>
            <p:cNvPr name="TextBox 24" id="24"/>
            <p:cNvSpPr txBox="true"/>
            <p:nvPr/>
          </p:nvSpPr>
          <p:spPr>
            <a:xfrm>
              <a:off x="0" y="-28575"/>
              <a:ext cx="1301495" cy="209672"/>
            </a:xfrm>
            <a:prstGeom prst="rect">
              <a:avLst/>
            </a:prstGeom>
          </p:spPr>
          <p:txBody>
            <a:bodyPr anchor="ctr" rtlCol="false" tIns="50800" lIns="50800" bIns="50800" rIns="50800"/>
            <a:lstStyle/>
            <a:p>
              <a:pPr algn="ctr">
                <a:lnSpc>
                  <a:spcPts val="2240"/>
                </a:lnSpc>
              </a:pPr>
            </a:p>
          </p:txBody>
        </p:sp>
      </p:gr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7089395" y="1910879"/>
            <a:ext cx="4109210" cy="1545341"/>
            <a:chOff x="0" y="0"/>
            <a:chExt cx="1238767" cy="465860"/>
          </a:xfrm>
        </p:grpSpPr>
        <p:sp>
          <p:nvSpPr>
            <p:cNvPr name="Freeform 8" id="8"/>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0" id="10"/>
          <p:cNvGrpSpPr/>
          <p:nvPr/>
        </p:nvGrpSpPr>
        <p:grpSpPr>
          <a:xfrm rot="0">
            <a:off x="1609727" y="4512998"/>
            <a:ext cx="5479668" cy="4003890"/>
            <a:chOff x="0" y="0"/>
            <a:chExt cx="1655868" cy="1209911"/>
          </a:xfrm>
        </p:grpSpPr>
        <p:sp>
          <p:nvSpPr>
            <p:cNvPr name="Freeform 11" id="11"/>
            <p:cNvSpPr/>
            <p:nvPr/>
          </p:nvSpPr>
          <p:spPr>
            <a:xfrm flipH="false" flipV="false" rot="0">
              <a:off x="0" y="0"/>
              <a:ext cx="1655868" cy="1209911"/>
            </a:xfrm>
            <a:custGeom>
              <a:avLst/>
              <a:gdLst/>
              <a:ahLst/>
              <a:cxnLst/>
              <a:rect r="r" b="b" t="t" l="l"/>
              <a:pathLst>
                <a:path h="1209911" w="1655868">
                  <a:moveTo>
                    <a:pt x="90422" y="0"/>
                  </a:moveTo>
                  <a:lnTo>
                    <a:pt x="1565445" y="0"/>
                  </a:lnTo>
                  <a:cubicBezTo>
                    <a:pt x="1615384" y="0"/>
                    <a:pt x="1655868" y="40483"/>
                    <a:pt x="1655868" y="90422"/>
                  </a:cubicBezTo>
                  <a:lnTo>
                    <a:pt x="1655868" y="1119489"/>
                  </a:lnTo>
                  <a:cubicBezTo>
                    <a:pt x="1655868" y="1169428"/>
                    <a:pt x="1615384" y="1209911"/>
                    <a:pt x="1565445" y="1209911"/>
                  </a:cubicBezTo>
                  <a:lnTo>
                    <a:pt x="90422" y="1209911"/>
                  </a:lnTo>
                  <a:cubicBezTo>
                    <a:pt x="66441" y="1209911"/>
                    <a:pt x="43441" y="1200385"/>
                    <a:pt x="26484" y="1183427"/>
                  </a:cubicBezTo>
                  <a:cubicBezTo>
                    <a:pt x="9527" y="1166470"/>
                    <a:pt x="0" y="1143471"/>
                    <a:pt x="0" y="1119489"/>
                  </a:cubicBezTo>
                  <a:lnTo>
                    <a:pt x="0" y="90422"/>
                  </a:lnTo>
                  <a:cubicBezTo>
                    <a:pt x="0" y="40483"/>
                    <a:pt x="40483" y="0"/>
                    <a:pt x="90422"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1655868" cy="1238486"/>
            </a:xfrm>
            <a:prstGeom prst="rect">
              <a:avLst/>
            </a:prstGeom>
          </p:spPr>
          <p:txBody>
            <a:bodyPr anchor="ctr" rtlCol="false" tIns="34579" lIns="34579" bIns="34579" rIns="34579"/>
            <a:lstStyle/>
            <a:p>
              <a:pPr algn="ctr">
                <a:lnSpc>
                  <a:spcPts val="2240"/>
                </a:lnSpc>
              </a:pPr>
            </a:p>
          </p:txBody>
        </p:sp>
      </p:grpSp>
      <p:sp>
        <p:nvSpPr>
          <p:cNvPr name="TextBox 13" id="13"/>
          <p:cNvSpPr txBox="true"/>
          <p:nvPr/>
        </p:nvSpPr>
        <p:spPr>
          <a:xfrm rot="0">
            <a:off x="2239627"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AA e BBBB</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XYX e ABZ</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ACB e XYZ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 e XYZAC</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BB e AA</a:t>
            </a:r>
          </a:p>
        </p:txBody>
      </p:sp>
      <p:grpSp>
        <p:nvGrpSpPr>
          <p:cNvPr name="Group 14" id="14"/>
          <p:cNvGrpSpPr/>
          <p:nvPr/>
        </p:nvGrpSpPr>
        <p:grpSpPr>
          <a:xfrm rot="0">
            <a:off x="1973640" y="6189510"/>
            <a:ext cx="4941615" cy="687602"/>
            <a:chOff x="0" y="0"/>
            <a:chExt cx="1301495" cy="181097"/>
          </a:xfrm>
        </p:grpSpPr>
        <p:sp>
          <p:nvSpPr>
            <p:cNvPr name="Freeform 15" id="15"/>
            <p:cNvSpPr/>
            <p:nvPr/>
          </p:nvSpPr>
          <p:spPr>
            <a:xfrm flipH="false" flipV="false" rot="0">
              <a:off x="0" y="0"/>
              <a:ext cx="1301495" cy="181097"/>
            </a:xfrm>
            <a:custGeom>
              <a:avLst/>
              <a:gdLst/>
              <a:ahLst/>
              <a:cxnLst/>
              <a:rect r="r" b="b" t="t" l="l"/>
              <a:pathLst>
                <a:path h="181097" w="1301495">
                  <a:moveTo>
                    <a:pt x="86167" y="0"/>
                  </a:moveTo>
                  <a:lnTo>
                    <a:pt x="1215328" y="0"/>
                  </a:lnTo>
                  <a:cubicBezTo>
                    <a:pt x="1238181" y="0"/>
                    <a:pt x="1260098" y="9078"/>
                    <a:pt x="1276258" y="25238"/>
                  </a:cubicBezTo>
                  <a:cubicBezTo>
                    <a:pt x="1292417" y="41397"/>
                    <a:pt x="1301495" y="63314"/>
                    <a:pt x="1301495" y="86167"/>
                  </a:cubicBezTo>
                  <a:lnTo>
                    <a:pt x="1301495" y="94930"/>
                  </a:lnTo>
                  <a:cubicBezTo>
                    <a:pt x="1301495" y="117783"/>
                    <a:pt x="1292417" y="139700"/>
                    <a:pt x="1276258" y="155859"/>
                  </a:cubicBezTo>
                  <a:cubicBezTo>
                    <a:pt x="1260098" y="172019"/>
                    <a:pt x="1238181" y="181097"/>
                    <a:pt x="1215328" y="181097"/>
                  </a:cubicBezTo>
                  <a:lnTo>
                    <a:pt x="86167" y="181097"/>
                  </a:lnTo>
                  <a:cubicBezTo>
                    <a:pt x="63314" y="181097"/>
                    <a:pt x="41397" y="172019"/>
                    <a:pt x="25238" y="155859"/>
                  </a:cubicBezTo>
                  <a:cubicBezTo>
                    <a:pt x="9078" y="139700"/>
                    <a:pt x="0" y="117783"/>
                    <a:pt x="0" y="94930"/>
                  </a:cubicBezTo>
                  <a:lnTo>
                    <a:pt x="0" y="86167"/>
                  </a:lnTo>
                  <a:cubicBezTo>
                    <a:pt x="0" y="63314"/>
                    <a:pt x="9078" y="41397"/>
                    <a:pt x="25238" y="25238"/>
                  </a:cubicBezTo>
                  <a:cubicBezTo>
                    <a:pt x="41397" y="9078"/>
                    <a:pt x="63314" y="0"/>
                    <a:pt x="86167" y="0"/>
                  </a:cubicBezTo>
                  <a:close/>
                </a:path>
              </a:pathLst>
            </a:custGeom>
            <a:solidFill>
              <a:srgbClr val="000000">
                <a:alpha val="0"/>
              </a:srgbClr>
            </a:solidFill>
            <a:ln w="95250" cap="rnd">
              <a:solidFill>
                <a:srgbClr val="D10719"/>
              </a:solidFill>
              <a:prstDash val="solid"/>
              <a:round/>
            </a:ln>
          </p:spPr>
        </p:sp>
        <p:sp>
          <p:nvSpPr>
            <p:cNvPr name="TextBox 16" id="16"/>
            <p:cNvSpPr txBox="true"/>
            <p:nvPr/>
          </p:nvSpPr>
          <p:spPr>
            <a:xfrm>
              <a:off x="0" y="-28575"/>
              <a:ext cx="1301495" cy="209672"/>
            </a:xfrm>
            <a:prstGeom prst="rect">
              <a:avLst/>
            </a:prstGeom>
          </p:spPr>
          <p:txBody>
            <a:bodyPr anchor="ctr" rtlCol="false" tIns="50800" lIns="50800" bIns="50800" rIns="50800"/>
            <a:lstStyle/>
            <a:p>
              <a:pPr algn="ctr">
                <a:lnSpc>
                  <a:spcPts val="2240"/>
                </a:lnSpc>
              </a:pPr>
            </a:p>
          </p:txBody>
        </p:sp>
      </p:grpSp>
      <p:sp>
        <p:nvSpPr>
          <p:cNvPr name="Freeform 17" id="17"/>
          <p:cNvSpPr/>
          <p:nvPr/>
        </p:nvSpPr>
        <p:spPr>
          <a:xfrm flipH="false" flipV="false" rot="0">
            <a:off x="8417294" y="4252437"/>
            <a:ext cx="3878502" cy="4873510"/>
          </a:xfrm>
          <a:custGeom>
            <a:avLst/>
            <a:gdLst/>
            <a:ahLst/>
            <a:cxnLst/>
            <a:rect r="r" b="b" t="t" l="l"/>
            <a:pathLst>
              <a:path h="4873510" w="3878502">
                <a:moveTo>
                  <a:pt x="0" y="0"/>
                </a:moveTo>
                <a:lnTo>
                  <a:pt x="3878502" y="0"/>
                </a:lnTo>
                <a:lnTo>
                  <a:pt x="3878502" y="4873511"/>
                </a:lnTo>
                <a:lnTo>
                  <a:pt x="0" y="4873511"/>
                </a:lnTo>
                <a:lnTo>
                  <a:pt x="0" y="0"/>
                </a:lnTo>
                <a:close/>
              </a:path>
            </a:pathLst>
          </a:custGeom>
          <a:blipFill>
            <a:blip r:embed="rId3"/>
            <a:stretch>
              <a:fillRect l="0" t="0" r="0" b="0"/>
            </a:stretch>
          </a:blipFill>
        </p:spPr>
      </p:sp>
      <p:sp>
        <p:nvSpPr>
          <p:cNvPr name="TextBox 18" id="18"/>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9" id="19"/>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20" id="20"/>
          <p:cNvSpPr txBox="true"/>
          <p:nvPr/>
        </p:nvSpPr>
        <p:spPr>
          <a:xfrm rot="0">
            <a:off x="9844565" y="3637195"/>
            <a:ext cx="1023960"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ACB</a:t>
            </a:r>
          </a:p>
        </p:txBody>
      </p:sp>
      <p:sp>
        <p:nvSpPr>
          <p:cNvPr name="TextBox 21" id="21"/>
          <p:cNvSpPr txBox="true"/>
          <p:nvPr/>
        </p:nvSpPr>
        <p:spPr>
          <a:xfrm rot="0">
            <a:off x="14422872" y="3623787"/>
            <a:ext cx="1068018"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XYZ</a:t>
            </a:r>
          </a:p>
        </p:txBody>
      </p:sp>
      <p:sp>
        <p:nvSpPr>
          <p:cNvPr name="TextBox 22" id="22"/>
          <p:cNvSpPr txBox="true"/>
          <p:nvPr/>
        </p:nvSpPr>
        <p:spPr>
          <a:xfrm rot="0">
            <a:off x="6185320" y="4955455"/>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3" id="23"/>
          <p:cNvSpPr txBox="true"/>
          <p:nvPr/>
        </p:nvSpPr>
        <p:spPr>
          <a:xfrm rot="0">
            <a:off x="6185320" y="5531766"/>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24" id="24"/>
          <p:cNvSpPr txBox="true"/>
          <p:nvPr/>
        </p:nvSpPr>
        <p:spPr>
          <a:xfrm rot="0">
            <a:off x="6161291" y="6270428"/>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Freeform 25" id="25"/>
          <p:cNvSpPr/>
          <p:nvPr/>
        </p:nvSpPr>
        <p:spPr>
          <a:xfrm flipH="false" flipV="false" rot="0">
            <a:off x="13017631" y="4252437"/>
            <a:ext cx="3878502" cy="4873510"/>
          </a:xfrm>
          <a:custGeom>
            <a:avLst/>
            <a:gdLst/>
            <a:ahLst/>
            <a:cxnLst/>
            <a:rect r="r" b="b" t="t" l="l"/>
            <a:pathLst>
              <a:path h="4873510" w="3878502">
                <a:moveTo>
                  <a:pt x="0" y="0"/>
                </a:moveTo>
                <a:lnTo>
                  <a:pt x="3878502" y="0"/>
                </a:lnTo>
                <a:lnTo>
                  <a:pt x="3878502" y="4873511"/>
                </a:lnTo>
                <a:lnTo>
                  <a:pt x="0" y="4873511"/>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Freeform 7" id="7"/>
          <p:cNvSpPr/>
          <p:nvPr/>
        </p:nvSpPr>
        <p:spPr>
          <a:xfrm flipH="false" flipV="false" rot="0">
            <a:off x="12242295" y="558628"/>
            <a:ext cx="6045705" cy="3627423"/>
          </a:xfrm>
          <a:custGeom>
            <a:avLst/>
            <a:gdLst/>
            <a:ahLst/>
            <a:cxnLst/>
            <a:rect r="r" b="b" t="t" l="l"/>
            <a:pathLst>
              <a:path h="3627423" w="6045705">
                <a:moveTo>
                  <a:pt x="0" y="0"/>
                </a:moveTo>
                <a:lnTo>
                  <a:pt x="6045705" y="0"/>
                </a:lnTo>
                <a:lnTo>
                  <a:pt x="6045705" y="3627422"/>
                </a:lnTo>
                <a:lnTo>
                  <a:pt x="0" y="3627422"/>
                </a:lnTo>
                <a:lnTo>
                  <a:pt x="0" y="0"/>
                </a:lnTo>
                <a:close/>
              </a:path>
            </a:pathLst>
          </a:custGeom>
          <a:blipFill>
            <a:blip r:embed="rId3">
              <a:alphaModFix amt="70000"/>
            </a:blip>
            <a:stretch>
              <a:fillRect l="0" t="0" r="0" b="0"/>
            </a:stretch>
          </a:blipFill>
        </p:spPr>
      </p:sp>
      <p:sp>
        <p:nvSpPr>
          <p:cNvPr name="TextBox 8" id="8"/>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PALÍNDROMOS</a:t>
            </a:r>
          </a:p>
        </p:txBody>
      </p:sp>
      <p:sp>
        <p:nvSpPr>
          <p:cNvPr name="TextBox 9" id="9"/>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grpSp>
        <p:nvGrpSpPr>
          <p:cNvPr name="Group 10" id="10"/>
          <p:cNvGrpSpPr/>
          <p:nvPr/>
        </p:nvGrpSpPr>
        <p:grpSpPr>
          <a:xfrm rot="0">
            <a:off x="3890990" y="2319897"/>
            <a:ext cx="4545185" cy="1892473"/>
            <a:chOff x="0" y="0"/>
            <a:chExt cx="1370196" cy="570507"/>
          </a:xfrm>
        </p:grpSpPr>
        <p:sp>
          <p:nvSpPr>
            <p:cNvPr name="Freeform 11" id="11"/>
            <p:cNvSpPr/>
            <p:nvPr/>
          </p:nvSpPr>
          <p:spPr>
            <a:xfrm flipH="false" flipV="false" rot="0">
              <a:off x="0" y="0"/>
              <a:ext cx="1370196" cy="570507"/>
            </a:xfrm>
            <a:custGeom>
              <a:avLst/>
              <a:gdLst/>
              <a:ahLst/>
              <a:cxnLst/>
              <a:rect r="r" b="b" t="t" l="l"/>
              <a:pathLst>
                <a:path h="570507" w="1370196">
                  <a:moveTo>
                    <a:pt x="109013" y="0"/>
                  </a:moveTo>
                  <a:lnTo>
                    <a:pt x="1261184" y="0"/>
                  </a:lnTo>
                  <a:cubicBezTo>
                    <a:pt x="1290096" y="0"/>
                    <a:pt x="1317824" y="11485"/>
                    <a:pt x="1338267" y="31929"/>
                  </a:cubicBezTo>
                  <a:cubicBezTo>
                    <a:pt x="1358711" y="52373"/>
                    <a:pt x="1370196" y="80101"/>
                    <a:pt x="1370196" y="109013"/>
                  </a:cubicBezTo>
                  <a:lnTo>
                    <a:pt x="1370196" y="461494"/>
                  </a:lnTo>
                  <a:cubicBezTo>
                    <a:pt x="1370196" y="490406"/>
                    <a:pt x="1358711" y="518134"/>
                    <a:pt x="1338267" y="538578"/>
                  </a:cubicBezTo>
                  <a:cubicBezTo>
                    <a:pt x="1317824" y="559022"/>
                    <a:pt x="1290096" y="570507"/>
                    <a:pt x="1261184" y="570507"/>
                  </a:cubicBezTo>
                  <a:lnTo>
                    <a:pt x="109013" y="570507"/>
                  </a:lnTo>
                  <a:cubicBezTo>
                    <a:pt x="80101" y="570507"/>
                    <a:pt x="52373" y="559022"/>
                    <a:pt x="31929" y="538578"/>
                  </a:cubicBezTo>
                  <a:cubicBezTo>
                    <a:pt x="11485" y="518134"/>
                    <a:pt x="0" y="490406"/>
                    <a:pt x="0" y="461494"/>
                  </a:cubicBezTo>
                  <a:lnTo>
                    <a:pt x="0" y="109013"/>
                  </a:lnTo>
                  <a:cubicBezTo>
                    <a:pt x="0" y="80101"/>
                    <a:pt x="11485" y="52373"/>
                    <a:pt x="31929" y="31929"/>
                  </a:cubicBezTo>
                  <a:cubicBezTo>
                    <a:pt x="52373" y="11485"/>
                    <a:pt x="80101" y="0"/>
                    <a:pt x="109013"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370196" cy="65623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3" id="13"/>
          <p:cNvGrpSpPr/>
          <p:nvPr/>
        </p:nvGrpSpPr>
        <p:grpSpPr>
          <a:xfrm rot="0">
            <a:off x="8436175" y="1690270"/>
            <a:ext cx="7446638" cy="2847464"/>
            <a:chOff x="0" y="0"/>
            <a:chExt cx="2244871" cy="858400"/>
          </a:xfrm>
        </p:grpSpPr>
        <p:sp>
          <p:nvSpPr>
            <p:cNvPr name="Freeform 14" id="14"/>
            <p:cNvSpPr/>
            <p:nvPr/>
          </p:nvSpPr>
          <p:spPr>
            <a:xfrm flipH="false" flipV="false" rot="0">
              <a:off x="0" y="0"/>
              <a:ext cx="2244872" cy="858400"/>
            </a:xfrm>
            <a:custGeom>
              <a:avLst/>
              <a:gdLst/>
              <a:ahLst/>
              <a:cxnLst/>
              <a:rect r="r" b="b" t="t" l="l"/>
              <a:pathLst>
                <a:path h="858400" w="2244872">
                  <a:moveTo>
                    <a:pt x="66538" y="0"/>
                  </a:moveTo>
                  <a:lnTo>
                    <a:pt x="2178334" y="0"/>
                  </a:lnTo>
                  <a:cubicBezTo>
                    <a:pt x="2215081" y="0"/>
                    <a:pt x="2244872" y="29790"/>
                    <a:pt x="2244872" y="66538"/>
                  </a:cubicBezTo>
                  <a:lnTo>
                    <a:pt x="2244872" y="791862"/>
                  </a:lnTo>
                  <a:cubicBezTo>
                    <a:pt x="2244872" y="809509"/>
                    <a:pt x="2237861" y="826433"/>
                    <a:pt x="2225383" y="838911"/>
                  </a:cubicBezTo>
                  <a:cubicBezTo>
                    <a:pt x="2212905" y="851389"/>
                    <a:pt x="2195981" y="858400"/>
                    <a:pt x="2178334" y="858400"/>
                  </a:cubicBezTo>
                  <a:lnTo>
                    <a:pt x="66538" y="858400"/>
                  </a:lnTo>
                  <a:cubicBezTo>
                    <a:pt x="48891" y="858400"/>
                    <a:pt x="31967" y="851389"/>
                    <a:pt x="19488" y="838911"/>
                  </a:cubicBezTo>
                  <a:cubicBezTo>
                    <a:pt x="7010" y="826433"/>
                    <a:pt x="0" y="809509"/>
                    <a:pt x="0" y="791862"/>
                  </a:cubicBezTo>
                  <a:lnTo>
                    <a:pt x="0" y="66538"/>
                  </a:lnTo>
                  <a:cubicBezTo>
                    <a:pt x="0" y="48891"/>
                    <a:pt x="7010" y="31967"/>
                    <a:pt x="19488" y="19488"/>
                  </a:cubicBezTo>
                  <a:cubicBezTo>
                    <a:pt x="31967" y="7010"/>
                    <a:pt x="48891" y="0"/>
                    <a:pt x="66538"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76200"/>
              <a:ext cx="2244871" cy="934600"/>
            </a:xfrm>
            <a:prstGeom prst="rect">
              <a:avLst/>
            </a:prstGeom>
          </p:spPr>
          <p:txBody>
            <a:bodyPr anchor="t" rtlCol="false" tIns="34661" lIns="34661" bIns="34661" rIns="34661"/>
            <a:lstStyle/>
            <a:p>
              <a:pPr algn="ctr">
                <a:lnSpc>
                  <a:spcPts val="5039"/>
                </a:lnSpc>
              </a:pPr>
              <a:r>
                <a:rPr lang="en-US" b="true" sz="3599">
                  <a:solidFill>
                    <a:srgbClr val="000000"/>
                  </a:solidFill>
                  <a:latin typeface="Space Mono Bold"/>
                  <a:ea typeface="Space Mono Bold"/>
                  <a:cs typeface="Space Mono Bold"/>
                  <a:sym typeface="Space Mono Bold"/>
                </a:rPr>
                <a:t>Lendo cada palavra da direita para a esquerda iremos descobrir qual não é um palíndromo:</a:t>
              </a:r>
            </a:p>
          </p:txBody>
        </p:sp>
      </p:grpSp>
      <p:grpSp>
        <p:nvGrpSpPr>
          <p:cNvPr name="Group 16" id="16"/>
          <p:cNvGrpSpPr/>
          <p:nvPr/>
        </p:nvGrpSpPr>
        <p:grpSpPr>
          <a:xfrm rot="0">
            <a:off x="161641" y="5214010"/>
            <a:ext cx="13733433" cy="3812539"/>
            <a:chOff x="0" y="0"/>
            <a:chExt cx="4150023" cy="1152088"/>
          </a:xfrm>
        </p:grpSpPr>
        <p:sp>
          <p:nvSpPr>
            <p:cNvPr name="Freeform 17" id="17"/>
            <p:cNvSpPr/>
            <p:nvPr/>
          </p:nvSpPr>
          <p:spPr>
            <a:xfrm flipH="false" flipV="false" rot="0">
              <a:off x="0" y="0"/>
              <a:ext cx="4150023" cy="1152088"/>
            </a:xfrm>
            <a:custGeom>
              <a:avLst/>
              <a:gdLst/>
              <a:ahLst/>
              <a:cxnLst/>
              <a:rect r="r" b="b" t="t" l="l"/>
              <a:pathLst>
                <a:path h="1152088" w="4150023">
                  <a:moveTo>
                    <a:pt x="36079" y="0"/>
                  </a:moveTo>
                  <a:lnTo>
                    <a:pt x="4113944" y="0"/>
                  </a:lnTo>
                  <a:cubicBezTo>
                    <a:pt x="4123513" y="0"/>
                    <a:pt x="4132690" y="3801"/>
                    <a:pt x="4139455" y="10567"/>
                  </a:cubicBezTo>
                  <a:cubicBezTo>
                    <a:pt x="4146222" y="17333"/>
                    <a:pt x="4150023" y="26510"/>
                    <a:pt x="4150023" y="36079"/>
                  </a:cubicBezTo>
                  <a:lnTo>
                    <a:pt x="4150023" y="1116009"/>
                  </a:lnTo>
                  <a:cubicBezTo>
                    <a:pt x="4150023" y="1125578"/>
                    <a:pt x="4146222" y="1134755"/>
                    <a:pt x="4139455" y="1141521"/>
                  </a:cubicBezTo>
                  <a:cubicBezTo>
                    <a:pt x="4132690" y="1148287"/>
                    <a:pt x="4123513" y="1152088"/>
                    <a:pt x="4113944" y="1152088"/>
                  </a:cubicBezTo>
                  <a:lnTo>
                    <a:pt x="36079" y="1152088"/>
                  </a:lnTo>
                  <a:cubicBezTo>
                    <a:pt x="26510" y="1152088"/>
                    <a:pt x="17333" y="1148287"/>
                    <a:pt x="10567" y="1141521"/>
                  </a:cubicBezTo>
                  <a:cubicBezTo>
                    <a:pt x="3801" y="1134755"/>
                    <a:pt x="0" y="1125578"/>
                    <a:pt x="0" y="1116009"/>
                  </a:cubicBezTo>
                  <a:lnTo>
                    <a:pt x="0" y="36079"/>
                  </a:lnTo>
                  <a:cubicBezTo>
                    <a:pt x="0" y="26510"/>
                    <a:pt x="3801" y="17333"/>
                    <a:pt x="10567" y="10567"/>
                  </a:cubicBezTo>
                  <a:cubicBezTo>
                    <a:pt x="17333" y="3801"/>
                    <a:pt x="26510" y="0"/>
                    <a:pt x="36079" y="0"/>
                  </a:cubicBezTo>
                  <a:close/>
                </a:path>
              </a:pathLst>
            </a:custGeom>
            <a:solidFill>
              <a:srgbClr val="F7AC16"/>
            </a:solidFill>
            <a:ln w="57150" cap="rnd">
              <a:solidFill>
                <a:srgbClr val="000000"/>
              </a:solidFill>
              <a:prstDash val="solid"/>
              <a:round/>
            </a:ln>
          </p:spPr>
        </p:sp>
        <p:sp>
          <p:nvSpPr>
            <p:cNvPr name="TextBox 18" id="18"/>
            <p:cNvSpPr txBox="true"/>
            <p:nvPr/>
          </p:nvSpPr>
          <p:spPr>
            <a:xfrm>
              <a:off x="0" y="-28575"/>
              <a:ext cx="4150023" cy="1180663"/>
            </a:xfrm>
            <a:prstGeom prst="rect">
              <a:avLst/>
            </a:prstGeom>
          </p:spPr>
          <p:txBody>
            <a:bodyPr anchor="ctr" rtlCol="false" tIns="34579" lIns="34579" bIns="34579" rIns="34579"/>
            <a:lstStyle/>
            <a:p>
              <a:pPr algn="ctr">
                <a:lnSpc>
                  <a:spcPts val="2240"/>
                </a:lnSpc>
              </a:pPr>
            </a:p>
          </p:txBody>
        </p:sp>
      </p:grpSp>
      <p:sp>
        <p:nvSpPr>
          <p:cNvPr name="TextBox 19" id="19"/>
          <p:cNvSpPr txBox="true"/>
          <p:nvPr/>
        </p:nvSpPr>
        <p:spPr>
          <a:xfrm rot="0">
            <a:off x="507070" y="5439117"/>
            <a:ext cx="14758077" cy="3371850"/>
          </a:xfrm>
          <a:prstGeom prst="rect">
            <a:avLst/>
          </a:prstGeom>
        </p:spPr>
        <p:txBody>
          <a:bodyPr anchor="t" rtlCol="false" tIns="0" lIns="0" bIns="0" rIns="0">
            <a:spAutoFit/>
          </a:bodyPr>
          <a:lstStyle/>
          <a:p>
            <a:pPr algn="l">
              <a:lnSpc>
                <a:spcPts val="4667"/>
              </a:lnSpc>
            </a:pPr>
            <a:r>
              <a:rPr lang="en-US" sz="3889" spc="-233" b="true">
                <a:solidFill>
                  <a:srgbClr val="000000"/>
                </a:solidFill>
                <a:latin typeface="Space Mono Bold"/>
                <a:ea typeface="Space Mono Bold"/>
                <a:cs typeface="Space Mono Bold"/>
                <a:sym typeface="Space Mono Bold"/>
              </a:rPr>
              <a:t> A) reviver -&gt; reviver</a:t>
            </a:r>
          </a:p>
          <a:p>
            <a:pPr algn="l">
              <a:lnSpc>
                <a:spcPts val="4667"/>
              </a:lnSpc>
            </a:pPr>
            <a:r>
              <a:rPr lang="en-US" sz="3889" spc="-233" b="true">
                <a:solidFill>
                  <a:srgbClr val="000000"/>
                </a:solidFill>
                <a:latin typeface="Space Mono Bold"/>
                <a:ea typeface="Space Mono Bold"/>
                <a:cs typeface="Space Mono Bold"/>
                <a:sym typeface="Space Mono Bold"/>
              </a:rPr>
              <a:t> B) anilina -&gt; anilina </a:t>
            </a:r>
          </a:p>
          <a:p>
            <a:pPr algn="l">
              <a:lnSpc>
                <a:spcPts val="4187"/>
              </a:lnSpc>
            </a:pPr>
            <a:r>
              <a:rPr lang="en-US" sz="3489" spc="-209" b="true">
                <a:solidFill>
                  <a:srgbClr val="000000"/>
                </a:solidFill>
                <a:latin typeface="Space Mono Bold"/>
                <a:ea typeface="Space Mono Bold"/>
                <a:cs typeface="Space Mono Bold"/>
                <a:sym typeface="Space Mono Bold"/>
              </a:rPr>
              <a:t> C) abasedotetodesaba -&gt; abasedotetodesaba</a:t>
            </a:r>
          </a:p>
          <a:p>
            <a:pPr algn="l">
              <a:lnSpc>
                <a:spcPts val="3947"/>
              </a:lnSpc>
            </a:pPr>
            <a:r>
              <a:rPr lang="en-US" sz="3289" spc="-197" b="true">
                <a:solidFill>
                  <a:srgbClr val="000000"/>
                </a:solidFill>
                <a:latin typeface="Space Mono Bold"/>
                <a:ea typeface="Space Mono Bold"/>
                <a:cs typeface="Space Mono Bold"/>
                <a:sym typeface="Space Mono Bold"/>
              </a:rPr>
              <a:t> D) anotaramadatadamaratona -&gt; anotaramadatadamaratona</a:t>
            </a:r>
          </a:p>
          <a:p>
            <a:pPr algn="l">
              <a:lnSpc>
                <a:spcPts val="4667"/>
              </a:lnSpc>
            </a:pPr>
            <a:r>
              <a:rPr lang="en-US" sz="3889" spc="-233" b="true">
                <a:solidFill>
                  <a:srgbClr val="000000"/>
                </a:solidFill>
                <a:latin typeface="Space Mono Bold"/>
                <a:ea typeface="Space Mono Bold"/>
                <a:cs typeface="Space Mono Bold"/>
                <a:sym typeface="Space Mono Bold"/>
              </a:rPr>
              <a:t> E) ameodopoema -&gt; ameopodoema</a:t>
            </a:r>
          </a:p>
          <a:p>
            <a:pPr algn="l">
              <a:lnSpc>
                <a:spcPts val="4667"/>
              </a:lnSpc>
              <a:spcBef>
                <a:spcPct val="0"/>
              </a:spcBef>
            </a:pPr>
          </a:p>
        </p:txBody>
      </p:sp>
      <p:sp>
        <p:nvSpPr>
          <p:cNvPr name="TextBox 20" id="20"/>
          <p:cNvSpPr txBox="true"/>
          <p:nvPr/>
        </p:nvSpPr>
        <p:spPr>
          <a:xfrm rot="0">
            <a:off x="6519976" y="5500513"/>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1" id="21"/>
          <p:cNvSpPr txBox="true"/>
          <p:nvPr/>
        </p:nvSpPr>
        <p:spPr>
          <a:xfrm rot="0">
            <a:off x="8716339" y="7596488"/>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22" id="22"/>
          <p:cNvSpPr txBox="true"/>
          <p:nvPr/>
        </p:nvSpPr>
        <p:spPr>
          <a:xfrm rot="0">
            <a:off x="6519976" y="6045938"/>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3" id="23"/>
          <p:cNvSpPr txBox="true"/>
          <p:nvPr/>
        </p:nvSpPr>
        <p:spPr>
          <a:xfrm rot="0">
            <a:off x="12912885" y="7136788"/>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4" id="24"/>
          <p:cNvSpPr txBox="true"/>
          <p:nvPr/>
        </p:nvSpPr>
        <p:spPr>
          <a:xfrm rot="0">
            <a:off x="10761795" y="6622479"/>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grpSp>
        <p:nvGrpSpPr>
          <p:cNvPr name="Group 25" id="25"/>
          <p:cNvGrpSpPr/>
          <p:nvPr/>
        </p:nvGrpSpPr>
        <p:grpSpPr>
          <a:xfrm rot="0">
            <a:off x="14046195" y="6198407"/>
            <a:ext cx="3673235" cy="1843745"/>
            <a:chOff x="0" y="0"/>
            <a:chExt cx="1107337" cy="555817"/>
          </a:xfrm>
        </p:grpSpPr>
        <p:sp>
          <p:nvSpPr>
            <p:cNvPr name="Freeform 26" id="26"/>
            <p:cNvSpPr/>
            <p:nvPr/>
          </p:nvSpPr>
          <p:spPr>
            <a:xfrm flipH="false" flipV="false" rot="0">
              <a:off x="0" y="0"/>
              <a:ext cx="1107337" cy="555817"/>
            </a:xfrm>
            <a:custGeom>
              <a:avLst/>
              <a:gdLst/>
              <a:ahLst/>
              <a:cxnLst/>
              <a:rect r="r" b="b" t="t" l="l"/>
              <a:pathLst>
                <a:path h="555817" w="1107337">
                  <a:moveTo>
                    <a:pt x="134890" y="0"/>
                  </a:moveTo>
                  <a:lnTo>
                    <a:pt x="972447" y="0"/>
                  </a:lnTo>
                  <a:cubicBezTo>
                    <a:pt x="1008222" y="0"/>
                    <a:pt x="1042532" y="14212"/>
                    <a:pt x="1067829" y="39508"/>
                  </a:cubicBezTo>
                  <a:cubicBezTo>
                    <a:pt x="1093126" y="64805"/>
                    <a:pt x="1107337" y="99115"/>
                    <a:pt x="1107337" y="134890"/>
                  </a:cubicBezTo>
                  <a:lnTo>
                    <a:pt x="1107337" y="420927"/>
                  </a:lnTo>
                  <a:cubicBezTo>
                    <a:pt x="1107337" y="456702"/>
                    <a:pt x="1093126" y="491012"/>
                    <a:pt x="1067829" y="516309"/>
                  </a:cubicBezTo>
                  <a:cubicBezTo>
                    <a:pt x="1042532" y="541606"/>
                    <a:pt x="1008222" y="555817"/>
                    <a:pt x="972447" y="555817"/>
                  </a:cubicBezTo>
                  <a:lnTo>
                    <a:pt x="134890" y="555817"/>
                  </a:lnTo>
                  <a:cubicBezTo>
                    <a:pt x="60392" y="555817"/>
                    <a:pt x="0" y="495425"/>
                    <a:pt x="0" y="420927"/>
                  </a:cubicBezTo>
                  <a:lnTo>
                    <a:pt x="0" y="134890"/>
                  </a:lnTo>
                  <a:cubicBezTo>
                    <a:pt x="0" y="99115"/>
                    <a:pt x="14212" y="64805"/>
                    <a:pt x="39508" y="39508"/>
                  </a:cubicBezTo>
                  <a:cubicBezTo>
                    <a:pt x="64805" y="14212"/>
                    <a:pt x="99115" y="0"/>
                    <a:pt x="134890" y="0"/>
                  </a:cubicBezTo>
                  <a:close/>
                </a:path>
              </a:pathLst>
            </a:custGeom>
            <a:solidFill>
              <a:srgbClr val="169D53"/>
            </a:solidFill>
            <a:ln w="57150" cap="rnd">
              <a:solidFill>
                <a:srgbClr val="000000"/>
              </a:solidFill>
              <a:prstDash val="solid"/>
              <a:round/>
            </a:ln>
          </p:spPr>
        </p:sp>
        <p:sp>
          <p:nvSpPr>
            <p:cNvPr name="TextBox 27" id="27"/>
            <p:cNvSpPr txBox="true"/>
            <p:nvPr/>
          </p:nvSpPr>
          <p:spPr>
            <a:xfrm>
              <a:off x="0" y="-85725"/>
              <a:ext cx="11073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E)</a:t>
              </a:r>
            </a:p>
          </p:txBody>
        </p:sp>
      </p:gr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7089395" y="1910879"/>
            <a:ext cx="4109210" cy="1545341"/>
            <a:chOff x="0" y="0"/>
            <a:chExt cx="1238767" cy="465860"/>
          </a:xfrm>
        </p:grpSpPr>
        <p:sp>
          <p:nvSpPr>
            <p:cNvPr name="Freeform 8" id="8"/>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0" id="10"/>
          <p:cNvGrpSpPr/>
          <p:nvPr/>
        </p:nvGrpSpPr>
        <p:grpSpPr>
          <a:xfrm rot="0">
            <a:off x="1609727" y="4512998"/>
            <a:ext cx="5479668" cy="4003890"/>
            <a:chOff x="0" y="0"/>
            <a:chExt cx="1655868" cy="1209911"/>
          </a:xfrm>
        </p:grpSpPr>
        <p:sp>
          <p:nvSpPr>
            <p:cNvPr name="Freeform 11" id="11"/>
            <p:cNvSpPr/>
            <p:nvPr/>
          </p:nvSpPr>
          <p:spPr>
            <a:xfrm flipH="false" flipV="false" rot="0">
              <a:off x="0" y="0"/>
              <a:ext cx="1655868" cy="1209911"/>
            </a:xfrm>
            <a:custGeom>
              <a:avLst/>
              <a:gdLst/>
              <a:ahLst/>
              <a:cxnLst/>
              <a:rect r="r" b="b" t="t" l="l"/>
              <a:pathLst>
                <a:path h="1209911" w="1655868">
                  <a:moveTo>
                    <a:pt x="90422" y="0"/>
                  </a:moveTo>
                  <a:lnTo>
                    <a:pt x="1565445" y="0"/>
                  </a:lnTo>
                  <a:cubicBezTo>
                    <a:pt x="1615384" y="0"/>
                    <a:pt x="1655868" y="40483"/>
                    <a:pt x="1655868" y="90422"/>
                  </a:cubicBezTo>
                  <a:lnTo>
                    <a:pt x="1655868" y="1119489"/>
                  </a:lnTo>
                  <a:cubicBezTo>
                    <a:pt x="1655868" y="1169428"/>
                    <a:pt x="1615384" y="1209911"/>
                    <a:pt x="1565445" y="1209911"/>
                  </a:cubicBezTo>
                  <a:lnTo>
                    <a:pt x="90422" y="1209911"/>
                  </a:lnTo>
                  <a:cubicBezTo>
                    <a:pt x="66441" y="1209911"/>
                    <a:pt x="43441" y="1200385"/>
                    <a:pt x="26484" y="1183427"/>
                  </a:cubicBezTo>
                  <a:cubicBezTo>
                    <a:pt x="9527" y="1166470"/>
                    <a:pt x="0" y="1143471"/>
                    <a:pt x="0" y="1119489"/>
                  </a:cubicBezTo>
                  <a:lnTo>
                    <a:pt x="0" y="90422"/>
                  </a:lnTo>
                  <a:cubicBezTo>
                    <a:pt x="0" y="40483"/>
                    <a:pt x="40483" y="0"/>
                    <a:pt x="90422"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1655868" cy="1238486"/>
            </a:xfrm>
            <a:prstGeom prst="rect">
              <a:avLst/>
            </a:prstGeom>
          </p:spPr>
          <p:txBody>
            <a:bodyPr anchor="ctr" rtlCol="false" tIns="34579" lIns="34579" bIns="34579" rIns="34579"/>
            <a:lstStyle/>
            <a:p>
              <a:pPr algn="ctr">
                <a:lnSpc>
                  <a:spcPts val="2240"/>
                </a:lnSpc>
              </a:pPr>
            </a:p>
          </p:txBody>
        </p:sp>
      </p:grpSp>
      <p:sp>
        <p:nvSpPr>
          <p:cNvPr name="TextBox 13" id="13"/>
          <p:cNvSpPr txBox="true"/>
          <p:nvPr/>
        </p:nvSpPr>
        <p:spPr>
          <a:xfrm rot="0">
            <a:off x="2239627"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AA e BBBB</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XYX e ABZ</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ACB e XYZ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 e XYZAC</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BB e AA</a:t>
            </a:r>
          </a:p>
        </p:txBody>
      </p:sp>
      <p:grpSp>
        <p:nvGrpSpPr>
          <p:cNvPr name="Group 14" id="14"/>
          <p:cNvGrpSpPr/>
          <p:nvPr/>
        </p:nvGrpSpPr>
        <p:grpSpPr>
          <a:xfrm rot="0">
            <a:off x="1896597" y="6768228"/>
            <a:ext cx="4941615" cy="687602"/>
            <a:chOff x="0" y="0"/>
            <a:chExt cx="1301495" cy="181097"/>
          </a:xfrm>
        </p:grpSpPr>
        <p:sp>
          <p:nvSpPr>
            <p:cNvPr name="Freeform 15" id="15"/>
            <p:cNvSpPr/>
            <p:nvPr/>
          </p:nvSpPr>
          <p:spPr>
            <a:xfrm flipH="false" flipV="false" rot="0">
              <a:off x="0" y="0"/>
              <a:ext cx="1301495" cy="181097"/>
            </a:xfrm>
            <a:custGeom>
              <a:avLst/>
              <a:gdLst/>
              <a:ahLst/>
              <a:cxnLst/>
              <a:rect r="r" b="b" t="t" l="l"/>
              <a:pathLst>
                <a:path h="181097" w="1301495">
                  <a:moveTo>
                    <a:pt x="86167" y="0"/>
                  </a:moveTo>
                  <a:lnTo>
                    <a:pt x="1215328" y="0"/>
                  </a:lnTo>
                  <a:cubicBezTo>
                    <a:pt x="1238181" y="0"/>
                    <a:pt x="1260098" y="9078"/>
                    <a:pt x="1276258" y="25238"/>
                  </a:cubicBezTo>
                  <a:cubicBezTo>
                    <a:pt x="1292417" y="41397"/>
                    <a:pt x="1301495" y="63314"/>
                    <a:pt x="1301495" y="86167"/>
                  </a:cubicBezTo>
                  <a:lnTo>
                    <a:pt x="1301495" y="94930"/>
                  </a:lnTo>
                  <a:cubicBezTo>
                    <a:pt x="1301495" y="117783"/>
                    <a:pt x="1292417" y="139700"/>
                    <a:pt x="1276258" y="155859"/>
                  </a:cubicBezTo>
                  <a:cubicBezTo>
                    <a:pt x="1260098" y="172019"/>
                    <a:pt x="1238181" y="181097"/>
                    <a:pt x="1215328" y="181097"/>
                  </a:cubicBezTo>
                  <a:lnTo>
                    <a:pt x="86167" y="181097"/>
                  </a:lnTo>
                  <a:cubicBezTo>
                    <a:pt x="63314" y="181097"/>
                    <a:pt x="41397" y="172019"/>
                    <a:pt x="25238" y="155859"/>
                  </a:cubicBezTo>
                  <a:cubicBezTo>
                    <a:pt x="9078" y="139700"/>
                    <a:pt x="0" y="117783"/>
                    <a:pt x="0" y="94930"/>
                  </a:cubicBezTo>
                  <a:lnTo>
                    <a:pt x="0" y="86167"/>
                  </a:lnTo>
                  <a:cubicBezTo>
                    <a:pt x="0" y="63314"/>
                    <a:pt x="9078" y="41397"/>
                    <a:pt x="25238" y="25238"/>
                  </a:cubicBezTo>
                  <a:cubicBezTo>
                    <a:pt x="41397" y="9078"/>
                    <a:pt x="63314" y="0"/>
                    <a:pt x="86167" y="0"/>
                  </a:cubicBezTo>
                  <a:close/>
                </a:path>
              </a:pathLst>
            </a:custGeom>
            <a:solidFill>
              <a:srgbClr val="000000">
                <a:alpha val="0"/>
              </a:srgbClr>
            </a:solidFill>
            <a:ln w="95250" cap="rnd">
              <a:solidFill>
                <a:srgbClr val="D10719"/>
              </a:solidFill>
              <a:prstDash val="solid"/>
              <a:round/>
            </a:ln>
          </p:spPr>
        </p:sp>
        <p:sp>
          <p:nvSpPr>
            <p:cNvPr name="TextBox 16" id="16"/>
            <p:cNvSpPr txBox="true"/>
            <p:nvPr/>
          </p:nvSpPr>
          <p:spPr>
            <a:xfrm>
              <a:off x="0" y="-28575"/>
              <a:ext cx="1301495" cy="209672"/>
            </a:xfrm>
            <a:prstGeom prst="rect">
              <a:avLst/>
            </a:prstGeom>
          </p:spPr>
          <p:txBody>
            <a:bodyPr anchor="ctr" rtlCol="false" tIns="50800" lIns="50800" bIns="50800" rIns="50800"/>
            <a:lstStyle/>
            <a:p>
              <a:pPr algn="ctr">
                <a:lnSpc>
                  <a:spcPts val="2240"/>
                </a:lnSpc>
              </a:pPr>
            </a:p>
          </p:txBody>
        </p:sp>
      </p:grpSp>
      <p:sp>
        <p:nvSpPr>
          <p:cNvPr name="Freeform 17" id="17"/>
          <p:cNvSpPr/>
          <p:nvPr/>
        </p:nvSpPr>
        <p:spPr>
          <a:xfrm flipH="false" flipV="false" rot="0">
            <a:off x="8475128" y="4252437"/>
            <a:ext cx="3762835" cy="4873510"/>
          </a:xfrm>
          <a:custGeom>
            <a:avLst/>
            <a:gdLst/>
            <a:ahLst/>
            <a:cxnLst/>
            <a:rect r="r" b="b" t="t" l="l"/>
            <a:pathLst>
              <a:path h="4873510" w="3762835">
                <a:moveTo>
                  <a:pt x="0" y="0"/>
                </a:moveTo>
                <a:lnTo>
                  <a:pt x="3762834" y="0"/>
                </a:lnTo>
                <a:lnTo>
                  <a:pt x="3762834" y="4873511"/>
                </a:lnTo>
                <a:lnTo>
                  <a:pt x="0" y="4873511"/>
                </a:lnTo>
                <a:lnTo>
                  <a:pt x="0" y="0"/>
                </a:lnTo>
                <a:close/>
              </a:path>
            </a:pathLst>
          </a:custGeom>
          <a:blipFill>
            <a:blip r:embed="rId3"/>
            <a:stretch>
              <a:fillRect l="0" t="0" r="0" b="0"/>
            </a:stretch>
          </a:blipFill>
        </p:spPr>
      </p:sp>
      <p:sp>
        <p:nvSpPr>
          <p:cNvPr name="TextBox 18" id="18"/>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9" id="19"/>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20" id="20"/>
          <p:cNvSpPr txBox="true"/>
          <p:nvPr/>
        </p:nvSpPr>
        <p:spPr>
          <a:xfrm rot="0">
            <a:off x="10100555" y="3623787"/>
            <a:ext cx="511980"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B</a:t>
            </a:r>
          </a:p>
        </p:txBody>
      </p:sp>
      <p:sp>
        <p:nvSpPr>
          <p:cNvPr name="TextBox 21" id="21"/>
          <p:cNvSpPr txBox="true"/>
          <p:nvPr/>
        </p:nvSpPr>
        <p:spPr>
          <a:xfrm rot="0">
            <a:off x="14189077" y="3623787"/>
            <a:ext cx="1693736"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XYZAC</a:t>
            </a:r>
          </a:p>
        </p:txBody>
      </p:sp>
      <p:sp>
        <p:nvSpPr>
          <p:cNvPr name="TextBox 22" id="22"/>
          <p:cNvSpPr txBox="true"/>
          <p:nvPr/>
        </p:nvSpPr>
        <p:spPr>
          <a:xfrm rot="0">
            <a:off x="6185320" y="4955455"/>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3" id="23"/>
          <p:cNvSpPr txBox="true"/>
          <p:nvPr/>
        </p:nvSpPr>
        <p:spPr>
          <a:xfrm rot="0">
            <a:off x="6185320" y="5531766"/>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24" id="24"/>
          <p:cNvSpPr txBox="true"/>
          <p:nvPr/>
        </p:nvSpPr>
        <p:spPr>
          <a:xfrm rot="0">
            <a:off x="6185320" y="6839316"/>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Freeform 25" id="25"/>
          <p:cNvSpPr/>
          <p:nvPr/>
        </p:nvSpPr>
        <p:spPr>
          <a:xfrm flipH="false" flipV="false" rot="0">
            <a:off x="13075464" y="4252437"/>
            <a:ext cx="3762835" cy="4873510"/>
          </a:xfrm>
          <a:custGeom>
            <a:avLst/>
            <a:gdLst/>
            <a:ahLst/>
            <a:cxnLst/>
            <a:rect r="r" b="b" t="t" l="l"/>
            <a:pathLst>
              <a:path h="4873510" w="3762835">
                <a:moveTo>
                  <a:pt x="0" y="0"/>
                </a:moveTo>
                <a:lnTo>
                  <a:pt x="3762835" y="0"/>
                </a:lnTo>
                <a:lnTo>
                  <a:pt x="3762835" y="4873511"/>
                </a:lnTo>
                <a:lnTo>
                  <a:pt x="0" y="4873511"/>
                </a:lnTo>
                <a:lnTo>
                  <a:pt x="0" y="0"/>
                </a:lnTo>
                <a:close/>
              </a:path>
            </a:pathLst>
          </a:custGeom>
          <a:blipFill>
            <a:blip r:embed="rId3"/>
            <a:stretch>
              <a:fillRect l="0" t="0" r="0" b="0"/>
            </a:stretch>
          </a:blipFill>
        </p:spPr>
      </p:sp>
      <p:sp>
        <p:nvSpPr>
          <p:cNvPr name="TextBox 26" id="26"/>
          <p:cNvSpPr txBox="true"/>
          <p:nvPr/>
        </p:nvSpPr>
        <p:spPr>
          <a:xfrm rot="0">
            <a:off x="6161291" y="6270428"/>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7089395" y="1910879"/>
            <a:ext cx="4109210" cy="1545341"/>
            <a:chOff x="0" y="0"/>
            <a:chExt cx="1238767" cy="465860"/>
          </a:xfrm>
        </p:grpSpPr>
        <p:sp>
          <p:nvSpPr>
            <p:cNvPr name="Freeform 8" id="8"/>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0" id="10"/>
          <p:cNvGrpSpPr/>
          <p:nvPr/>
        </p:nvGrpSpPr>
        <p:grpSpPr>
          <a:xfrm rot="0">
            <a:off x="1609727" y="4512998"/>
            <a:ext cx="5479668" cy="4003890"/>
            <a:chOff x="0" y="0"/>
            <a:chExt cx="1655868" cy="1209911"/>
          </a:xfrm>
        </p:grpSpPr>
        <p:sp>
          <p:nvSpPr>
            <p:cNvPr name="Freeform 11" id="11"/>
            <p:cNvSpPr/>
            <p:nvPr/>
          </p:nvSpPr>
          <p:spPr>
            <a:xfrm flipH="false" flipV="false" rot="0">
              <a:off x="0" y="0"/>
              <a:ext cx="1655868" cy="1209911"/>
            </a:xfrm>
            <a:custGeom>
              <a:avLst/>
              <a:gdLst/>
              <a:ahLst/>
              <a:cxnLst/>
              <a:rect r="r" b="b" t="t" l="l"/>
              <a:pathLst>
                <a:path h="1209911" w="1655868">
                  <a:moveTo>
                    <a:pt x="90422" y="0"/>
                  </a:moveTo>
                  <a:lnTo>
                    <a:pt x="1565445" y="0"/>
                  </a:lnTo>
                  <a:cubicBezTo>
                    <a:pt x="1615384" y="0"/>
                    <a:pt x="1655868" y="40483"/>
                    <a:pt x="1655868" y="90422"/>
                  </a:cubicBezTo>
                  <a:lnTo>
                    <a:pt x="1655868" y="1119489"/>
                  </a:lnTo>
                  <a:cubicBezTo>
                    <a:pt x="1655868" y="1169428"/>
                    <a:pt x="1615384" y="1209911"/>
                    <a:pt x="1565445" y="1209911"/>
                  </a:cubicBezTo>
                  <a:lnTo>
                    <a:pt x="90422" y="1209911"/>
                  </a:lnTo>
                  <a:cubicBezTo>
                    <a:pt x="66441" y="1209911"/>
                    <a:pt x="43441" y="1200385"/>
                    <a:pt x="26484" y="1183427"/>
                  </a:cubicBezTo>
                  <a:cubicBezTo>
                    <a:pt x="9527" y="1166470"/>
                    <a:pt x="0" y="1143471"/>
                    <a:pt x="0" y="1119489"/>
                  </a:cubicBezTo>
                  <a:lnTo>
                    <a:pt x="0" y="90422"/>
                  </a:lnTo>
                  <a:cubicBezTo>
                    <a:pt x="0" y="40483"/>
                    <a:pt x="40483" y="0"/>
                    <a:pt x="90422"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1655868" cy="1238486"/>
            </a:xfrm>
            <a:prstGeom prst="rect">
              <a:avLst/>
            </a:prstGeom>
          </p:spPr>
          <p:txBody>
            <a:bodyPr anchor="ctr" rtlCol="false" tIns="34579" lIns="34579" bIns="34579" rIns="34579"/>
            <a:lstStyle/>
            <a:p>
              <a:pPr algn="ctr">
                <a:lnSpc>
                  <a:spcPts val="2240"/>
                </a:lnSpc>
              </a:pPr>
            </a:p>
          </p:txBody>
        </p:sp>
      </p:grpSp>
      <p:sp>
        <p:nvSpPr>
          <p:cNvPr name="TextBox 13" id="13"/>
          <p:cNvSpPr txBox="true"/>
          <p:nvPr/>
        </p:nvSpPr>
        <p:spPr>
          <a:xfrm rot="0">
            <a:off x="2239627"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AA e BBBB</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XYX e ABZ</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ACB e XYZ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 e XYZAC</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BB e AA</a:t>
            </a:r>
          </a:p>
        </p:txBody>
      </p:sp>
      <p:grpSp>
        <p:nvGrpSpPr>
          <p:cNvPr name="Group 14" id="14"/>
          <p:cNvGrpSpPr/>
          <p:nvPr/>
        </p:nvGrpSpPr>
        <p:grpSpPr>
          <a:xfrm rot="0">
            <a:off x="1896597" y="7393052"/>
            <a:ext cx="4941615" cy="687602"/>
            <a:chOff x="0" y="0"/>
            <a:chExt cx="1301495" cy="181097"/>
          </a:xfrm>
        </p:grpSpPr>
        <p:sp>
          <p:nvSpPr>
            <p:cNvPr name="Freeform 15" id="15"/>
            <p:cNvSpPr/>
            <p:nvPr/>
          </p:nvSpPr>
          <p:spPr>
            <a:xfrm flipH="false" flipV="false" rot="0">
              <a:off x="0" y="0"/>
              <a:ext cx="1301495" cy="181097"/>
            </a:xfrm>
            <a:custGeom>
              <a:avLst/>
              <a:gdLst/>
              <a:ahLst/>
              <a:cxnLst/>
              <a:rect r="r" b="b" t="t" l="l"/>
              <a:pathLst>
                <a:path h="181097" w="1301495">
                  <a:moveTo>
                    <a:pt x="86167" y="0"/>
                  </a:moveTo>
                  <a:lnTo>
                    <a:pt x="1215328" y="0"/>
                  </a:lnTo>
                  <a:cubicBezTo>
                    <a:pt x="1238181" y="0"/>
                    <a:pt x="1260098" y="9078"/>
                    <a:pt x="1276258" y="25238"/>
                  </a:cubicBezTo>
                  <a:cubicBezTo>
                    <a:pt x="1292417" y="41397"/>
                    <a:pt x="1301495" y="63314"/>
                    <a:pt x="1301495" y="86167"/>
                  </a:cubicBezTo>
                  <a:lnTo>
                    <a:pt x="1301495" y="94930"/>
                  </a:lnTo>
                  <a:cubicBezTo>
                    <a:pt x="1301495" y="117783"/>
                    <a:pt x="1292417" y="139700"/>
                    <a:pt x="1276258" y="155859"/>
                  </a:cubicBezTo>
                  <a:cubicBezTo>
                    <a:pt x="1260098" y="172019"/>
                    <a:pt x="1238181" y="181097"/>
                    <a:pt x="1215328" y="181097"/>
                  </a:cubicBezTo>
                  <a:lnTo>
                    <a:pt x="86167" y="181097"/>
                  </a:lnTo>
                  <a:cubicBezTo>
                    <a:pt x="63314" y="181097"/>
                    <a:pt x="41397" y="172019"/>
                    <a:pt x="25238" y="155859"/>
                  </a:cubicBezTo>
                  <a:cubicBezTo>
                    <a:pt x="9078" y="139700"/>
                    <a:pt x="0" y="117783"/>
                    <a:pt x="0" y="94930"/>
                  </a:cubicBezTo>
                  <a:lnTo>
                    <a:pt x="0" y="86167"/>
                  </a:lnTo>
                  <a:cubicBezTo>
                    <a:pt x="0" y="63314"/>
                    <a:pt x="9078" y="41397"/>
                    <a:pt x="25238" y="25238"/>
                  </a:cubicBezTo>
                  <a:cubicBezTo>
                    <a:pt x="41397" y="9078"/>
                    <a:pt x="63314" y="0"/>
                    <a:pt x="86167" y="0"/>
                  </a:cubicBezTo>
                  <a:close/>
                </a:path>
              </a:pathLst>
            </a:custGeom>
            <a:solidFill>
              <a:srgbClr val="000000">
                <a:alpha val="0"/>
              </a:srgbClr>
            </a:solidFill>
            <a:ln w="95250" cap="rnd">
              <a:solidFill>
                <a:srgbClr val="D10719"/>
              </a:solidFill>
              <a:prstDash val="solid"/>
              <a:round/>
            </a:ln>
          </p:spPr>
        </p:sp>
        <p:sp>
          <p:nvSpPr>
            <p:cNvPr name="TextBox 16" id="16"/>
            <p:cNvSpPr txBox="true"/>
            <p:nvPr/>
          </p:nvSpPr>
          <p:spPr>
            <a:xfrm>
              <a:off x="0" y="-28575"/>
              <a:ext cx="1301495" cy="209672"/>
            </a:xfrm>
            <a:prstGeom prst="rect">
              <a:avLst/>
            </a:prstGeom>
          </p:spPr>
          <p:txBody>
            <a:bodyPr anchor="ctr" rtlCol="false" tIns="50800" lIns="50800" bIns="50800" rIns="50800"/>
            <a:lstStyle/>
            <a:p>
              <a:pPr algn="ctr">
                <a:lnSpc>
                  <a:spcPts val="2240"/>
                </a:lnSpc>
              </a:pPr>
            </a:p>
          </p:txBody>
        </p:sp>
      </p:grpSp>
      <p:sp>
        <p:nvSpPr>
          <p:cNvPr name="TextBox 17" id="1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8" id="1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19" id="19"/>
          <p:cNvSpPr txBox="true"/>
          <p:nvPr/>
        </p:nvSpPr>
        <p:spPr>
          <a:xfrm rot="0">
            <a:off x="6185320" y="4955455"/>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0" id="20"/>
          <p:cNvSpPr txBox="true"/>
          <p:nvPr/>
        </p:nvSpPr>
        <p:spPr>
          <a:xfrm rot="0">
            <a:off x="6185320" y="5531766"/>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21" id="21"/>
          <p:cNvSpPr txBox="true"/>
          <p:nvPr/>
        </p:nvSpPr>
        <p:spPr>
          <a:xfrm rot="0">
            <a:off x="6185320" y="6839316"/>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Freeform 22" id="22"/>
          <p:cNvSpPr/>
          <p:nvPr/>
        </p:nvSpPr>
        <p:spPr>
          <a:xfrm flipH="false" flipV="false" rot="0">
            <a:off x="8466132" y="4252437"/>
            <a:ext cx="3780825" cy="4873510"/>
          </a:xfrm>
          <a:custGeom>
            <a:avLst/>
            <a:gdLst/>
            <a:ahLst/>
            <a:cxnLst/>
            <a:rect r="r" b="b" t="t" l="l"/>
            <a:pathLst>
              <a:path h="4873510" w="3780825">
                <a:moveTo>
                  <a:pt x="0" y="0"/>
                </a:moveTo>
                <a:lnTo>
                  <a:pt x="3780825" y="0"/>
                </a:lnTo>
                <a:lnTo>
                  <a:pt x="3780825" y="4873511"/>
                </a:lnTo>
                <a:lnTo>
                  <a:pt x="0" y="4873511"/>
                </a:lnTo>
                <a:lnTo>
                  <a:pt x="0" y="0"/>
                </a:lnTo>
                <a:close/>
              </a:path>
            </a:pathLst>
          </a:custGeom>
          <a:blipFill>
            <a:blip r:embed="rId3"/>
            <a:stretch>
              <a:fillRect l="0" t="0" r="0" b="0"/>
            </a:stretch>
          </a:blipFill>
        </p:spPr>
      </p:sp>
      <p:sp>
        <p:nvSpPr>
          <p:cNvPr name="Freeform 23" id="23"/>
          <p:cNvSpPr/>
          <p:nvPr/>
        </p:nvSpPr>
        <p:spPr>
          <a:xfrm flipH="false" flipV="false" rot="0">
            <a:off x="12982714" y="4252437"/>
            <a:ext cx="3780825" cy="4873510"/>
          </a:xfrm>
          <a:custGeom>
            <a:avLst/>
            <a:gdLst/>
            <a:ahLst/>
            <a:cxnLst/>
            <a:rect r="r" b="b" t="t" l="l"/>
            <a:pathLst>
              <a:path h="4873510" w="3780825">
                <a:moveTo>
                  <a:pt x="0" y="0"/>
                </a:moveTo>
                <a:lnTo>
                  <a:pt x="3780825" y="0"/>
                </a:lnTo>
                <a:lnTo>
                  <a:pt x="3780825" y="4873511"/>
                </a:lnTo>
                <a:lnTo>
                  <a:pt x="0" y="4873511"/>
                </a:lnTo>
                <a:lnTo>
                  <a:pt x="0" y="0"/>
                </a:lnTo>
                <a:close/>
              </a:path>
            </a:pathLst>
          </a:custGeom>
          <a:blipFill>
            <a:blip r:embed="rId3"/>
            <a:stretch>
              <a:fillRect l="0" t="0" r="0" b="0"/>
            </a:stretch>
          </a:blipFill>
        </p:spPr>
      </p:sp>
      <p:sp>
        <p:nvSpPr>
          <p:cNvPr name="TextBox 24" id="24"/>
          <p:cNvSpPr txBox="true"/>
          <p:nvPr/>
        </p:nvSpPr>
        <p:spPr>
          <a:xfrm rot="0">
            <a:off x="9989294" y="3623787"/>
            <a:ext cx="734503"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BB</a:t>
            </a:r>
          </a:p>
        </p:txBody>
      </p:sp>
      <p:sp>
        <p:nvSpPr>
          <p:cNvPr name="TextBox 25" id="25"/>
          <p:cNvSpPr txBox="true"/>
          <p:nvPr/>
        </p:nvSpPr>
        <p:spPr>
          <a:xfrm rot="0">
            <a:off x="14528892" y="3623787"/>
            <a:ext cx="688469" cy="628650"/>
          </a:xfrm>
          <a:prstGeom prst="rect">
            <a:avLst/>
          </a:prstGeom>
        </p:spPr>
        <p:txBody>
          <a:bodyPr anchor="t" rtlCol="false" tIns="0" lIns="0" bIns="0" rIns="0">
            <a:spAutoFit/>
          </a:bodyPr>
          <a:lstStyle/>
          <a:p>
            <a:pPr algn="l">
              <a:lnSpc>
                <a:spcPts val="5056"/>
              </a:lnSpc>
            </a:pPr>
            <a:r>
              <a:rPr lang="en-US" b="true" sz="4213" spc="-252">
                <a:solidFill>
                  <a:srgbClr val="FFFFFF"/>
                </a:solidFill>
                <a:latin typeface="Space Mono Bold"/>
                <a:ea typeface="Space Mono Bold"/>
                <a:cs typeface="Space Mono Bold"/>
                <a:sym typeface="Space Mono Bold"/>
              </a:rPr>
              <a:t>AA</a:t>
            </a:r>
          </a:p>
        </p:txBody>
      </p:sp>
      <p:sp>
        <p:nvSpPr>
          <p:cNvPr name="TextBox 26" id="26"/>
          <p:cNvSpPr txBox="true"/>
          <p:nvPr/>
        </p:nvSpPr>
        <p:spPr>
          <a:xfrm rot="0">
            <a:off x="6161291" y="7464140"/>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7" id="27"/>
          <p:cNvSpPr txBox="true"/>
          <p:nvPr/>
        </p:nvSpPr>
        <p:spPr>
          <a:xfrm rot="0">
            <a:off x="6161291" y="6270428"/>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7089395" y="1910879"/>
            <a:ext cx="4109210" cy="1545341"/>
            <a:chOff x="0" y="0"/>
            <a:chExt cx="1238767" cy="465860"/>
          </a:xfrm>
        </p:grpSpPr>
        <p:sp>
          <p:nvSpPr>
            <p:cNvPr name="Freeform 8" id="8"/>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9" id="9"/>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0" id="10"/>
          <p:cNvGrpSpPr/>
          <p:nvPr/>
        </p:nvGrpSpPr>
        <p:grpSpPr>
          <a:xfrm rot="0">
            <a:off x="1609727" y="4512998"/>
            <a:ext cx="5479668" cy="4003890"/>
            <a:chOff x="0" y="0"/>
            <a:chExt cx="1655868" cy="1209911"/>
          </a:xfrm>
        </p:grpSpPr>
        <p:sp>
          <p:nvSpPr>
            <p:cNvPr name="Freeform 11" id="11"/>
            <p:cNvSpPr/>
            <p:nvPr/>
          </p:nvSpPr>
          <p:spPr>
            <a:xfrm flipH="false" flipV="false" rot="0">
              <a:off x="0" y="0"/>
              <a:ext cx="1655868" cy="1209911"/>
            </a:xfrm>
            <a:custGeom>
              <a:avLst/>
              <a:gdLst/>
              <a:ahLst/>
              <a:cxnLst/>
              <a:rect r="r" b="b" t="t" l="l"/>
              <a:pathLst>
                <a:path h="1209911" w="1655868">
                  <a:moveTo>
                    <a:pt x="90422" y="0"/>
                  </a:moveTo>
                  <a:lnTo>
                    <a:pt x="1565445" y="0"/>
                  </a:lnTo>
                  <a:cubicBezTo>
                    <a:pt x="1615384" y="0"/>
                    <a:pt x="1655868" y="40483"/>
                    <a:pt x="1655868" y="90422"/>
                  </a:cubicBezTo>
                  <a:lnTo>
                    <a:pt x="1655868" y="1119489"/>
                  </a:lnTo>
                  <a:cubicBezTo>
                    <a:pt x="1655868" y="1169428"/>
                    <a:pt x="1615384" y="1209911"/>
                    <a:pt x="1565445" y="1209911"/>
                  </a:cubicBezTo>
                  <a:lnTo>
                    <a:pt x="90422" y="1209911"/>
                  </a:lnTo>
                  <a:cubicBezTo>
                    <a:pt x="66441" y="1209911"/>
                    <a:pt x="43441" y="1200385"/>
                    <a:pt x="26484" y="1183427"/>
                  </a:cubicBezTo>
                  <a:cubicBezTo>
                    <a:pt x="9527" y="1166470"/>
                    <a:pt x="0" y="1143471"/>
                    <a:pt x="0" y="1119489"/>
                  </a:cubicBezTo>
                  <a:lnTo>
                    <a:pt x="0" y="90422"/>
                  </a:lnTo>
                  <a:cubicBezTo>
                    <a:pt x="0" y="40483"/>
                    <a:pt x="40483" y="0"/>
                    <a:pt x="90422"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1655868" cy="1238486"/>
            </a:xfrm>
            <a:prstGeom prst="rect">
              <a:avLst/>
            </a:prstGeom>
          </p:spPr>
          <p:txBody>
            <a:bodyPr anchor="ctr" rtlCol="false" tIns="34579" lIns="34579" bIns="34579" rIns="34579"/>
            <a:lstStyle/>
            <a:p>
              <a:pPr algn="ctr">
                <a:lnSpc>
                  <a:spcPts val="2240"/>
                </a:lnSpc>
              </a:pPr>
            </a:p>
          </p:txBody>
        </p:sp>
      </p:grpSp>
      <p:sp>
        <p:nvSpPr>
          <p:cNvPr name="TextBox 13" id="13"/>
          <p:cNvSpPr txBox="true"/>
          <p:nvPr/>
        </p:nvSpPr>
        <p:spPr>
          <a:xfrm rot="0">
            <a:off x="2239627" y="4899304"/>
            <a:ext cx="4255555" cy="3181350"/>
          </a:xfrm>
          <a:prstGeom prst="rect">
            <a:avLst/>
          </a:prstGeom>
        </p:spPr>
        <p:txBody>
          <a:bodyPr anchor="t" rtlCol="false" tIns="0" lIns="0" bIns="0" rIns="0">
            <a:spAutoFit/>
          </a:bodyPr>
          <a:lstStyle/>
          <a:p>
            <a:pPr algn="l">
              <a:lnSpc>
                <a:spcPts val="5056"/>
              </a:lnSpc>
            </a:pPr>
            <a:r>
              <a:rPr lang="en-US" sz="4213" spc="-252" b="true">
                <a:solidFill>
                  <a:srgbClr val="000000"/>
                </a:solidFill>
                <a:latin typeface="Space Mono Bold"/>
                <a:ea typeface="Space Mono Bold"/>
                <a:cs typeface="Space Mono Bold"/>
                <a:sym typeface="Space Mono Bold"/>
              </a:rPr>
              <a:t>A) AA e BBBB</a:t>
            </a:r>
          </a:p>
          <a:p>
            <a:pPr algn="l">
              <a:lnSpc>
                <a:spcPts val="5056"/>
              </a:lnSpc>
            </a:pPr>
            <a:r>
              <a:rPr lang="en-US" sz="4213" spc="-252" b="true">
                <a:solidFill>
                  <a:srgbClr val="000000"/>
                </a:solidFill>
                <a:latin typeface="Space Mono Bold"/>
                <a:ea typeface="Space Mono Bold"/>
                <a:cs typeface="Space Mono Bold"/>
                <a:sym typeface="Space Mono Bold"/>
              </a:rPr>
              <a:t>B) </a:t>
            </a:r>
            <a:r>
              <a:rPr lang="en-US" sz="4213" spc="-252" b="true">
                <a:solidFill>
                  <a:srgbClr val="000000"/>
                </a:solidFill>
                <a:latin typeface="Space Mono Bold"/>
                <a:ea typeface="Space Mono Bold"/>
                <a:cs typeface="Space Mono Bold"/>
                <a:sym typeface="Space Mono Bold"/>
              </a:rPr>
              <a:t>XYX e ABZ</a:t>
            </a:r>
          </a:p>
          <a:p>
            <a:pPr algn="l">
              <a:lnSpc>
                <a:spcPts val="5056"/>
              </a:lnSpc>
            </a:pPr>
            <a:r>
              <a:rPr lang="en-US" sz="4213" spc="-252" b="true">
                <a:solidFill>
                  <a:srgbClr val="000000"/>
                </a:solidFill>
                <a:latin typeface="Space Mono Bold"/>
                <a:ea typeface="Space Mono Bold"/>
                <a:cs typeface="Space Mono Bold"/>
                <a:sym typeface="Space Mono Bold"/>
              </a:rPr>
              <a:t>C)</a:t>
            </a:r>
            <a:r>
              <a:rPr lang="en-US" sz="4213" spc="-252" b="true">
                <a:solidFill>
                  <a:srgbClr val="000000"/>
                </a:solidFill>
                <a:latin typeface="Space Mono Bold"/>
                <a:ea typeface="Space Mono Bold"/>
                <a:cs typeface="Space Mono Bold"/>
                <a:sym typeface="Space Mono Bold"/>
              </a:rPr>
              <a:t> ACB e XYZ</a:t>
            </a:r>
          </a:p>
          <a:p>
            <a:pPr algn="l">
              <a:lnSpc>
                <a:spcPts val="5056"/>
              </a:lnSpc>
            </a:pPr>
            <a:r>
              <a:rPr lang="en-US" sz="4213" spc="-252" b="true">
                <a:solidFill>
                  <a:srgbClr val="000000"/>
                </a:solidFill>
                <a:latin typeface="Space Mono Bold"/>
                <a:ea typeface="Space Mono Bold"/>
                <a:cs typeface="Space Mono Bold"/>
                <a:sym typeface="Space Mono Bold"/>
              </a:rPr>
              <a:t>D)</a:t>
            </a:r>
            <a:r>
              <a:rPr lang="en-US" sz="4213" spc="-252" b="true">
                <a:solidFill>
                  <a:srgbClr val="000000"/>
                </a:solidFill>
                <a:latin typeface="Space Mono Bold"/>
                <a:ea typeface="Space Mono Bold"/>
                <a:cs typeface="Space Mono Bold"/>
                <a:sym typeface="Space Mono Bold"/>
              </a:rPr>
              <a:t> B e XYZAC</a:t>
            </a:r>
          </a:p>
          <a:p>
            <a:pPr algn="l">
              <a:lnSpc>
                <a:spcPts val="5056"/>
              </a:lnSpc>
            </a:pPr>
            <a:r>
              <a:rPr lang="en-US" b="true" sz="4213" spc="-252">
                <a:solidFill>
                  <a:srgbClr val="000000"/>
                </a:solidFill>
                <a:latin typeface="Space Mono Bold"/>
                <a:ea typeface="Space Mono Bold"/>
                <a:cs typeface="Space Mono Bold"/>
                <a:sym typeface="Space Mono Bold"/>
              </a:rPr>
              <a:t>E)</a:t>
            </a:r>
            <a:r>
              <a:rPr lang="en-US" b="true" sz="4213" spc="-252">
                <a:solidFill>
                  <a:srgbClr val="000000"/>
                </a:solidFill>
                <a:latin typeface="Space Mono Bold"/>
                <a:ea typeface="Space Mono Bold"/>
                <a:cs typeface="Space Mono Bold"/>
                <a:sym typeface="Space Mono Bold"/>
              </a:rPr>
              <a:t> BB e AA</a:t>
            </a:r>
          </a:p>
        </p:txBody>
      </p:sp>
      <p:grpSp>
        <p:nvGrpSpPr>
          <p:cNvPr name="Group 14" id="14"/>
          <p:cNvGrpSpPr/>
          <p:nvPr/>
        </p:nvGrpSpPr>
        <p:grpSpPr>
          <a:xfrm rot="0">
            <a:off x="1896597" y="5543008"/>
            <a:ext cx="4941615" cy="687602"/>
            <a:chOff x="0" y="0"/>
            <a:chExt cx="1301495" cy="181097"/>
          </a:xfrm>
        </p:grpSpPr>
        <p:sp>
          <p:nvSpPr>
            <p:cNvPr name="Freeform 15" id="15"/>
            <p:cNvSpPr/>
            <p:nvPr/>
          </p:nvSpPr>
          <p:spPr>
            <a:xfrm flipH="false" flipV="false" rot="0">
              <a:off x="0" y="0"/>
              <a:ext cx="1301495" cy="181097"/>
            </a:xfrm>
            <a:custGeom>
              <a:avLst/>
              <a:gdLst/>
              <a:ahLst/>
              <a:cxnLst/>
              <a:rect r="r" b="b" t="t" l="l"/>
              <a:pathLst>
                <a:path h="181097" w="1301495">
                  <a:moveTo>
                    <a:pt x="86167" y="0"/>
                  </a:moveTo>
                  <a:lnTo>
                    <a:pt x="1215328" y="0"/>
                  </a:lnTo>
                  <a:cubicBezTo>
                    <a:pt x="1238181" y="0"/>
                    <a:pt x="1260098" y="9078"/>
                    <a:pt x="1276258" y="25238"/>
                  </a:cubicBezTo>
                  <a:cubicBezTo>
                    <a:pt x="1292417" y="41397"/>
                    <a:pt x="1301495" y="63314"/>
                    <a:pt x="1301495" y="86167"/>
                  </a:cubicBezTo>
                  <a:lnTo>
                    <a:pt x="1301495" y="94930"/>
                  </a:lnTo>
                  <a:cubicBezTo>
                    <a:pt x="1301495" y="117783"/>
                    <a:pt x="1292417" y="139700"/>
                    <a:pt x="1276258" y="155859"/>
                  </a:cubicBezTo>
                  <a:cubicBezTo>
                    <a:pt x="1260098" y="172019"/>
                    <a:pt x="1238181" y="181097"/>
                    <a:pt x="1215328" y="181097"/>
                  </a:cubicBezTo>
                  <a:lnTo>
                    <a:pt x="86167" y="181097"/>
                  </a:lnTo>
                  <a:cubicBezTo>
                    <a:pt x="63314" y="181097"/>
                    <a:pt x="41397" y="172019"/>
                    <a:pt x="25238" y="155859"/>
                  </a:cubicBezTo>
                  <a:cubicBezTo>
                    <a:pt x="9078" y="139700"/>
                    <a:pt x="0" y="117783"/>
                    <a:pt x="0" y="94930"/>
                  </a:cubicBezTo>
                  <a:lnTo>
                    <a:pt x="0" y="86167"/>
                  </a:lnTo>
                  <a:cubicBezTo>
                    <a:pt x="0" y="63314"/>
                    <a:pt x="9078" y="41397"/>
                    <a:pt x="25238" y="25238"/>
                  </a:cubicBezTo>
                  <a:cubicBezTo>
                    <a:pt x="41397" y="9078"/>
                    <a:pt x="63314" y="0"/>
                    <a:pt x="86167" y="0"/>
                  </a:cubicBezTo>
                  <a:close/>
                </a:path>
              </a:pathLst>
            </a:custGeom>
            <a:solidFill>
              <a:srgbClr val="000000">
                <a:alpha val="0"/>
              </a:srgbClr>
            </a:solidFill>
            <a:ln w="95250" cap="rnd">
              <a:solidFill>
                <a:srgbClr val="169D53"/>
              </a:solidFill>
              <a:prstDash val="solid"/>
              <a:round/>
            </a:ln>
          </p:spPr>
        </p:sp>
        <p:sp>
          <p:nvSpPr>
            <p:cNvPr name="TextBox 16" id="16"/>
            <p:cNvSpPr txBox="true"/>
            <p:nvPr/>
          </p:nvSpPr>
          <p:spPr>
            <a:xfrm>
              <a:off x="0" y="-28575"/>
              <a:ext cx="1301495" cy="209672"/>
            </a:xfrm>
            <a:prstGeom prst="rect">
              <a:avLst/>
            </a:prstGeom>
          </p:spPr>
          <p:txBody>
            <a:bodyPr anchor="ctr" rtlCol="false" tIns="50800" lIns="50800" bIns="50800" rIns="50800"/>
            <a:lstStyle/>
            <a:p>
              <a:pPr algn="ctr">
                <a:lnSpc>
                  <a:spcPts val="2240"/>
                </a:lnSpc>
              </a:pPr>
            </a:p>
          </p:txBody>
        </p:sp>
      </p:grpSp>
      <p:sp>
        <p:nvSpPr>
          <p:cNvPr name="TextBox 17" id="17"/>
          <p:cNvSpPr txBox="true"/>
          <p:nvPr/>
        </p:nvSpPr>
        <p:spPr>
          <a:xfrm rot="0">
            <a:off x="1234781" y="427980"/>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TESTANDO A TELA</a:t>
            </a:r>
          </a:p>
        </p:txBody>
      </p:sp>
      <p:sp>
        <p:nvSpPr>
          <p:cNvPr name="TextBox 18" id="18"/>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2020 - Fase 1</a:t>
            </a:r>
          </a:p>
        </p:txBody>
      </p:sp>
      <p:sp>
        <p:nvSpPr>
          <p:cNvPr name="TextBox 19" id="19"/>
          <p:cNvSpPr txBox="true"/>
          <p:nvPr/>
        </p:nvSpPr>
        <p:spPr>
          <a:xfrm rot="0">
            <a:off x="6185320" y="4955455"/>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0" id="20"/>
          <p:cNvSpPr txBox="true"/>
          <p:nvPr/>
        </p:nvSpPr>
        <p:spPr>
          <a:xfrm rot="0">
            <a:off x="6185320" y="5531766"/>
            <a:ext cx="595696" cy="633887"/>
          </a:xfrm>
          <a:prstGeom prst="rect">
            <a:avLst/>
          </a:prstGeom>
        </p:spPr>
        <p:txBody>
          <a:bodyPr anchor="t" rtlCol="false" tIns="0" lIns="0" bIns="0" rIns="0">
            <a:spAutoFit/>
          </a:bodyPr>
          <a:lstStyle/>
          <a:p>
            <a:pPr algn="ctr">
              <a:lnSpc>
                <a:spcPts val="5232"/>
              </a:lnSpc>
              <a:spcBef>
                <a:spcPct val="0"/>
              </a:spcBef>
            </a:pPr>
            <a:r>
              <a:rPr lang="en-US" b="true" sz="3737">
                <a:solidFill>
                  <a:srgbClr val="FFFFFF"/>
                </a:solidFill>
                <a:latin typeface="Space Mono Bold"/>
                <a:ea typeface="Space Mono Bold"/>
                <a:cs typeface="Space Mono Bold"/>
                <a:sym typeface="Space Mono Bold"/>
              </a:rPr>
              <a:t>✅</a:t>
            </a:r>
          </a:p>
        </p:txBody>
      </p:sp>
      <p:sp>
        <p:nvSpPr>
          <p:cNvPr name="TextBox 21" id="21"/>
          <p:cNvSpPr txBox="true"/>
          <p:nvPr/>
        </p:nvSpPr>
        <p:spPr>
          <a:xfrm rot="0">
            <a:off x="6185320" y="6839316"/>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2" id="22"/>
          <p:cNvSpPr txBox="true"/>
          <p:nvPr/>
        </p:nvSpPr>
        <p:spPr>
          <a:xfrm rot="0">
            <a:off x="6161291" y="7464140"/>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sp>
        <p:nvSpPr>
          <p:cNvPr name="TextBox 23" id="23"/>
          <p:cNvSpPr txBox="true"/>
          <p:nvPr/>
        </p:nvSpPr>
        <p:spPr>
          <a:xfrm rot="0">
            <a:off x="6161291" y="6270428"/>
            <a:ext cx="619724" cy="497800"/>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Open Sans Extra Bold"/>
                <a:ea typeface="Open Sans Extra Bold"/>
                <a:cs typeface="Open Sans Extra Bold"/>
                <a:sym typeface="Open Sans Extra Bold"/>
              </a:rPr>
              <a:t>❌</a:t>
            </a:r>
          </a:p>
        </p:txBody>
      </p:sp>
      <p:grpSp>
        <p:nvGrpSpPr>
          <p:cNvPr name="Group 24" id="24"/>
          <p:cNvGrpSpPr/>
          <p:nvPr/>
        </p:nvGrpSpPr>
        <p:grpSpPr>
          <a:xfrm rot="0">
            <a:off x="8252360" y="4150863"/>
            <a:ext cx="8457575" cy="724269"/>
            <a:chOff x="0" y="0"/>
            <a:chExt cx="2555743" cy="218862"/>
          </a:xfrm>
        </p:grpSpPr>
        <p:sp>
          <p:nvSpPr>
            <p:cNvPr name="Freeform 25" id="25"/>
            <p:cNvSpPr/>
            <p:nvPr/>
          </p:nvSpPr>
          <p:spPr>
            <a:xfrm flipH="false" flipV="false" rot="0">
              <a:off x="0" y="0"/>
              <a:ext cx="2555743" cy="218862"/>
            </a:xfrm>
            <a:custGeom>
              <a:avLst/>
              <a:gdLst/>
              <a:ahLst/>
              <a:cxnLst/>
              <a:rect r="r" b="b" t="t" l="l"/>
              <a:pathLst>
                <a:path h="218862" w="2555743">
                  <a:moveTo>
                    <a:pt x="58585" y="0"/>
                  </a:moveTo>
                  <a:lnTo>
                    <a:pt x="2497159" y="0"/>
                  </a:lnTo>
                  <a:cubicBezTo>
                    <a:pt x="2529514" y="0"/>
                    <a:pt x="2555743" y="26229"/>
                    <a:pt x="2555743" y="58585"/>
                  </a:cubicBezTo>
                  <a:lnTo>
                    <a:pt x="2555743" y="160278"/>
                  </a:lnTo>
                  <a:cubicBezTo>
                    <a:pt x="2555743" y="175815"/>
                    <a:pt x="2549571" y="190717"/>
                    <a:pt x="2538584" y="201703"/>
                  </a:cubicBezTo>
                  <a:cubicBezTo>
                    <a:pt x="2527597" y="212690"/>
                    <a:pt x="2512696" y="218862"/>
                    <a:pt x="2497159" y="218862"/>
                  </a:cubicBezTo>
                  <a:lnTo>
                    <a:pt x="58585" y="218862"/>
                  </a:lnTo>
                  <a:cubicBezTo>
                    <a:pt x="43047" y="218862"/>
                    <a:pt x="28146" y="212690"/>
                    <a:pt x="17159" y="201703"/>
                  </a:cubicBezTo>
                  <a:cubicBezTo>
                    <a:pt x="6172" y="190717"/>
                    <a:pt x="0" y="175815"/>
                    <a:pt x="0" y="160278"/>
                  </a:cubicBezTo>
                  <a:lnTo>
                    <a:pt x="0" y="58585"/>
                  </a:lnTo>
                  <a:cubicBezTo>
                    <a:pt x="0" y="43047"/>
                    <a:pt x="6172" y="28146"/>
                    <a:pt x="17159" y="17159"/>
                  </a:cubicBezTo>
                  <a:cubicBezTo>
                    <a:pt x="28146" y="6172"/>
                    <a:pt x="43047" y="0"/>
                    <a:pt x="58585" y="0"/>
                  </a:cubicBezTo>
                  <a:close/>
                </a:path>
              </a:pathLst>
            </a:custGeom>
            <a:solidFill>
              <a:srgbClr val="F7AC16"/>
            </a:solidFill>
            <a:ln w="57150" cap="rnd">
              <a:solidFill>
                <a:srgbClr val="000000"/>
              </a:solidFill>
              <a:prstDash val="solid"/>
              <a:round/>
            </a:ln>
          </p:spPr>
        </p:sp>
        <p:sp>
          <p:nvSpPr>
            <p:cNvPr name="TextBox 26" id="26"/>
            <p:cNvSpPr txBox="true"/>
            <p:nvPr/>
          </p:nvSpPr>
          <p:spPr>
            <a:xfrm>
              <a:off x="0" y="-28575"/>
              <a:ext cx="2555743" cy="247437"/>
            </a:xfrm>
            <a:prstGeom prst="rect">
              <a:avLst/>
            </a:prstGeom>
          </p:spPr>
          <p:txBody>
            <a:bodyPr anchor="ctr" rtlCol="false" tIns="34579" lIns="34579" bIns="34579" rIns="34579"/>
            <a:lstStyle/>
            <a:p>
              <a:pPr algn="ctr">
                <a:lnSpc>
                  <a:spcPts val="2240"/>
                </a:lnSpc>
              </a:pPr>
            </a:p>
          </p:txBody>
        </p:sp>
      </p:grpSp>
      <p:sp>
        <p:nvSpPr>
          <p:cNvPr name="TextBox 27" id="27"/>
          <p:cNvSpPr txBox="true"/>
          <p:nvPr/>
        </p:nvSpPr>
        <p:spPr>
          <a:xfrm rot="0">
            <a:off x="8602763" y="4229708"/>
            <a:ext cx="8107172" cy="495300"/>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Como visto pelos testes realizados:</a:t>
            </a:r>
          </a:p>
        </p:txBody>
      </p:sp>
      <p:grpSp>
        <p:nvGrpSpPr>
          <p:cNvPr name="Group 28" id="28"/>
          <p:cNvGrpSpPr/>
          <p:nvPr/>
        </p:nvGrpSpPr>
        <p:grpSpPr>
          <a:xfrm rot="0">
            <a:off x="9520173" y="5598838"/>
            <a:ext cx="5921948" cy="1843745"/>
            <a:chOff x="0" y="0"/>
            <a:chExt cx="1785237" cy="555817"/>
          </a:xfrm>
        </p:grpSpPr>
        <p:sp>
          <p:nvSpPr>
            <p:cNvPr name="Freeform 29" id="29"/>
            <p:cNvSpPr/>
            <p:nvPr/>
          </p:nvSpPr>
          <p:spPr>
            <a:xfrm flipH="false" flipV="false" rot="0">
              <a:off x="0" y="0"/>
              <a:ext cx="1785237" cy="555817"/>
            </a:xfrm>
            <a:custGeom>
              <a:avLst/>
              <a:gdLst/>
              <a:ahLst/>
              <a:cxnLst/>
              <a:rect r="r" b="b" t="t" l="l"/>
              <a:pathLst>
                <a:path h="555817" w="1785237">
                  <a:moveTo>
                    <a:pt x="83669" y="0"/>
                  </a:moveTo>
                  <a:lnTo>
                    <a:pt x="1701568" y="0"/>
                  </a:lnTo>
                  <a:cubicBezTo>
                    <a:pt x="1723758" y="0"/>
                    <a:pt x="1745040" y="8815"/>
                    <a:pt x="1760731" y="24506"/>
                  </a:cubicBezTo>
                  <a:cubicBezTo>
                    <a:pt x="1776422" y="40197"/>
                    <a:pt x="1785237" y="61479"/>
                    <a:pt x="1785237" y="83669"/>
                  </a:cubicBezTo>
                  <a:lnTo>
                    <a:pt x="1785237" y="472148"/>
                  </a:lnTo>
                  <a:cubicBezTo>
                    <a:pt x="1785237" y="494339"/>
                    <a:pt x="1776422" y="515620"/>
                    <a:pt x="1760731" y="531311"/>
                  </a:cubicBezTo>
                  <a:cubicBezTo>
                    <a:pt x="1745040" y="547002"/>
                    <a:pt x="1723758" y="555817"/>
                    <a:pt x="1701568" y="555817"/>
                  </a:cubicBezTo>
                  <a:lnTo>
                    <a:pt x="83669" y="555817"/>
                  </a:lnTo>
                  <a:cubicBezTo>
                    <a:pt x="61479" y="555817"/>
                    <a:pt x="40197" y="547002"/>
                    <a:pt x="24506" y="531311"/>
                  </a:cubicBezTo>
                  <a:cubicBezTo>
                    <a:pt x="8815" y="515620"/>
                    <a:pt x="0" y="494339"/>
                    <a:pt x="0" y="472148"/>
                  </a:cubicBezTo>
                  <a:lnTo>
                    <a:pt x="0" y="83669"/>
                  </a:lnTo>
                  <a:cubicBezTo>
                    <a:pt x="0" y="61479"/>
                    <a:pt x="8815" y="40197"/>
                    <a:pt x="24506" y="24506"/>
                  </a:cubicBezTo>
                  <a:cubicBezTo>
                    <a:pt x="40197" y="8815"/>
                    <a:pt x="61479" y="0"/>
                    <a:pt x="83669" y="0"/>
                  </a:cubicBezTo>
                  <a:close/>
                </a:path>
              </a:pathLst>
            </a:custGeom>
            <a:solidFill>
              <a:srgbClr val="169D53"/>
            </a:solidFill>
            <a:ln w="57150" cap="rnd">
              <a:solidFill>
                <a:srgbClr val="000000"/>
              </a:solidFill>
              <a:prstDash val="solid"/>
              <a:round/>
            </a:ln>
          </p:spPr>
        </p:sp>
        <p:sp>
          <p:nvSpPr>
            <p:cNvPr name="TextBox 30" id="30"/>
            <p:cNvSpPr txBox="true"/>
            <p:nvPr/>
          </p:nvSpPr>
          <p:spPr>
            <a:xfrm>
              <a:off x="0" y="-85725"/>
              <a:ext cx="17852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B) XYX e ABZ</a:t>
              </a:r>
            </a:p>
          </p:txBody>
        </p:sp>
      </p:gr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169D53"/>
        </a:solidFill>
      </p:bgPr>
    </p:bg>
    <p:spTree>
      <p:nvGrpSpPr>
        <p:cNvPr id="1" name=""/>
        <p:cNvGrpSpPr/>
        <p:nvPr/>
      </p:nvGrpSpPr>
      <p:grpSpPr>
        <a:xfrm>
          <a:off x="0" y="0"/>
          <a:ext cx="0" cy="0"/>
          <a:chOff x="0" y="0"/>
          <a:chExt cx="0" cy="0"/>
        </a:xfrm>
      </p:grpSpPr>
      <p:sp>
        <p:nvSpPr>
          <p:cNvPr name="TextBox 2" id="2"/>
          <p:cNvSpPr txBox="true"/>
          <p:nvPr/>
        </p:nvSpPr>
        <p:spPr>
          <a:xfrm rot="0">
            <a:off x="5689958" y="9327196"/>
            <a:ext cx="6908084" cy="478208"/>
          </a:xfrm>
          <a:prstGeom prst="rect">
            <a:avLst/>
          </a:prstGeom>
        </p:spPr>
        <p:txBody>
          <a:bodyPr anchor="t" rtlCol="false" tIns="0" lIns="0" bIns="0" rIns="0">
            <a:spAutoFit/>
          </a:bodyPr>
          <a:lstStyle/>
          <a:p>
            <a:pPr algn="ctr">
              <a:lnSpc>
                <a:spcPts val="3827"/>
              </a:lnSpc>
            </a:pPr>
            <a:r>
              <a:rPr lang="en-US" b="true" sz="3189">
                <a:solidFill>
                  <a:srgbClr val="F2EFEB"/>
                </a:solidFill>
                <a:latin typeface="Space Mono Bold"/>
                <a:ea typeface="Space Mono Bold"/>
                <a:cs typeface="Space Mono Bold"/>
                <a:sym typeface="Space Mono Bold"/>
              </a:rPr>
              <a:t>CODELAB TEEN</a:t>
            </a:r>
          </a:p>
        </p:txBody>
      </p:sp>
      <p:sp>
        <p:nvSpPr>
          <p:cNvPr name="TextBox 3" id="3"/>
          <p:cNvSpPr txBox="true"/>
          <p:nvPr/>
        </p:nvSpPr>
        <p:spPr>
          <a:xfrm rot="0">
            <a:off x="2703845" y="381000"/>
            <a:ext cx="12880309" cy="2409147"/>
          </a:xfrm>
          <a:prstGeom prst="rect">
            <a:avLst/>
          </a:prstGeom>
        </p:spPr>
        <p:txBody>
          <a:bodyPr anchor="t" rtlCol="false" tIns="0" lIns="0" bIns="0" rIns="0">
            <a:spAutoFit/>
          </a:bodyPr>
          <a:lstStyle/>
          <a:p>
            <a:pPr algn="ctr">
              <a:lnSpc>
                <a:spcPts val="17619"/>
              </a:lnSpc>
            </a:pPr>
            <a:r>
              <a:rPr lang="en-US" sz="12767" i="true" spc="-1315">
                <a:solidFill>
                  <a:srgbClr val="F2EFEB"/>
                </a:solidFill>
                <a:latin typeface="Bugaki Italics"/>
                <a:ea typeface="Bugaki Italics"/>
                <a:cs typeface="Bugaki Italics"/>
                <a:sym typeface="Bugaki Italics"/>
              </a:rPr>
              <a:t>OBRIGADO!</a:t>
            </a:r>
          </a:p>
        </p:txBody>
      </p:sp>
      <p:sp>
        <p:nvSpPr>
          <p:cNvPr name="Freeform 4" id="4"/>
          <p:cNvSpPr/>
          <p:nvPr/>
        </p:nvSpPr>
        <p:spPr>
          <a:xfrm flipH="false" flipV="false" rot="0">
            <a:off x="0" y="-82000"/>
            <a:ext cx="2397565" cy="1010011"/>
          </a:xfrm>
          <a:custGeom>
            <a:avLst/>
            <a:gdLst/>
            <a:ahLst/>
            <a:cxnLst/>
            <a:rect r="r" b="b" t="t" l="l"/>
            <a:pathLst>
              <a:path h="1010011" w="2397565">
                <a:moveTo>
                  <a:pt x="0" y="0"/>
                </a:moveTo>
                <a:lnTo>
                  <a:pt x="2397565" y="0"/>
                </a:lnTo>
                <a:lnTo>
                  <a:pt x="2397565" y="1010011"/>
                </a:lnTo>
                <a:lnTo>
                  <a:pt x="0" y="1010011"/>
                </a:lnTo>
                <a:lnTo>
                  <a:pt x="0" y="0"/>
                </a:lnTo>
                <a:close/>
              </a:path>
            </a:pathLst>
          </a:custGeom>
          <a:blipFill>
            <a:blip r:embed="rId2"/>
            <a:stretch>
              <a:fillRect l="-23511" t="-123567" r="-70535" b="-427893"/>
            </a:stretch>
          </a:blipFill>
        </p:spPr>
      </p:sp>
      <p:sp>
        <p:nvSpPr>
          <p:cNvPr name="TextBox 5" id="5"/>
          <p:cNvSpPr txBox="true"/>
          <p:nvPr/>
        </p:nvSpPr>
        <p:spPr>
          <a:xfrm rot="0">
            <a:off x="4855964" y="8343483"/>
            <a:ext cx="8576072" cy="580390"/>
          </a:xfrm>
          <a:prstGeom prst="rect">
            <a:avLst/>
          </a:prstGeom>
        </p:spPr>
        <p:txBody>
          <a:bodyPr anchor="t" rtlCol="false" tIns="0" lIns="0" bIns="0" rIns="0">
            <a:spAutoFit/>
          </a:bodyPr>
          <a:lstStyle/>
          <a:p>
            <a:pPr algn="ctr">
              <a:lnSpc>
                <a:spcPts val="4759"/>
              </a:lnSpc>
            </a:pPr>
            <a:r>
              <a:rPr lang="en-US" sz="3399">
                <a:solidFill>
                  <a:srgbClr val="F2EFEB"/>
                </a:solidFill>
                <a:latin typeface="Open Sans Extra Bold"/>
                <a:ea typeface="Open Sans Extra Bold"/>
                <a:cs typeface="Open Sans Extra Bold"/>
                <a:sym typeface="Open Sans Extra Bold"/>
              </a:rPr>
              <a:t>https://forms.gle/Q1BYFnKxjyKuCC647</a:t>
            </a:r>
          </a:p>
        </p:txBody>
      </p:sp>
      <p:grpSp>
        <p:nvGrpSpPr>
          <p:cNvPr name="Group 6" id="6"/>
          <p:cNvGrpSpPr/>
          <p:nvPr/>
        </p:nvGrpSpPr>
        <p:grpSpPr>
          <a:xfrm rot="0">
            <a:off x="2601404" y="2790147"/>
            <a:ext cx="13085192" cy="920474"/>
            <a:chOff x="0" y="0"/>
            <a:chExt cx="4193376" cy="294982"/>
          </a:xfrm>
        </p:grpSpPr>
        <p:sp>
          <p:nvSpPr>
            <p:cNvPr name="Freeform 7" id="7"/>
            <p:cNvSpPr/>
            <p:nvPr/>
          </p:nvSpPr>
          <p:spPr>
            <a:xfrm flipH="false" flipV="false" rot="0">
              <a:off x="0" y="0"/>
              <a:ext cx="4193376" cy="294982"/>
            </a:xfrm>
            <a:custGeom>
              <a:avLst/>
              <a:gdLst/>
              <a:ahLst/>
              <a:cxnLst/>
              <a:rect r="r" b="b" t="t" l="l"/>
              <a:pathLst>
                <a:path h="294982" w="4193376">
                  <a:moveTo>
                    <a:pt x="37866" y="0"/>
                  </a:moveTo>
                  <a:lnTo>
                    <a:pt x="4155510" y="0"/>
                  </a:lnTo>
                  <a:cubicBezTo>
                    <a:pt x="4165553" y="0"/>
                    <a:pt x="4175184" y="3989"/>
                    <a:pt x="4182285" y="11091"/>
                  </a:cubicBezTo>
                  <a:cubicBezTo>
                    <a:pt x="4189387" y="18192"/>
                    <a:pt x="4193376" y="27823"/>
                    <a:pt x="4193376" y="37866"/>
                  </a:cubicBezTo>
                  <a:lnTo>
                    <a:pt x="4193376" y="257116"/>
                  </a:lnTo>
                  <a:cubicBezTo>
                    <a:pt x="4193376" y="267159"/>
                    <a:pt x="4189387" y="276790"/>
                    <a:pt x="4182285" y="283891"/>
                  </a:cubicBezTo>
                  <a:cubicBezTo>
                    <a:pt x="4175184" y="290992"/>
                    <a:pt x="4165553" y="294982"/>
                    <a:pt x="4155510" y="294982"/>
                  </a:cubicBezTo>
                  <a:lnTo>
                    <a:pt x="37866" y="294982"/>
                  </a:lnTo>
                  <a:cubicBezTo>
                    <a:pt x="27823" y="294982"/>
                    <a:pt x="18192" y="290992"/>
                    <a:pt x="11091" y="283891"/>
                  </a:cubicBezTo>
                  <a:cubicBezTo>
                    <a:pt x="3989" y="276790"/>
                    <a:pt x="0" y="267159"/>
                    <a:pt x="0" y="257116"/>
                  </a:cubicBezTo>
                  <a:lnTo>
                    <a:pt x="0" y="37866"/>
                  </a:lnTo>
                  <a:cubicBezTo>
                    <a:pt x="0" y="27823"/>
                    <a:pt x="3989" y="18192"/>
                    <a:pt x="11091" y="11091"/>
                  </a:cubicBezTo>
                  <a:cubicBezTo>
                    <a:pt x="18192" y="3989"/>
                    <a:pt x="27823" y="0"/>
                    <a:pt x="37866" y="0"/>
                  </a:cubicBezTo>
                  <a:close/>
                </a:path>
              </a:pathLst>
            </a:custGeom>
            <a:solidFill>
              <a:srgbClr val="F7AC16"/>
            </a:solidFill>
            <a:ln w="57150" cap="rnd">
              <a:solidFill>
                <a:srgbClr val="000000"/>
              </a:solidFill>
              <a:prstDash val="solid"/>
              <a:round/>
            </a:ln>
          </p:spPr>
        </p:sp>
        <p:sp>
          <p:nvSpPr>
            <p:cNvPr name="TextBox 8" id="8"/>
            <p:cNvSpPr txBox="true"/>
            <p:nvPr/>
          </p:nvSpPr>
          <p:spPr>
            <a:xfrm>
              <a:off x="0" y="-28575"/>
              <a:ext cx="4193376" cy="323557"/>
            </a:xfrm>
            <a:prstGeom prst="rect">
              <a:avLst/>
            </a:prstGeom>
          </p:spPr>
          <p:txBody>
            <a:bodyPr anchor="ctr" rtlCol="false" tIns="38988" lIns="38988" bIns="38988" rIns="38988"/>
            <a:lstStyle/>
            <a:p>
              <a:pPr algn="ctr" marL="0" indent="0" lvl="0">
                <a:lnSpc>
                  <a:spcPts val="2100"/>
                </a:lnSpc>
                <a:spcBef>
                  <a:spcPct val="0"/>
                </a:spcBef>
              </a:pPr>
            </a:p>
          </p:txBody>
        </p:sp>
      </p:grpSp>
      <p:sp>
        <p:nvSpPr>
          <p:cNvPr name="TextBox 9" id="9"/>
          <p:cNvSpPr txBox="true"/>
          <p:nvPr/>
        </p:nvSpPr>
        <p:spPr>
          <a:xfrm rot="0">
            <a:off x="2998037" y="2993209"/>
            <a:ext cx="12291926" cy="504825"/>
          </a:xfrm>
          <a:prstGeom prst="rect">
            <a:avLst/>
          </a:prstGeom>
        </p:spPr>
        <p:txBody>
          <a:bodyPr anchor="t" rtlCol="false" tIns="0" lIns="0" bIns="0" rIns="0">
            <a:spAutoFit/>
          </a:bodyPr>
          <a:lstStyle/>
          <a:p>
            <a:pPr algn="ctr">
              <a:lnSpc>
                <a:spcPts val="3960"/>
              </a:lnSpc>
              <a:spcBef>
                <a:spcPct val="0"/>
              </a:spcBef>
            </a:pPr>
            <a:r>
              <a:rPr lang="en-US" b="true" sz="3300" spc="-198">
                <a:solidFill>
                  <a:srgbClr val="000000"/>
                </a:solidFill>
                <a:latin typeface="Space Mono Bold"/>
                <a:ea typeface="Space Mono Bold"/>
                <a:cs typeface="Space Mono Bold"/>
                <a:sym typeface="Space Mono Bold"/>
              </a:rPr>
              <a:t>Contem para gente o que você achou da aula de hoje:</a:t>
            </a:r>
          </a:p>
        </p:txBody>
      </p:sp>
      <p:pic>
        <p:nvPicPr>
          <p:cNvPr name="Picture 10" id="10"/>
          <p:cNvPicPr>
            <a:picLocks noChangeAspect="true"/>
          </p:cNvPicPr>
          <p:nvPr/>
        </p:nvPicPr>
        <p:blipFill>
          <a:blip r:embed="rId3"/>
          <a:stretch>
            <a:fillRect/>
          </a:stretch>
        </p:blipFill>
        <p:spPr>
          <a:xfrm rot="0">
            <a:off x="6675120" y="3483828"/>
            <a:ext cx="4937760" cy="493776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Freeform 7" id="7"/>
          <p:cNvSpPr/>
          <p:nvPr/>
        </p:nvSpPr>
        <p:spPr>
          <a:xfrm flipH="false" flipV="false" rot="0">
            <a:off x="12196758" y="0"/>
            <a:ext cx="6315159" cy="4271344"/>
          </a:xfrm>
          <a:custGeom>
            <a:avLst/>
            <a:gdLst/>
            <a:ahLst/>
            <a:cxnLst/>
            <a:rect r="r" b="b" t="t" l="l"/>
            <a:pathLst>
              <a:path h="4271344" w="6315159">
                <a:moveTo>
                  <a:pt x="0" y="0"/>
                </a:moveTo>
                <a:lnTo>
                  <a:pt x="6315159" y="0"/>
                </a:lnTo>
                <a:lnTo>
                  <a:pt x="6315159" y="4271344"/>
                </a:lnTo>
                <a:lnTo>
                  <a:pt x="0" y="4271344"/>
                </a:lnTo>
                <a:lnTo>
                  <a:pt x="0" y="0"/>
                </a:lnTo>
                <a:close/>
              </a:path>
            </a:pathLst>
          </a:custGeom>
          <a:blipFill>
            <a:blip r:embed="rId3">
              <a:alphaModFix amt="39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527269" y="1901238"/>
            <a:ext cx="15233462" cy="4019444"/>
            <a:chOff x="0" y="0"/>
            <a:chExt cx="4603307" cy="1214611"/>
          </a:xfrm>
        </p:grpSpPr>
        <p:sp>
          <p:nvSpPr>
            <p:cNvPr name="Freeform 9" id="9"/>
            <p:cNvSpPr/>
            <p:nvPr/>
          </p:nvSpPr>
          <p:spPr>
            <a:xfrm flipH="false" flipV="false" rot="0">
              <a:off x="0" y="0"/>
              <a:ext cx="4603307" cy="1214612"/>
            </a:xfrm>
            <a:custGeom>
              <a:avLst/>
              <a:gdLst/>
              <a:ahLst/>
              <a:cxnLst/>
              <a:rect r="r" b="b" t="t" l="l"/>
              <a:pathLst>
                <a:path h="1214612" w="4603307">
                  <a:moveTo>
                    <a:pt x="32526" y="0"/>
                  </a:moveTo>
                  <a:lnTo>
                    <a:pt x="4570781" y="0"/>
                  </a:lnTo>
                  <a:cubicBezTo>
                    <a:pt x="4579408" y="0"/>
                    <a:pt x="4587681" y="3427"/>
                    <a:pt x="4593781" y="9527"/>
                  </a:cubicBezTo>
                  <a:cubicBezTo>
                    <a:pt x="4599880" y="15626"/>
                    <a:pt x="4603307" y="23900"/>
                    <a:pt x="4603307" y="32526"/>
                  </a:cubicBezTo>
                  <a:lnTo>
                    <a:pt x="4603307" y="1182086"/>
                  </a:lnTo>
                  <a:cubicBezTo>
                    <a:pt x="4603307" y="1190712"/>
                    <a:pt x="4599880" y="1198985"/>
                    <a:pt x="4593781" y="1205085"/>
                  </a:cubicBezTo>
                  <a:cubicBezTo>
                    <a:pt x="4587681" y="1211185"/>
                    <a:pt x="4579408" y="1214612"/>
                    <a:pt x="4570781" y="1214612"/>
                  </a:cubicBezTo>
                  <a:lnTo>
                    <a:pt x="32526" y="1214612"/>
                  </a:lnTo>
                  <a:cubicBezTo>
                    <a:pt x="23900" y="1214612"/>
                    <a:pt x="15626" y="1211185"/>
                    <a:pt x="9527" y="1205085"/>
                  </a:cubicBezTo>
                  <a:cubicBezTo>
                    <a:pt x="3427" y="1198985"/>
                    <a:pt x="0" y="1190712"/>
                    <a:pt x="0" y="1182086"/>
                  </a:cubicBezTo>
                  <a:lnTo>
                    <a:pt x="0" y="32526"/>
                  </a:lnTo>
                  <a:cubicBezTo>
                    <a:pt x="0" y="23900"/>
                    <a:pt x="3427" y="15626"/>
                    <a:pt x="9527" y="9527"/>
                  </a:cubicBezTo>
                  <a:cubicBezTo>
                    <a:pt x="15626" y="3427"/>
                    <a:pt x="23900" y="0"/>
                    <a:pt x="32526"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4603307" cy="1243186"/>
            </a:xfrm>
            <a:prstGeom prst="rect">
              <a:avLst/>
            </a:prstGeom>
          </p:spPr>
          <p:txBody>
            <a:bodyPr anchor="ctr" rtlCol="false" tIns="34579" lIns="34579" bIns="34579" rIns="34579"/>
            <a:lstStyle/>
            <a:p>
              <a:pPr algn="ctr">
                <a:lnSpc>
                  <a:spcPts val="2240"/>
                </a:lnSpc>
              </a:pPr>
            </a:p>
          </p:txBody>
        </p:sp>
      </p:grpSp>
      <p:sp>
        <p:nvSpPr>
          <p:cNvPr name="Freeform 11" id="11"/>
          <p:cNvSpPr/>
          <p:nvPr/>
        </p:nvSpPr>
        <p:spPr>
          <a:xfrm flipH="false" flipV="false" rot="0">
            <a:off x="3868889" y="6173089"/>
            <a:ext cx="10573168" cy="1956664"/>
          </a:xfrm>
          <a:custGeom>
            <a:avLst/>
            <a:gdLst/>
            <a:ahLst/>
            <a:cxnLst/>
            <a:rect r="r" b="b" t="t" l="l"/>
            <a:pathLst>
              <a:path h="1956664" w="10573168">
                <a:moveTo>
                  <a:pt x="0" y="0"/>
                </a:moveTo>
                <a:lnTo>
                  <a:pt x="10573168" y="0"/>
                </a:lnTo>
                <a:lnTo>
                  <a:pt x="10573168" y="1956665"/>
                </a:lnTo>
                <a:lnTo>
                  <a:pt x="0" y="1956665"/>
                </a:lnTo>
                <a:lnTo>
                  <a:pt x="0" y="0"/>
                </a:lnTo>
                <a:close/>
              </a:path>
            </a:pathLst>
          </a:custGeom>
          <a:blipFill>
            <a:blip r:embed="rId5"/>
            <a:stretch>
              <a:fillRect l="0" t="0" r="0" b="0"/>
            </a:stretch>
          </a:blipFill>
        </p:spPr>
      </p:sp>
      <p:sp>
        <p:nvSpPr>
          <p:cNvPr name="TextBox 12" id="12"/>
          <p:cNvSpPr txBox="true"/>
          <p:nvPr/>
        </p:nvSpPr>
        <p:spPr>
          <a:xfrm rot="0">
            <a:off x="2002234" y="2444111"/>
            <a:ext cx="14306478" cy="2924175"/>
          </a:xfrm>
          <a:prstGeom prst="rect">
            <a:avLst/>
          </a:prstGeom>
        </p:spPr>
        <p:txBody>
          <a:bodyPr anchor="t" rtlCol="false" tIns="0" lIns="0" bIns="0" rIns="0">
            <a:spAutoFit/>
          </a:bodyPr>
          <a:lstStyle/>
          <a:p>
            <a:pPr algn="just">
              <a:lnSpc>
                <a:spcPts val="3856"/>
              </a:lnSpc>
              <a:spcBef>
                <a:spcPct val="0"/>
              </a:spcBef>
            </a:pPr>
            <a:r>
              <a:rPr lang="en-US" b="true" sz="3213" spc="-192">
                <a:solidFill>
                  <a:srgbClr val="000000"/>
                </a:solidFill>
                <a:latin typeface="Space Mono Bold"/>
                <a:ea typeface="Space Mono Bold"/>
                <a:cs typeface="Space Mono Bold"/>
                <a:sym typeface="Space Mono Bold"/>
              </a:rPr>
              <a:t>Maria está contruindo uma cerca com postes e traves de madeira, como nos diagramas abaixo. Cada trave tem um metro de comprimento. Vamos desconsiderar a largura dos postes, e dessa forma a cerca do diagrama 1 tem um metro de comprimento, a cerca do diagrama 2 tem dois metros de comprimento e a cerca do diagrama 3 tem três metros de comprimento.</a:t>
            </a:r>
          </a:p>
        </p:txBody>
      </p:sp>
      <p:sp>
        <p:nvSpPr>
          <p:cNvPr name="TextBox 13" id="13"/>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CERCA DE MADEIRA</a:t>
            </a:r>
          </a:p>
          <a:p>
            <a:pPr algn="ctr" marL="0" indent="0" lvl="0">
              <a:lnSpc>
                <a:spcPts val="9679"/>
              </a:lnSpc>
              <a:spcBef>
                <a:spcPct val="0"/>
              </a:spcBef>
            </a:pPr>
          </a:p>
        </p:txBody>
      </p:sp>
      <p:sp>
        <p:nvSpPr>
          <p:cNvPr name="TextBox 14" id="14"/>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Freeform 7" id="7"/>
          <p:cNvSpPr/>
          <p:nvPr/>
        </p:nvSpPr>
        <p:spPr>
          <a:xfrm flipH="false" flipV="false" rot="0">
            <a:off x="12196758" y="0"/>
            <a:ext cx="6315159" cy="4271344"/>
          </a:xfrm>
          <a:custGeom>
            <a:avLst/>
            <a:gdLst/>
            <a:ahLst/>
            <a:cxnLst/>
            <a:rect r="r" b="b" t="t" l="l"/>
            <a:pathLst>
              <a:path h="4271344" w="6315159">
                <a:moveTo>
                  <a:pt x="0" y="0"/>
                </a:moveTo>
                <a:lnTo>
                  <a:pt x="6315159" y="0"/>
                </a:lnTo>
                <a:lnTo>
                  <a:pt x="6315159" y="4271344"/>
                </a:lnTo>
                <a:lnTo>
                  <a:pt x="0" y="4271344"/>
                </a:lnTo>
                <a:lnTo>
                  <a:pt x="0" y="0"/>
                </a:lnTo>
                <a:close/>
              </a:path>
            </a:pathLst>
          </a:custGeom>
          <a:blipFill>
            <a:blip r:embed="rId3">
              <a:alphaModFix amt="39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098630" y="1326525"/>
            <a:ext cx="12784182" cy="1293081"/>
            <a:chOff x="0" y="0"/>
            <a:chExt cx="3863174" cy="390748"/>
          </a:xfrm>
        </p:grpSpPr>
        <p:sp>
          <p:nvSpPr>
            <p:cNvPr name="Freeform 9" id="9"/>
            <p:cNvSpPr/>
            <p:nvPr/>
          </p:nvSpPr>
          <p:spPr>
            <a:xfrm flipH="false" flipV="false" rot="0">
              <a:off x="0" y="0"/>
              <a:ext cx="3863174" cy="390748"/>
            </a:xfrm>
            <a:custGeom>
              <a:avLst/>
              <a:gdLst/>
              <a:ahLst/>
              <a:cxnLst/>
              <a:rect r="r" b="b" t="t" l="l"/>
              <a:pathLst>
                <a:path h="390748" w="3863174">
                  <a:moveTo>
                    <a:pt x="38757" y="0"/>
                  </a:moveTo>
                  <a:lnTo>
                    <a:pt x="3824417" y="0"/>
                  </a:lnTo>
                  <a:cubicBezTo>
                    <a:pt x="3845822" y="0"/>
                    <a:pt x="3863174" y="17352"/>
                    <a:pt x="3863174" y="38757"/>
                  </a:cubicBezTo>
                  <a:lnTo>
                    <a:pt x="3863174" y="351991"/>
                  </a:lnTo>
                  <a:cubicBezTo>
                    <a:pt x="3863174" y="373396"/>
                    <a:pt x="3845822" y="390748"/>
                    <a:pt x="3824417" y="390748"/>
                  </a:cubicBezTo>
                  <a:lnTo>
                    <a:pt x="38757" y="390748"/>
                  </a:lnTo>
                  <a:cubicBezTo>
                    <a:pt x="17352" y="390748"/>
                    <a:pt x="0" y="373396"/>
                    <a:pt x="0" y="351991"/>
                  </a:cubicBezTo>
                  <a:lnTo>
                    <a:pt x="0" y="38757"/>
                  </a:lnTo>
                  <a:cubicBezTo>
                    <a:pt x="0" y="17352"/>
                    <a:pt x="17352" y="0"/>
                    <a:pt x="38757"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3863174" cy="419323"/>
            </a:xfrm>
            <a:prstGeom prst="rect">
              <a:avLst/>
            </a:prstGeom>
          </p:spPr>
          <p:txBody>
            <a:bodyPr anchor="ctr" rtlCol="false" tIns="34579" lIns="34579" bIns="34579" rIns="34579"/>
            <a:lstStyle/>
            <a:p>
              <a:pPr algn="ctr">
                <a:lnSpc>
                  <a:spcPts val="2240"/>
                </a:lnSpc>
              </a:pPr>
            </a:p>
          </p:txBody>
        </p:sp>
      </p:grpSp>
      <p:grpSp>
        <p:nvGrpSpPr>
          <p:cNvPr name="Group 11" id="11"/>
          <p:cNvGrpSpPr/>
          <p:nvPr/>
        </p:nvGrpSpPr>
        <p:grpSpPr>
          <a:xfrm rot="0">
            <a:off x="7997319" y="2778426"/>
            <a:ext cx="2007866" cy="4806729"/>
            <a:chOff x="0" y="0"/>
            <a:chExt cx="606745" cy="1452516"/>
          </a:xfrm>
        </p:grpSpPr>
        <p:sp>
          <p:nvSpPr>
            <p:cNvPr name="Freeform 12" id="12"/>
            <p:cNvSpPr/>
            <p:nvPr/>
          </p:nvSpPr>
          <p:spPr>
            <a:xfrm flipH="false" flipV="false" rot="0">
              <a:off x="0" y="0"/>
              <a:ext cx="606745" cy="1452516"/>
            </a:xfrm>
            <a:custGeom>
              <a:avLst/>
              <a:gdLst/>
              <a:ahLst/>
              <a:cxnLst/>
              <a:rect r="r" b="b" t="t" l="l"/>
              <a:pathLst>
                <a:path h="1452516" w="606745">
                  <a:moveTo>
                    <a:pt x="246771" y="0"/>
                  </a:moveTo>
                  <a:lnTo>
                    <a:pt x="359974" y="0"/>
                  </a:lnTo>
                  <a:cubicBezTo>
                    <a:pt x="496262" y="0"/>
                    <a:pt x="606745" y="110483"/>
                    <a:pt x="606745" y="246771"/>
                  </a:cubicBezTo>
                  <a:lnTo>
                    <a:pt x="606745" y="1205745"/>
                  </a:lnTo>
                  <a:cubicBezTo>
                    <a:pt x="606745" y="1342033"/>
                    <a:pt x="496262" y="1452516"/>
                    <a:pt x="359974" y="1452516"/>
                  </a:cubicBezTo>
                  <a:lnTo>
                    <a:pt x="246771" y="1452516"/>
                  </a:lnTo>
                  <a:cubicBezTo>
                    <a:pt x="110483" y="1452516"/>
                    <a:pt x="0" y="1342033"/>
                    <a:pt x="0" y="1205745"/>
                  </a:cubicBezTo>
                  <a:lnTo>
                    <a:pt x="0" y="246771"/>
                  </a:lnTo>
                  <a:cubicBezTo>
                    <a:pt x="0" y="110483"/>
                    <a:pt x="110483" y="0"/>
                    <a:pt x="246771"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606745" cy="1481091"/>
            </a:xfrm>
            <a:prstGeom prst="rect">
              <a:avLst/>
            </a:prstGeom>
          </p:spPr>
          <p:txBody>
            <a:bodyPr anchor="ctr" rtlCol="false" tIns="34579" lIns="34579" bIns="34579" rIns="34579"/>
            <a:lstStyle/>
            <a:p>
              <a:pPr algn="ctr">
                <a:lnSpc>
                  <a:spcPts val="2240"/>
                </a:lnSpc>
              </a:pPr>
            </a:p>
          </p:txBody>
        </p:sp>
      </p:grpSp>
      <p:sp>
        <p:nvSpPr>
          <p:cNvPr name="Freeform 14" id="14"/>
          <p:cNvSpPr/>
          <p:nvPr/>
        </p:nvSpPr>
        <p:spPr>
          <a:xfrm flipH="false" flipV="false" rot="0">
            <a:off x="4169319" y="7664566"/>
            <a:ext cx="9949363" cy="1841223"/>
          </a:xfrm>
          <a:custGeom>
            <a:avLst/>
            <a:gdLst/>
            <a:ahLst/>
            <a:cxnLst/>
            <a:rect r="r" b="b" t="t" l="l"/>
            <a:pathLst>
              <a:path h="1841223" w="9949363">
                <a:moveTo>
                  <a:pt x="0" y="0"/>
                </a:moveTo>
                <a:lnTo>
                  <a:pt x="9949362" y="0"/>
                </a:lnTo>
                <a:lnTo>
                  <a:pt x="9949362" y="1841223"/>
                </a:lnTo>
                <a:lnTo>
                  <a:pt x="0" y="1841223"/>
                </a:lnTo>
                <a:lnTo>
                  <a:pt x="0" y="0"/>
                </a:lnTo>
                <a:close/>
              </a:path>
            </a:pathLst>
          </a:custGeom>
          <a:blipFill>
            <a:blip r:embed="rId5"/>
            <a:stretch>
              <a:fillRect l="0" t="0" r="0" b="0"/>
            </a:stretch>
          </a:blipFill>
        </p:spPr>
      </p:sp>
      <p:sp>
        <p:nvSpPr>
          <p:cNvPr name="TextBox 15" id="15"/>
          <p:cNvSpPr txBox="true"/>
          <p:nvPr/>
        </p:nvSpPr>
        <p:spPr>
          <a:xfrm rot="0">
            <a:off x="1234781" y="11793"/>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CERCA DE MADEIRA</a:t>
            </a:r>
          </a:p>
        </p:txBody>
      </p:sp>
      <p:sp>
        <p:nvSpPr>
          <p:cNvPr name="TextBox 16" id="16"/>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
        <p:nvSpPr>
          <p:cNvPr name="TextBox 17" id="17"/>
          <p:cNvSpPr txBox="true"/>
          <p:nvPr/>
        </p:nvSpPr>
        <p:spPr>
          <a:xfrm rot="0">
            <a:off x="3582771" y="1753990"/>
            <a:ext cx="11856731" cy="438150"/>
          </a:xfrm>
          <a:prstGeom prst="rect">
            <a:avLst/>
          </a:prstGeom>
        </p:spPr>
        <p:txBody>
          <a:bodyPr anchor="t" rtlCol="false" tIns="0" lIns="0" bIns="0" rIns="0">
            <a:spAutoFit/>
          </a:bodyPr>
          <a:lstStyle/>
          <a:p>
            <a:pPr algn="ctr">
              <a:lnSpc>
                <a:spcPts val="3467"/>
              </a:lnSpc>
              <a:spcBef>
                <a:spcPct val="0"/>
              </a:spcBef>
            </a:pPr>
            <a:r>
              <a:rPr lang="en-US" b="true" sz="2889" spc="-173">
                <a:solidFill>
                  <a:srgbClr val="000000"/>
                </a:solidFill>
                <a:latin typeface="Space Mono Bold"/>
                <a:ea typeface="Space Mono Bold"/>
                <a:cs typeface="Space Mono Bold"/>
                <a:sym typeface="Space Mono Bold"/>
              </a:rPr>
              <a:t>Questão 1.</a:t>
            </a:r>
            <a:r>
              <a:rPr lang="en-US" sz="2889" spc="-173">
                <a:solidFill>
                  <a:srgbClr val="000000"/>
                </a:solidFill>
                <a:latin typeface="Space Mono"/>
                <a:ea typeface="Space Mono"/>
                <a:cs typeface="Space Mono"/>
                <a:sym typeface="Space Mono"/>
              </a:rPr>
              <a:t> Quantas traves terá uma cerca com seis postes?</a:t>
            </a:r>
          </a:p>
        </p:txBody>
      </p:sp>
      <p:sp>
        <p:nvSpPr>
          <p:cNvPr name="TextBox 18" id="18"/>
          <p:cNvSpPr txBox="true"/>
          <p:nvPr/>
        </p:nvSpPr>
        <p:spPr>
          <a:xfrm rot="0">
            <a:off x="8024160" y="3714941"/>
            <a:ext cx="7415342" cy="2943225"/>
          </a:xfrm>
          <a:prstGeom prst="rect">
            <a:avLst/>
          </a:prstGeom>
        </p:spPr>
        <p:txBody>
          <a:bodyPr anchor="t" rtlCol="false" tIns="0" lIns="0" bIns="0" rIns="0">
            <a:spAutoFit/>
          </a:bodyPr>
          <a:lstStyle/>
          <a:p>
            <a:pPr algn="l">
              <a:lnSpc>
                <a:spcPts val="4667"/>
              </a:lnSpc>
            </a:pPr>
            <a:r>
              <a:rPr lang="en-US" sz="3889" spc="-233" b="true">
                <a:solidFill>
                  <a:srgbClr val="000000"/>
                </a:solidFill>
                <a:latin typeface="Space Mono Bold"/>
                <a:ea typeface="Space Mono Bold"/>
                <a:cs typeface="Space Mono Bold"/>
                <a:sym typeface="Space Mono Bold"/>
              </a:rPr>
              <a:t> A)6</a:t>
            </a:r>
          </a:p>
          <a:p>
            <a:pPr algn="l">
              <a:lnSpc>
                <a:spcPts val="4667"/>
              </a:lnSpc>
            </a:pPr>
            <a:r>
              <a:rPr lang="en-US" sz="3889" spc="-233" b="true">
                <a:solidFill>
                  <a:srgbClr val="000000"/>
                </a:solidFill>
                <a:latin typeface="Space Mono Bold"/>
                <a:ea typeface="Space Mono Bold"/>
                <a:cs typeface="Space Mono Bold"/>
                <a:sym typeface="Space Mono Bold"/>
              </a:rPr>
              <a:t> B)10</a:t>
            </a:r>
          </a:p>
          <a:p>
            <a:pPr algn="l">
              <a:lnSpc>
                <a:spcPts val="4667"/>
              </a:lnSpc>
            </a:pPr>
            <a:r>
              <a:rPr lang="en-US" sz="3889" spc="-233" b="true">
                <a:solidFill>
                  <a:srgbClr val="000000"/>
                </a:solidFill>
                <a:latin typeface="Space Mono Bold"/>
                <a:ea typeface="Space Mono Bold"/>
                <a:cs typeface="Space Mono Bold"/>
                <a:sym typeface="Space Mono Bold"/>
              </a:rPr>
              <a:t> C)12</a:t>
            </a:r>
          </a:p>
          <a:p>
            <a:pPr algn="l">
              <a:lnSpc>
                <a:spcPts val="4667"/>
              </a:lnSpc>
            </a:pPr>
            <a:r>
              <a:rPr lang="en-US" sz="3889" spc="-233" b="true">
                <a:solidFill>
                  <a:srgbClr val="000000"/>
                </a:solidFill>
                <a:latin typeface="Space Mono Bold"/>
                <a:ea typeface="Space Mono Bold"/>
                <a:cs typeface="Space Mono Bold"/>
                <a:sym typeface="Space Mono Bold"/>
              </a:rPr>
              <a:t> D)14</a:t>
            </a:r>
          </a:p>
          <a:p>
            <a:pPr algn="l">
              <a:lnSpc>
                <a:spcPts val="4667"/>
              </a:lnSpc>
              <a:spcBef>
                <a:spcPct val="0"/>
              </a:spcBef>
            </a:pPr>
            <a:r>
              <a:rPr lang="en-US" b="true" sz="3889" spc="-233">
                <a:solidFill>
                  <a:srgbClr val="000000"/>
                </a:solidFill>
                <a:latin typeface="Space Mono Bold"/>
                <a:ea typeface="Space Mono Bold"/>
                <a:cs typeface="Space Mono Bold"/>
                <a:sym typeface="Space Mono Bold"/>
              </a:rPr>
              <a:t> E)16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Freeform 7" id="7"/>
          <p:cNvSpPr/>
          <p:nvPr/>
        </p:nvSpPr>
        <p:spPr>
          <a:xfrm flipH="false" flipV="false" rot="0">
            <a:off x="12196758" y="0"/>
            <a:ext cx="6315159" cy="4271344"/>
          </a:xfrm>
          <a:custGeom>
            <a:avLst/>
            <a:gdLst/>
            <a:ahLst/>
            <a:cxnLst/>
            <a:rect r="r" b="b" t="t" l="l"/>
            <a:pathLst>
              <a:path h="4271344" w="6315159">
                <a:moveTo>
                  <a:pt x="0" y="0"/>
                </a:moveTo>
                <a:lnTo>
                  <a:pt x="6315159" y="0"/>
                </a:lnTo>
                <a:lnTo>
                  <a:pt x="6315159" y="4271344"/>
                </a:lnTo>
                <a:lnTo>
                  <a:pt x="0" y="4271344"/>
                </a:lnTo>
                <a:lnTo>
                  <a:pt x="0" y="0"/>
                </a:lnTo>
                <a:close/>
              </a:path>
            </a:pathLst>
          </a:custGeom>
          <a:blipFill>
            <a:blip r:embed="rId3">
              <a:alphaModFix amt="39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234781" y="216105"/>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CERCA DE MADEIRA</a:t>
            </a:r>
          </a:p>
        </p:txBody>
      </p:sp>
      <p:sp>
        <p:nvSpPr>
          <p:cNvPr name="TextBox 9" id="9"/>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grpSp>
        <p:nvGrpSpPr>
          <p:cNvPr name="Group 10" id="10"/>
          <p:cNvGrpSpPr/>
          <p:nvPr/>
        </p:nvGrpSpPr>
        <p:grpSpPr>
          <a:xfrm rot="0">
            <a:off x="7089395" y="1530837"/>
            <a:ext cx="4109210" cy="1545341"/>
            <a:chOff x="0" y="0"/>
            <a:chExt cx="1238767" cy="465860"/>
          </a:xfrm>
        </p:grpSpPr>
        <p:sp>
          <p:nvSpPr>
            <p:cNvPr name="Freeform 11" id="11"/>
            <p:cNvSpPr/>
            <p:nvPr/>
          </p:nvSpPr>
          <p:spPr>
            <a:xfrm flipH="false" flipV="false" rot="0">
              <a:off x="0" y="0"/>
              <a:ext cx="1238767" cy="465860"/>
            </a:xfrm>
            <a:custGeom>
              <a:avLst/>
              <a:gdLst/>
              <a:ahLst/>
              <a:cxnLst/>
              <a:rect r="r" b="b" t="t" l="l"/>
              <a:pathLst>
                <a:path h="465860" w="1238767">
                  <a:moveTo>
                    <a:pt x="120579" y="0"/>
                  </a:moveTo>
                  <a:lnTo>
                    <a:pt x="1118188" y="0"/>
                  </a:lnTo>
                  <a:cubicBezTo>
                    <a:pt x="1150168" y="0"/>
                    <a:pt x="1180837" y="12704"/>
                    <a:pt x="1203450" y="35317"/>
                  </a:cubicBezTo>
                  <a:cubicBezTo>
                    <a:pt x="1226063" y="57930"/>
                    <a:pt x="1238767" y="88599"/>
                    <a:pt x="1238767" y="120579"/>
                  </a:cubicBezTo>
                  <a:lnTo>
                    <a:pt x="1238767" y="345281"/>
                  </a:lnTo>
                  <a:cubicBezTo>
                    <a:pt x="1238767" y="377261"/>
                    <a:pt x="1226063" y="407930"/>
                    <a:pt x="1203450" y="430543"/>
                  </a:cubicBezTo>
                  <a:cubicBezTo>
                    <a:pt x="1180837" y="453156"/>
                    <a:pt x="1150168" y="465860"/>
                    <a:pt x="1118188" y="465860"/>
                  </a:cubicBezTo>
                  <a:lnTo>
                    <a:pt x="120579" y="465860"/>
                  </a:lnTo>
                  <a:cubicBezTo>
                    <a:pt x="88599" y="465860"/>
                    <a:pt x="57930" y="453156"/>
                    <a:pt x="35317" y="430543"/>
                  </a:cubicBezTo>
                  <a:cubicBezTo>
                    <a:pt x="12704" y="407930"/>
                    <a:pt x="0" y="377261"/>
                    <a:pt x="0" y="345281"/>
                  </a:cubicBezTo>
                  <a:lnTo>
                    <a:pt x="0" y="120579"/>
                  </a:lnTo>
                  <a:cubicBezTo>
                    <a:pt x="0" y="88599"/>
                    <a:pt x="12704" y="57930"/>
                    <a:pt x="35317" y="35317"/>
                  </a:cubicBezTo>
                  <a:cubicBezTo>
                    <a:pt x="57930" y="12704"/>
                    <a:pt x="88599" y="0"/>
                    <a:pt x="120579"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85725"/>
              <a:ext cx="1238767" cy="551585"/>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Resolução:</a:t>
              </a:r>
            </a:p>
          </p:txBody>
        </p:sp>
      </p:grpSp>
      <p:grpSp>
        <p:nvGrpSpPr>
          <p:cNvPr name="Group 13" id="13"/>
          <p:cNvGrpSpPr/>
          <p:nvPr/>
        </p:nvGrpSpPr>
        <p:grpSpPr>
          <a:xfrm rot="0">
            <a:off x="2521837" y="3076177"/>
            <a:ext cx="13427894" cy="5119030"/>
            <a:chOff x="0" y="0"/>
            <a:chExt cx="2181120" cy="831494"/>
          </a:xfrm>
        </p:grpSpPr>
        <p:sp>
          <p:nvSpPr>
            <p:cNvPr name="Freeform 14" id="14"/>
            <p:cNvSpPr/>
            <p:nvPr/>
          </p:nvSpPr>
          <p:spPr>
            <a:xfrm flipH="false" flipV="false" rot="0">
              <a:off x="0" y="0"/>
              <a:ext cx="2181120" cy="831494"/>
            </a:xfrm>
            <a:custGeom>
              <a:avLst/>
              <a:gdLst/>
              <a:ahLst/>
              <a:cxnLst/>
              <a:rect r="r" b="b" t="t" l="l"/>
              <a:pathLst>
                <a:path h="831494" w="2181120">
                  <a:moveTo>
                    <a:pt x="36900" y="0"/>
                  </a:moveTo>
                  <a:lnTo>
                    <a:pt x="2144221" y="0"/>
                  </a:lnTo>
                  <a:cubicBezTo>
                    <a:pt x="2154007" y="0"/>
                    <a:pt x="2163393" y="3888"/>
                    <a:pt x="2170312" y="10808"/>
                  </a:cubicBezTo>
                  <a:cubicBezTo>
                    <a:pt x="2177233" y="17728"/>
                    <a:pt x="2181120" y="27113"/>
                    <a:pt x="2181120" y="36900"/>
                  </a:cubicBezTo>
                  <a:lnTo>
                    <a:pt x="2181120" y="794595"/>
                  </a:lnTo>
                  <a:cubicBezTo>
                    <a:pt x="2181120" y="804381"/>
                    <a:pt x="2177233" y="813767"/>
                    <a:pt x="2170312" y="820687"/>
                  </a:cubicBezTo>
                  <a:cubicBezTo>
                    <a:pt x="2163393" y="827607"/>
                    <a:pt x="2154007" y="831494"/>
                    <a:pt x="2144221" y="831494"/>
                  </a:cubicBezTo>
                  <a:lnTo>
                    <a:pt x="36900" y="831494"/>
                  </a:lnTo>
                  <a:cubicBezTo>
                    <a:pt x="27113" y="831494"/>
                    <a:pt x="17728" y="827607"/>
                    <a:pt x="10808" y="820687"/>
                  </a:cubicBezTo>
                  <a:cubicBezTo>
                    <a:pt x="3888" y="813767"/>
                    <a:pt x="0" y="804381"/>
                    <a:pt x="0" y="794595"/>
                  </a:cubicBezTo>
                  <a:lnTo>
                    <a:pt x="0" y="36900"/>
                  </a:lnTo>
                  <a:cubicBezTo>
                    <a:pt x="0" y="27113"/>
                    <a:pt x="3888" y="17728"/>
                    <a:pt x="10808" y="10808"/>
                  </a:cubicBezTo>
                  <a:cubicBezTo>
                    <a:pt x="17728" y="3888"/>
                    <a:pt x="27113" y="0"/>
                    <a:pt x="3690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2181120" cy="860069"/>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3243557" y="3526730"/>
            <a:ext cx="11800887" cy="4532833"/>
          </a:xfrm>
          <a:prstGeom prst="rect">
            <a:avLst/>
          </a:prstGeom>
        </p:spPr>
        <p:txBody>
          <a:bodyPr anchor="t" rtlCol="false" tIns="0" lIns="0" bIns="0" rIns="0">
            <a:spAutoFit/>
          </a:bodyPr>
          <a:lstStyle/>
          <a:p>
            <a:pPr algn="l">
              <a:lnSpc>
                <a:spcPts val="3589"/>
              </a:lnSpc>
            </a:pPr>
            <a:r>
              <a:rPr lang="en-US" sz="2991" spc="-179" b="true">
                <a:solidFill>
                  <a:srgbClr val="000000"/>
                </a:solidFill>
                <a:latin typeface="Space Mono Bold"/>
                <a:ea typeface="Space Mono Bold"/>
                <a:cs typeface="Space Mono Bold"/>
                <a:sym typeface="Space Mono Bold"/>
              </a:rPr>
              <a:t> Observa</a:t>
            </a:r>
            <a:r>
              <a:rPr lang="en-US" sz="2991" spc="-179" b="true">
                <a:solidFill>
                  <a:srgbClr val="000000"/>
                </a:solidFill>
                <a:latin typeface="Space Mono Bold"/>
                <a:ea typeface="Space Mono Bold"/>
                <a:cs typeface="Space Mono Bold"/>
                <a:sym typeface="Space Mono Bold"/>
              </a:rPr>
              <a:t>ndo o p</a:t>
            </a:r>
            <a:r>
              <a:rPr lang="en-US" sz="2991" spc="-179" b="true">
                <a:solidFill>
                  <a:srgbClr val="000000"/>
                </a:solidFill>
                <a:latin typeface="Space Mono Bold"/>
                <a:ea typeface="Space Mono Bold"/>
                <a:cs typeface="Space Mono Bold"/>
                <a:sym typeface="Space Mono Bold"/>
              </a:rPr>
              <a:t>adrão:</a:t>
            </a:r>
          </a:p>
          <a:p>
            <a:pPr algn="l" marL="645812" indent="-322906" lvl="1">
              <a:lnSpc>
                <a:spcPts val="3589"/>
              </a:lnSpc>
              <a:buFont typeface="Arial"/>
              <a:buChar char="•"/>
            </a:pPr>
            <a:r>
              <a:rPr lang="en-US" b="true" sz="2991" spc="-179">
                <a:solidFill>
                  <a:srgbClr val="000000"/>
                </a:solidFill>
                <a:latin typeface="Space Mono Bold"/>
                <a:ea typeface="Space Mono Bold"/>
                <a:cs typeface="Space Mono Bold"/>
                <a:sym typeface="Space Mono Bold"/>
              </a:rPr>
              <a:t>2 postes → 2 traves</a:t>
            </a:r>
          </a:p>
          <a:p>
            <a:pPr algn="l" marL="645812" indent="-322906" lvl="1">
              <a:lnSpc>
                <a:spcPts val="3589"/>
              </a:lnSpc>
              <a:buFont typeface="Arial"/>
              <a:buChar char="•"/>
            </a:pPr>
            <a:r>
              <a:rPr lang="en-US" b="true" sz="2991" spc="-179">
                <a:solidFill>
                  <a:srgbClr val="000000"/>
                </a:solidFill>
                <a:latin typeface="Space Mono Bold"/>
                <a:ea typeface="Space Mono Bold"/>
                <a:cs typeface="Space Mono Bold"/>
                <a:sym typeface="Space Mono Bold"/>
              </a:rPr>
              <a:t>3 postes → 4 traves</a:t>
            </a:r>
          </a:p>
          <a:p>
            <a:pPr algn="l" marL="645812" indent="-322906" lvl="1">
              <a:lnSpc>
                <a:spcPts val="3589"/>
              </a:lnSpc>
              <a:buFont typeface="Arial"/>
              <a:buChar char="•"/>
            </a:pPr>
            <a:r>
              <a:rPr lang="en-US" b="true" sz="2991" spc="-179">
                <a:solidFill>
                  <a:srgbClr val="000000"/>
                </a:solidFill>
                <a:latin typeface="Space Mono Bold"/>
                <a:ea typeface="Space Mono Bold"/>
                <a:cs typeface="Space Mono Bold"/>
                <a:sym typeface="Space Mono Bold"/>
              </a:rPr>
              <a:t>4 postes → 6 traves</a:t>
            </a:r>
          </a:p>
          <a:p>
            <a:pPr algn="l">
              <a:lnSpc>
                <a:spcPts val="3589"/>
              </a:lnSpc>
            </a:pPr>
            <a:r>
              <a:rPr lang="en-US" sz="2991" spc="-179" b="true">
                <a:solidFill>
                  <a:srgbClr val="000000"/>
                </a:solidFill>
                <a:latin typeface="Space Mono Bold"/>
                <a:ea typeface="Space Mono Bold"/>
                <a:cs typeface="Space Mono Bold"/>
                <a:sym typeface="Space Mono Bold"/>
              </a:rPr>
              <a:t>O número de traves segue a regra:</a:t>
            </a:r>
          </a:p>
          <a:p>
            <a:pPr algn="l">
              <a:lnSpc>
                <a:spcPts val="3589"/>
              </a:lnSpc>
            </a:pPr>
            <a:r>
              <a:rPr lang="en-US" sz="2991" spc="-179" b="true">
                <a:solidFill>
                  <a:srgbClr val="000000"/>
                </a:solidFill>
                <a:latin typeface="Space Mono Bold"/>
                <a:ea typeface="Space Mono Bold"/>
                <a:cs typeface="Space Mono Bold"/>
                <a:sym typeface="Space Mono Bold"/>
              </a:rPr>
              <a:t>Traves = 2 × (Postes - 1)</a:t>
            </a:r>
          </a:p>
          <a:p>
            <a:pPr algn="l">
              <a:lnSpc>
                <a:spcPts val="3589"/>
              </a:lnSpc>
            </a:pPr>
            <a:r>
              <a:rPr lang="en-US" sz="2991" spc="-179" b="true">
                <a:solidFill>
                  <a:srgbClr val="000000"/>
                </a:solidFill>
                <a:latin typeface="Space Mono Bold"/>
                <a:ea typeface="Space Mono Bold"/>
                <a:cs typeface="Space Mono Bold"/>
                <a:sym typeface="Space Mono Bold"/>
              </a:rPr>
              <a:t>Para 6 postes:</a:t>
            </a:r>
          </a:p>
          <a:p>
            <a:pPr algn="l">
              <a:lnSpc>
                <a:spcPts val="3589"/>
              </a:lnSpc>
            </a:pPr>
            <a:r>
              <a:rPr lang="en-US" sz="2991" spc="-179" b="true">
                <a:solidFill>
                  <a:srgbClr val="000000"/>
                </a:solidFill>
                <a:latin typeface="Space Mono Bold"/>
                <a:ea typeface="Space Mono Bold"/>
                <a:cs typeface="Space Mono Bold"/>
                <a:sym typeface="Space Mono Bold"/>
              </a:rPr>
              <a:t>Traves = 2 × (6 - 1) = 10</a:t>
            </a:r>
          </a:p>
          <a:p>
            <a:pPr algn="l">
              <a:lnSpc>
                <a:spcPts val="3589"/>
              </a:lnSpc>
            </a:pPr>
            <a:r>
              <a:rPr lang="en-US" sz="2991" spc="-179" b="true">
                <a:solidFill>
                  <a:srgbClr val="000000"/>
                </a:solidFill>
                <a:latin typeface="Space Mono Bold"/>
                <a:ea typeface="Space Mono Bold"/>
                <a:cs typeface="Space Mono Bold"/>
                <a:sym typeface="Space Mono Bold"/>
              </a:rPr>
              <a:t>Portanto, uma cerca com 6 postes terá 10 traves.</a:t>
            </a:r>
          </a:p>
          <a:p>
            <a:pPr algn="l">
              <a:lnSpc>
                <a:spcPts val="3589"/>
              </a:lnSpc>
              <a:spcBef>
                <a:spcPct val="0"/>
              </a:spcBef>
            </a:pPr>
          </a:p>
        </p:txBody>
      </p:sp>
      <p:grpSp>
        <p:nvGrpSpPr>
          <p:cNvPr name="Group 17" id="17"/>
          <p:cNvGrpSpPr/>
          <p:nvPr/>
        </p:nvGrpSpPr>
        <p:grpSpPr>
          <a:xfrm rot="0">
            <a:off x="7307382" y="8195207"/>
            <a:ext cx="3673235" cy="1843745"/>
            <a:chOff x="0" y="0"/>
            <a:chExt cx="1107337" cy="555817"/>
          </a:xfrm>
        </p:grpSpPr>
        <p:sp>
          <p:nvSpPr>
            <p:cNvPr name="Freeform 18" id="18"/>
            <p:cNvSpPr/>
            <p:nvPr/>
          </p:nvSpPr>
          <p:spPr>
            <a:xfrm flipH="false" flipV="false" rot="0">
              <a:off x="0" y="0"/>
              <a:ext cx="1107337" cy="555817"/>
            </a:xfrm>
            <a:custGeom>
              <a:avLst/>
              <a:gdLst/>
              <a:ahLst/>
              <a:cxnLst/>
              <a:rect r="r" b="b" t="t" l="l"/>
              <a:pathLst>
                <a:path h="555817" w="1107337">
                  <a:moveTo>
                    <a:pt x="134890" y="0"/>
                  </a:moveTo>
                  <a:lnTo>
                    <a:pt x="972447" y="0"/>
                  </a:lnTo>
                  <a:cubicBezTo>
                    <a:pt x="1008222" y="0"/>
                    <a:pt x="1042532" y="14212"/>
                    <a:pt x="1067829" y="39508"/>
                  </a:cubicBezTo>
                  <a:cubicBezTo>
                    <a:pt x="1093126" y="64805"/>
                    <a:pt x="1107337" y="99115"/>
                    <a:pt x="1107337" y="134890"/>
                  </a:cubicBezTo>
                  <a:lnTo>
                    <a:pt x="1107337" y="420927"/>
                  </a:lnTo>
                  <a:cubicBezTo>
                    <a:pt x="1107337" y="456702"/>
                    <a:pt x="1093126" y="491012"/>
                    <a:pt x="1067829" y="516309"/>
                  </a:cubicBezTo>
                  <a:cubicBezTo>
                    <a:pt x="1042532" y="541606"/>
                    <a:pt x="1008222" y="555817"/>
                    <a:pt x="972447" y="555817"/>
                  </a:cubicBezTo>
                  <a:lnTo>
                    <a:pt x="134890" y="555817"/>
                  </a:lnTo>
                  <a:cubicBezTo>
                    <a:pt x="60392" y="555817"/>
                    <a:pt x="0" y="495425"/>
                    <a:pt x="0" y="420927"/>
                  </a:cubicBezTo>
                  <a:lnTo>
                    <a:pt x="0" y="134890"/>
                  </a:lnTo>
                  <a:cubicBezTo>
                    <a:pt x="0" y="99115"/>
                    <a:pt x="14212" y="64805"/>
                    <a:pt x="39508" y="39508"/>
                  </a:cubicBezTo>
                  <a:cubicBezTo>
                    <a:pt x="64805" y="14212"/>
                    <a:pt x="99115" y="0"/>
                    <a:pt x="134890" y="0"/>
                  </a:cubicBezTo>
                  <a:close/>
                </a:path>
              </a:pathLst>
            </a:custGeom>
            <a:solidFill>
              <a:srgbClr val="169D53"/>
            </a:solidFill>
            <a:ln w="57150" cap="rnd">
              <a:solidFill>
                <a:srgbClr val="000000"/>
              </a:solidFill>
              <a:prstDash val="solid"/>
              <a:round/>
            </a:ln>
          </p:spPr>
        </p:sp>
        <p:sp>
          <p:nvSpPr>
            <p:cNvPr name="TextBox 19" id="19"/>
            <p:cNvSpPr txBox="true"/>
            <p:nvPr/>
          </p:nvSpPr>
          <p:spPr>
            <a:xfrm>
              <a:off x="0" y="-85725"/>
              <a:ext cx="1107337" cy="641542"/>
            </a:xfrm>
            <a:prstGeom prst="rect">
              <a:avLst/>
            </a:prstGeom>
          </p:spPr>
          <p:txBody>
            <a:bodyPr anchor="ctr" rtlCol="false" tIns="34661" lIns="34661" bIns="34661" rIns="34661"/>
            <a:lstStyle/>
            <a:p>
              <a:pPr algn="ctr">
                <a:lnSpc>
                  <a:spcPts val="6019"/>
                </a:lnSpc>
              </a:pPr>
              <a:r>
                <a:rPr lang="en-US" b="true" sz="4299">
                  <a:solidFill>
                    <a:srgbClr val="000000"/>
                  </a:solidFill>
                  <a:latin typeface="Space Mono Bold"/>
                  <a:ea typeface="Space Mono Bold"/>
                  <a:cs typeface="Space Mono Bold"/>
                  <a:sym typeface="Space Mono Bold"/>
                </a:rPr>
                <a:t>Resposta: Letra B)10</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sp>
        <p:nvSpPr>
          <p:cNvPr name="Freeform 7" id="7"/>
          <p:cNvSpPr/>
          <p:nvPr/>
        </p:nvSpPr>
        <p:spPr>
          <a:xfrm flipH="false" flipV="false" rot="0">
            <a:off x="12196758" y="0"/>
            <a:ext cx="6315159" cy="4271344"/>
          </a:xfrm>
          <a:custGeom>
            <a:avLst/>
            <a:gdLst/>
            <a:ahLst/>
            <a:cxnLst/>
            <a:rect r="r" b="b" t="t" l="l"/>
            <a:pathLst>
              <a:path h="4271344" w="6315159">
                <a:moveTo>
                  <a:pt x="0" y="0"/>
                </a:moveTo>
                <a:lnTo>
                  <a:pt x="6315159" y="0"/>
                </a:lnTo>
                <a:lnTo>
                  <a:pt x="6315159" y="4271344"/>
                </a:lnTo>
                <a:lnTo>
                  <a:pt x="0" y="4271344"/>
                </a:lnTo>
                <a:lnTo>
                  <a:pt x="0" y="0"/>
                </a:lnTo>
                <a:close/>
              </a:path>
            </a:pathLst>
          </a:custGeom>
          <a:blipFill>
            <a:blip r:embed="rId3">
              <a:alphaModFix amt="39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055363" y="1326525"/>
            <a:ext cx="14177275" cy="2422347"/>
            <a:chOff x="0" y="0"/>
            <a:chExt cx="4284145" cy="731994"/>
          </a:xfrm>
        </p:grpSpPr>
        <p:sp>
          <p:nvSpPr>
            <p:cNvPr name="Freeform 9" id="9"/>
            <p:cNvSpPr/>
            <p:nvPr/>
          </p:nvSpPr>
          <p:spPr>
            <a:xfrm flipH="false" flipV="false" rot="0">
              <a:off x="0" y="0"/>
              <a:ext cx="4284145" cy="731994"/>
            </a:xfrm>
            <a:custGeom>
              <a:avLst/>
              <a:gdLst/>
              <a:ahLst/>
              <a:cxnLst/>
              <a:rect r="r" b="b" t="t" l="l"/>
              <a:pathLst>
                <a:path h="731994" w="4284145">
                  <a:moveTo>
                    <a:pt x="34949" y="0"/>
                  </a:moveTo>
                  <a:lnTo>
                    <a:pt x="4249196" y="0"/>
                  </a:lnTo>
                  <a:cubicBezTo>
                    <a:pt x="4268498" y="0"/>
                    <a:pt x="4284145" y="15647"/>
                    <a:pt x="4284145" y="34949"/>
                  </a:cubicBezTo>
                  <a:lnTo>
                    <a:pt x="4284145" y="697045"/>
                  </a:lnTo>
                  <a:cubicBezTo>
                    <a:pt x="4284145" y="716347"/>
                    <a:pt x="4268498" y="731994"/>
                    <a:pt x="4249196" y="731994"/>
                  </a:cubicBezTo>
                  <a:lnTo>
                    <a:pt x="34949" y="731994"/>
                  </a:lnTo>
                  <a:cubicBezTo>
                    <a:pt x="15647" y="731994"/>
                    <a:pt x="0" y="716347"/>
                    <a:pt x="0" y="697045"/>
                  </a:cubicBezTo>
                  <a:lnTo>
                    <a:pt x="0" y="34949"/>
                  </a:lnTo>
                  <a:cubicBezTo>
                    <a:pt x="0" y="15647"/>
                    <a:pt x="15647" y="0"/>
                    <a:pt x="34949"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4284145" cy="760569"/>
            </a:xfrm>
            <a:prstGeom prst="rect">
              <a:avLst/>
            </a:prstGeom>
          </p:spPr>
          <p:txBody>
            <a:bodyPr anchor="ctr" rtlCol="false" tIns="34579" lIns="34579" bIns="34579" rIns="34579"/>
            <a:lstStyle/>
            <a:p>
              <a:pPr algn="ctr">
                <a:lnSpc>
                  <a:spcPts val="2240"/>
                </a:lnSpc>
              </a:pPr>
            </a:p>
          </p:txBody>
        </p:sp>
      </p:grpSp>
      <p:grpSp>
        <p:nvGrpSpPr>
          <p:cNvPr name="Group 11" id="11"/>
          <p:cNvGrpSpPr/>
          <p:nvPr/>
        </p:nvGrpSpPr>
        <p:grpSpPr>
          <a:xfrm rot="0">
            <a:off x="8183586" y="3899069"/>
            <a:ext cx="1920828" cy="5226879"/>
            <a:chOff x="0" y="0"/>
            <a:chExt cx="533786" cy="1452516"/>
          </a:xfrm>
        </p:grpSpPr>
        <p:sp>
          <p:nvSpPr>
            <p:cNvPr name="Freeform 12" id="12"/>
            <p:cNvSpPr/>
            <p:nvPr/>
          </p:nvSpPr>
          <p:spPr>
            <a:xfrm flipH="false" flipV="false" rot="0">
              <a:off x="0" y="0"/>
              <a:ext cx="533786" cy="1452516"/>
            </a:xfrm>
            <a:custGeom>
              <a:avLst/>
              <a:gdLst/>
              <a:ahLst/>
              <a:cxnLst/>
              <a:rect r="r" b="b" t="t" l="l"/>
              <a:pathLst>
                <a:path h="1452516" w="533786">
                  <a:moveTo>
                    <a:pt x="257953" y="0"/>
                  </a:moveTo>
                  <a:lnTo>
                    <a:pt x="275833" y="0"/>
                  </a:lnTo>
                  <a:cubicBezTo>
                    <a:pt x="344247" y="0"/>
                    <a:pt x="409858" y="27177"/>
                    <a:pt x="458233" y="75553"/>
                  </a:cubicBezTo>
                  <a:cubicBezTo>
                    <a:pt x="506609" y="123928"/>
                    <a:pt x="533786" y="189539"/>
                    <a:pt x="533786" y="257953"/>
                  </a:cubicBezTo>
                  <a:lnTo>
                    <a:pt x="533786" y="1194564"/>
                  </a:lnTo>
                  <a:cubicBezTo>
                    <a:pt x="533786" y="1262977"/>
                    <a:pt x="506609" y="1328588"/>
                    <a:pt x="458233" y="1376964"/>
                  </a:cubicBezTo>
                  <a:cubicBezTo>
                    <a:pt x="409858" y="1425339"/>
                    <a:pt x="344247" y="1452516"/>
                    <a:pt x="275833" y="1452516"/>
                  </a:cubicBezTo>
                  <a:lnTo>
                    <a:pt x="257953" y="1452516"/>
                  </a:lnTo>
                  <a:cubicBezTo>
                    <a:pt x="115489" y="1452516"/>
                    <a:pt x="0" y="1337027"/>
                    <a:pt x="0" y="1194564"/>
                  </a:cubicBezTo>
                  <a:lnTo>
                    <a:pt x="0" y="257953"/>
                  </a:lnTo>
                  <a:cubicBezTo>
                    <a:pt x="0" y="189539"/>
                    <a:pt x="27177" y="123928"/>
                    <a:pt x="75553" y="75553"/>
                  </a:cubicBezTo>
                  <a:cubicBezTo>
                    <a:pt x="123928" y="27177"/>
                    <a:pt x="189539" y="0"/>
                    <a:pt x="257953"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533786" cy="1481091"/>
            </a:xfrm>
            <a:prstGeom prst="rect">
              <a:avLst/>
            </a:prstGeom>
          </p:spPr>
          <p:txBody>
            <a:bodyPr anchor="ctr" rtlCol="false" tIns="34579" lIns="34579" bIns="34579" rIns="34579"/>
            <a:lstStyle/>
            <a:p>
              <a:pPr algn="ctr">
                <a:lnSpc>
                  <a:spcPts val="2240"/>
                </a:lnSpc>
              </a:pPr>
            </a:p>
          </p:txBody>
        </p:sp>
      </p:grpSp>
      <p:sp>
        <p:nvSpPr>
          <p:cNvPr name="TextBox 14" id="14"/>
          <p:cNvSpPr txBox="true"/>
          <p:nvPr/>
        </p:nvSpPr>
        <p:spPr>
          <a:xfrm rot="0">
            <a:off x="1234781" y="11793"/>
            <a:ext cx="15818438" cy="1314732"/>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CERCA DE MADEIRA</a:t>
            </a:r>
          </a:p>
        </p:txBody>
      </p:sp>
      <p:sp>
        <p:nvSpPr>
          <p:cNvPr name="TextBox 15" id="15"/>
          <p:cNvSpPr txBox="true"/>
          <p:nvPr/>
        </p:nvSpPr>
        <p:spPr>
          <a:xfrm rot="0">
            <a:off x="13676632" y="9585200"/>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1</a:t>
            </a:r>
          </a:p>
        </p:txBody>
      </p:sp>
      <p:sp>
        <p:nvSpPr>
          <p:cNvPr name="TextBox 16" id="16"/>
          <p:cNvSpPr txBox="true"/>
          <p:nvPr/>
        </p:nvSpPr>
        <p:spPr>
          <a:xfrm rot="0">
            <a:off x="2408776" y="1781499"/>
            <a:ext cx="13470448" cy="1502873"/>
          </a:xfrm>
          <a:prstGeom prst="rect">
            <a:avLst/>
          </a:prstGeom>
        </p:spPr>
        <p:txBody>
          <a:bodyPr anchor="t" rtlCol="false" tIns="0" lIns="0" bIns="0" rIns="0">
            <a:spAutoFit/>
          </a:bodyPr>
          <a:lstStyle/>
          <a:p>
            <a:pPr algn="ctr">
              <a:lnSpc>
                <a:spcPts val="3939"/>
              </a:lnSpc>
              <a:spcBef>
                <a:spcPct val="0"/>
              </a:spcBef>
            </a:pPr>
            <a:r>
              <a:rPr lang="en-US" b="true" sz="3283" spc="-196">
                <a:solidFill>
                  <a:srgbClr val="000000"/>
                </a:solidFill>
                <a:latin typeface="Space Mono Bold"/>
                <a:ea typeface="Space Mono Bold"/>
                <a:cs typeface="Space Mono Bold"/>
                <a:sym typeface="Space Mono Bold"/>
              </a:rPr>
              <a:t>Questão 2. </a:t>
            </a:r>
            <a:r>
              <a:rPr lang="en-US" sz="3283" spc="-196">
                <a:solidFill>
                  <a:srgbClr val="000000"/>
                </a:solidFill>
                <a:latin typeface="Space Mono"/>
                <a:ea typeface="Space Mono"/>
                <a:cs typeface="Space Mono"/>
                <a:sym typeface="Space Mono"/>
              </a:rPr>
              <a:t>Se Maria tem exatamente 27 traves e 17 postes, quantos metros de comprimento tem a maior cerca ela pode construir?</a:t>
            </a:r>
          </a:p>
        </p:txBody>
      </p:sp>
      <p:sp>
        <p:nvSpPr>
          <p:cNvPr name="TextBox 17" id="17"/>
          <p:cNvSpPr txBox="true"/>
          <p:nvPr/>
        </p:nvSpPr>
        <p:spPr>
          <a:xfrm rot="0">
            <a:off x="8183586" y="4916610"/>
            <a:ext cx="1754229" cy="3201321"/>
          </a:xfrm>
          <a:prstGeom prst="rect">
            <a:avLst/>
          </a:prstGeom>
        </p:spPr>
        <p:txBody>
          <a:bodyPr anchor="t" rtlCol="false" tIns="0" lIns="0" bIns="0" rIns="0">
            <a:spAutoFit/>
          </a:bodyPr>
          <a:lstStyle/>
          <a:p>
            <a:pPr algn="l">
              <a:lnSpc>
                <a:spcPts val="5075"/>
              </a:lnSpc>
            </a:pPr>
            <a:r>
              <a:rPr lang="en-US" sz="4229" spc="-253" b="true">
                <a:solidFill>
                  <a:srgbClr val="000000"/>
                </a:solidFill>
                <a:latin typeface="Space Mono Bold"/>
                <a:ea typeface="Space Mono Bold"/>
                <a:cs typeface="Space Mono Bold"/>
                <a:sym typeface="Space Mono Bold"/>
              </a:rPr>
              <a:t> A)13</a:t>
            </a:r>
          </a:p>
          <a:p>
            <a:pPr algn="l">
              <a:lnSpc>
                <a:spcPts val="5075"/>
              </a:lnSpc>
            </a:pPr>
            <a:r>
              <a:rPr lang="en-US" sz="4229" spc="-253" b="true">
                <a:solidFill>
                  <a:srgbClr val="000000"/>
                </a:solidFill>
                <a:latin typeface="Space Mono Bold"/>
                <a:ea typeface="Space Mono Bold"/>
                <a:cs typeface="Space Mono Bold"/>
                <a:sym typeface="Space Mono Bold"/>
              </a:rPr>
              <a:t> B)16</a:t>
            </a:r>
          </a:p>
          <a:p>
            <a:pPr algn="l">
              <a:lnSpc>
                <a:spcPts val="5075"/>
              </a:lnSpc>
            </a:pPr>
            <a:r>
              <a:rPr lang="en-US" sz="4229" spc="-253" b="true">
                <a:solidFill>
                  <a:srgbClr val="000000"/>
                </a:solidFill>
                <a:latin typeface="Space Mono Bold"/>
                <a:ea typeface="Space Mono Bold"/>
                <a:cs typeface="Space Mono Bold"/>
                <a:sym typeface="Space Mono Bold"/>
              </a:rPr>
              <a:t> C)17</a:t>
            </a:r>
          </a:p>
          <a:p>
            <a:pPr algn="l">
              <a:lnSpc>
                <a:spcPts val="5075"/>
              </a:lnSpc>
            </a:pPr>
            <a:r>
              <a:rPr lang="en-US" sz="4229" spc="-253" b="true">
                <a:solidFill>
                  <a:srgbClr val="000000"/>
                </a:solidFill>
                <a:latin typeface="Space Mono Bold"/>
                <a:ea typeface="Space Mono Bold"/>
                <a:cs typeface="Space Mono Bold"/>
                <a:sym typeface="Space Mono Bold"/>
              </a:rPr>
              <a:t> D)26</a:t>
            </a:r>
          </a:p>
          <a:p>
            <a:pPr algn="l">
              <a:lnSpc>
                <a:spcPts val="5075"/>
              </a:lnSpc>
              <a:spcBef>
                <a:spcPct val="0"/>
              </a:spcBef>
            </a:pPr>
            <a:r>
              <a:rPr lang="en-US" b="true" sz="4229" spc="-253">
                <a:solidFill>
                  <a:srgbClr val="000000"/>
                </a:solidFill>
                <a:latin typeface="Space Mono Bold"/>
                <a:ea typeface="Space Mono Bold"/>
                <a:cs typeface="Space Mono Bold"/>
                <a:sym typeface="Space Mono Bold"/>
              </a:rPr>
              <a:t> E)27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DAGiCOg1h7Q</dc:identifier>
  <dcterms:modified xsi:type="dcterms:W3CDTF">2011-08-01T06:04:30Z</dcterms:modified>
  <cp:revision>1</cp:revision>
  <dc:title>Exerc_Codelab_copia</dc:title>
</cp:coreProperties>
</file>