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8288000" cy="10287000"/>
  <p:notesSz cx="6858000" cy="9144000"/>
  <p:embeddedFontLst>
    <p:embeddedFont>
      <p:font typeface="Bugaki Italics" charset="1" panose="00000000000000000000"/>
      <p:regular r:id="rId50"/>
    </p:embeddedFont>
    <p:embeddedFont>
      <p:font typeface="Space Mono Bold" charset="1" panose="02000809030000020004"/>
      <p:regular r:id="rId51"/>
    </p:embeddedFont>
    <p:embeddedFont>
      <p:font typeface="Open Sans Extra Bold" charset="1" panose="020B0906030804020204"/>
      <p:regular r:id="rId52"/>
    </p:embeddedFont>
    <p:embeddedFont>
      <p:font typeface="Open Sans" charset="1" panose="020B0606030504020204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2806823" y="3133249"/>
            <a:ext cx="13805342" cy="515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40"/>
              </a:lnSpc>
            </a:pPr>
            <a:r>
              <a:rPr lang="en-US" sz="15402" i="true" spc="-158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MARATONA</a:t>
            </a:r>
          </a:p>
          <a:p>
            <a:pPr algn="ctr">
              <a:lnSpc>
                <a:spcPts val="14940"/>
              </a:lnSpc>
            </a:pPr>
            <a:r>
              <a:rPr lang="en-US" sz="15402" i="true" spc="-158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OBI</a:t>
            </a:r>
          </a:p>
          <a:p>
            <a:pPr algn="ctr">
              <a:lnSpc>
                <a:spcPts val="8369"/>
              </a:lnSpc>
            </a:pPr>
            <a:r>
              <a:rPr lang="en-US" sz="8628" i="true" spc="-888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NÍVEL 2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700402" y="4546665"/>
            <a:ext cx="6830466" cy="5610366"/>
            <a:chOff x="0" y="0"/>
            <a:chExt cx="9107287" cy="74804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107287" cy="6705216"/>
            </a:xfrm>
            <a:custGeom>
              <a:avLst/>
              <a:gdLst/>
              <a:ahLst/>
              <a:cxnLst/>
              <a:rect r="r" b="b" t="t" l="l"/>
              <a:pathLst>
                <a:path h="6705216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6705216"/>
                  </a:lnTo>
                  <a:lnTo>
                    <a:pt x="0" y="6705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41665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Quadrados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385004" y="2236263"/>
            <a:ext cx="7568428" cy="2310401"/>
            <a:chOff x="0" y="0"/>
            <a:chExt cx="1993331" cy="60850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93331" cy="608501"/>
            </a:xfrm>
            <a:custGeom>
              <a:avLst/>
              <a:gdLst/>
              <a:ahLst/>
              <a:cxnLst/>
              <a:rect r="r" b="b" t="t" l="l"/>
              <a:pathLst>
                <a:path h="608501" w="1993331">
                  <a:moveTo>
                    <a:pt x="52169" y="0"/>
                  </a:moveTo>
                  <a:lnTo>
                    <a:pt x="1941162" y="0"/>
                  </a:lnTo>
                  <a:cubicBezTo>
                    <a:pt x="1954998" y="0"/>
                    <a:pt x="1968267" y="5496"/>
                    <a:pt x="1978051" y="15280"/>
                  </a:cubicBezTo>
                  <a:cubicBezTo>
                    <a:pt x="1987834" y="25064"/>
                    <a:pt x="1993331" y="38333"/>
                    <a:pt x="1993331" y="52169"/>
                  </a:cubicBezTo>
                  <a:lnTo>
                    <a:pt x="1993331" y="556332"/>
                  </a:lnTo>
                  <a:cubicBezTo>
                    <a:pt x="1993331" y="570168"/>
                    <a:pt x="1987834" y="583437"/>
                    <a:pt x="1978051" y="593221"/>
                  </a:cubicBezTo>
                  <a:cubicBezTo>
                    <a:pt x="1968267" y="603004"/>
                    <a:pt x="1954998" y="608501"/>
                    <a:pt x="1941162" y="608501"/>
                  </a:cubicBezTo>
                  <a:lnTo>
                    <a:pt x="52169" y="608501"/>
                  </a:lnTo>
                  <a:cubicBezTo>
                    <a:pt x="38333" y="608501"/>
                    <a:pt x="25064" y="603004"/>
                    <a:pt x="15280" y="593221"/>
                  </a:cubicBezTo>
                  <a:cubicBezTo>
                    <a:pt x="5496" y="583437"/>
                    <a:pt x="0" y="570168"/>
                    <a:pt x="0" y="556332"/>
                  </a:cubicBezTo>
                  <a:lnTo>
                    <a:pt x="0" y="52169"/>
                  </a:lnTo>
                  <a:cubicBezTo>
                    <a:pt x="0" y="38333"/>
                    <a:pt x="5496" y="25064"/>
                    <a:pt x="15280" y="15280"/>
                  </a:cubicBezTo>
                  <a:cubicBezTo>
                    <a:pt x="25064" y="5496"/>
                    <a:pt x="38333" y="0"/>
                    <a:pt x="5216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993331" cy="646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552048" y="2421589"/>
            <a:ext cx="7401384" cy="173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Para resolver a Questão 1, vamos preencher uma tabela que nos ajudará a observar o padrão do total de quadrados a cada diagrama.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416626" y="3851391"/>
            <a:ext cx="9058886" cy="4139978"/>
            <a:chOff x="0" y="0"/>
            <a:chExt cx="12078514" cy="5519971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2078514" cy="5519971"/>
              <a:chOff x="0" y="0"/>
              <a:chExt cx="2727188" cy="1246345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2727188" cy="1246345"/>
              </a:xfrm>
              <a:custGeom>
                <a:avLst/>
                <a:gdLst/>
                <a:ahLst/>
                <a:cxnLst/>
                <a:rect r="r" b="b" t="t" l="l"/>
                <a:pathLst>
                  <a:path h="1246345" w="2727188">
                    <a:moveTo>
                      <a:pt x="38131" y="0"/>
                    </a:moveTo>
                    <a:lnTo>
                      <a:pt x="2689057" y="0"/>
                    </a:lnTo>
                    <a:cubicBezTo>
                      <a:pt x="2699170" y="0"/>
                      <a:pt x="2708869" y="4017"/>
                      <a:pt x="2716019" y="11168"/>
                    </a:cubicBezTo>
                    <a:cubicBezTo>
                      <a:pt x="2723170" y="18319"/>
                      <a:pt x="2727188" y="28018"/>
                      <a:pt x="2727188" y="38131"/>
                    </a:cubicBezTo>
                    <a:lnTo>
                      <a:pt x="2727188" y="1208214"/>
                    </a:lnTo>
                    <a:cubicBezTo>
                      <a:pt x="2727188" y="1229273"/>
                      <a:pt x="2710116" y="1246345"/>
                      <a:pt x="2689057" y="1246345"/>
                    </a:cubicBezTo>
                    <a:lnTo>
                      <a:pt x="38131" y="1246345"/>
                    </a:lnTo>
                    <a:cubicBezTo>
                      <a:pt x="28018" y="1246345"/>
                      <a:pt x="18319" y="1242328"/>
                      <a:pt x="11168" y="1235177"/>
                    </a:cubicBezTo>
                    <a:cubicBezTo>
                      <a:pt x="4017" y="1228026"/>
                      <a:pt x="0" y="1218327"/>
                      <a:pt x="0" y="1208214"/>
                    </a:cubicBezTo>
                    <a:lnTo>
                      <a:pt x="0" y="38131"/>
                    </a:lnTo>
                    <a:cubicBezTo>
                      <a:pt x="0" y="17072"/>
                      <a:pt x="17072" y="0"/>
                      <a:pt x="38131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2727188" cy="12844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902080" y="462275"/>
              <a:ext cx="10550058" cy="4682179"/>
            </a:xfrm>
            <a:custGeom>
              <a:avLst/>
              <a:gdLst/>
              <a:ahLst/>
              <a:cxnLst/>
              <a:rect r="r" b="b" t="t" l="l"/>
              <a:pathLst>
                <a:path h="4682179" w="10550058">
                  <a:moveTo>
                    <a:pt x="0" y="0"/>
                  </a:moveTo>
                  <a:lnTo>
                    <a:pt x="10550058" y="0"/>
                  </a:lnTo>
                  <a:lnTo>
                    <a:pt x="10550058" y="4682179"/>
                  </a:lnTo>
                  <a:lnTo>
                    <a:pt x="0" y="46821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813" t="0" r="-10584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416626" y="2236263"/>
            <a:ext cx="9207286" cy="1292791"/>
            <a:chOff x="0" y="0"/>
            <a:chExt cx="12276381" cy="1723721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12276381" cy="1723721"/>
              <a:chOff x="0" y="0"/>
              <a:chExt cx="2424964" cy="340488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2424964" cy="340488"/>
              </a:xfrm>
              <a:custGeom>
                <a:avLst/>
                <a:gdLst/>
                <a:ahLst/>
                <a:cxnLst/>
                <a:rect r="r" b="b" t="t" l="l"/>
                <a:pathLst>
                  <a:path h="340488" w="2424964">
                    <a:moveTo>
                      <a:pt x="42883" y="0"/>
                    </a:moveTo>
                    <a:lnTo>
                      <a:pt x="2382081" y="0"/>
                    </a:lnTo>
                    <a:cubicBezTo>
                      <a:pt x="2405765" y="0"/>
                      <a:pt x="2424964" y="19199"/>
                      <a:pt x="2424964" y="42883"/>
                    </a:cubicBezTo>
                    <a:lnTo>
                      <a:pt x="2424964" y="297605"/>
                    </a:lnTo>
                    <a:cubicBezTo>
                      <a:pt x="2424964" y="321289"/>
                      <a:pt x="2405765" y="340488"/>
                      <a:pt x="2382081" y="340488"/>
                    </a:cubicBezTo>
                    <a:lnTo>
                      <a:pt x="42883" y="340488"/>
                    </a:lnTo>
                    <a:cubicBezTo>
                      <a:pt x="19199" y="340488"/>
                      <a:pt x="0" y="321289"/>
                      <a:pt x="0" y="297605"/>
                    </a:cubicBezTo>
                    <a:lnTo>
                      <a:pt x="0" y="42883"/>
                    </a:lnTo>
                    <a:cubicBezTo>
                      <a:pt x="0" y="19199"/>
                      <a:pt x="19199" y="0"/>
                      <a:pt x="4288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38100"/>
                <a:ext cx="2424964" cy="3785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270953" y="272280"/>
              <a:ext cx="12005429" cy="1131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Questão 2. Quantos palitos de fósforo são necessários para construir o diagrama de número 11?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700402" y="4546665"/>
            <a:ext cx="6830466" cy="5610366"/>
            <a:chOff x="0" y="0"/>
            <a:chExt cx="9107287" cy="74804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107287" cy="6705216"/>
            </a:xfrm>
            <a:custGeom>
              <a:avLst/>
              <a:gdLst/>
              <a:ahLst/>
              <a:cxnLst/>
              <a:rect r="r" b="b" t="t" l="l"/>
              <a:pathLst>
                <a:path h="6705216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6705216"/>
                  </a:lnTo>
                  <a:lnTo>
                    <a:pt x="0" y="6705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41665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Quadrados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385004" y="2236263"/>
            <a:ext cx="7568428" cy="2310401"/>
            <a:chOff x="0" y="0"/>
            <a:chExt cx="1993331" cy="60850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93331" cy="608501"/>
            </a:xfrm>
            <a:custGeom>
              <a:avLst/>
              <a:gdLst/>
              <a:ahLst/>
              <a:cxnLst/>
              <a:rect r="r" b="b" t="t" l="l"/>
              <a:pathLst>
                <a:path h="608501" w="1993331">
                  <a:moveTo>
                    <a:pt x="52169" y="0"/>
                  </a:moveTo>
                  <a:lnTo>
                    <a:pt x="1941162" y="0"/>
                  </a:lnTo>
                  <a:cubicBezTo>
                    <a:pt x="1954998" y="0"/>
                    <a:pt x="1968267" y="5496"/>
                    <a:pt x="1978051" y="15280"/>
                  </a:cubicBezTo>
                  <a:cubicBezTo>
                    <a:pt x="1987834" y="25064"/>
                    <a:pt x="1993331" y="38333"/>
                    <a:pt x="1993331" y="52169"/>
                  </a:cubicBezTo>
                  <a:lnTo>
                    <a:pt x="1993331" y="556332"/>
                  </a:lnTo>
                  <a:cubicBezTo>
                    <a:pt x="1993331" y="570168"/>
                    <a:pt x="1987834" y="583437"/>
                    <a:pt x="1978051" y="593221"/>
                  </a:cubicBezTo>
                  <a:cubicBezTo>
                    <a:pt x="1968267" y="603004"/>
                    <a:pt x="1954998" y="608501"/>
                    <a:pt x="1941162" y="608501"/>
                  </a:cubicBezTo>
                  <a:lnTo>
                    <a:pt x="52169" y="608501"/>
                  </a:lnTo>
                  <a:cubicBezTo>
                    <a:pt x="38333" y="608501"/>
                    <a:pt x="25064" y="603004"/>
                    <a:pt x="15280" y="593221"/>
                  </a:cubicBezTo>
                  <a:cubicBezTo>
                    <a:pt x="5496" y="583437"/>
                    <a:pt x="0" y="570168"/>
                    <a:pt x="0" y="556332"/>
                  </a:cubicBezTo>
                  <a:lnTo>
                    <a:pt x="0" y="52169"/>
                  </a:lnTo>
                  <a:cubicBezTo>
                    <a:pt x="0" y="38333"/>
                    <a:pt x="5496" y="25064"/>
                    <a:pt x="15280" y="15280"/>
                  </a:cubicBezTo>
                  <a:cubicBezTo>
                    <a:pt x="25064" y="5496"/>
                    <a:pt x="38333" y="0"/>
                    <a:pt x="5216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993331" cy="646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552048" y="2421589"/>
            <a:ext cx="7401384" cy="173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Para resolver a Questão 1, vamos preencher uma tabela que nos ajudará a observar o padrão do total de quadrados a cada diagrama.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416626" y="3851391"/>
            <a:ext cx="9058886" cy="4139978"/>
            <a:chOff x="0" y="0"/>
            <a:chExt cx="12078514" cy="5519971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2078514" cy="5519971"/>
              <a:chOff x="0" y="0"/>
              <a:chExt cx="2727188" cy="1246345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2727188" cy="1246345"/>
              </a:xfrm>
              <a:custGeom>
                <a:avLst/>
                <a:gdLst/>
                <a:ahLst/>
                <a:cxnLst/>
                <a:rect r="r" b="b" t="t" l="l"/>
                <a:pathLst>
                  <a:path h="1246345" w="2727188">
                    <a:moveTo>
                      <a:pt x="38131" y="0"/>
                    </a:moveTo>
                    <a:lnTo>
                      <a:pt x="2689057" y="0"/>
                    </a:lnTo>
                    <a:cubicBezTo>
                      <a:pt x="2699170" y="0"/>
                      <a:pt x="2708869" y="4017"/>
                      <a:pt x="2716019" y="11168"/>
                    </a:cubicBezTo>
                    <a:cubicBezTo>
                      <a:pt x="2723170" y="18319"/>
                      <a:pt x="2727188" y="28018"/>
                      <a:pt x="2727188" y="38131"/>
                    </a:cubicBezTo>
                    <a:lnTo>
                      <a:pt x="2727188" y="1208214"/>
                    </a:lnTo>
                    <a:cubicBezTo>
                      <a:pt x="2727188" y="1229273"/>
                      <a:pt x="2710116" y="1246345"/>
                      <a:pt x="2689057" y="1246345"/>
                    </a:cubicBezTo>
                    <a:lnTo>
                      <a:pt x="38131" y="1246345"/>
                    </a:lnTo>
                    <a:cubicBezTo>
                      <a:pt x="28018" y="1246345"/>
                      <a:pt x="18319" y="1242328"/>
                      <a:pt x="11168" y="1235177"/>
                    </a:cubicBezTo>
                    <a:cubicBezTo>
                      <a:pt x="4017" y="1228026"/>
                      <a:pt x="0" y="1218327"/>
                      <a:pt x="0" y="1208214"/>
                    </a:cubicBezTo>
                    <a:lnTo>
                      <a:pt x="0" y="38131"/>
                    </a:lnTo>
                    <a:cubicBezTo>
                      <a:pt x="0" y="17072"/>
                      <a:pt x="17072" y="0"/>
                      <a:pt x="38131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2727188" cy="12844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902080" y="462275"/>
              <a:ext cx="10550058" cy="4682179"/>
            </a:xfrm>
            <a:custGeom>
              <a:avLst/>
              <a:gdLst/>
              <a:ahLst/>
              <a:cxnLst/>
              <a:rect r="r" b="b" t="t" l="l"/>
              <a:pathLst>
                <a:path h="4682179" w="10550058">
                  <a:moveTo>
                    <a:pt x="0" y="0"/>
                  </a:moveTo>
                  <a:lnTo>
                    <a:pt x="10550058" y="0"/>
                  </a:lnTo>
                  <a:lnTo>
                    <a:pt x="10550058" y="4682179"/>
                  </a:lnTo>
                  <a:lnTo>
                    <a:pt x="0" y="46821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813" t="0" r="-10584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55430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700402" y="4546665"/>
            <a:ext cx="6830466" cy="5610366"/>
            <a:chOff x="0" y="0"/>
            <a:chExt cx="9107287" cy="74804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107287" cy="6705216"/>
            </a:xfrm>
            <a:custGeom>
              <a:avLst/>
              <a:gdLst/>
              <a:ahLst/>
              <a:cxnLst/>
              <a:rect r="r" b="b" t="t" l="l"/>
              <a:pathLst>
                <a:path h="6705216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6705216"/>
                  </a:lnTo>
                  <a:lnTo>
                    <a:pt x="0" y="6705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41665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Quadrados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385004" y="2236263"/>
            <a:ext cx="7568428" cy="2310401"/>
            <a:chOff x="0" y="0"/>
            <a:chExt cx="1993331" cy="60850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93331" cy="608501"/>
            </a:xfrm>
            <a:custGeom>
              <a:avLst/>
              <a:gdLst/>
              <a:ahLst/>
              <a:cxnLst/>
              <a:rect r="r" b="b" t="t" l="l"/>
              <a:pathLst>
                <a:path h="608501" w="1993331">
                  <a:moveTo>
                    <a:pt x="52169" y="0"/>
                  </a:moveTo>
                  <a:lnTo>
                    <a:pt x="1941162" y="0"/>
                  </a:lnTo>
                  <a:cubicBezTo>
                    <a:pt x="1954998" y="0"/>
                    <a:pt x="1968267" y="5496"/>
                    <a:pt x="1978051" y="15280"/>
                  </a:cubicBezTo>
                  <a:cubicBezTo>
                    <a:pt x="1987834" y="25064"/>
                    <a:pt x="1993331" y="38333"/>
                    <a:pt x="1993331" y="52169"/>
                  </a:cubicBezTo>
                  <a:lnTo>
                    <a:pt x="1993331" y="556332"/>
                  </a:lnTo>
                  <a:cubicBezTo>
                    <a:pt x="1993331" y="570168"/>
                    <a:pt x="1987834" y="583437"/>
                    <a:pt x="1978051" y="593221"/>
                  </a:cubicBezTo>
                  <a:cubicBezTo>
                    <a:pt x="1968267" y="603004"/>
                    <a:pt x="1954998" y="608501"/>
                    <a:pt x="1941162" y="608501"/>
                  </a:cubicBezTo>
                  <a:lnTo>
                    <a:pt x="52169" y="608501"/>
                  </a:lnTo>
                  <a:cubicBezTo>
                    <a:pt x="38333" y="608501"/>
                    <a:pt x="25064" y="603004"/>
                    <a:pt x="15280" y="593221"/>
                  </a:cubicBezTo>
                  <a:cubicBezTo>
                    <a:pt x="5496" y="583437"/>
                    <a:pt x="0" y="570168"/>
                    <a:pt x="0" y="556332"/>
                  </a:cubicBezTo>
                  <a:lnTo>
                    <a:pt x="0" y="52169"/>
                  </a:lnTo>
                  <a:cubicBezTo>
                    <a:pt x="0" y="38333"/>
                    <a:pt x="5496" y="25064"/>
                    <a:pt x="15280" y="15280"/>
                  </a:cubicBezTo>
                  <a:cubicBezTo>
                    <a:pt x="25064" y="5496"/>
                    <a:pt x="38333" y="0"/>
                    <a:pt x="5216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993331" cy="646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561573" y="2421589"/>
            <a:ext cx="7401384" cy="173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Para resolver a Questão 1, vamos preencher uma tabela que nos ajudará a observar o padrão do total de quadrados a cada diagrama.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416626" y="3851391"/>
            <a:ext cx="9058886" cy="4139978"/>
            <a:chOff x="0" y="0"/>
            <a:chExt cx="12078514" cy="5519971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2078514" cy="5519971"/>
              <a:chOff x="0" y="0"/>
              <a:chExt cx="2727188" cy="1246345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2727188" cy="1246345"/>
              </a:xfrm>
              <a:custGeom>
                <a:avLst/>
                <a:gdLst/>
                <a:ahLst/>
                <a:cxnLst/>
                <a:rect r="r" b="b" t="t" l="l"/>
                <a:pathLst>
                  <a:path h="1246345" w="2727188">
                    <a:moveTo>
                      <a:pt x="38131" y="0"/>
                    </a:moveTo>
                    <a:lnTo>
                      <a:pt x="2689057" y="0"/>
                    </a:lnTo>
                    <a:cubicBezTo>
                      <a:pt x="2699170" y="0"/>
                      <a:pt x="2708869" y="4017"/>
                      <a:pt x="2716019" y="11168"/>
                    </a:cubicBezTo>
                    <a:cubicBezTo>
                      <a:pt x="2723170" y="18319"/>
                      <a:pt x="2727188" y="28018"/>
                      <a:pt x="2727188" y="38131"/>
                    </a:cubicBezTo>
                    <a:lnTo>
                      <a:pt x="2727188" y="1208214"/>
                    </a:lnTo>
                    <a:cubicBezTo>
                      <a:pt x="2727188" y="1229273"/>
                      <a:pt x="2710116" y="1246345"/>
                      <a:pt x="2689057" y="1246345"/>
                    </a:cubicBezTo>
                    <a:lnTo>
                      <a:pt x="38131" y="1246345"/>
                    </a:lnTo>
                    <a:cubicBezTo>
                      <a:pt x="28018" y="1246345"/>
                      <a:pt x="18319" y="1242328"/>
                      <a:pt x="11168" y="1235177"/>
                    </a:cubicBezTo>
                    <a:cubicBezTo>
                      <a:pt x="4017" y="1228026"/>
                      <a:pt x="0" y="1218327"/>
                      <a:pt x="0" y="1208214"/>
                    </a:cubicBezTo>
                    <a:lnTo>
                      <a:pt x="0" y="38131"/>
                    </a:lnTo>
                    <a:cubicBezTo>
                      <a:pt x="0" y="17072"/>
                      <a:pt x="17072" y="0"/>
                      <a:pt x="38131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2727188" cy="12844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902080" y="462275"/>
              <a:ext cx="10550058" cy="4682179"/>
            </a:xfrm>
            <a:custGeom>
              <a:avLst/>
              <a:gdLst/>
              <a:ahLst/>
              <a:cxnLst/>
              <a:rect r="r" b="b" t="t" l="l"/>
              <a:pathLst>
                <a:path h="4682179" w="10550058">
                  <a:moveTo>
                    <a:pt x="0" y="0"/>
                  </a:moveTo>
                  <a:lnTo>
                    <a:pt x="10550058" y="0"/>
                  </a:lnTo>
                  <a:lnTo>
                    <a:pt x="10550058" y="4682179"/>
                  </a:lnTo>
                  <a:lnTo>
                    <a:pt x="0" y="46821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813" t="0" r="-10584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0482" y="1960361"/>
            <a:ext cx="8695970" cy="7297939"/>
            <a:chOff x="0" y="0"/>
            <a:chExt cx="11594626" cy="973058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594626" cy="9638332"/>
              <a:chOff x="0" y="0"/>
              <a:chExt cx="2290296" cy="190386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290296" cy="1903868"/>
              </a:xfrm>
              <a:custGeom>
                <a:avLst/>
                <a:gdLst/>
                <a:ahLst/>
                <a:cxnLst/>
                <a:rect r="r" b="b" t="t" l="l"/>
                <a:pathLst>
                  <a:path h="1903868" w="2290296">
                    <a:moveTo>
                      <a:pt x="45405" y="0"/>
                    </a:moveTo>
                    <a:lnTo>
                      <a:pt x="2244892" y="0"/>
                    </a:lnTo>
                    <a:cubicBezTo>
                      <a:pt x="2269968" y="0"/>
                      <a:pt x="2290296" y="20328"/>
                      <a:pt x="2290296" y="45405"/>
                    </a:cubicBezTo>
                    <a:lnTo>
                      <a:pt x="2290296" y="1858463"/>
                    </a:lnTo>
                    <a:cubicBezTo>
                      <a:pt x="2290296" y="1883540"/>
                      <a:pt x="2269968" y="1903868"/>
                      <a:pt x="2244892" y="1903868"/>
                    </a:cubicBezTo>
                    <a:lnTo>
                      <a:pt x="45405" y="1903868"/>
                    </a:lnTo>
                    <a:cubicBezTo>
                      <a:pt x="20328" y="1903868"/>
                      <a:pt x="0" y="1883540"/>
                      <a:pt x="0" y="1858463"/>
                    </a:cubicBezTo>
                    <a:lnTo>
                      <a:pt x="0" y="45405"/>
                    </a:lnTo>
                    <a:cubicBezTo>
                      <a:pt x="0" y="20328"/>
                      <a:pt x="20328" y="0"/>
                      <a:pt x="45405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2290296" cy="19419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18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52715" y="419015"/>
              <a:ext cx="10842569" cy="9311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Observe que a cada diagrama adicionamos 4 quadrados nas extremidades. Então:</a:t>
              </a:r>
            </a:p>
            <a:p>
              <a:pPr algn="just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No diagrama 1: 1 quadrado</a:t>
              </a:r>
            </a:p>
            <a:p>
              <a:pPr algn="just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No diagrama 2: 1 + 4 = 5 quadrados</a:t>
              </a:r>
            </a:p>
            <a:p>
              <a:pPr algn="just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No diagrama 3: 5 + 4 = 1 + 4 + 4 = 9 quadrados</a:t>
              </a:r>
            </a:p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Note que, a partir do segundo diagrama, sempre somamos 4 quadrados ao total anterior. Isso sugere um padrão que podemos representar matematicamente!</a:t>
              </a:r>
            </a:p>
            <a:p>
              <a:pPr algn="just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Se chamarmos o número do diagrama de “x”,</a:t>
              </a: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podemos definir uma função “f(x)” que nos forneça o total de quadrados no diagrama correspondente. Vamos determinar essa função para descrever a relação entre ”x” e o número total de quadrados.</a:t>
              </a:r>
            </a:p>
            <a:p>
              <a:pPr algn="just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07805" y="-264682"/>
            <a:ext cx="10816364" cy="10816364"/>
            <a:chOff x="0" y="0"/>
            <a:chExt cx="14421819" cy="14421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46689" y="1742712"/>
            <a:ext cx="7295564" cy="5992385"/>
            <a:chOff x="0" y="0"/>
            <a:chExt cx="9727418" cy="798984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727418" cy="7161786"/>
            </a:xfrm>
            <a:custGeom>
              <a:avLst/>
              <a:gdLst/>
              <a:ahLst/>
              <a:cxnLst/>
              <a:rect r="r" b="b" t="t" l="l"/>
              <a:pathLst>
                <a:path h="7161786" w="9727418">
                  <a:moveTo>
                    <a:pt x="0" y="0"/>
                  </a:moveTo>
                  <a:lnTo>
                    <a:pt x="9727418" y="0"/>
                  </a:lnTo>
                  <a:lnTo>
                    <a:pt x="9727418" y="7161786"/>
                  </a:lnTo>
                  <a:lnTo>
                    <a:pt x="0" y="7161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41665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484346" y="403178"/>
              <a:ext cx="4245287" cy="1041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5"/>
                </a:lnSpc>
              </a:pPr>
              <a:r>
                <a:rPr lang="en-US" b="true" sz="2318" spc="-16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671067" y="403178"/>
              <a:ext cx="3034706" cy="1041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5"/>
                </a:lnSpc>
              </a:pPr>
              <a:r>
                <a:rPr lang="en-US" b="true" sz="2318" spc="-16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Quadrados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34524" y="202320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907146" y="202320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34524" y="3460502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4907146" y="3460502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334524" y="480253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907146" y="480253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34524" y="6143245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4907146" y="6143245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34524" y="7496790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4907146" y="7496790"/>
              <a:ext cx="4553739" cy="487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true" flipV="true" rot="0">
            <a:off x="16669169" y="3734173"/>
            <a:ext cx="460382" cy="784088"/>
          </a:xfrm>
          <a:custGeom>
            <a:avLst/>
            <a:gdLst/>
            <a:ahLst/>
            <a:cxnLst/>
            <a:rect r="r" b="b" t="t" l="l"/>
            <a:pathLst>
              <a:path h="784088" w="460382">
                <a:moveTo>
                  <a:pt x="460382" y="784088"/>
                </a:moveTo>
                <a:lnTo>
                  <a:pt x="0" y="784088"/>
                </a:lnTo>
                <a:lnTo>
                  <a:pt x="0" y="0"/>
                </a:lnTo>
                <a:lnTo>
                  <a:pt x="460382" y="0"/>
                </a:lnTo>
                <a:lnTo>
                  <a:pt x="460382" y="78408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true" flipV="true" rot="0">
            <a:off x="16669169" y="4699141"/>
            <a:ext cx="460382" cy="784088"/>
          </a:xfrm>
          <a:custGeom>
            <a:avLst/>
            <a:gdLst/>
            <a:ahLst/>
            <a:cxnLst/>
            <a:rect r="r" b="b" t="t" l="l"/>
            <a:pathLst>
              <a:path h="784088" w="460382">
                <a:moveTo>
                  <a:pt x="460382" y="784088"/>
                </a:moveTo>
                <a:lnTo>
                  <a:pt x="0" y="784088"/>
                </a:lnTo>
                <a:lnTo>
                  <a:pt x="0" y="0"/>
                </a:lnTo>
                <a:lnTo>
                  <a:pt x="460382" y="0"/>
                </a:lnTo>
                <a:lnTo>
                  <a:pt x="460382" y="78408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6420575" y="4023427"/>
            <a:ext cx="353300" cy="382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FF001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420575" y="5011213"/>
            <a:ext cx="353300" cy="382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FF001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+4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1072443" y="7229484"/>
            <a:ext cx="6057108" cy="2768144"/>
            <a:chOff x="0" y="0"/>
            <a:chExt cx="8076144" cy="3690858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8076144" cy="3690858"/>
              <a:chOff x="0" y="0"/>
              <a:chExt cx="2727188" cy="124634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2727188" cy="1246345"/>
              </a:xfrm>
              <a:custGeom>
                <a:avLst/>
                <a:gdLst/>
                <a:ahLst/>
                <a:cxnLst/>
                <a:rect r="r" b="b" t="t" l="l"/>
                <a:pathLst>
                  <a:path h="1246345" w="2727188">
                    <a:moveTo>
                      <a:pt x="43586" y="0"/>
                    </a:moveTo>
                    <a:lnTo>
                      <a:pt x="2683602" y="0"/>
                    </a:lnTo>
                    <a:cubicBezTo>
                      <a:pt x="2695162" y="0"/>
                      <a:pt x="2706248" y="4592"/>
                      <a:pt x="2714422" y="12766"/>
                    </a:cubicBezTo>
                    <a:cubicBezTo>
                      <a:pt x="2722596" y="20940"/>
                      <a:pt x="2727188" y="32026"/>
                      <a:pt x="2727188" y="43586"/>
                    </a:cubicBezTo>
                    <a:lnTo>
                      <a:pt x="2727188" y="1202760"/>
                    </a:lnTo>
                    <a:cubicBezTo>
                      <a:pt x="2727188" y="1214319"/>
                      <a:pt x="2722596" y="1225405"/>
                      <a:pt x="2714422" y="1233579"/>
                    </a:cubicBezTo>
                    <a:cubicBezTo>
                      <a:pt x="2706248" y="1241753"/>
                      <a:pt x="2695162" y="1246345"/>
                      <a:pt x="2683602" y="1246345"/>
                    </a:cubicBezTo>
                    <a:lnTo>
                      <a:pt x="43586" y="1246345"/>
                    </a:lnTo>
                    <a:cubicBezTo>
                      <a:pt x="32026" y="1246345"/>
                      <a:pt x="20940" y="1241753"/>
                      <a:pt x="12766" y="1233579"/>
                    </a:cubicBezTo>
                    <a:cubicBezTo>
                      <a:pt x="4592" y="1225405"/>
                      <a:pt x="0" y="1214319"/>
                      <a:pt x="0" y="1202760"/>
                    </a:cubicBezTo>
                    <a:lnTo>
                      <a:pt x="0" y="43586"/>
                    </a:lnTo>
                    <a:cubicBezTo>
                      <a:pt x="0" y="32026"/>
                      <a:pt x="4592" y="20940"/>
                      <a:pt x="12766" y="12766"/>
                    </a:cubicBezTo>
                    <a:cubicBezTo>
                      <a:pt x="20940" y="4592"/>
                      <a:pt x="32026" y="0"/>
                      <a:pt x="43586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2727188" cy="1284445"/>
              </a:xfrm>
              <a:prstGeom prst="rect">
                <a:avLst/>
              </a:prstGeom>
            </p:spPr>
            <p:txBody>
              <a:bodyPr anchor="ctr" rtlCol="false" tIns="44442" lIns="44442" bIns="44442" rIns="44442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0">
              <a:off x="603164" y="309094"/>
              <a:ext cx="7054161" cy="3130679"/>
            </a:xfrm>
            <a:custGeom>
              <a:avLst/>
              <a:gdLst/>
              <a:ahLst/>
              <a:cxnLst/>
              <a:rect r="r" b="b" t="t" l="l"/>
              <a:pathLst>
                <a:path h="3130679" w="7054161">
                  <a:moveTo>
                    <a:pt x="0" y="0"/>
                  </a:moveTo>
                  <a:lnTo>
                    <a:pt x="7054161" y="0"/>
                  </a:lnTo>
                  <a:lnTo>
                    <a:pt x="7054161" y="3130679"/>
                  </a:lnTo>
                  <a:lnTo>
                    <a:pt x="0" y="3130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5813" t="0" r="-10584" b="0"/>
              </a:stretch>
            </a:blip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0482" y="1960361"/>
            <a:ext cx="8695970" cy="6183288"/>
            <a:chOff x="0" y="0"/>
            <a:chExt cx="2290296" cy="1628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0296" cy="1628520"/>
            </a:xfrm>
            <a:custGeom>
              <a:avLst/>
              <a:gdLst/>
              <a:ahLst/>
              <a:cxnLst/>
              <a:rect r="r" b="b" t="t" l="l"/>
              <a:pathLst>
                <a:path h="1628520" w="2290296">
                  <a:moveTo>
                    <a:pt x="45405" y="0"/>
                  </a:moveTo>
                  <a:lnTo>
                    <a:pt x="2244892" y="0"/>
                  </a:lnTo>
                  <a:cubicBezTo>
                    <a:pt x="2269968" y="0"/>
                    <a:pt x="2290296" y="20328"/>
                    <a:pt x="2290296" y="45405"/>
                  </a:cubicBezTo>
                  <a:lnTo>
                    <a:pt x="2290296" y="1583116"/>
                  </a:lnTo>
                  <a:cubicBezTo>
                    <a:pt x="2290296" y="1608192"/>
                    <a:pt x="2269968" y="1628520"/>
                    <a:pt x="2244892" y="1628520"/>
                  </a:cubicBezTo>
                  <a:lnTo>
                    <a:pt x="45405" y="1628520"/>
                  </a:lnTo>
                  <a:cubicBezTo>
                    <a:pt x="20328" y="1628520"/>
                    <a:pt x="0" y="1608192"/>
                    <a:pt x="0" y="1583116"/>
                  </a:cubicBezTo>
                  <a:lnTo>
                    <a:pt x="0" y="45405"/>
                  </a:lnTo>
                  <a:cubicBezTo>
                    <a:pt x="0" y="20328"/>
                    <a:pt x="20328" y="0"/>
                    <a:pt x="4540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90296" cy="1666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95019" y="2272241"/>
            <a:ext cx="8131926" cy="6299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Pensando nisso, observe novamente que</a:t>
            </a:r>
          </a:p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diagrama 1: 1 = 1 + 4x0 = 1 quadrado</a:t>
            </a:r>
          </a:p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diagrama 2: 1 + 4 = 1 + 4x1 = 5 quadrados</a:t>
            </a:r>
          </a:p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diagrama 3: 1 + 4 + 4 = 1 + 4x2 = 9 quadrados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Assim, conseguimos generalizar esse padrão por: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f(x) = 1 + 4(x-1)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Agora ficou fácil! Para obtermos o total de quadrados no diagrama 25 basta usar x = 25 em nossa fórmula.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Portanto,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f(25) = 1 + 4(25-1) = 1 + 4x24 = 1 + 96 = </a:t>
            </a:r>
            <a:r>
              <a:rPr lang="en-US" sz="2399">
                <a:solidFill>
                  <a:srgbClr val="169D5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97 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907805" y="-264682"/>
            <a:ext cx="10816364" cy="10816364"/>
            <a:chOff x="0" y="0"/>
            <a:chExt cx="14421819" cy="144218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446689" y="1742712"/>
            <a:ext cx="7295564" cy="5992385"/>
            <a:chOff x="0" y="0"/>
            <a:chExt cx="9727418" cy="79898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27418" cy="7161786"/>
            </a:xfrm>
            <a:custGeom>
              <a:avLst/>
              <a:gdLst/>
              <a:ahLst/>
              <a:cxnLst/>
              <a:rect r="r" b="b" t="t" l="l"/>
              <a:pathLst>
                <a:path h="7161786" w="9727418">
                  <a:moveTo>
                    <a:pt x="0" y="0"/>
                  </a:moveTo>
                  <a:lnTo>
                    <a:pt x="9727418" y="0"/>
                  </a:lnTo>
                  <a:lnTo>
                    <a:pt x="9727418" y="7161786"/>
                  </a:lnTo>
                  <a:lnTo>
                    <a:pt x="0" y="7161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41665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484346" y="403178"/>
              <a:ext cx="4245287" cy="1041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5"/>
                </a:lnSpc>
              </a:pPr>
              <a:r>
                <a:rPr lang="en-US" b="true" sz="2318" spc="-16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671067" y="403178"/>
              <a:ext cx="3034706" cy="1041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5"/>
                </a:lnSpc>
              </a:pPr>
              <a:r>
                <a:rPr lang="en-US" b="true" sz="2318" spc="-16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Quadrados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34524" y="202320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907146" y="202320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34524" y="3460502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907146" y="3460502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34524" y="480253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907146" y="480253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34524" y="6143245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907146" y="6143245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34524" y="7496790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907146" y="7496790"/>
              <a:ext cx="4553739" cy="487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true" flipV="true" rot="0">
            <a:off x="16669169" y="3734173"/>
            <a:ext cx="460382" cy="784088"/>
          </a:xfrm>
          <a:custGeom>
            <a:avLst/>
            <a:gdLst/>
            <a:ahLst/>
            <a:cxnLst/>
            <a:rect r="r" b="b" t="t" l="l"/>
            <a:pathLst>
              <a:path h="784088" w="460382">
                <a:moveTo>
                  <a:pt x="460382" y="784088"/>
                </a:moveTo>
                <a:lnTo>
                  <a:pt x="0" y="784088"/>
                </a:lnTo>
                <a:lnTo>
                  <a:pt x="0" y="0"/>
                </a:lnTo>
                <a:lnTo>
                  <a:pt x="460382" y="0"/>
                </a:lnTo>
                <a:lnTo>
                  <a:pt x="460382" y="78408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0">
            <a:off x="16669169" y="4699141"/>
            <a:ext cx="460382" cy="784088"/>
          </a:xfrm>
          <a:custGeom>
            <a:avLst/>
            <a:gdLst/>
            <a:ahLst/>
            <a:cxnLst/>
            <a:rect r="r" b="b" t="t" l="l"/>
            <a:pathLst>
              <a:path h="784088" w="460382">
                <a:moveTo>
                  <a:pt x="460382" y="784088"/>
                </a:moveTo>
                <a:lnTo>
                  <a:pt x="0" y="784088"/>
                </a:lnTo>
                <a:lnTo>
                  <a:pt x="0" y="0"/>
                </a:lnTo>
                <a:lnTo>
                  <a:pt x="460382" y="0"/>
                </a:lnTo>
                <a:lnTo>
                  <a:pt x="460382" y="78408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6420575" y="4023427"/>
            <a:ext cx="353300" cy="382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FF001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420575" y="5011213"/>
            <a:ext cx="353300" cy="382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FF001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+4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1072443" y="7229484"/>
            <a:ext cx="6057108" cy="2768144"/>
            <a:chOff x="0" y="0"/>
            <a:chExt cx="8076144" cy="3690858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8076144" cy="3690858"/>
              <a:chOff x="0" y="0"/>
              <a:chExt cx="2727188" cy="1246345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727188" cy="1246345"/>
              </a:xfrm>
              <a:custGeom>
                <a:avLst/>
                <a:gdLst/>
                <a:ahLst/>
                <a:cxnLst/>
                <a:rect r="r" b="b" t="t" l="l"/>
                <a:pathLst>
                  <a:path h="1246345" w="2727188">
                    <a:moveTo>
                      <a:pt x="43586" y="0"/>
                    </a:moveTo>
                    <a:lnTo>
                      <a:pt x="2683602" y="0"/>
                    </a:lnTo>
                    <a:cubicBezTo>
                      <a:pt x="2695162" y="0"/>
                      <a:pt x="2706248" y="4592"/>
                      <a:pt x="2714422" y="12766"/>
                    </a:cubicBezTo>
                    <a:cubicBezTo>
                      <a:pt x="2722596" y="20940"/>
                      <a:pt x="2727188" y="32026"/>
                      <a:pt x="2727188" y="43586"/>
                    </a:cubicBezTo>
                    <a:lnTo>
                      <a:pt x="2727188" y="1202760"/>
                    </a:lnTo>
                    <a:cubicBezTo>
                      <a:pt x="2727188" y="1214319"/>
                      <a:pt x="2722596" y="1225405"/>
                      <a:pt x="2714422" y="1233579"/>
                    </a:cubicBezTo>
                    <a:cubicBezTo>
                      <a:pt x="2706248" y="1241753"/>
                      <a:pt x="2695162" y="1246345"/>
                      <a:pt x="2683602" y="1246345"/>
                    </a:cubicBezTo>
                    <a:lnTo>
                      <a:pt x="43586" y="1246345"/>
                    </a:lnTo>
                    <a:cubicBezTo>
                      <a:pt x="32026" y="1246345"/>
                      <a:pt x="20940" y="1241753"/>
                      <a:pt x="12766" y="1233579"/>
                    </a:cubicBezTo>
                    <a:cubicBezTo>
                      <a:pt x="4592" y="1225405"/>
                      <a:pt x="0" y="1214319"/>
                      <a:pt x="0" y="1202760"/>
                    </a:cubicBezTo>
                    <a:lnTo>
                      <a:pt x="0" y="43586"/>
                    </a:lnTo>
                    <a:cubicBezTo>
                      <a:pt x="0" y="32026"/>
                      <a:pt x="4592" y="20940"/>
                      <a:pt x="12766" y="12766"/>
                    </a:cubicBezTo>
                    <a:cubicBezTo>
                      <a:pt x="20940" y="4592"/>
                      <a:pt x="32026" y="0"/>
                      <a:pt x="43586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2727188" cy="1284445"/>
              </a:xfrm>
              <a:prstGeom prst="rect">
                <a:avLst/>
              </a:prstGeom>
            </p:spPr>
            <p:txBody>
              <a:bodyPr anchor="ctr" rtlCol="false" tIns="44442" lIns="44442" bIns="44442" rIns="44442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38" id="38"/>
            <p:cNvSpPr/>
            <p:nvPr/>
          </p:nvSpPr>
          <p:spPr>
            <a:xfrm flipH="false" flipV="false" rot="0">
              <a:off x="603164" y="309094"/>
              <a:ext cx="7054161" cy="3130679"/>
            </a:xfrm>
            <a:custGeom>
              <a:avLst/>
              <a:gdLst/>
              <a:ahLst/>
              <a:cxnLst/>
              <a:rect r="r" b="b" t="t" l="l"/>
              <a:pathLst>
                <a:path h="3130679" w="7054161">
                  <a:moveTo>
                    <a:pt x="0" y="0"/>
                  </a:moveTo>
                  <a:lnTo>
                    <a:pt x="7054161" y="0"/>
                  </a:lnTo>
                  <a:lnTo>
                    <a:pt x="7054161" y="3130679"/>
                  </a:lnTo>
                  <a:lnTo>
                    <a:pt x="0" y="3130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5813" t="0" r="-10584" b="0"/>
              </a:stretch>
            </a:blip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5432122" y="7814534"/>
            <a:ext cx="4475683" cy="1893132"/>
            <a:chOff x="0" y="0"/>
            <a:chExt cx="1349244" cy="57070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349244" cy="570705"/>
            </a:xfrm>
            <a:custGeom>
              <a:avLst/>
              <a:gdLst/>
              <a:ahLst/>
              <a:cxnLst/>
              <a:rect r="r" b="b" t="t" l="l"/>
              <a:pathLst>
                <a:path h="570705" w="1349244">
                  <a:moveTo>
                    <a:pt x="110706" y="0"/>
                  </a:moveTo>
                  <a:lnTo>
                    <a:pt x="1238539" y="0"/>
                  </a:lnTo>
                  <a:cubicBezTo>
                    <a:pt x="1267900" y="0"/>
                    <a:pt x="1296058" y="11664"/>
                    <a:pt x="1316819" y="32425"/>
                  </a:cubicBezTo>
                  <a:cubicBezTo>
                    <a:pt x="1337581" y="53186"/>
                    <a:pt x="1349244" y="81345"/>
                    <a:pt x="1349244" y="110706"/>
                  </a:cubicBezTo>
                  <a:lnTo>
                    <a:pt x="1349244" y="460000"/>
                  </a:lnTo>
                  <a:cubicBezTo>
                    <a:pt x="1349244" y="521141"/>
                    <a:pt x="1299680" y="570705"/>
                    <a:pt x="1238539" y="570705"/>
                  </a:cubicBezTo>
                  <a:lnTo>
                    <a:pt x="110706" y="570705"/>
                  </a:lnTo>
                  <a:cubicBezTo>
                    <a:pt x="49565" y="570705"/>
                    <a:pt x="0" y="521141"/>
                    <a:pt x="0" y="460000"/>
                  </a:cubicBezTo>
                  <a:lnTo>
                    <a:pt x="0" y="110706"/>
                  </a:lnTo>
                  <a:cubicBezTo>
                    <a:pt x="0" y="49565"/>
                    <a:pt x="49565" y="0"/>
                    <a:pt x="110706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76200"/>
              <a:ext cx="1349244" cy="646905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 Letra (D) 97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16626" y="3851391"/>
            <a:ext cx="9058886" cy="4139978"/>
            <a:chOff x="0" y="0"/>
            <a:chExt cx="12078514" cy="551997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078514" cy="5519971"/>
              <a:chOff x="0" y="0"/>
              <a:chExt cx="2727188" cy="124634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727188" cy="1246345"/>
              </a:xfrm>
              <a:custGeom>
                <a:avLst/>
                <a:gdLst/>
                <a:ahLst/>
                <a:cxnLst/>
                <a:rect r="r" b="b" t="t" l="l"/>
                <a:pathLst>
                  <a:path h="1246345" w="2727188">
                    <a:moveTo>
                      <a:pt x="38131" y="0"/>
                    </a:moveTo>
                    <a:lnTo>
                      <a:pt x="2689057" y="0"/>
                    </a:lnTo>
                    <a:cubicBezTo>
                      <a:pt x="2699170" y="0"/>
                      <a:pt x="2708869" y="4017"/>
                      <a:pt x="2716019" y="11168"/>
                    </a:cubicBezTo>
                    <a:cubicBezTo>
                      <a:pt x="2723170" y="18319"/>
                      <a:pt x="2727188" y="28018"/>
                      <a:pt x="2727188" y="38131"/>
                    </a:cubicBezTo>
                    <a:lnTo>
                      <a:pt x="2727188" y="1208214"/>
                    </a:lnTo>
                    <a:cubicBezTo>
                      <a:pt x="2727188" y="1229273"/>
                      <a:pt x="2710116" y="1246345"/>
                      <a:pt x="2689057" y="1246345"/>
                    </a:cubicBezTo>
                    <a:lnTo>
                      <a:pt x="38131" y="1246345"/>
                    </a:lnTo>
                    <a:cubicBezTo>
                      <a:pt x="28018" y="1246345"/>
                      <a:pt x="18319" y="1242328"/>
                      <a:pt x="11168" y="1235177"/>
                    </a:cubicBezTo>
                    <a:cubicBezTo>
                      <a:pt x="4017" y="1228026"/>
                      <a:pt x="0" y="1218327"/>
                      <a:pt x="0" y="1208214"/>
                    </a:cubicBezTo>
                    <a:lnTo>
                      <a:pt x="0" y="38131"/>
                    </a:lnTo>
                    <a:cubicBezTo>
                      <a:pt x="0" y="17072"/>
                      <a:pt x="17072" y="0"/>
                      <a:pt x="38131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727188" cy="12844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902080" y="462275"/>
              <a:ext cx="10550058" cy="4682179"/>
            </a:xfrm>
            <a:custGeom>
              <a:avLst/>
              <a:gdLst/>
              <a:ahLst/>
              <a:cxnLst/>
              <a:rect r="r" b="b" t="t" l="l"/>
              <a:pathLst>
                <a:path h="4682179" w="10550058">
                  <a:moveTo>
                    <a:pt x="0" y="0"/>
                  </a:moveTo>
                  <a:lnTo>
                    <a:pt x="10550058" y="0"/>
                  </a:lnTo>
                  <a:lnTo>
                    <a:pt x="10550058" y="4682179"/>
                  </a:lnTo>
                  <a:lnTo>
                    <a:pt x="0" y="46821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813" t="0" r="-10584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700402" y="4546665"/>
            <a:ext cx="6830466" cy="5610366"/>
            <a:chOff x="0" y="0"/>
            <a:chExt cx="9107287" cy="748048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07287" cy="6705216"/>
            </a:xfrm>
            <a:custGeom>
              <a:avLst/>
              <a:gdLst/>
              <a:ahLst/>
              <a:cxnLst/>
              <a:rect r="r" b="b" t="t" l="l"/>
              <a:pathLst>
                <a:path h="6705216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6705216"/>
                  </a:lnTo>
                  <a:lnTo>
                    <a:pt x="0" y="6705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1665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Fósforos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385004" y="2236263"/>
            <a:ext cx="7568428" cy="2310401"/>
            <a:chOff x="0" y="0"/>
            <a:chExt cx="1993331" cy="60850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93331" cy="608501"/>
            </a:xfrm>
            <a:custGeom>
              <a:avLst/>
              <a:gdLst/>
              <a:ahLst/>
              <a:cxnLst/>
              <a:rect r="r" b="b" t="t" l="l"/>
              <a:pathLst>
                <a:path h="608501" w="1993331">
                  <a:moveTo>
                    <a:pt x="52169" y="0"/>
                  </a:moveTo>
                  <a:lnTo>
                    <a:pt x="1941162" y="0"/>
                  </a:lnTo>
                  <a:cubicBezTo>
                    <a:pt x="1954998" y="0"/>
                    <a:pt x="1968267" y="5496"/>
                    <a:pt x="1978051" y="15280"/>
                  </a:cubicBezTo>
                  <a:cubicBezTo>
                    <a:pt x="1987834" y="25064"/>
                    <a:pt x="1993331" y="38333"/>
                    <a:pt x="1993331" y="52169"/>
                  </a:cubicBezTo>
                  <a:lnTo>
                    <a:pt x="1993331" y="556332"/>
                  </a:lnTo>
                  <a:cubicBezTo>
                    <a:pt x="1993331" y="570168"/>
                    <a:pt x="1987834" y="583437"/>
                    <a:pt x="1978051" y="593221"/>
                  </a:cubicBezTo>
                  <a:cubicBezTo>
                    <a:pt x="1968267" y="603004"/>
                    <a:pt x="1954998" y="608501"/>
                    <a:pt x="1941162" y="608501"/>
                  </a:cubicBezTo>
                  <a:lnTo>
                    <a:pt x="52169" y="608501"/>
                  </a:lnTo>
                  <a:cubicBezTo>
                    <a:pt x="38333" y="608501"/>
                    <a:pt x="25064" y="603004"/>
                    <a:pt x="15280" y="593221"/>
                  </a:cubicBezTo>
                  <a:cubicBezTo>
                    <a:pt x="5496" y="583437"/>
                    <a:pt x="0" y="570168"/>
                    <a:pt x="0" y="556332"/>
                  </a:cubicBezTo>
                  <a:lnTo>
                    <a:pt x="0" y="52169"/>
                  </a:lnTo>
                  <a:cubicBezTo>
                    <a:pt x="0" y="38333"/>
                    <a:pt x="5496" y="25064"/>
                    <a:pt x="15280" y="15280"/>
                  </a:cubicBezTo>
                  <a:cubicBezTo>
                    <a:pt x="25064" y="5496"/>
                    <a:pt x="38333" y="0"/>
                    <a:pt x="5216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993331" cy="646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552048" y="2718265"/>
            <a:ext cx="7401384" cy="129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Para resolver a Questão 2, iremos fazer o mesmo processo feito na Questão 1. Mas, agora, avaliaremos o total de fósforos.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16626" y="2236263"/>
            <a:ext cx="9207286" cy="1292791"/>
            <a:chOff x="0" y="0"/>
            <a:chExt cx="12276381" cy="1723721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12276381" cy="1723721"/>
              <a:chOff x="0" y="0"/>
              <a:chExt cx="2424964" cy="340488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2424964" cy="340488"/>
              </a:xfrm>
              <a:custGeom>
                <a:avLst/>
                <a:gdLst/>
                <a:ahLst/>
                <a:cxnLst/>
                <a:rect r="r" b="b" t="t" l="l"/>
                <a:pathLst>
                  <a:path h="340488" w="2424964">
                    <a:moveTo>
                      <a:pt x="42883" y="0"/>
                    </a:moveTo>
                    <a:lnTo>
                      <a:pt x="2382081" y="0"/>
                    </a:lnTo>
                    <a:cubicBezTo>
                      <a:pt x="2405765" y="0"/>
                      <a:pt x="2424964" y="19199"/>
                      <a:pt x="2424964" y="42883"/>
                    </a:cubicBezTo>
                    <a:lnTo>
                      <a:pt x="2424964" y="297605"/>
                    </a:lnTo>
                    <a:cubicBezTo>
                      <a:pt x="2424964" y="321289"/>
                      <a:pt x="2405765" y="340488"/>
                      <a:pt x="2382081" y="340488"/>
                    </a:cubicBezTo>
                    <a:lnTo>
                      <a:pt x="42883" y="340488"/>
                    </a:lnTo>
                    <a:cubicBezTo>
                      <a:pt x="19199" y="340488"/>
                      <a:pt x="0" y="321289"/>
                      <a:pt x="0" y="297605"/>
                    </a:cubicBezTo>
                    <a:lnTo>
                      <a:pt x="0" y="42883"/>
                    </a:lnTo>
                    <a:cubicBezTo>
                      <a:pt x="0" y="19199"/>
                      <a:pt x="19199" y="0"/>
                      <a:pt x="4288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38100"/>
                <a:ext cx="2424964" cy="3785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270953" y="272280"/>
              <a:ext cx="12005429" cy="1131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Questão 2. Quantos palitos de fósforo são necessários para construir o diagrama de número 11?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16626" y="3851391"/>
            <a:ext cx="9058886" cy="4139978"/>
            <a:chOff x="0" y="0"/>
            <a:chExt cx="12078514" cy="551997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078514" cy="5519971"/>
              <a:chOff x="0" y="0"/>
              <a:chExt cx="2727188" cy="124634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727188" cy="1246345"/>
              </a:xfrm>
              <a:custGeom>
                <a:avLst/>
                <a:gdLst/>
                <a:ahLst/>
                <a:cxnLst/>
                <a:rect r="r" b="b" t="t" l="l"/>
                <a:pathLst>
                  <a:path h="1246345" w="2727188">
                    <a:moveTo>
                      <a:pt x="38131" y="0"/>
                    </a:moveTo>
                    <a:lnTo>
                      <a:pt x="2689057" y="0"/>
                    </a:lnTo>
                    <a:cubicBezTo>
                      <a:pt x="2699170" y="0"/>
                      <a:pt x="2708869" y="4017"/>
                      <a:pt x="2716019" y="11168"/>
                    </a:cubicBezTo>
                    <a:cubicBezTo>
                      <a:pt x="2723170" y="18319"/>
                      <a:pt x="2727188" y="28018"/>
                      <a:pt x="2727188" y="38131"/>
                    </a:cubicBezTo>
                    <a:lnTo>
                      <a:pt x="2727188" y="1208214"/>
                    </a:lnTo>
                    <a:cubicBezTo>
                      <a:pt x="2727188" y="1229273"/>
                      <a:pt x="2710116" y="1246345"/>
                      <a:pt x="2689057" y="1246345"/>
                    </a:cubicBezTo>
                    <a:lnTo>
                      <a:pt x="38131" y="1246345"/>
                    </a:lnTo>
                    <a:cubicBezTo>
                      <a:pt x="28018" y="1246345"/>
                      <a:pt x="18319" y="1242328"/>
                      <a:pt x="11168" y="1235177"/>
                    </a:cubicBezTo>
                    <a:cubicBezTo>
                      <a:pt x="4017" y="1228026"/>
                      <a:pt x="0" y="1218327"/>
                      <a:pt x="0" y="1208214"/>
                    </a:cubicBezTo>
                    <a:lnTo>
                      <a:pt x="0" y="38131"/>
                    </a:lnTo>
                    <a:cubicBezTo>
                      <a:pt x="0" y="17072"/>
                      <a:pt x="17072" y="0"/>
                      <a:pt x="38131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727188" cy="12844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902080" y="462275"/>
              <a:ext cx="10550058" cy="4682179"/>
            </a:xfrm>
            <a:custGeom>
              <a:avLst/>
              <a:gdLst/>
              <a:ahLst/>
              <a:cxnLst/>
              <a:rect r="r" b="b" t="t" l="l"/>
              <a:pathLst>
                <a:path h="4682179" w="10550058">
                  <a:moveTo>
                    <a:pt x="0" y="0"/>
                  </a:moveTo>
                  <a:lnTo>
                    <a:pt x="10550058" y="0"/>
                  </a:lnTo>
                  <a:lnTo>
                    <a:pt x="10550058" y="4682179"/>
                  </a:lnTo>
                  <a:lnTo>
                    <a:pt x="0" y="46821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813" t="0" r="-10584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700402" y="4546665"/>
            <a:ext cx="6830466" cy="5610366"/>
            <a:chOff x="0" y="0"/>
            <a:chExt cx="9107287" cy="748048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07287" cy="6705216"/>
            </a:xfrm>
            <a:custGeom>
              <a:avLst/>
              <a:gdLst/>
              <a:ahLst/>
              <a:cxnLst/>
              <a:rect r="r" b="b" t="t" l="l"/>
              <a:pathLst>
                <a:path h="6705216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6705216"/>
                  </a:lnTo>
                  <a:lnTo>
                    <a:pt x="0" y="6705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1665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Fósforos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385004" y="2236263"/>
            <a:ext cx="7568428" cy="2310401"/>
            <a:chOff x="0" y="0"/>
            <a:chExt cx="1993331" cy="60850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93331" cy="608501"/>
            </a:xfrm>
            <a:custGeom>
              <a:avLst/>
              <a:gdLst/>
              <a:ahLst/>
              <a:cxnLst/>
              <a:rect r="r" b="b" t="t" l="l"/>
              <a:pathLst>
                <a:path h="608501" w="1993331">
                  <a:moveTo>
                    <a:pt x="52169" y="0"/>
                  </a:moveTo>
                  <a:lnTo>
                    <a:pt x="1941162" y="0"/>
                  </a:lnTo>
                  <a:cubicBezTo>
                    <a:pt x="1954998" y="0"/>
                    <a:pt x="1968267" y="5496"/>
                    <a:pt x="1978051" y="15280"/>
                  </a:cubicBezTo>
                  <a:cubicBezTo>
                    <a:pt x="1987834" y="25064"/>
                    <a:pt x="1993331" y="38333"/>
                    <a:pt x="1993331" y="52169"/>
                  </a:cubicBezTo>
                  <a:lnTo>
                    <a:pt x="1993331" y="556332"/>
                  </a:lnTo>
                  <a:cubicBezTo>
                    <a:pt x="1993331" y="570168"/>
                    <a:pt x="1987834" y="583437"/>
                    <a:pt x="1978051" y="593221"/>
                  </a:cubicBezTo>
                  <a:cubicBezTo>
                    <a:pt x="1968267" y="603004"/>
                    <a:pt x="1954998" y="608501"/>
                    <a:pt x="1941162" y="608501"/>
                  </a:cubicBezTo>
                  <a:lnTo>
                    <a:pt x="52169" y="608501"/>
                  </a:lnTo>
                  <a:cubicBezTo>
                    <a:pt x="38333" y="608501"/>
                    <a:pt x="25064" y="603004"/>
                    <a:pt x="15280" y="593221"/>
                  </a:cubicBezTo>
                  <a:cubicBezTo>
                    <a:pt x="5496" y="583437"/>
                    <a:pt x="0" y="570168"/>
                    <a:pt x="0" y="556332"/>
                  </a:cubicBezTo>
                  <a:lnTo>
                    <a:pt x="0" y="52169"/>
                  </a:lnTo>
                  <a:cubicBezTo>
                    <a:pt x="0" y="38333"/>
                    <a:pt x="5496" y="25064"/>
                    <a:pt x="15280" y="15280"/>
                  </a:cubicBezTo>
                  <a:cubicBezTo>
                    <a:pt x="25064" y="5496"/>
                    <a:pt x="38333" y="0"/>
                    <a:pt x="5216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993331" cy="646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552048" y="2718265"/>
            <a:ext cx="7401384" cy="129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Para resolver a Questão 2, iremos fazer o mesmo processo feito na Questão 1. Mas, agora, avaliaremos o total de fósforos.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16626" y="3851391"/>
            <a:ext cx="9058886" cy="4139978"/>
            <a:chOff x="0" y="0"/>
            <a:chExt cx="12078514" cy="551997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078514" cy="5519971"/>
              <a:chOff x="0" y="0"/>
              <a:chExt cx="2727188" cy="124634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727188" cy="1246345"/>
              </a:xfrm>
              <a:custGeom>
                <a:avLst/>
                <a:gdLst/>
                <a:ahLst/>
                <a:cxnLst/>
                <a:rect r="r" b="b" t="t" l="l"/>
                <a:pathLst>
                  <a:path h="1246345" w="2727188">
                    <a:moveTo>
                      <a:pt x="38131" y="0"/>
                    </a:moveTo>
                    <a:lnTo>
                      <a:pt x="2689057" y="0"/>
                    </a:lnTo>
                    <a:cubicBezTo>
                      <a:pt x="2699170" y="0"/>
                      <a:pt x="2708869" y="4017"/>
                      <a:pt x="2716019" y="11168"/>
                    </a:cubicBezTo>
                    <a:cubicBezTo>
                      <a:pt x="2723170" y="18319"/>
                      <a:pt x="2727188" y="28018"/>
                      <a:pt x="2727188" y="38131"/>
                    </a:cubicBezTo>
                    <a:lnTo>
                      <a:pt x="2727188" y="1208214"/>
                    </a:lnTo>
                    <a:cubicBezTo>
                      <a:pt x="2727188" y="1229273"/>
                      <a:pt x="2710116" y="1246345"/>
                      <a:pt x="2689057" y="1246345"/>
                    </a:cubicBezTo>
                    <a:lnTo>
                      <a:pt x="38131" y="1246345"/>
                    </a:lnTo>
                    <a:cubicBezTo>
                      <a:pt x="28018" y="1246345"/>
                      <a:pt x="18319" y="1242328"/>
                      <a:pt x="11168" y="1235177"/>
                    </a:cubicBezTo>
                    <a:cubicBezTo>
                      <a:pt x="4017" y="1228026"/>
                      <a:pt x="0" y="1218327"/>
                      <a:pt x="0" y="1208214"/>
                    </a:cubicBezTo>
                    <a:lnTo>
                      <a:pt x="0" y="38131"/>
                    </a:lnTo>
                    <a:cubicBezTo>
                      <a:pt x="0" y="17072"/>
                      <a:pt x="17072" y="0"/>
                      <a:pt x="38131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727188" cy="12844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902080" y="462275"/>
              <a:ext cx="10550058" cy="4682179"/>
            </a:xfrm>
            <a:custGeom>
              <a:avLst/>
              <a:gdLst/>
              <a:ahLst/>
              <a:cxnLst/>
              <a:rect r="r" b="b" t="t" l="l"/>
              <a:pathLst>
                <a:path h="4682179" w="10550058">
                  <a:moveTo>
                    <a:pt x="0" y="0"/>
                  </a:moveTo>
                  <a:lnTo>
                    <a:pt x="10550058" y="0"/>
                  </a:lnTo>
                  <a:lnTo>
                    <a:pt x="10550058" y="4682179"/>
                  </a:lnTo>
                  <a:lnTo>
                    <a:pt x="0" y="46821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813" t="0" r="-10584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700402" y="4546665"/>
            <a:ext cx="6830466" cy="5610366"/>
            <a:chOff x="0" y="0"/>
            <a:chExt cx="9107287" cy="748048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07287" cy="6705216"/>
            </a:xfrm>
            <a:custGeom>
              <a:avLst/>
              <a:gdLst/>
              <a:ahLst/>
              <a:cxnLst/>
              <a:rect r="r" b="b" t="t" l="l"/>
              <a:pathLst>
                <a:path h="6705216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6705216"/>
                  </a:lnTo>
                  <a:lnTo>
                    <a:pt x="0" y="6705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1665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453469" y="374439"/>
              <a:ext cx="3974647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Fósforos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594312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594312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28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4594312" y="7025353"/>
              <a:ext cx="4263435" cy="450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385004" y="2236263"/>
            <a:ext cx="7568428" cy="2310401"/>
            <a:chOff x="0" y="0"/>
            <a:chExt cx="1993331" cy="60850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93331" cy="608501"/>
            </a:xfrm>
            <a:custGeom>
              <a:avLst/>
              <a:gdLst/>
              <a:ahLst/>
              <a:cxnLst/>
              <a:rect r="r" b="b" t="t" l="l"/>
              <a:pathLst>
                <a:path h="608501" w="1993331">
                  <a:moveTo>
                    <a:pt x="52169" y="0"/>
                  </a:moveTo>
                  <a:lnTo>
                    <a:pt x="1941162" y="0"/>
                  </a:lnTo>
                  <a:cubicBezTo>
                    <a:pt x="1954998" y="0"/>
                    <a:pt x="1968267" y="5496"/>
                    <a:pt x="1978051" y="15280"/>
                  </a:cubicBezTo>
                  <a:cubicBezTo>
                    <a:pt x="1987834" y="25064"/>
                    <a:pt x="1993331" y="38333"/>
                    <a:pt x="1993331" y="52169"/>
                  </a:cubicBezTo>
                  <a:lnTo>
                    <a:pt x="1993331" y="556332"/>
                  </a:lnTo>
                  <a:cubicBezTo>
                    <a:pt x="1993331" y="570168"/>
                    <a:pt x="1987834" y="583437"/>
                    <a:pt x="1978051" y="593221"/>
                  </a:cubicBezTo>
                  <a:cubicBezTo>
                    <a:pt x="1968267" y="603004"/>
                    <a:pt x="1954998" y="608501"/>
                    <a:pt x="1941162" y="608501"/>
                  </a:cubicBezTo>
                  <a:lnTo>
                    <a:pt x="52169" y="608501"/>
                  </a:lnTo>
                  <a:cubicBezTo>
                    <a:pt x="38333" y="608501"/>
                    <a:pt x="25064" y="603004"/>
                    <a:pt x="15280" y="593221"/>
                  </a:cubicBezTo>
                  <a:cubicBezTo>
                    <a:pt x="5496" y="583437"/>
                    <a:pt x="0" y="570168"/>
                    <a:pt x="0" y="556332"/>
                  </a:cubicBezTo>
                  <a:lnTo>
                    <a:pt x="0" y="52169"/>
                  </a:lnTo>
                  <a:cubicBezTo>
                    <a:pt x="0" y="38333"/>
                    <a:pt x="5496" y="25064"/>
                    <a:pt x="15280" y="15280"/>
                  </a:cubicBezTo>
                  <a:cubicBezTo>
                    <a:pt x="25064" y="5496"/>
                    <a:pt x="38333" y="0"/>
                    <a:pt x="5216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993331" cy="646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552048" y="2718265"/>
            <a:ext cx="7401384" cy="129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Para resolver a Questão 2, iremos fazer o mesmo processo feito na Questão 1. Mas, agora, avaliaremos o total de fósforos.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0482" y="1960361"/>
            <a:ext cx="8695970" cy="7747304"/>
            <a:chOff x="0" y="0"/>
            <a:chExt cx="2290296" cy="20404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0296" cy="2040442"/>
            </a:xfrm>
            <a:custGeom>
              <a:avLst/>
              <a:gdLst/>
              <a:ahLst/>
              <a:cxnLst/>
              <a:rect r="r" b="b" t="t" l="l"/>
              <a:pathLst>
                <a:path h="2040442" w="2290296">
                  <a:moveTo>
                    <a:pt x="45405" y="0"/>
                  </a:moveTo>
                  <a:lnTo>
                    <a:pt x="2244892" y="0"/>
                  </a:lnTo>
                  <a:cubicBezTo>
                    <a:pt x="2269968" y="0"/>
                    <a:pt x="2290296" y="20328"/>
                    <a:pt x="2290296" y="45405"/>
                  </a:cubicBezTo>
                  <a:lnTo>
                    <a:pt x="2290296" y="1995037"/>
                  </a:lnTo>
                  <a:cubicBezTo>
                    <a:pt x="2290296" y="2020114"/>
                    <a:pt x="2269968" y="2040442"/>
                    <a:pt x="2244892" y="2040442"/>
                  </a:cubicBezTo>
                  <a:lnTo>
                    <a:pt x="45405" y="2040442"/>
                  </a:lnTo>
                  <a:cubicBezTo>
                    <a:pt x="20328" y="2040442"/>
                    <a:pt x="0" y="2020114"/>
                    <a:pt x="0" y="1995037"/>
                  </a:cubicBezTo>
                  <a:lnTo>
                    <a:pt x="0" y="45405"/>
                  </a:lnTo>
                  <a:cubicBezTo>
                    <a:pt x="0" y="20328"/>
                    <a:pt x="20328" y="0"/>
                    <a:pt x="4540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90296" cy="2078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95019" y="2262716"/>
            <a:ext cx="8131926" cy="7872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Agora, a cada diagrama adicionamos 12 fósforos nas extremidades. Então: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diagrama 1: 4 fósforos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diagrama 2: 4 + 12 = 16 fósforos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diagrama 3: 16 + 12 = 4 + 12 + 12 = 28 fósforos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Adotando </a:t>
            </a: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número do diagrama de “x”,</a:t>
            </a: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definimos uma função “f(x)” que nos forneça o total de fósforos no diagrama correspondente. 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Assim como na questão anterior, observamos que: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diagrama 1: 4 + 12x0 = 4 fósforos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diagrama 2: 4 + 12 = 4+12x1 = 16 fósforos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No diagrama 3: 16 + 12 = 4 + 12 + 12 = 4 + 12x2 = = 28 fósforos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907805" y="-264682"/>
            <a:ext cx="10816364" cy="10816364"/>
            <a:chOff x="0" y="0"/>
            <a:chExt cx="14421819" cy="144218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446689" y="1742712"/>
            <a:ext cx="7295564" cy="5992385"/>
            <a:chOff x="0" y="0"/>
            <a:chExt cx="9727418" cy="79898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27418" cy="7161786"/>
            </a:xfrm>
            <a:custGeom>
              <a:avLst/>
              <a:gdLst/>
              <a:ahLst/>
              <a:cxnLst/>
              <a:rect r="r" b="b" t="t" l="l"/>
              <a:pathLst>
                <a:path h="7161786" w="9727418">
                  <a:moveTo>
                    <a:pt x="0" y="0"/>
                  </a:moveTo>
                  <a:lnTo>
                    <a:pt x="9727418" y="0"/>
                  </a:lnTo>
                  <a:lnTo>
                    <a:pt x="9727418" y="7161786"/>
                  </a:lnTo>
                  <a:lnTo>
                    <a:pt x="0" y="7161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41665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484346" y="403178"/>
              <a:ext cx="4245287" cy="1041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5"/>
                </a:lnSpc>
              </a:pPr>
              <a:r>
                <a:rPr lang="en-US" b="true" sz="2318" spc="-16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671067" y="403178"/>
              <a:ext cx="3034706" cy="1041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5"/>
                </a:lnSpc>
              </a:pPr>
              <a:r>
                <a:rPr lang="en-US" b="true" sz="2318" spc="-16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Fósforos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34524" y="202320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907146" y="202320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34524" y="3460502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907146" y="3460502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34524" y="480253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907146" y="480253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28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34524" y="6143245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907146" y="6143245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34524" y="7496790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907146" y="7496790"/>
              <a:ext cx="4553739" cy="487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true" flipV="true" rot="0">
            <a:off x="16669169" y="3734173"/>
            <a:ext cx="460382" cy="784088"/>
          </a:xfrm>
          <a:custGeom>
            <a:avLst/>
            <a:gdLst/>
            <a:ahLst/>
            <a:cxnLst/>
            <a:rect r="r" b="b" t="t" l="l"/>
            <a:pathLst>
              <a:path h="784088" w="460382">
                <a:moveTo>
                  <a:pt x="460382" y="784088"/>
                </a:moveTo>
                <a:lnTo>
                  <a:pt x="0" y="784088"/>
                </a:lnTo>
                <a:lnTo>
                  <a:pt x="0" y="0"/>
                </a:lnTo>
                <a:lnTo>
                  <a:pt x="460382" y="0"/>
                </a:lnTo>
                <a:lnTo>
                  <a:pt x="460382" y="78408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0">
            <a:off x="16669169" y="4699141"/>
            <a:ext cx="460382" cy="784088"/>
          </a:xfrm>
          <a:custGeom>
            <a:avLst/>
            <a:gdLst/>
            <a:ahLst/>
            <a:cxnLst/>
            <a:rect r="r" b="b" t="t" l="l"/>
            <a:pathLst>
              <a:path h="784088" w="460382">
                <a:moveTo>
                  <a:pt x="460382" y="784088"/>
                </a:moveTo>
                <a:lnTo>
                  <a:pt x="0" y="784088"/>
                </a:lnTo>
                <a:lnTo>
                  <a:pt x="0" y="0"/>
                </a:lnTo>
                <a:lnTo>
                  <a:pt x="460382" y="0"/>
                </a:lnTo>
                <a:lnTo>
                  <a:pt x="460382" y="78408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6332323" y="3947227"/>
            <a:ext cx="529804" cy="382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FF001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+12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332323" y="4933254"/>
            <a:ext cx="529804" cy="382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FF001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+12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1072443" y="7229484"/>
            <a:ext cx="6057108" cy="2768144"/>
            <a:chOff x="0" y="0"/>
            <a:chExt cx="8076144" cy="3690858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8076144" cy="3690858"/>
              <a:chOff x="0" y="0"/>
              <a:chExt cx="2727188" cy="1246345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727188" cy="1246345"/>
              </a:xfrm>
              <a:custGeom>
                <a:avLst/>
                <a:gdLst/>
                <a:ahLst/>
                <a:cxnLst/>
                <a:rect r="r" b="b" t="t" l="l"/>
                <a:pathLst>
                  <a:path h="1246345" w="2727188">
                    <a:moveTo>
                      <a:pt x="43586" y="0"/>
                    </a:moveTo>
                    <a:lnTo>
                      <a:pt x="2683602" y="0"/>
                    </a:lnTo>
                    <a:cubicBezTo>
                      <a:pt x="2695162" y="0"/>
                      <a:pt x="2706248" y="4592"/>
                      <a:pt x="2714422" y="12766"/>
                    </a:cubicBezTo>
                    <a:cubicBezTo>
                      <a:pt x="2722596" y="20940"/>
                      <a:pt x="2727188" y="32026"/>
                      <a:pt x="2727188" y="43586"/>
                    </a:cubicBezTo>
                    <a:lnTo>
                      <a:pt x="2727188" y="1202760"/>
                    </a:lnTo>
                    <a:cubicBezTo>
                      <a:pt x="2727188" y="1214319"/>
                      <a:pt x="2722596" y="1225405"/>
                      <a:pt x="2714422" y="1233579"/>
                    </a:cubicBezTo>
                    <a:cubicBezTo>
                      <a:pt x="2706248" y="1241753"/>
                      <a:pt x="2695162" y="1246345"/>
                      <a:pt x="2683602" y="1246345"/>
                    </a:cubicBezTo>
                    <a:lnTo>
                      <a:pt x="43586" y="1246345"/>
                    </a:lnTo>
                    <a:cubicBezTo>
                      <a:pt x="32026" y="1246345"/>
                      <a:pt x="20940" y="1241753"/>
                      <a:pt x="12766" y="1233579"/>
                    </a:cubicBezTo>
                    <a:cubicBezTo>
                      <a:pt x="4592" y="1225405"/>
                      <a:pt x="0" y="1214319"/>
                      <a:pt x="0" y="1202760"/>
                    </a:cubicBezTo>
                    <a:lnTo>
                      <a:pt x="0" y="43586"/>
                    </a:lnTo>
                    <a:cubicBezTo>
                      <a:pt x="0" y="32026"/>
                      <a:pt x="4592" y="20940"/>
                      <a:pt x="12766" y="12766"/>
                    </a:cubicBezTo>
                    <a:cubicBezTo>
                      <a:pt x="20940" y="4592"/>
                      <a:pt x="32026" y="0"/>
                      <a:pt x="43586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2727188" cy="1284445"/>
              </a:xfrm>
              <a:prstGeom prst="rect">
                <a:avLst/>
              </a:prstGeom>
            </p:spPr>
            <p:txBody>
              <a:bodyPr anchor="ctr" rtlCol="false" tIns="44442" lIns="44442" bIns="44442" rIns="44442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38" id="38"/>
            <p:cNvSpPr/>
            <p:nvPr/>
          </p:nvSpPr>
          <p:spPr>
            <a:xfrm flipH="false" flipV="false" rot="0">
              <a:off x="603164" y="309094"/>
              <a:ext cx="7054161" cy="3130679"/>
            </a:xfrm>
            <a:custGeom>
              <a:avLst/>
              <a:gdLst/>
              <a:ahLst/>
              <a:cxnLst/>
              <a:rect r="r" b="b" t="t" l="l"/>
              <a:pathLst>
                <a:path h="3130679" w="7054161">
                  <a:moveTo>
                    <a:pt x="0" y="0"/>
                  </a:moveTo>
                  <a:lnTo>
                    <a:pt x="7054161" y="0"/>
                  </a:lnTo>
                  <a:lnTo>
                    <a:pt x="7054161" y="3130679"/>
                  </a:lnTo>
                  <a:lnTo>
                    <a:pt x="0" y="3130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5813" t="0" r="-10584" b="0"/>
              </a:stretch>
            </a:blip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0482" y="1960361"/>
            <a:ext cx="8695970" cy="2557900"/>
            <a:chOff x="0" y="0"/>
            <a:chExt cx="2290296" cy="6736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0296" cy="673686"/>
            </a:xfrm>
            <a:custGeom>
              <a:avLst/>
              <a:gdLst/>
              <a:ahLst/>
              <a:cxnLst/>
              <a:rect r="r" b="b" t="t" l="l"/>
              <a:pathLst>
                <a:path h="673686" w="2290296">
                  <a:moveTo>
                    <a:pt x="45405" y="0"/>
                  </a:moveTo>
                  <a:lnTo>
                    <a:pt x="2244892" y="0"/>
                  </a:lnTo>
                  <a:cubicBezTo>
                    <a:pt x="2269968" y="0"/>
                    <a:pt x="2290296" y="20328"/>
                    <a:pt x="2290296" y="45405"/>
                  </a:cubicBezTo>
                  <a:lnTo>
                    <a:pt x="2290296" y="628281"/>
                  </a:lnTo>
                  <a:cubicBezTo>
                    <a:pt x="2290296" y="653357"/>
                    <a:pt x="2269968" y="673686"/>
                    <a:pt x="2244892" y="673686"/>
                  </a:cubicBezTo>
                  <a:lnTo>
                    <a:pt x="45405" y="673686"/>
                  </a:lnTo>
                  <a:cubicBezTo>
                    <a:pt x="20328" y="673686"/>
                    <a:pt x="0" y="653357"/>
                    <a:pt x="0" y="628281"/>
                  </a:cubicBezTo>
                  <a:lnTo>
                    <a:pt x="0" y="45405"/>
                  </a:lnTo>
                  <a:cubicBezTo>
                    <a:pt x="0" y="20328"/>
                    <a:pt x="20328" y="0"/>
                    <a:pt x="4540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90296" cy="711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95019" y="2272241"/>
            <a:ext cx="8131926" cy="2528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Então, conseguimos generalizar esse padrão por: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f(x) = 4 + 12(x-1)</a:t>
            </a:r>
          </a:p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Portanto, usando x = 11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f(25) = 4 + 12(11-1) = 4 + 12x10 = 4 + 120 = </a:t>
            </a:r>
            <a:r>
              <a:rPr lang="en-US" sz="2399">
                <a:solidFill>
                  <a:srgbClr val="169D5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124 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907805" y="-264682"/>
            <a:ext cx="10816364" cy="10816364"/>
            <a:chOff x="0" y="0"/>
            <a:chExt cx="14421819" cy="144218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072443" y="7229484"/>
            <a:ext cx="6057108" cy="2768144"/>
            <a:chOff x="0" y="0"/>
            <a:chExt cx="8076144" cy="3690858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8076144" cy="3690858"/>
              <a:chOff x="0" y="0"/>
              <a:chExt cx="2727188" cy="1246345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727188" cy="1246345"/>
              </a:xfrm>
              <a:custGeom>
                <a:avLst/>
                <a:gdLst/>
                <a:ahLst/>
                <a:cxnLst/>
                <a:rect r="r" b="b" t="t" l="l"/>
                <a:pathLst>
                  <a:path h="1246345" w="2727188">
                    <a:moveTo>
                      <a:pt x="43586" y="0"/>
                    </a:moveTo>
                    <a:lnTo>
                      <a:pt x="2683602" y="0"/>
                    </a:lnTo>
                    <a:cubicBezTo>
                      <a:pt x="2695162" y="0"/>
                      <a:pt x="2706248" y="4592"/>
                      <a:pt x="2714422" y="12766"/>
                    </a:cubicBezTo>
                    <a:cubicBezTo>
                      <a:pt x="2722596" y="20940"/>
                      <a:pt x="2727188" y="32026"/>
                      <a:pt x="2727188" y="43586"/>
                    </a:cubicBezTo>
                    <a:lnTo>
                      <a:pt x="2727188" y="1202760"/>
                    </a:lnTo>
                    <a:cubicBezTo>
                      <a:pt x="2727188" y="1214319"/>
                      <a:pt x="2722596" y="1225405"/>
                      <a:pt x="2714422" y="1233579"/>
                    </a:cubicBezTo>
                    <a:cubicBezTo>
                      <a:pt x="2706248" y="1241753"/>
                      <a:pt x="2695162" y="1246345"/>
                      <a:pt x="2683602" y="1246345"/>
                    </a:cubicBezTo>
                    <a:lnTo>
                      <a:pt x="43586" y="1246345"/>
                    </a:lnTo>
                    <a:cubicBezTo>
                      <a:pt x="32026" y="1246345"/>
                      <a:pt x="20940" y="1241753"/>
                      <a:pt x="12766" y="1233579"/>
                    </a:cubicBezTo>
                    <a:cubicBezTo>
                      <a:pt x="4592" y="1225405"/>
                      <a:pt x="0" y="1214319"/>
                      <a:pt x="0" y="1202760"/>
                    </a:cubicBezTo>
                    <a:lnTo>
                      <a:pt x="0" y="43586"/>
                    </a:lnTo>
                    <a:cubicBezTo>
                      <a:pt x="0" y="32026"/>
                      <a:pt x="4592" y="20940"/>
                      <a:pt x="12766" y="12766"/>
                    </a:cubicBezTo>
                    <a:cubicBezTo>
                      <a:pt x="20940" y="4592"/>
                      <a:pt x="32026" y="0"/>
                      <a:pt x="43586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2727188" cy="1284445"/>
              </a:xfrm>
              <a:prstGeom prst="rect">
                <a:avLst/>
              </a:prstGeom>
            </p:spPr>
            <p:txBody>
              <a:bodyPr anchor="ctr" rtlCol="false" tIns="44442" lIns="44442" bIns="44442" rIns="44442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603164" y="309094"/>
              <a:ext cx="7054161" cy="3130679"/>
            </a:xfrm>
            <a:custGeom>
              <a:avLst/>
              <a:gdLst/>
              <a:ahLst/>
              <a:cxnLst/>
              <a:rect r="r" b="b" t="t" l="l"/>
              <a:pathLst>
                <a:path h="3130679" w="7054161">
                  <a:moveTo>
                    <a:pt x="0" y="0"/>
                  </a:moveTo>
                  <a:lnTo>
                    <a:pt x="7054161" y="0"/>
                  </a:lnTo>
                  <a:lnTo>
                    <a:pt x="7054161" y="3130679"/>
                  </a:lnTo>
                  <a:lnTo>
                    <a:pt x="0" y="3130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813" t="0" r="-10584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850769" y="4800679"/>
            <a:ext cx="4475683" cy="1893132"/>
            <a:chOff x="0" y="0"/>
            <a:chExt cx="1349244" cy="57070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49244" cy="570705"/>
            </a:xfrm>
            <a:custGeom>
              <a:avLst/>
              <a:gdLst/>
              <a:ahLst/>
              <a:cxnLst/>
              <a:rect r="r" b="b" t="t" l="l"/>
              <a:pathLst>
                <a:path h="570705" w="1349244">
                  <a:moveTo>
                    <a:pt x="110706" y="0"/>
                  </a:moveTo>
                  <a:lnTo>
                    <a:pt x="1238539" y="0"/>
                  </a:lnTo>
                  <a:cubicBezTo>
                    <a:pt x="1267900" y="0"/>
                    <a:pt x="1296058" y="11664"/>
                    <a:pt x="1316819" y="32425"/>
                  </a:cubicBezTo>
                  <a:cubicBezTo>
                    <a:pt x="1337581" y="53186"/>
                    <a:pt x="1349244" y="81345"/>
                    <a:pt x="1349244" y="110706"/>
                  </a:cubicBezTo>
                  <a:lnTo>
                    <a:pt x="1349244" y="460000"/>
                  </a:lnTo>
                  <a:cubicBezTo>
                    <a:pt x="1349244" y="521141"/>
                    <a:pt x="1299680" y="570705"/>
                    <a:pt x="1238539" y="570705"/>
                  </a:cubicBezTo>
                  <a:lnTo>
                    <a:pt x="110706" y="570705"/>
                  </a:lnTo>
                  <a:cubicBezTo>
                    <a:pt x="49565" y="570705"/>
                    <a:pt x="0" y="521141"/>
                    <a:pt x="0" y="460000"/>
                  </a:cubicBezTo>
                  <a:lnTo>
                    <a:pt x="0" y="110706"/>
                  </a:lnTo>
                  <a:cubicBezTo>
                    <a:pt x="0" y="49565"/>
                    <a:pt x="49565" y="0"/>
                    <a:pt x="110706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1349244" cy="646905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 Letra (A) 124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446689" y="1742712"/>
            <a:ext cx="7295564" cy="5992385"/>
            <a:chOff x="0" y="0"/>
            <a:chExt cx="9727418" cy="798984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727418" cy="7161786"/>
            </a:xfrm>
            <a:custGeom>
              <a:avLst/>
              <a:gdLst/>
              <a:ahLst/>
              <a:cxnLst/>
              <a:rect r="r" b="b" t="t" l="l"/>
              <a:pathLst>
                <a:path h="7161786" w="9727418">
                  <a:moveTo>
                    <a:pt x="0" y="0"/>
                  </a:moveTo>
                  <a:lnTo>
                    <a:pt x="9727418" y="0"/>
                  </a:lnTo>
                  <a:lnTo>
                    <a:pt x="9727418" y="7161786"/>
                  </a:lnTo>
                  <a:lnTo>
                    <a:pt x="0" y="7161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-41665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484346" y="403178"/>
              <a:ext cx="4245287" cy="1041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5"/>
                </a:lnSpc>
              </a:pPr>
              <a:r>
                <a:rPr lang="en-US" b="true" sz="2318" spc="-16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5671067" y="403178"/>
              <a:ext cx="3034706" cy="1041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45"/>
                </a:lnSpc>
              </a:pPr>
              <a:r>
                <a:rPr lang="en-US" b="true" sz="2318" spc="-16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Fósforos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34524" y="202320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4907146" y="202320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334524" y="3460502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907146" y="3460502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334524" y="480253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4907146" y="4802539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28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334524" y="6143245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4907146" y="6143245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  <a:r>
                <a:rPr lang="en-US" sz="2226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334524" y="7496790"/>
              <a:ext cx="4553739" cy="4930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4907146" y="7496790"/>
              <a:ext cx="4553739" cy="487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true" flipV="true" rot="0">
            <a:off x="16669169" y="3734173"/>
            <a:ext cx="460382" cy="784088"/>
          </a:xfrm>
          <a:custGeom>
            <a:avLst/>
            <a:gdLst/>
            <a:ahLst/>
            <a:cxnLst/>
            <a:rect r="r" b="b" t="t" l="l"/>
            <a:pathLst>
              <a:path h="784088" w="460382">
                <a:moveTo>
                  <a:pt x="460382" y="784088"/>
                </a:moveTo>
                <a:lnTo>
                  <a:pt x="0" y="784088"/>
                </a:lnTo>
                <a:lnTo>
                  <a:pt x="0" y="0"/>
                </a:lnTo>
                <a:lnTo>
                  <a:pt x="460382" y="0"/>
                </a:lnTo>
                <a:lnTo>
                  <a:pt x="460382" y="78408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true" flipV="true" rot="0">
            <a:off x="16669169" y="4699141"/>
            <a:ext cx="460382" cy="784088"/>
          </a:xfrm>
          <a:custGeom>
            <a:avLst/>
            <a:gdLst/>
            <a:ahLst/>
            <a:cxnLst/>
            <a:rect r="r" b="b" t="t" l="l"/>
            <a:pathLst>
              <a:path h="784088" w="460382">
                <a:moveTo>
                  <a:pt x="460382" y="784088"/>
                </a:moveTo>
                <a:lnTo>
                  <a:pt x="0" y="784088"/>
                </a:lnTo>
                <a:lnTo>
                  <a:pt x="0" y="0"/>
                </a:lnTo>
                <a:lnTo>
                  <a:pt x="460382" y="0"/>
                </a:lnTo>
                <a:lnTo>
                  <a:pt x="460382" y="78408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6332323" y="3947227"/>
            <a:ext cx="529804" cy="382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FF001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+12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6332323" y="4933254"/>
            <a:ext cx="529804" cy="382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FF001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5487392"/>
            <a:ext cx="15516169" cy="1904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realizar mais exercícios de provas antigas da Olimpíada Brasileira de Informática, agora no nível 2.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32488" y="1744017"/>
            <a:ext cx="9131912" cy="4443882"/>
            <a:chOff x="0" y="0"/>
            <a:chExt cx="12175883" cy="592517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175883" cy="5925175"/>
              <a:chOff x="0" y="0"/>
              <a:chExt cx="2486012" cy="120977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486012" cy="1209773"/>
              </a:xfrm>
              <a:custGeom>
                <a:avLst/>
                <a:gdLst/>
                <a:ahLst/>
                <a:cxnLst/>
                <a:rect r="r" b="b" t="t" l="l"/>
                <a:pathLst>
                  <a:path h="1209773" w="2486012">
                    <a:moveTo>
                      <a:pt x="54258" y="0"/>
                    </a:moveTo>
                    <a:lnTo>
                      <a:pt x="2431754" y="0"/>
                    </a:lnTo>
                    <a:cubicBezTo>
                      <a:pt x="2461720" y="0"/>
                      <a:pt x="2486012" y="24292"/>
                      <a:pt x="2486012" y="54258"/>
                    </a:cubicBezTo>
                    <a:lnTo>
                      <a:pt x="2486012" y="1155515"/>
                    </a:lnTo>
                    <a:cubicBezTo>
                      <a:pt x="2486012" y="1169905"/>
                      <a:pt x="2480296" y="1183706"/>
                      <a:pt x="2470120" y="1193881"/>
                    </a:cubicBezTo>
                    <a:cubicBezTo>
                      <a:pt x="2459945" y="1204057"/>
                      <a:pt x="2446144" y="1209773"/>
                      <a:pt x="2431754" y="1209773"/>
                    </a:cubicBezTo>
                    <a:lnTo>
                      <a:pt x="54258" y="1209773"/>
                    </a:lnTo>
                    <a:cubicBezTo>
                      <a:pt x="24292" y="1209773"/>
                      <a:pt x="0" y="1185481"/>
                      <a:pt x="0" y="1155515"/>
                    </a:cubicBezTo>
                    <a:lnTo>
                      <a:pt x="0" y="54258"/>
                    </a:lnTo>
                    <a:cubicBezTo>
                      <a:pt x="0" y="24292"/>
                      <a:pt x="24292" y="0"/>
                      <a:pt x="5425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486012" cy="1238348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402469" y="260007"/>
              <a:ext cx="11370944" cy="52585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 escola é enorme e tem quatro cantinas, A, B, C e D, onde os alunos podem almoçar. Numa certa semana, de segunda-feira a sexta-feira, quatro estudantes, Edu, Jéssica, Marisa e Rui, vão almoçar em uma das quatro cantinas. Nenhum par desses quatro estudantes almoça na mesma cantina no mesmo dia e as seguintes restrições devem ser obedecidas: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99647" y="1744017"/>
            <a:ext cx="7596966" cy="7073178"/>
            <a:chOff x="0" y="0"/>
            <a:chExt cx="10129288" cy="943090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129288" cy="9430904"/>
              <a:chOff x="0" y="0"/>
              <a:chExt cx="2068148" cy="192555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068149" cy="1925556"/>
              </a:xfrm>
              <a:custGeom>
                <a:avLst/>
                <a:gdLst/>
                <a:ahLst/>
                <a:cxnLst/>
                <a:rect r="r" b="b" t="t" l="l"/>
                <a:pathLst>
                  <a:path h="1925556" w="2068149">
                    <a:moveTo>
                      <a:pt x="65221" y="0"/>
                    </a:moveTo>
                    <a:lnTo>
                      <a:pt x="2002927" y="0"/>
                    </a:lnTo>
                    <a:cubicBezTo>
                      <a:pt x="2038948" y="0"/>
                      <a:pt x="2068149" y="29201"/>
                      <a:pt x="2068149" y="65221"/>
                    </a:cubicBezTo>
                    <a:lnTo>
                      <a:pt x="2068149" y="1860335"/>
                    </a:lnTo>
                    <a:cubicBezTo>
                      <a:pt x="2068149" y="1896355"/>
                      <a:pt x="2038948" y="1925556"/>
                      <a:pt x="2002927" y="1925556"/>
                    </a:cubicBezTo>
                    <a:lnTo>
                      <a:pt x="65221" y="1925556"/>
                    </a:lnTo>
                    <a:cubicBezTo>
                      <a:pt x="29201" y="1925556"/>
                      <a:pt x="0" y="1896355"/>
                      <a:pt x="0" y="1860335"/>
                    </a:cubicBezTo>
                    <a:lnTo>
                      <a:pt x="0" y="65221"/>
                    </a:lnTo>
                    <a:cubicBezTo>
                      <a:pt x="0" y="29201"/>
                      <a:pt x="29201" y="0"/>
                      <a:pt x="6522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068148" cy="1954131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334820" y="260007"/>
              <a:ext cx="9459648" cy="876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estudante pode almoçar na mesma cantina mais do que duas vezes durante a semana.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Marisa é a única estudante que almoça na cantina A em dois dias da semana, e um dos dias em que ela almoça na cantina A é quinta-feira.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Rui almoça na cantina B na segunda-feira e na terça-feira.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Jéssica almoça na cantina D na terça-feira e na quarta-feira.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Edu almoça na cantina A na sexta-feira.</a:t>
              </a:r>
            </a:p>
            <a:p>
              <a:pPr algn="just">
                <a:lnSpc>
                  <a:spcPts val="3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15204" y="6439142"/>
            <a:ext cx="1256653" cy="1763723"/>
          </a:xfrm>
          <a:custGeom>
            <a:avLst/>
            <a:gdLst/>
            <a:ahLst/>
            <a:cxnLst/>
            <a:rect r="r" b="b" t="t" l="l"/>
            <a:pathLst>
              <a:path h="1763723" w="1256653">
                <a:moveTo>
                  <a:pt x="0" y="0"/>
                </a:moveTo>
                <a:lnTo>
                  <a:pt x="1256652" y="0"/>
                </a:lnTo>
                <a:lnTo>
                  <a:pt x="1256652" y="1763723"/>
                </a:lnTo>
                <a:lnTo>
                  <a:pt x="0" y="1763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216227" y="6439142"/>
            <a:ext cx="1256653" cy="1763723"/>
          </a:xfrm>
          <a:custGeom>
            <a:avLst/>
            <a:gdLst/>
            <a:ahLst/>
            <a:cxnLst/>
            <a:rect r="r" b="b" t="t" l="l"/>
            <a:pathLst>
              <a:path h="1763723" w="1256653">
                <a:moveTo>
                  <a:pt x="0" y="0"/>
                </a:moveTo>
                <a:lnTo>
                  <a:pt x="1256653" y="0"/>
                </a:lnTo>
                <a:lnTo>
                  <a:pt x="1256653" y="1763723"/>
                </a:lnTo>
                <a:lnTo>
                  <a:pt x="0" y="1763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520630" y="6439142"/>
            <a:ext cx="1256653" cy="1763723"/>
          </a:xfrm>
          <a:custGeom>
            <a:avLst/>
            <a:gdLst/>
            <a:ahLst/>
            <a:cxnLst/>
            <a:rect r="r" b="b" t="t" l="l"/>
            <a:pathLst>
              <a:path h="1763723" w="1256653">
                <a:moveTo>
                  <a:pt x="0" y="0"/>
                </a:moveTo>
                <a:lnTo>
                  <a:pt x="1256653" y="0"/>
                </a:lnTo>
                <a:lnTo>
                  <a:pt x="1256653" y="1763723"/>
                </a:lnTo>
                <a:lnTo>
                  <a:pt x="0" y="1763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825033" y="6439142"/>
            <a:ext cx="1256653" cy="1763723"/>
          </a:xfrm>
          <a:custGeom>
            <a:avLst/>
            <a:gdLst/>
            <a:ahLst/>
            <a:cxnLst/>
            <a:rect r="r" b="b" t="t" l="l"/>
            <a:pathLst>
              <a:path h="1763723" w="1256653">
                <a:moveTo>
                  <a:pt x="0" y="0"/>
                </a:moveTo>
                <a:lnTo>
                  <a:pt x="1256652" y="0"/>
                </a:lnTo>
                <a:lnTo>
                  <a:pt x="1256652" y="1763723"/>
                </a:lnTo>
                <a:lnTo>
                  <a:pt x="0" y="1763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34781" y="427980"/>
            <a:ext cx="1581843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33955" y="8246964"/>
            <a:ext cx="419150" cy="57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D4733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634979" y="8246964"/>
            <a:ext cx="419150" cy="57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D4733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39381" y="8246964"/>
            <a:ext cx="419150" cy="57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D4733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43784" y="8246964"/>
            <a:ext cx="419150" cy="570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D4733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99647" y="1744017"/>
            <a:ext cx="7596966" cy="8387827"/>
            <a:chOff x="0" y="0"/>
            <a:chExt cx="10129288" cy="1118377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129288" cy="11183770"/>
              <a:chOff x="0" y="0"/>
              <a:chExt cx="2068148" cy="228344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068149" cy="2283447"/>
              </a:xfrm>
              <a:custGeom>
                <a:avLst/>
                <a:gdLst/>
                <a:ahLst/>
                <a:cxnLst/>
                <a:rect r="r" b="b" t="t" l="l"/>
                <a:pathLst>
                  <a:path h="2283447" w="2068149">
                    <a:moveTo>
                      <a:pt x="65221" y="0"/>
                    </a:moveTo>
                    <a:lnTo>
                      <a:pt x="2002927" y="0"/>
                    </a:lnTo>
                    <a:cubicBezTo>
                      <a:pt x="2038948" y="0"/>
                      <a:pt x="2068149" y="29201"/>
                      <a:pt x="2068149" y="65221"/>
                    </a:cubicBezTo>
                    <a:lnTo>
                      <a:pt x="2068149" y="2218226"/>
                    </a:lnTo>
                    <a:cubicBezTo>
                      <a:pt x="2068149" y="2254247"/>
                      <a:pt x="2038948" y="2283447"/>
                      <a:pt x="2002927" y="2283447"/>
                    </a:cubicBezTo>
                    <a:lnTo>
                      <a:pt x="65221" y="2283447"/>
                    </a:lnTo>
                    <a:cubicBezTo>
                      <a:pt x="29201" y="2283447"/>
                      <a:pt x="0" y="2254247"/>
                      <a:pt x="0" y="2218226"/>
                    </a:cubicBezTo>
                    <a:lnTo>
                      <a:pt x="0" y="65221"/>
                    </a:lnTo>
                    <a:cubicBezTo>
                      <a:pt x="0" y="29201"/>
                      <a:pt x="29201" y="0"/>
                      <a:pt x="6522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068148" cy="231202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34820" y="260007"/>
              <a:ext cx="9459648" cy="10517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par desses quatro estudantes almoça na mesma cantina no mesmo dia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estudante pode almoçar na mesma cantina mais do que duas vezes durante a semana.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Marisa é a única estudante que almoça na cantina A em dois dias da semana, e um dos dias em que ela almoça na cantina A é quinta-feira.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Rui almoça na cantina B na segunda-feira e na terça-feira.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Jéssica almoça na cantina D na terça-feira e na quarta-feira.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Edu almoça na cantina A na sexta-feira.</a:t>
              </a:r>
            </a:p>
            <a:p>
              <a:pPr algn="just">
                <a:lnSpc>
                  <a:spcPts val="34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5368" y="1743951"/>
            <a:ext cx="9105652" cy="3541633"/>
            <a:chOff x="0" y="0"/>
            <a:chExt cx="12140869" cy="472217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2140869" cy="4722177"/>
              <a:chOff x="0" y="0"/>
              <a:chExt cx="3449438" cy="134165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449438" cy="1341655"/>
              </a:xfrm>
              <a:custGeom>
                <a:avLst/>
                <a:gdLst/>
                <a:ahLst/>
                <a:cxnLst/>
                <a:rect r="r" b="b" t="t" l="l"/>
                <a:pathLst>
                  <a:path h="1341655" w="3449438">
                    <a:moveTo>
                      <a:pt x="35851" y="0"/>
                    </a:moveTo>
                    <a:lnTo>
                      <a:pt x="3413587" y="0"/>
                    </a:lnTo>
                    <a:cubicBezTo>
                      <a:pt x="3433387" y="0"/>
                      <a:pt x="3449438" y="16051"/>
                      <a:pt x="3449438" y="35851"/>
                    </a:cubicBezTo>
                    <a:lnTo>
                      <a:pt x="3449438" y="1305804"/>
                    </a:lnTo>
                    <a:cubicBezTo>
                      <a:pt x="3449438" y="1325604"/>
                      <a:pt x="3433387" y="1341655"/>
                      <a:pt x="3413587" y="1341655"/>
                    </a:cubicBezTo>
                    <a:lnTo>
                      <a:pt x="35851" y="1341655"/>
                    </a:lnTo>
                    <a:cubicBezTo>
                      <a:pt x="16051" y="1341655"/>
                      <a:pt x="0" y="1325604"/>
                      <a:pt x="0" y="1305804"/>
                    </a:cubicBezTo>
                    <a:lnTo>
                      <a:pt x="0" y="35851"/>
                    </a:lnTo>
                    <a:cubicBezTo>
                      <a:pt x="0" y="16051"/>
                      <a:pt x="16051" y="0"/>
                      <a:pt x="3585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3449438" cy="1379755"/>
              </a:xfrm>
              <a:prstGeom prst="rect">
                <a:avLst/>
              </a:prstGeom>
            </p:spPr>
            <p:txBody>
              <a:bodyPr anchor="ctr" rtlCol="false" tIns="42717" lIns="42717" bIns="42717" rIns="4271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09765" y="168355"/>
              <a:ext cx="11617360" cy="4062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05"/>
                </a:lnSpc>
              </a:pPr>
              <a:r>
                <a:rPr lang="en-US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Questão 1. Qual das seguintes alternativas é sempre verdadeira?</a:t>
              </a:r>
            </a:p>
            <a:p>
              <a:pPr algn="just">
                <a:lnSpc>
                  <a:spcPts val="3505"/>
                </a:lnSpc>
              </a:pPr>
              <a:r>
                <a:rPr lang="en-US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(A) Rui não almoça na cantina C.</a:t>
              </a:r>
            </a:p>
            <a:p>
              <a:pPr algn="just">
                <a:lnSpc>
                  <a:spcPts val="3505"/>
                </a:lnSpc>
              </a:pPr>
              <a:r>
                <a:rPr lang="en-US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(B) Marisa almoça apenas nas cantinas A, C e D.</a:t>
              </a:r>
            </a:p>
            <a:p>
              <a:pPr algn="just">
                <a:lnSpc>
                  <a:spcPts val="3505"/>
                </a:lnSpc>
              </a:pPr>
              <a:r>
                <a:rPr lang="en-US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(C) Todos os estudantes almoçam na cantina D.</a:t>
              </a:r>
            </a:p>
            <a:p>
              <a:pPr algn="just">
                <a:lnSpc>
                  <a:spcPts val="3505"/>
                </a:lnSpc>
                <a:spcBef>
                  <a:spcPct val="0"/>
                </a:spcBef>
              </a:pPr>
              <a:r>
                <a:rPr lang="en-US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(D) Todos os estudantes almoçam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na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an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tina C.</a:t>
              </a:r>
            </a:p>
            <a:p>
              <a:pPr algn="just">
                <a:lnSpc>
                  <a:spcPts val="3505"/>
                </a:lnSpc>
                <a:spcBef>
                  <a:spcPct val="0"/>
                </a:spcBef>
              </a:pP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(E) Tod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os 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os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e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studan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e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 a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lm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çam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na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can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ina A.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85368" y="5434949"/>
            <a:ext cx="9105652" cy="3828931"/>
            <a:chOff x="0" y="0"/>
            <a:chExt cx="12140869" cy="5105241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2140869" cy="5105241"/>
              <a:chOff x="0" y="0"/>
              <a:chExt cx="3449438" cy="145049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3449438" cy="1450490"/>
              </a:xfrm>
              <a:custGeom>
                <a:avLst/>
                <a:gdLst/>
                <a:ahLst/>
                <a:cxnLst/>
                <a:rect r="r" b="b" t="t" l="l"/>
                <a:pathLst>
                  <a:path h="1450490" w="3449438">
                    <a:moveTo>
                      <a:pt x="35851" y="0"/>
                    </a:moveTo>
                    <a:lnTo>
                      <a:pt x="3413587" y="0"/>
                    </a:lnTo>
                    <a:cubicBezTo>
                      <a:pt x="3433387" y="0"/>
                      <a:pt x="3449438" y="16051"/>
                      <a:pt x="3449438" y="35851"/>
                    </a:cubicBezTo>
                    <a:lnTo>
                      <a:pt x="3449438" y="1414639"/>
                    </a:lnTo>
                    <a:cubicBezTo>
                      <a:pt x="3449438" y="1434439"/>
                      <a:pt x="3433387" y="1450490"/>
                      <a:pt x="3413587" y="1450490"/>
                    </a:cubicBezTo>
                    <a:lnTo>
                      <a:pt x="35851" y="1450490"/>
                    </a:lnTo>
                    <a:cubicBezTo>
                      <a:pt x="16051" y="1450490"/>
                      <a:pt x="0" y="1434439"/>
                      <a:pt x="0" y="1414639"/>
                    </a:cubicBezTo>
                    <a:lnTo>
                      <a:pt x="0" y="35851"/>
                    </a:lnTo>
                    <a:cubicBezTo>
                      <a:pt x="0" y="16051"/>
                      <a:pt x="16051" y="0"/>
                      <a:pt x="3585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3449438" cy="1488590"/>
              </a:xfrm>
              <a:prstGeom prst="rect">
                <a:avLst/>
              </a:prstGeom>
            </p:spPr>
            <p:txBody>
              <a:bodyPr anchor="ctr" rtlCol="false" tIns="42717" lIns="42717" bIns="42717" rIns="4271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209765" y="187405"/>
              <a:ext cx="11617360" cy="4426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65"/>
                </a:lnSpc>
              </a:pPr>
              <a:r>
                <a:rPr lang="en-US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Questão 2. Se Rui almoça na cantina C na quinta-feira e Edu almoça na cantina C na segunda-feira, qual das seguintes alternativas é sempre verdadeira?</a:t>
              </a:r>
            </a:p>
            <a:p>
              <a:pPr algn="just">
                <a:lnSpc>
                  <a:spcPts val="3365"/>
                </a:lnSpc>
              </a:pPr>
              <a:r>
                <a:rPr lang="en-US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(A) Edu almoça na cantina B na quinta-feira.</a:t>
              </a:r>
            </a:p>
            <a:p>
              <a:pPr algn="just">
                <a:lnSpc>
                  <a:spcPts val="3365"/>
                </a:lnSpc>
              </a:pPr>
              <a:r>
                <a:rPr lang="en-US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(B) Jéssica almoça na cantina C na sexta-feira.</a:t>
              </a:r>
            </a:p>
            <a:p>
              <a:pPr algn="just">
                <a:lnSpc>
                  <a:spcPts val="3365"/>
                </a:lnSpc>
                <a:spcBef>
                  <a:spcPct val="0"/>
                </a:spcBef>
              </a:pPr>
              <a:r>
                <a:rPr lang="en-US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(C) Marisa almoça na cantina C na quarta-feira.</a:t>
              </a:r>
            </a:p>
            <a:p>
              <a:pPr algn="just">
                <a:lnSpc>
                  <a:spcPts val="3365"/>
                </a:lnSpc>
                <a:spcBef>
                  <a:spcPct val="0"/>
                </a:spcBef>
              </a:pP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(D) Rui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almoç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antina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na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e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x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a-feira.</a:t>
              </a:r>
            </a:p>
            <a:p>
              <a:pPr algn="just">
                <a:lnSpc>
                  <a:spcPts val="3365"/>
                </a:lnSpc>
                <a:spcBef>
                  <a:spcPct val="0"/>
                </a:spcBef>
              </a:pP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(E) Rui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almoç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antina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D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na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e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x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a-feira.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555080" y="509308"/>
            <a:ext cx="3086100" cy="1400966"/>
            <a:chOff x="0" y="0"/>
            <a:chExt cx="4114800" cy="1867955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4114800" cy="1867955"/>
              <a:chOff x="0" y="0"/>
              <a:chExt cx="812800" cy="36897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368979"/>
              </a:xfrm>
              <a:custGeom>
                <a:avLst/>
                <a:gdLst/>
                <a:ahLst/>
                <a:cxnLst/>
                <a:rect r="r" b="b" t="t" l="l"/>
                <a:pathLst>
                  <a:path h="368979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41038"/>
                    </a:lnTo>
                    <a:cubicBezTo>
                      <a:pt x="812800" y="274970"/>
                      <a:pt x="799321" y="307512"/>
                      <a:pt x="775327" y="331506"/>
                    </a:cubicBezTo>
                    <a:cubicBezTo>
                      <a:pt x="751333" y="355499"/>
                      <a:pt x="718791" y="368979"/>
                      <a:pt x="684859" y="368979"/>
                    </a:cubicBezTo>
                    <a:lnTo>
                      <a:pt x="127941" y="368979"/>
                    </a:lnTo>
                    <a:cubicBezTo>
                      <a:pt x="94009" y="368979"/>
                      <a:pt x="61467" y="355499"/>
                      <a:pt x="37473" y="331506"/>
                    </a:cubicBezTo>
                    <a:cubicBezTo>
                      <a:pt x="13479" y="307512"/>
                      <a:pt x="0" y="274970"/>
                      <a:pt x="0" y="24103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812800" cy="416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16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408715" y="438653"/>
              <a:ext cx="3297370" cy="795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Restrições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53001" y="3696146"/>
          <a:ext cx="9486632" cy="5237098"/>
        </p:xfrm>
        <a:graphic>
          <a:graphicData uri="http://schemas.openxmlformats.org/drawingml/2006/table">
            <a:tbl>
              <a:tblPr/>
              <a:tblGrid>
                <a:gridCol w="1603852"/>
                <a:gridCol w="1551183"/>
                <a:gridCol w="1690526"/>
                <a:gridCol w="1518895"/>
                <a:gridCol w="1550039"/>
                <a:gridCol w="1572136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0">
            <a:off x="10299647" y="1744017"/>
            <a:ext cx="7596966" cy="8387827"/>
            <a:chOff x="0" y="0"/>
            <a:chExt cx="10129288" cy="1118377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129288" cy="11183770"/>
              <a:chOff x="0" y="0"/>
              <a:chExt cx="2068148" cy="228344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068149" cy="2283447"/>
              </a:xfrm>
              <a:custGeom>
                <a:avLst/>
                <a:gdLst/>
                <a:ahLst/>
                <a:cxnLst/>
                <a:rect r="r" b="b" t="t" l="l"/>
                <a:pathLst>
                  <a:path h="2283447" w="2068149">
                    <a:moveTo>
                      <a:pt x="65221" y="0"/>
                    </a:moveTo>
                    <a:lnTo>
                      <a:pt x="2002927" y="0"/>
                    </a:lnTo>
                    <a:cubicBezTo>
                      <a:pt x="2038948" y="0"/>
                      <a:pt x="2068149" y="29201"/>
                      <a:pt x="2068149" y="65221"/>
                    </a:cubicBezTo>
                    <a:lnTo>
                      <a:pt x="2068149" y="2218226"/>
                    </a:lnTo>
                    <a:cubicBezTo>
                      <a:pt x="2068149" y="2254247"/>
                      <a:pt x="2038948" y="2283447"/>
                      <a:pt x="2002927" y="2283447"/>
                    </a:cubicBezTo>
                    <a:lnTo>
                      <a:pt x="65221" y="2283447"/>
                    </a:lnTo>
                    <a:cubicBezTo>
                      <a:pt x="29201" y="2283447"/>
                      <a:pt x="0" y="2254247"/>
                      <a:pt x="0" y="2218226"/>
                    </a:cubicBezTo>
                    <a:lnTo>
                      <a:pt x="0" y="65221"/>
                    </a:lnTo>
                    <a:cubicBezTo>
                      <a:pt x="0" y="29201"/>
                      <a:pt x="29201" y="0"/>
                      <a:pt x="6522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068148" cy="231202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34820" y="260007"/>
              <a:ext cx="9459648" cy="10517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par desses quatro estudantes almoça na mesma cantina no mesmo dia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estudante pode almoçar na mesma cantina mais do que duas vezes durante a semana.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Marisa é a única estudante que almoça na cantina A em dois dias da semana, e um dos dias em que ela almoça na cantina A é quinta-feira.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Rui almoça na cantina B na segunda-feira e na terça-feira.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Jéssica almoça na cantina D na terça-feira e na quarta-feira.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Edu almoça na cantina A na sexta-feira.</a:t>
              </a:r>
            </a:p>
            <a:p>
              <a:pPr algn="just">
                <a:lnSpc>
                  <a:spcPts val="3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96442" y="1924284"/>
            <a:ext cx="9343190" cy="1277243"/>
            <a:chOff x="0" y="0"/>
            <a:chExt cx="2460758" cy="3363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60758" cy="336393"/>
            </a:xfrm>
            <a:custGeom>
              <a:avLst/>
              <a:gdLst/>
              <a:ahLst/>
              <a:cxnLst/>
              <a:rect r="r" b="b" t="t" l="l"/>
              <a:pathLst>
                <a:path h="336393" w="2460758">
                  <a:moveTo>
                    <a:pt x="42259" y="0"/>
                  </a:moveTo>
                  <a:lnTo>
                    <a:pt x="2418499" y="0"/>
                  </a:lnTo>
                  <a:cubicBezTo>
                    <a:pt x="2429706" y="0"/>
                    <a:pt x="2440455" y="4452"/>
                    <a:pt x="2448380" y="12378"/>
                  </a:cubicBezTo>
                  <a:cubicBezTo>
                    <a:pt x="2456306" y="20303"/>
                    <a:pt x="2460758" y="31052"/>
                    <a:pt x="2460758" y="42259"/>
                  </a:cubicBezTo>
                  <a:lnTo>
                    <a:pt x="2460758" y="294134"/>
                  </a:lnTo>
                  <a:cubicBezTo>
                    <a:pt x="2460758" y="317473"/>
                    <a:pt x="2441838" y="336393"/>
                    <a:pt x="2418499" y="336393"/>
                  </a:cubicBezTo>
                  <a:lnTo>
                    <a:pt x="42259" y="336393"/>
                  </a:lnTo>
                  <a:cubicBezTo>
                    <a:pt x="31052" y="336393"/>
                    <a:pt x="20303" y="331941"/>
                    <a:pt x="12378" y="324016"/>
                  </a:cubicBezTo>
                  <a:cubicBezTo>
                    <a:pt x="4452" y="316091"/>
                    <a:pt x="0" y="305342"/>
                    <a:pt x="0" y="294134"/>
                  </a:cubicBezTo>
                  <a:lnTo>
                    <a:pt x="0" y="42259"/>
                  </a:lnTo>
                  <a:cubicBezTo>
                    <a:pt x="0" y="18920"/>
                    <a:pt x="18920" y="0"/>
                    <a:pt x="4225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460758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Vamos começar preenchendo a tabela conforme as restrições dadas pelo exercício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555080" y="509308"/>
            <a:ext cx="3086100" cy="1400966"/>
            <a:chOff x="0" y="0"/>
            <a:chExt cx="4114800" cy="1867955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4114800" cy="1867955"/>
              <a:chOff x="0" y="0"/>
              <a:chExt cx="812800" cy="368979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368979"/>
              </a:xfrm>
              <a:custGeom>
                <a:avLst/>
                <a:gdLst/>
                <a:ahLst/>
                <a:cxnLst/>
                <a:rect r="r" b="b" t="t" l="l"/>
                <a:pathLst>
                  <a:path h="368979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41038"/>
                    </a:lnTo>
                    <a:cubicBezTo>
                      <a:pt x="812800" y="274970"/>
                      <a:pt x="799321" y="307512"/>
                      <a:pt x="775327" y="331506"/>
                    </a:cubicBezTo>
                    <a:cubicBezTo>
                      <a:pt x="751333" y="355499"/>
                      <a:pt x="718791" y="368979"/>
                      <a:pt x="684859" y="368979"/>
                    </a:cubicBezTo>
                    <a:lnTo>
                      <a:pt x="127941" y="368979"/>
                    </a:lnTo>
                    <a:cubicBezTo>
                      <a:pt x="94009" y="368979"/>
                      <a:pt x="61467" y="355499"/>
                      <a:pt x="37473" y="331506"/>
                    </a:cubicBezTo>
                    <a:cubicBezTo>
                      <a:pt x="13479" y="307512"/>
                      <a:pt x="0" y="274970"/>
                      <a:pt x="0" y="24103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47625"/>
                <a:ext cx="812800" cy="416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16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408715" y="438653"/>
              <a:ext cx="3297370" cy="795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Restrições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53001" y="3696146"/>
          <a:ext cx="9486632" cy="5237098"/>
        </p:xfrm>
        <a:graphic>
          <a:graphicData uri="http://schemas.openxmlformats.org/drawingml/2006/table">
            <a:tbl>
              <a:tblPr/>
              <a:tblGrid>
                <a:gridCol w="1603852"/>
                <a:gridCol w="1551183"/>
                <a:gridCol w="1690526"/>
                <a:gridCol w="1518895"/>
                <a:gridCol w="1550039"/>
                <a:gridCol w="1572136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0">
            <a:off x="10299647" y="1744017"/>
            <a:ext cx="7596966" cy="8387827"/>
            <a:chOff x="0" y="0"/>
            <a:chExt cx="10129288" cy="1118377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129288" cy="11183770"/>
              <a:chOff x="0" y="0"/>
              <a:chExt cx="2068148" cy="228344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068149" cy="2283447"/>
              </a:xfrm>
              <a:custGeom>
                <a:avLst/>
                <a:gdLst/>
                <a:ahLst/>
                <a:cxnLst/>
                <a:rect r="r" b="b" t="t" l="l"/>
                <a:pathLst>
                  <a:path h="2283447" w="2068149">
                    <a:moveTo>
                      <a:pt x="65221" y="0"/>
                    </a:moveTo>
                    <a:lnTo>
                      <a:pt x="2002927" y="0"/>
                    </a:lnTo>
                    <a:cubicBezTo>
                      <a:pt x="2038948" y="0"/>
                      <a:pt x="2068149" y="29201"/>
                      <a:pt x="2068149" y="65221"/>
                    </a:cubicBezTo>
                    <a:lnTo>
                      <a:pt x="2068149" y="2218226"/>
                    </a:lnTo>
                    <a:cubicBezTo>
                      <a:pt x="2068149" y="2254247"/>
                      <a:pt x="2038948" y="2283447"/>
                      <a:pt x="2002927" y="2283447"/>
                    </a:cubicBezTo>
                    <a:lnTo>
                      <a:pt x="65221" y="2283447"/>
                    </a:lnTo>
                    <a:cubicBezTo>
                      <a:pt x="29201" y="2283447"/>
                      <a:pt x="0" y="2254247"/>
                      <a:pt x="0" y="2218226"/>
                    </a:cubicBezTo>
                    <a:lnTo>
                      <a:pt x="0" y="65221"/>
                    </a:lnTo>
                    <a:cubicBezTo>
                      <a:pt x="0" y="29201"/>
                      <a:pt x="29201" y="0"/>
                      <a:pt x="6522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068148" cy="231202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34820" y="260007"/>
              <a:ext cx="9459648" cy="10517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par desses quatro estudantes almoça na mesma cantina no mesmo dia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estudante pode almoçar na mesma cantina mais do que duas vezes durante a semana.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Marisa é a única estudante que almoça na cantina A em dois dias da semana, e um dos dias em que ela almoça na cantina A é quinta-feira.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Rui almoça na cantina B na segunda-feira e na terça-feira.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Jéssica almoça na cantina D na terça-feira e na quarta-feira.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Edu almoça na cantina A na sexta-feira.</a:t>
              </a:r>
            </a:p>
            <a:p>
              <a:pPr algn="just">
                <a:lnSpc>
                  <a:spcPts val="3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96442" y="1924284"/>
            <a:ext cx="9343190" cy="1277243"/>
            <a:chOff x="0" y="0"/>
            <a:chExt cx="2460758" cy="3363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60758" cy="336393"/>
            </a:xfrm>
            <a:custGeom>
              <a:avLst/>
              <a:gdLst/>
              <a:ahLst/>
              <a:cxnLst/>
              <a:rect r="r" b="b" t="t" l="l"/>
              <a:pathLst>
                <a:path h="336393" w="2460758">
                  <a:moveTo>
                    <a:pt x="42259" y="0"/>
                  </a:moveTo>
                  <a:lnTo>
                    <a:pt x="2418499" y="0"/>
                  </a:lnTo>
                  <a:cubicBezTo>
                    <a:pt x="2429706" y="0"/>
                    <a:pt x="2440455" y="4452"/>
                    <a:pt x="2448380" y="12378"/>
                  </a:cubicBezTo>
                  <a:cubicBezTo>
                    <a:pt x="2456306" y="20303"/>
                    <a:pt x="2460758" y="31052"/>
                    <a:pt x="2460758" y="42259"/>
                  </a:cubicBezTo>
                  <a:lnTo>
                    <a:pt x="2460758" y="294134"/>
                  </a:lnTo>
                  <a:cubicBezTo>
                    <a:pt x="2460758" y="317473"/>
                    <a:pt x="2441838" y="336393"/>
                    <a:pt x="2418499" y="336393"/>
                  </a:cubicBezTo>
                  <a:lnTo>
                    <a:pt x="42259" y="336393"/>
                  </a:lnTo>
                  <a:cubicBezTo>
                    <a:pt x="31052" y="336393"/>
                    <a:pt x="20303" y="331941"/>
                    <a:pt x="12378" y="324016"/>
                  </a:cubicBezTo>
                  <a:cubicBezTo>
                    <a:pt x="4452" y="316091"/>
                    <a:pt x="0" y="305342"/>
                    <a:pt x="0" y="294134"/>
                  </a:cubicBezTo>
                  <a:lnTo>
                    <a:pt x="0" y="42259"/>
                  </a:lnTo>
                  <a:cubicBezTo>
                    <a:pt x="0" y="18920"/>
                    <a:pt x="18920" y="0"/>
                    <a:pt x="4225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460758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Vamos começar preenchendo a tabela conforme as restrições dadas pelo exercício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831605" y="4476104"/>
            <a:ext cx="913931" cy="574634"/>
          </a:xfrm>
          <a:custGeom>
            <a:avLst/>
            <a:gdLst/>
            <a:ahLst/>
            <a:cxnLst/>
            <a:rect r="r" b="b" t="t" l="l"/>
            <a:pathLst>
              <a:path h="574634" w="913931">
                <a:moveTo>
                  <a:pt x="0" y="0"/>
                </a:moveTo>
                <a:lnTo>
                  <a:pt x="913931" y="0"/>
                </a:lnTo>
                <a:lnTo>
                  <a:pt x="913931" y="574634"/>
                </a:lnTo>
                <a:lnTo>
                  <a:pt x="0" y="574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2555080" y="509308"/>
            <a:ext cx="3086100" cy="1400966"/>
            <a:chOff x="0" y="0"/>
            <a:chExt cx="4114800" cy="186795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4114800" cy="1867955"/>
              <a:chOff x="0" y="0"/>
              <a:chExt cx="812800" cy="368979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368979"/>
              </a:xfrm>
              <a:custGeom>
                <a:avLst/>
                <a:gdLst/>
                <a:ahLst/>
                <a:cxnLst/>
                <a:rect r="r" b="b" t="t" l="l"/>
                <a:pathLst>
                  <a:path h="368979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41038"/>
                    </a:lnTo>
                    <a:cubicBezTo>
                      <a:pt x="812800" y="274970"/>
                      <a:pt x="799321" y="307512"/>
                      <a:pt x="775327" y="331506"/>
                    </a:cubicBezTo>
                    <a:cubicBezTo>
                      <a:pt x="751333" y="355499"/>
                      <a:pt x="718791" y="368979"/>
                      <a:pt x="684859" y="368979"/>
                    </a:cubicBezTo>
                    <a:lnTo>
                      <a:pt x="127941" y="368979"/>
                    </a:lnTo>
                    <a:cubicBezTo>
                      <a:pt x="94009" y="368979"/>
                      <a:pt x="61467" y="355499"/>
                      <a:pt x="37473" y="331506"/>
                    </a:cubicBezTo>
                    <a:cubicBezTo>
                      <a:pt x="13479" y="307512"/>
                      <a:pt x="0" y="274970"/>
                      <a:pt x="0" y="24103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812800" cy="416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16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408715" y="438653"/>
              <a:ext cx="3297370" cy="795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Restrições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53001" y="3696146"/>
          <a:ext cx="9486632" cy="5237098"/>
        </p:xfrm>
        <a:graphic>
          <a:graphicData uri="http://schemas.openxmlformats.org/drawingml/2006/table">
            <a:tbl>
              <a:tblPr/>
              <a:tblGrid>
                <a:gridCol w="1603852"/>
                <a:gridCol w="1551183"/>
                <a:gridCol w="1690526"/>
                <a:gridCol w="1518895"/>
                <a:gridCol w="1550039"/>
                <a:gridCol w="1572136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0">
            <a:off x="10299647" y="1744017"/>
            <a:ext cx="7596966" cy="8387827"/>
            <a:chOff x="0" y="0"/>
            <a:chExt cx="10129288" cy="1118377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129288" cy="11183770"/>
              <a:chOff x="0" y="0"/>
              <a:chExt cx="2068148" cy="228344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068149" cy="2283447"/>
              </a:xfrm>
              <a:custGeom>
                <a:avLst/>
                <a:gdLst/>
                <a:ahLst/>
                <a:cxnLst/>
                <a:rect r="r" b="b" t="t" l="l"/>
                <a:pathLst>
                  <a:path h="2283447" w="2068149">
                    <a:moveTo>
                      <a:pt x="65221" y="0"/>
                    </a:moveTo>
                    <a:lnTo>
                      <a:pt x="2002927" y="0"/>
                    </a:lnTo>
                    <a:cubicBezTo>
                      <a:pt x="2038948" y="0"/>
                      <a:pt x="2068149" y="29201"/>
                      <a:pt x="2068149" y="65221"/>
                    </a:cubicBezTo>
                    <a:lnTo>
                      <a:pt x="2068149" y="2218226"/>
                    </a:lnTo>
                    <a:cubicBezTo>
                      <a:pt x="2068149" y="2254247"/>
                      <a:pt x="2038948" y="2283447"/>
                      <a:pt x="2002927" y="2283447"/>
                    </a:cubicBezTo>
                    <a:lnTo>
                      <a:pt x="65221" y="2283447"/>
                    </a:lnTo>
                    <a:cubicBezTo>
                      <a:pt x="29201" y="2283447"/>
                      <a:pt x="0" y="2254247"/>
                      <a:pt x="0" y="2218226"/>
                    </a:cubicBezTo>
                    <a:lnTo>
                      <a:pt x="0" y="65221"/>
                    </a:lnTo>
                    <a:cubicBezTo>
                      <a:pt x="0" y="29201"/>
                      <a:pt x="29201" y="0"/>
                      <a:pt x="6522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068148" cy="231202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34820" y="260007"/>
              <a:ext cx="9459648" cy="10517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par desses quatro estudantes almoça na mesma cantina no mesmo dia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estudante pode almoçar na mesma cantina mais do que duas vezes durante a semana.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Marisa é a única estudante que almoça na cantina A em dois dias da semana, e um dos dias em que ela almoça na cantina A é quinta-feira.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Rui almoça na cantina B na segunda-feira e na terça-feira.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Jéssica almoça na cantina D na terça-feira e na quarta-feira.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Edu almoça na cantina A na sexta-feira.</a:t>
              </a:r>
            </a:p>
            <a:p>
              <a:pPr algn="just">
                <a:lnSpc>
                  <a:spcPts val="3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96442" y="1924284"/>
            <a:ext cx="9343190" cy="1277243"/>
            <a:chOff x="0" y="0"/>
            <a:chExt cx="2460758" cy="3363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60758" cy="336393"/>
            </a:xfrm>
            <a:custGeom>
              <a:avLst/>
              <a:gdLst/>
              <a:ahLst/>
              <a:cxnLst/>
              <a:rect r="r" b="b" t="t" l="l"/>
              <a:pathLst>
                <a:path h="336393" w="2460758">
                  <a:moveTo>
                    <a:pt x="42259" y="0"/>
                  </a:moveTo>
                  <a:lnTo>
                    <a:pt x="2418499" y="0"/>
                  </a:lnTo>
                  <a:cubicBezTo>
                    <a:pt x="2429706" y="0"/>
                    <a:pt x="2440455" y="4452"/>
                    <a:pt x="2448380" y="12378"/>
                  </a:cubicBezTo>
                  <a:cubicBezTo>
                    <a:pt x="2456306" y="20303"/>
                    <a:pt x="2460758" y="31052"/>
                    <a:pt x="2460758" y="42259"/>
                  </a:cubicBezTo>
                  <a:lnTo>
                    <a:pt x="2460758" y="294134"/>
                  </a:lnTo>
                  <a:cubicBezTo>
                    <a:pt x="2460758" y="317473"/>
                    <a:pt x="2441838" y="336393"/>
                    <a:pt x="2418499" y="336393"/>
                  </a:cubicBezTo>
                  <a:lnTo>
                    <a:pt x="42259" y="336393"/>
                  </a:lnTo>
                  <a:cubicBezTo>
                    <a:pt x="31052" y="336393"/>
                    <a:pt x="20303" y="331941"/>
                    <a:pt x="12378" y="324016"/>
                  </a:cubicBezTo>
                  <a:cubicBezTo>
                    <a:pt x="4452" y="316091"/>
                    <a:pt x="0" y="305342"/>
                    <a:pt x="0" y="294134"/>
                  </a:cubicBezTo>
                  <a:lnTo>
                    <a:pt x="0" y="42259"/>
                  </a:lnTo>
                  <a:cubicBezTo>
                    <a:pt x="0" y="18920"/>
                    <a:pt x="18920" y="0"/>
                    <a:pt x="4225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460758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Vamos começar preenchendo a tabela conforme as restrições dadas pelo exercício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831605" y="6640549"/>
            <a:ext cx="913931" cy="574634"/>
          </a:xfrm>
          <a:custGeom>
            <a:avLst/>
            <a:gdLst/>
            <a:ahLst/>
            <a:cxnLst/>
            <a:rect r="r" b="b" t="t" l="l"/>
            <a:pathLst>
              <a:path h="574634" w="913931">
                <a:moveTo>
                  <a:pt x="0" y="0"/>
                </a:moveTo>
                <a:lnTo>
                  <a:pt x="913931" y="0"/>
                </a:lnTo>
                <a:lnTo>
                  <a:pt x="913931" y="574633"/>
                </a:lnTo>
                <a:lnTo>
                  <a:pt x="0" y="574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2555080" y="509308"/>
            <a:ext cx="3086100" cy="1400966"/>
            <a:chOff x="0" y="0"/>
            <a:chExt cx="4114800" cy="186795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4114800" cy="1867955"/>
              <a:chOff x="0" y="0"/>
              <a:chExt cx="812800" cy="368979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368979"/>
              </a:xfrm>
              <a:custGeom>
                <a:avLst/>
                <a:gdLst/>
                <a:ahLst/>
                <a:cxnLst/>
                <a:rect r="r" b="b" t="t" l="l"/>
                <a:pathLst>
                  <a:path h="368979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41038"/>
                    </a:lnTo>
                    <a:cubicBezTo>
                      <a:pt x="812800" y="274970"/>
                      <a:pt x="799321" y="307512"/>
                      <a:pt x="775327" y="331506"/>
                    </a:cubicBezTo>
                    <a:cubicBezTo>
                      <a:pt x="751333" y="355499"/>
                      <a:pt x="718791" y="368979"/>
                      <a:pt x="684859" y="368979"/>
                    </a:cubicBezTo>
                    <a:lnTo>
                      <a:pt x="127941" y="368979"/>
                    </a:lnTo>
                    <a:cubicBezTo>
                      <a:pt x="94009" y="368979"/>
                      <a:pt x="61467" y="355499"/>
                      <a:pt x="37473" y="331506"/>
                    </a:cubicBezTo>
                    <a:cubicBezTo>
                      <a:pt x="13479" y="307512"/>
                      <a:pt x="0" y="274970"/>
                      <a:pt x="0" y="24103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812800" cy="416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16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408715" y="438653"/>
              <a:ext cx="3297370" cy="795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Restrições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53001" y="3696146"/>
          <a:ext cx="9486632" cy="5237098"/>
        </p:xfrm>
        <a:graphic>
          <a:graphicData uri="http://schemas.openxmlformats.org/drawingml/2006/table">
            <a:tbl>
              <a:tblPr/>
              <a:tblGrid>
                <a:gridCol w="1603852"/>
                <a:gridCol w="1551183"/>
                <a:gridCol w="1690526"/>
                <a:gridCol w="1518895"/>
                <a:gridCol w="1550039"/>
                <a:gridCol w="1572136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0">
            <a:off x="10299647" y="1744017"/>
            <a:ext cx="7596966" cy="8387827"/>
            <a:chOff x="0" y="0"/>
            <a:chExt cx="10129288" cy="1118377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129288" cy="11183770"/>
              <a:chOff x="0" y="0"/>
              <a:chExt cx="2068148" cy="228344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068149" cy="2283447"/>
              </a:xfrm>
              <a:custGeom>
                <a:avLst/>
                <a:gdLst/>
                <a:ahLst/>
                <a:cxnLst/>
                <a:rect r="r" b="b" t="t" l="l"/>
                <a:pathLst>
                  <a:path h="2283447" w="2068149">
                    <a:moveTo>
                      <a:pt x="65221" y="0"/>
                    </a:moveTo>
                    <a:lnTo>
                      <a:pt x="2002927" y="0"/>
                    </a:lnTo>
                    <a:cubicBezTo>
                      <a:pt x="2038948" y="0"/>
                      <a:pt x="2068149" y="29201"/>
                      <a:pt x="2068149" y="65221"/>
                    </a:cubicBezTo>
                    <a:lnTo>
                      <a:pt x="2068149" y="2218226"/>
                    </a:lnTo>
                    <a:cubicBezTo>
                      <a:pt x="2068149" y="2254247"/>
                      <a:pt x="2038948" y="2283447"/>
                      <a:pt x="2002927" y="2283447"/>
                    </a:cubicBezTo>
                    <a:lnTo>
                      <a:pt x="65221" y="2283447"/>
                    </a:lnTo>
                    <a:cubicBezTo>
                      <a:pt x="29201" y="2283447"/>
                      <a:pt x="0" y="2254247"/>
                      <a:pt x="0" y="2218226"/>
                    </a:cubicBezTo>
                    <a:lnTo>
                      <a:pt x="0" y="65221"/>
                    </a:lnTo>
                    <a:cubicBezTo>
                      <a:pt x="0" y="29201"/>
                      <a:pt x="29201" y="0"/>
                      <a:pt x="6522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068148" cy="231202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34820" y="260007"/>
              <a:ext cx="9459648" cy="10517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par desses quatro estudantes almoça na mesma cantina no mesmo dia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estudante pode almoçar na mesma cantina mais do que duas vezes durante a semana.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Marisa é a única estudante que almoça na cantina A em dois dias da semana, e um dos dias em que ela almoça na cantina A é quinta-feira.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Rui almoça na cantina B na segunda-feira e na terça-feira.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Jéssica almoça na cantina D na terça-feira e na quarta-feira.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Edu almoça na cantina A na sexta-feira.</a:t>
              </a:r>
            </a:p>
            <a:p>
              <a:pPr algn="just">
                <a:lnSpc>
                  <a:spcPts val="3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96442" y="1924284"/>
            <a:ext cx="9343190" cy="1277243"/>
            <a:chOff x="0" y="0"/>
            <a:chExt cx="2460758" cy="3363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60758" cy="336393"/>
            </a:xfrm>
            <a:custGeom>
              <a:avLst/>
              <a:gdLst/>
              <a:ahLst/>
              <a:cxnLst/>
              <a:rect r="r" b="b" t="t" l="l"/>
              <a:pathLst>
                <a:path h="336393" w="2460758">
                  <a:moveTo>
                    <a:pt x="42259" y="0"/>
                  </a:moveTo>
                  <a:lnTo>
                    <a:pt x="2418499" y="0"/>
                  </a:lnTo>
                  <a:cubicBezTo>
                    <a:pt x="2429706" y="0"/>
                    <a:pt x="2440455" y="4452"/>
                    <a:pt x="2448380" y="12378"/>
                  </a:cubicBezTo>
                  <a:cubicBezTo>
                    <a:pt x="2456306" y="20303"/>
                    <a:pt x="2460758" y="31052"/>
                    <a:pt x="2460758" y="42259"/>
                  </a:cubicBezTo>
                  <a:lnTo>
                    <a:pt x="2460758" y="294134"/>
                  </a:lnTo>
                  <a:cubicBezTo>
                    <a:pt x="2460758" y="317473"/>
                    <a:pt x="2441838" y="336393"/>
                    <a:pt x="2418499" y="336393"/>
                  </a:cubicBezTo>
                  <a:lnTo>
                    <a:pt x="42259" y="336393"/>
                  </a:lnTo>
                  <a:cubicBezTo>
                    <a:pt x="31052" y="336393"/>
                    <a:pt x="20303" y="331941"/>
                    <a:pt x="12378" y="324016"/>
                  </a:cubicBezTo>
                  <a:cubicBezTo>
                    <a:pt x="4452" y="316091"/>
                    <a:pt x="0" y="305342"/>
                    <a:pt x="0" y="294134"/>
                  </a:cubicBezTo>
                  <a:lnTo>
                    <a:pt x="0" y="42259"/>
                  </a:lnTo>
                  <a:cubicBezTo>
                    <a:pt x="0" y="18920"/>
                    <a:pt x="18920" y="0"/>
                    <a:pt x="4225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460758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Vamos começar preenchendo a tabela conforme as restrições dadas pelo exercício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831605" y="7552707"/>
            <a:ext cx="913931" cy="574634"/>
          </a:xfrm>
          <a:custGeom>
            <a:avLst/>
            <a:gdLst/>
            <a:ahLst/>
            <a:cxnLst/>
            <a:rect r="r" b="b" t="t" l="l"/>
            <a:pathLst>
              <a:path h="574634" w="913931">
                <a:moveTo>
                  <a:pt x="0" y="0"/>
                </a:moveTo>
                <a:lnTo>
                  <a:pt x="913931" y="0"/>
                </a:lnTo>
                <a:lnTo>
                  <a:pt x="913931" y="574634"/>
                </a:lnTo>
                <a:lnTo>
                  <a:pt x="0" y="574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2555080" y="509308"/>
            <a:ext cx="3086100" cy="1400966"/>
            <a:chOff x="0" y="0"/>
            <a:chExt cx="4114800" cy="186795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4114800" cy="1867955"/>
              <a:chOff x="0" y="0"/>
              <a:chExt cx="812800" cy="368979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368979"/>
              </a:xfrm>
              <a:custGeom>
                <a:avLst/>
                <a:gdLst/>
                <a:ahLst/>
                <a:cxnLst/>
                <a:rect r="r" b="b" t="t" l="l"/>
                <a:pathLst>
                  <a:path h="368979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41038"/>
                    </a:lnTo>
                    <a:cubicBezTo>
                      <a:pt x="812800" y="274970"/>
                      <a:pt x="799321" y="307512"/>
                      <a:pt x="775327" y="331506"/>
                    </a:cubicBezTo>
                    <a:cubicBezTo>
                      <a:pt x="751333" y="355499"/>
                      <a:pt x="718791" y="368979"/>
                      <a:pt x="684859" y="368979"/>
                    </a:cubicBezTo>
                    <a:lnTo>
                      <a:pt x="127941" y="368979"/>
                    </a:lnTo>
                    <a:cubicBezTo>
                      <a:pt x="94009" y="368979"/>
                      <a:pt x="61467" y="355499"/>
                      <a:pt x="37473" y="331506"/>
                    </a:cubicBezTo>
                    <a:cubicBezTo>
                      <a:pt x="13479" y="307512"/>
                      <a:pt x="0" y="274970"/>
                      <a:pt x="0" y="24103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812800" cy="416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16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408715" y="438653"/>
              <a:ext cx="3297370" cy="795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Restrições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53001" y="3696146"/>
          <a:ext cx="9486632" cy="5237098"/>
        </p:xfrm>
        <a:graphic>
          <a:graphicData uri="http://schemas.openxmlformats.org/drawingml/2006/table">
            <a:tbl>
              <a:tblPr/>
              <a:tblGrid>
                <a:gridCol w="1603852"/>
                <a:gridCol w="1551183"/>
                <a:gridCol w="1690526"/>
                <a:gridCol w="1518895"/>
                <a:gridCol w="1550039"/>
                <a:gridCol w="1572136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0">
            <a:off x="10299647" y="1744017"/>
            <a:ext cx="7596966" cy="8387827"/>
            <a:chOff x="0" y="0"/>
            <a:chExt cx="10129288" cy="1118377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129288" cy="11183770"/>
              <a:chOff x="0" y="0"/>
              <a:chExt cx="2068148" cy="228344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068149" cy="2283447"/>
              </a:xfrm>
              <a:custGeom>
                <a:avLst/>
                <a:gdLst/>
                <a:ahLst/>
                <a:cxnLst/>
                <a:rect r="r" b="b" t="t" l="l"/>
                <a:pathLst>
                  <a:path h="2283447" w="2068149">
                    <a:moveTo>
                      <a:pt x="65221" y="0"/>
                    </a:moveTo>
                    <a:lnTo>
                      <a:pt x="2002927" y="0"/>
                    </a:lnTo>
                    <a:cubicBezTo>
                      <a:pt x="2038948" y="0"/>
                      <a:pt x="2068149" y="29201"/>
                      <a:pt x="2068149" y="65221"/>
                    </a:cubicBezTo>
                    <a:lnTo>
                      <a:pt x="2068149" y="2218226"/>
                    </a:lnTo>
                    <a:cubicBezTo>
                      <a:pt x="2068149" y="2254247"/>
                      <a:pt x="2038948" y="2283447"/>
                      <a:pt x="2002927" y="2283447"/>
                    </a:cubicBezTo>
                    <a:lnTo>
                      <a:pt x="65221" y="2283447"/>
                    </a:lnTo>
                    <a:cubicBezTo>
                      <a:pt x="29201" y="2283447"/>
                      <a:pt x="0" y="2254247"/>
                      <a:pt x="0" y="2218226"/>
                    </a:cubicBezTo>
                    <a:lnTo>
                      <a:pt x="0" y="65221"/>
                    </a:lnTo>
                    <a:cubicBezTo>
                      <a:pt x="0" y="29201"/>
                      <a:pt x="29201" y="0"/>
                      <a:pt x="6522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068148" cy="231202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34820" y="260007"/>
              <a:ext cx="9459648" cy="10517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par desses quatro estudantes almoça na mesma cantina no mesmo dia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Nenhum estudante pode almoçar na mesma cantina mais do que duas vezes durante a semana.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Marisa é a única estudante que almoça na cantina A em dois dias da semana, e um dos dias em que ela almoça na cantina A é quinta-feira.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Rui almoça na cantina B na segunda-feira e na terça-feira.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Jéssica almoça na cantina D na terça-feira e na quarta-feira.</a:t>
              </a:r>
            </a:p>
            <a:p>
              <a:pPr algn="just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b="true" sz="2900" spc="-174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Edu almoça na cantina A na sexta-feira.</a:t>
              </a:r>
            </a:p>
            <a:p>
              <a:pPr algn="just">
                <a:lnSpc>
                  <a:spcPts val="34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96442" y="1924284"/>
            <a:ext cx="9343190" cy="1277243"/>
            <a:chOff x="0" y="0"/>
            <a:chExt cx="2460758" cy="3363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60758" cy="336393"/>
            </a:xfrm>
            <a:custGeom>
              <a:avLst/>
              <a:gdLst/>
              <a:ahLst/>
              <a:cxnLst/>
              <a:rect r="r" b="b" t="t" l="l"/>
              <a:pathLst>
                <a:path h="336393" w="2460758">
                  <a:moveTo>
                    <a:pt x="42259" y="0"/>
                  </a:moveTo>
                  <a:lnTo>
                    <a:pt x="2418499" y="0"/>
                  </a:lnTo>
                  <a:cubicBezTo>
                    <a:pt x="2429706" y="0"/>
                    <a:pt x="2440455" y="4452"/>
                    <a:pt x="2448380" y="12378"/>
                  </a:cubicBezTo>
                  <a:cubicBezTo>
                    <a:pt x="2456306" y="20303"/>
                    <a:pt x="2460758" y="31052"/>
                    <a:pt x="2460758" y="42259"/>
                  </a:cubicBezTo>
                  <a:lnTo>
                    <a:pt x="2460758" y="294134"/>
                  </a:lnTo>
                  <a:cubicBezTo>
                    <a:pt x="2460758" y="317473"/>
                    <a:pt x="2441838" y="336393"/>
                    <a:pt x="2418499" y="336393"/>
                  </a:cubicBezTo>
                  <a:lnTo>
                    <a:pt x="42259" y="336393"/>
                  </a:lnTo>
                  <a:cubicBezTo>
                    <a:pt x="31052" y="336393"/>
                    <a:pt x="20303" y="331941"/>
                    <a:pt x="12378" y="324016"/>
                  </a:cubicBezTo>
                  <a:cubicBezTo>
                    <a:pt x="4452" y="316091"/>
                    <a:pt x="0" y="305342"/>
                    <a:pt x="0" y="294134"/>
                  </a:cubicBezTo>
                  <a:lnTo>
                    <a:pt x="0" y="42259"/>
                  </a:lnTo>
                  <a:cubicBezTo>
                    <a:pt x="0" y="18920"/>
                    <a:pt x="18920" y="0"/>
                    <a:pt x="4225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460758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Vamos começar preenchendo a tabela conforme as restrições dadas pelo exercício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831605" y="8446539"/>
            <a:ext cx="913931" cy="574634"/>
          </a:xfrm>
          <a:custGeom>
            <a:avLst/>
            <a:gdLst/>
            <a:ahLst/>
            <a:cxnLst/>
            <a:rect r="r" b="b" t="t" l="l"/>
            <a:pathLst>
              <a:path h="574634" w="913931">
                <a:moveTo>
                  <a:pt x="0" y="0"/>
                </a:moveTo>
                <a:lnTo>
                  <a:pt x="913931" y="0"/>
                </a:lnTo>
                <a:lnTo>
                  <a:pt x="913931" y="574634"/>
                </a:lnTo>
                <a:lnTo>
                  <a:pt x="0" y="574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2555080" y="509308"/>
            <a:ext cx="3086100" cy="1400966"/>
            <a:chOff x="0" y="0"/>
            <a:chExt cx="4114800" cy="186795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4114800" cy="1867955"/>
              <a:chOff x="0" y="0"/>
              <a:chExt cx="812800" cy="368979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368979"/>
              </a:xfrm>
              <a:custGeom>
                <a:avLst/>
                <a:gdLst/>
                <a:ahLst/>
                <a:cxnLst/>
                <a:rect r="r" b="b" t="t" l="l"/>
                <a:pathLst>
                  <a:path h="368979" w="81280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41038"/>
                    </a:lnTo>
                    <a:cubicBezTo>
                      <a:pt x="812800" y="274970"/>
                      <a:pt x="799321" y="307512"/>
                      <a:pt x="775327" y="331506"/>
                    </a:cubicBezTo>
                    <a:cubicBezTo>
                      <a:pt x="751333" y="355499"/>
                      <a:pt x="718791" y="368979"/>
                      <a:pt x="684859" y="368979"/>
                    </a:cubicBezTo>
                    <a:lnTo>
                      <a:pt x="127941" y="368979"/>
                    </a:lnTo>
                    <a:cubicBezTo>
                      <a:pt x="94009" y="368979"/>
                      <a:pt x="61467" y="355499"/>
                      <a:pt x="37473" y="331506"/>
                    </a:cubicBezTo>
                    <a:cubicBezTo>
                      <a:pt x="13479" y="307512"/>
                      <a:pt x="0" y="274970"/>
                      <a:pt x="0" y="24103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812800" cy="4166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16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408715" y="438653"/>
              <a:ext cx="3297370" cy="795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Restrições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53001" y="3696146"/>
          <a:ext cx="9486632" cy="5237098"/>
        </p:xfrm>
        <a:graphic>
          <a:graphicData uri="http://schemas.openxmlformats.org/drawingml/2006/table">
            <a:tbl>
              <a:tblPr/>
              <a:tblGrid>
                <a:gridCol w="1603852"/>
                <a:gridCol w="1551183"/>
                <a:gridCol w="1690526"/>
                <a:gridCol w="1518895"/>
                <a:gridCol w="1550039"/>
                <a:gridCol w="1572136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96442" y="1924284"/>
            <a:ext cx="9343190" cy="1579159"/>
            <a:chOff x="0" y="0"/>
            <a:chExt cx="2460758" cy="4159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0758" cy="415910"/>
            </a:xfrm>
            <a:custGeom>
              <a:avLst/>
              <a:gdLst/>
              <a:ahLst/>
              <a:cxnLst/>
              <a:rect r="r" b="b" t="t" l="l"/>
              <a:pathLst>
                <a:path h="415910" w="2460758">
                  <a:moveTo>
                    <a:pt x="42259" y="0"/>
                  </a:moveTo>
                  <a:lnTo>
                    <a:pt x="2418499" y="0"/>
                  </a:lnTo>
                  <a:cubicBezTo>
                    <a:pt x="2429706" y="0"/>
                    <a:pt x="2440455" y="4452"/>
                    <a:pt x="2448380" y="12378"/>
                  </a:cubicBezTo>
                  <a:cubicBezTo>
                    <a:pt x="2456306" y="20303"/>
                    <a:pt x="2460758" y="31052"/>
                    <a:pt x="2460758" y="42259"/>
                  </a:cubicBezTo>
                  <a:lnTo>
                    <a:pt x="2460758" y="373651"/>
                  </a:lnTo>
                  <a:cubicBezTo>
                    <a:pt x="2460758" y="396990"/>
                    <a:pt x="2441838" y="415910"/>
                    <a:pt x="2418499" y="415910"/>
                  </a:cubicBezTo>
                  <a:lnTo>
                    <a:pt x="42259" y="415910"/>
                  </a:lnTo>
                  <a:cubicBezTo>
                    <a:pt x="31052" y="415910"/>
                    <a:pt x="20303" y="411458"/>
                    <a:pt x="12378" y="403533"/>
                  </a:cubicBezTo>
                  <a:cubicBezTo>
                    <a:pt x="4452" y="395607"/>
                    <a:pt x="0" y="384859"/>
                    <a:pt x="0" y="373651"/>
                  </a:cubicBezTo>
                  <a:lnTo>
                    <a:pt x="0" y="42259"/>
                  </a:lnTo>
                  <a:cubicBezTo>
                    <a:pt x="0" y="18920"/>
                    <a:pt x="18920" y="0"/>
                    <a:pt x="4225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460758" cy="463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Para a Questão 1, vamos tentar preencher toda a tabela com as respectivas cantinas, sempre respeitando as restrições.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8839" y="3696146"/>
            <a:ext cx="7588911" cy="5205030"/>
            <a:chOff x="0" y="0"/>
            <a:chExt cx="10118549" cy="694004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0118549" cy="6940040"/>
              <a:chOff x="0" y="0"/>
              <a:chExt cx="3449438" cy="236587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449438" cy="2365877"/>
              </a:xfrm>
              <a:custGeom>
                <a:avLst/>
                <a:gdLst/>
                <a:ahLst/>
                <a:cxnLst/>
                <a:rect r="r" b="b" t="t" l="l"/>
                <a:pathLst>
                  <a:path h="2365877" w="3449438">
                    <a:moveTo>
                      <a:pt x="35851" y="0"/>
                    </a:moveTo>
                    <a:lnTo>
                      <a:pt x="3413587" y="0"/>
                    </a:lnTo>
                    <a:cubicBezTo>
                      <a:pt x="3433387" y="0"/>
                      <a:pt x="3449438" y="16051"/>
                      <a:pt x="3449438" y="35851"/>
                    </a:cubicBezTo>
                    <a:lnTo>
                      <a:pt x="3449438" y="2330026"/>
                    </a:lnTo>
                    <a:cubicBezTo>
                      <a:pt x="3449438" y="2349826"/>
                      <a:pt x="3433387" y="2365877"/>
                      <a:pt x="3413587" y="2365877"/>
                    </a:cubicBezTo>
                    <a:lnTo>
                      <a:pt x="35851" y="2365877"/>
                    </a:lnTo>
                    <a:cubicBezTo>
                      <a:pt x="16051" y="2365877"/>
                      <a:pt x="0" y="2349826"/>
                      <a:pt x="0" y="2330026"/>
                    </a:cubicBezTo>
                    <a:lnTo>
                      <a:pt x="0" y="35851"/>
                    </a:lnTo>
                    <a:cubicBezTo>
                      <a:pt x="0" y="16051"/>
                      <a:pt x="16051" y="0"/>
                      <a:pt x="3585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3449438" cy="2403977"/>
              </a:xfrm>
              <a:prstGeom prst="rect">
                <a:avLst/>
              </a:prstGeom>
            </p:spPr>
            <p:txBody>
              <a:bodyPr anchor="ctr" rtlCol="false" tIns="42717" lIns="42717" bIns="42717" rIns="4271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74824" y="140318"/>
              <a:ext cx="9682241" cy="6390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Questão 1. Qual das seguintes alternativas é sempre verdadeira?</a:t>
              </a: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(A) Rui não almoça na cantina C.</a:t>
              </a: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(B) Marisa almoça apenas nas cantinas A, C e D.</a:t>
              </a: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(C) Todos os estudantes almoçam na cantina D.</a:t>
              </a:r>
            </a:p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(D) Todos os estudantes almoçam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na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an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tina C.</a:t>
              </a:r>
            </a:p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(E) Tod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os 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os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e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studan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e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 a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lm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çam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na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can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ina A.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659006" y="3385576"/>
          <a:ext cx="10035743" cy="4384894"/>
        </p:xfrm>
        <a:graphic>
          <a:graphicData uri="http://schemas.openxmlformats.org/drawingml/2006/table">
            <a:tbl>
              <a:tblPr/>
              <a:tblGrid>
                <a:gridCol w="1696687"/>
                <a:gridCol w="1640970"/>
                <a:gridCol w="1788378"/>
                <a:gridCol w="1606813"/>
                <a:gridCol w="1639759"/>
                <a:gridCol w="1663136"/>
              </a:tblGrid>
              <a:tr h="9968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8465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8338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8610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8465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77714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0">
            <a:off x="3239054" y="1822583"/>
            <a:ext cx="11809891" cy="1277243"/>
            <a:chOff x="0" y="0"/>
            <a:chExt cx="3110424" cy="3363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10424" cy="336393"/>
            </a:xfrm>
            <a:custGeom>
              <a:avLst/>
              <a:gdLst/>
              <a:ahLst/>
              <a:cxnLst/>
              <a:rect r="r" b="b" t="t" l="l"/>
              <a:pathLst>
                <a:path h="336393" w="3110424">
                  <a:moveTo>
                    <a:pt x="33433" y="0"/>
                  </a:moveTo>
                  <a:lnTo>
                    <a:pt x="3076991" y="0"/>
                  </a:lnTo>
                  <a:cubicBezTo>
                    <a:pt x="3095456" y="0"/>
                    <a:pt x="3110424" y="14968"/>
                    <a:pt x="3110424" y="33433"/>
                  </a:cubicBezTo>
                  <a:lnTo>
                    <a:pt x="3110424" y="302960"/>
                  </a:lnTo>
                  <a:cubicBezTo>
                    <a:pt x="3110424" y="311827"/>
                    <a:pt x="3106902" y="320331"/>
                    <a:pt x="3100632" y="326601"/>
                  </a:cubicBezTo>
                  <a:cubicBezTo>
                    <a:pt x="3094362" y="332871"/>
                    <a:pt x="3085858" y="336393"/>
                    <a:pt x="3076991" y="336393"/>
                  </a:cubicBezTo>
                  <a:lnTo>
                    <a:pt x="33433" y="336393"/>
                  </a:lnTo>
                  <a:cubicBezTo>
                    <a:pt x="24566" y="336393"/>
                    <a:pt x="16062" y="332871"/>
                    <a:pt x="9792" y="326601"/>
                  </a:cubicBezTo>
                  <a:cubicBezTo>
                    <a:pt x="3522" y="320331"/>
                    <a:pt x="0" y="311827"/>
                    <a:pt x="0" y="302960"/>
                  </a:cubicBezTo>
                  <a:lnTo>
                    <a:pt x="0" y="33433"/>
                  </a:lnTo>
                  <a:cubicBezTo>
                    <a:pt x="0" y="14968"/>
                    <a:pt x="14968" y="0"/>
                    <a:pt x="334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110424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Vamos começar por Terça, já que temos duas cantinas direcionadas.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32265" y="8150092"/>
            <a:ext cx="7542844" cy="2017375"/>
            <a:chOff x="0" y="0"/>
            <a:chExt cx="1986593" cy="5313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86593" cy="531325"/>
            </a:xfrm>
            <a:custGeom>
              <a:avLst/>
              <a:gdLst/>
              <a:ahLst/>
              <a:cxnLst/>
              <a:rect r="r" b="b" t="t" l="l"/>
              <a:pathLst>
                <a:path h="531325" w="1986593">
                  <a:moveTo>
                    <a:pt x="52346" y="0"/>
                  </a:moveTo>
                  <a:lnTo>
                    <a:pt x="1934247" y="0"/>
                  </a:lnTo>
                  <a:cubicBezTo>
                    <a:pt x="1963157" y="0"/>
                    <a:pt x="1986593" y="23436"/>
                    <a:pt x="1986593" y="52346"/>
                  </a:cubicBezTo>
                  <a:lnTo>
                    <a:pt x="1986593" y="478979"/>
                  </a:lnTo>
                  <a:cubicBezTo>
                    <a:pt x="1986593" y="492862"/>
                    <a:pt x="1981078" y="506177"/>
                    <a:pt x="1971261" y="515993"/>
                  </a:cubicBezTo>
                  <a:cubicBezTo>
                    <a:pt x="1961444" y="525810"/>
                    <a:pt x="1948130" y="531325"/>
                    <a:pt x="1934247" y="531325"/>
                  </a:cubicBezTo>
                  <a:lnTo>
                    <a:pt x="52346" y="531325"/>
                  </a:lnTo>
                  <a:cubicBezTo>
                    <a:pt x="23436" y="531325"/>
                    <a:pt x="0" y="507889"/>
                    <a:pt x="0" y="478979"/>
                  </a:cubicBezTo>
                  <a:lnTo>
                    <a:pt x="0" y="52346"/>
                  </a:lnTo>
                  <a:cubicBezTo>
                    <a:pt x="0" y="23436"/>
                    <a:pt x="23436" y="0"/>
                    <a:pt x="5234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986593" cy="578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Uma das restrições é que não se pode repetir as cantinas entre os alunos no mesmo dia. Assim, nos resta avaliar as cantinas A e C.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0">
            <a:off x="7801718" y="8178667"/>
            <a:ext cx="930547" cy="692094"/>
          </a:xfrm>
          <a:custGeom>
            <a:avLst/>
            <a:gdLst/>
            <a:ahLst/>
            <a:cxnLst/>
            <a:rect r="r" b="b" t="t" l="l"/>
            <a:pathLst>
              <a:path h="692094" w="930547">
                <a:moveTo>
                  <a:pt x="930547" y="0"/>
                </a:moveTo>
                <a:lnTo>
                  <a:pt x="0" y="0"/>
                </a:lnTo>
                <a:lnTo>
                  <a:pt x="0" y="692094"/>
                </a:lnTo>
                <a:lnTo>
                  <a:pt x="930547" y="692094"/>
                </a:lnTo>
                <a:lnTo>
                  <a:pt x="9305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39054" y="3656945"/>
          <a:ext cx="11991203" cy="5237098"/>
        </p:xfrm>
        <a:graphic>
          <a:graphicData uri="http://schemas.openxmlformats.org/drawingml/2006/table">
            <a:tbl>
              <a:tblPr/>
              <a:tblGrid>
                <a:gridCol w="2027286"/>
                <a:gridCol w="1960712"/>
                <a:gridCol w="2136842"/>
                <a:gridCol w="1919900"/>
                <a:gridCol w="1959266"/>
                <a:gridCol w="1987197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29710" y="2116987"/>
            <a:ext cx="11809891" cy="1277243"/>
            <a:chOff x="0" y="0"/>
            <a:chExt cx="3110424" cy="3363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10424" cy="336393"/>
            </a:xfrm>
            <a:custGeom>
              <a:avLst/>
              <a:gdLst/>
              <a:ahLst/>
              <a:cxnLst/>
              <a:rect r="r" b="b" t="t" l="l"/>
              <a:pathLst>
                <a:path h="336393" w="3110424">
                  <a:moveTo>
                    <a:pt x="33433" y="0"/>
                  </a:moveTo>
                  <a:lnTo>
                    <a:pt x="3076991" y="0"/>
                  </a:lnTo>
                  <a:cubicBezTo>
                    <a:pt x="3095456" y="0"/>
                    <a:pt x="3110424" y="14968"/>
                    <a:pt x="3110424" y="33433"/>
                  </a:cubicBezTo>
                  <a:lnTo>
                    <a:pt x="3110424" y="302960"/>
                  </a:lnTo>
                  <a:cubicBezTo>
                    <a:pt x="3110424" y="311827"/>
                    <a:pt x="3106902" y="320331"/>
                    <a:pt x="3100632" y="326601"/>
                  </a:cubicBezTo>
                  <a:cubicBezTo>
                    <a:pt x="3094362" y="332871"/>
                    <a:pt x="3085858" y="336393"/>
                    <a:pt x="3076991" y="336393"/>
                  </a:cubicBezTo>
                  <a:lnTo>
                    <a:pt x="33433" y="336393"/>
                  </a:lnTo>
                  <a:cubicBezTo>
                    <a:pt x="24566" y="336393"/>
                    <a:pt x="16062" y="332871"/>
                    <a:pt x="9792" y="326601"/>
                  </a:cubicBezTo>
                  <a:cubicBezTo>
                    <a:pt x="3522" y="320331"/>
                    <a:pt x="0" y="311827"/>
                    <a:pt x="0" y="302960"/>
                  </a:cubicBezTo>
                  <a:lnTo>
                    <a:pt x="0" y="33433"/>
                  </a:lnTo>
                  <a:cubicBezTo>
                    <a:pt x="0" y="14968"/>
                    <a:pt x="14968" y="0"/>
                    <a:pt x="334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110424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Lembre-se que </a:t>
              </a:r>
              <a:r>
                <a:rPr lang="en-US" sz="2499" u="sng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Marisa é a única em que almoça na cantina A em dois dias diferentes</a:t>
              </a: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. Assim, Edu </a:t>
              </a:r>
              <a:r>
                <a:rPr lang="en-US" sz="2499" u="sng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não</a:t>
              </a: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pode almoçar na cantina A na terça.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1947707"/>
            <a:ext cx="12420175" cy="2898640"/>
            <a:chOff x="0" y="0"/>
            <a:chExt cx="16560233" cy="38648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6560233" cy="3864854"/>
              <a:chOff x="0" y="0"/>
              <a:chExt cx="3381187" cy="78910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381187" cy="789107"/>
              </a:xfrm>
              <a:custGeom>
                <a:avLst/>
                <a:gdLst/>
                <a:ahLst/>
                <a:cxnLst/>
                <a:rect r="r" b="b" t="t" l="l"/>
                <a:pathLst>
                  <a:path h="789107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749214"/>
                    </a:lnTo>
                    <a:cubicBezTo>
                      <a:pt x="3381187" y="771246"/>
                      <a:pt x="3363326" y="789107"/>
                      <a:pt x="3341294" y="789107"/>
                    </a:cubicBezTo>
                    <a:lnTo>
                      <a:pt x="39893" y="789107"/>
                    </a:lnTo>
                    <a:cubicBezTo>
                      <a:pt x="17861" y="789107"/>
                      <a:pt x="0" y="771246"/>
                      <a:pt x="0" y="749214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3381187" cy="81768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47393" y="293402"/>
              <a:ext cx="15465448" cy="3124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Um arquiteto projetou uma pequena área que tem formato retangular e piso feito com ladrilhos quadrados de dimensões 20cm x 20cm. Ladrilhos de duas cores serão usados: o centro da área será formado por ladrilhos brancos e exatamente uma fileira de ladrilhos pretos serão colocados em cada lateral da área, como nas figuras abaixo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890909" y="5046372"/>
            <a:ext cx="10506182" cy="4394477"/>
            <a:chOff x="0" y="0"/>
            <a:chExt cx="2767060" cy="11573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67060" cy="1157393"/>
            </a:xfrm>
            <a:custGeom>
              <a:avLst/>
              <a:gdLst/>
              <a:ahLst/>
              <a:cxnLst/>
              <a:rect r="r" b="b" t="t" l="l"/>
              <a:pathLst>
                <a:path h="1157393" w="2767060">
                  <a:moveTo>
                    <a:pt x="37581" y="0"/>
                  </a:moveTo>
                  <a:lnTo>
                    <a:pt x="2729479" y="0"/>
                  </a:lnTo>
                  <a:cubicBezTo>
                    <a:pt x="2739446" y="0"/>
                    <a:pt x="2749005" y="3959"/>
                    <a:pt x="2756053" y="11007"/>
                  </a:cubicBezTo>
                  <a:cubicBezTo>
                    <a:pt x="2763101" y="18055"/>
                    <a:pt x="2767060" y="27614"/>
                    <a:pt x="2767060" y="37581"/>
                  </a:cubicBezTo>
                  <a:lnTo>
                    <a:pt x="2767060" y="1119812"/>
                  </a:lnTo>
                  <a:cubicBezTo>
                    <a:pt x="2767060" y="1129779"/>
                    <a:pt x="2763101" y="1139338"/>
                    <a:pt x="2756053" y="1146386"/>
                  </a:cubicBezTo>
                  <a:cubicBezTo>
                    <a:pt x="2749005" y="1153434"/>
                    <a:pt x="2739446" y="1157393"/>
                    <a:pt x="2729479" y="1157393"/>
                  </a:cubicBezTo>
                  <a:lnTo>
                    <a:pt x="37581" y="1157393"/>
                  </a:lnTo>
                  <a:cubicBezTo>
                    <a:pt x="27614" y="1157393"/>
                    <a:pt x="18055" y="1153434"/>
                    <a:pt x="11007" y="1146386"/>
                  </a:cubicBezTo>
                  <a:cubicBezTo>
                    <a:pt x="3959" y="1139338"/>
                    <a:pt x="0" y="1129779"/>
                    <a:pt x="0" y="1119812"/>
                  </a:cubicBezTo>
                  <a:lnTo>
                    <a:pt x="0" y="37581"/>
                  </a:lnTo>
                  <a:cubicBezTo>
                    <a:pt x="0" y="27614"/>
                    <a:pt x="3959" y="18055"/>
                    <a:pt x="11007" y="11007"/>
                  </a:cubicBezTo>
                  <a:cubicBezTo>
                    <a:pt x="18055" y="3959"/>
                    <a:pt x="27614" y="0"/>
                    <a:pt x="37581" y="0"/>
                  </a:cubicBezTo>
                  <a:close/>
                </a:path>
              </a:pathLst>
            </a:custGeom>
            <a:solidFill>
              <a:srgbClr val="36699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767060" cy="1195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599146" y="5539092"/>
            <a:ext cx="9089708" cy="3409037"/>
          </a:xfrm>
          <a:custGeom>
            <a:avLst/>
            <a:gdLst/>
            <a:ahLst/>
            <a:cxnLst/>
            <a:rect r="r" b="b" t="t" l="l"/>
            <a:pathLst>
              <a:path h="3409037" w="9089708">
                <a:moveTo>
                  <a:pt x="0" y="0"/>
                </a:moveTo>
                <a:lnTo>
                  <a:pt x="9089708" y="0"/>
                </a:lnTo>
                <a:lnTo>
                  <a:pt x="9089708" y="3409037"/>
                </a:lnTo>
                <a:lnTo>
                  <a:pt x="0" y="34090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7216" b="-2886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34781" y="427980"/>
            <a:ext cx="1581843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PISO DE DUAS CORES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2022 - Fase 1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39054" y="4349245"/>
          <a:ext cx="11991203" cy="5237098"/>
        </p:xfrm>
        <a:graphic>
          <a:graphicData uri="http://schemas.openxmlformats.org/drawingml/2006/table">
            <a:tbl>
              <a:tblPr/>
              <a:tblGrid>
                <a:gridCol w="2027286"/>
                <a:gridCol w="1960712"/>
                <a:gridCol w="2136842"/>
                <a:gridCol w="1919900"/>
                <a:gridCol w="1959266"/>
                <a:gridCol w="1987197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29710" y="2116987"/>
            <a:ext cx="11809891" cy="2017375"/>
            <a:chOff x="0" y="0"/>
            <a:chExt cx="3110424" cy="5313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10424" cy="531325"/>
            </a:xfrm>
            <a:custGeom>
              <a:avLst/>
              <a:gdLst/>
              <a:ahLst/>
              <a:cxnLst/>
              <a:rect r="r" b="b" t="t" l="l"/>
              <a:pathLst>
                <a:path h="531325" w="3110424">
                  <a:moveTo>
                    <a:pt x="33433" y="0"/>
                  </a:moveTo>
                  <a:lnTo>
                    <a:pt x="3076991" y="0"/>
                  </a:lnTo>
                  <a:cubicBezTo>
                    <a:pt x="3095456" y="0"/>
                    <a:pt x="3110424" y="14968"/>
                    <a:pt x="3110424" y="33433"/>
                  </a:cubicBezTo>
                  <a:lnTo>
                    <a:pt x="3110424" y="497892"/>
                  </a:lnTo>
                  <a:cubicBezTo>
                    <a:pt x="3110424" y="506759"/>
                    <a:pt x="3106902" y="515263"/>
                    <a:pt x="3100632" y="521533"/>
                  </a:cubicBezTo>
                  <a:cubicBezTo>
                    <a:pt x="3094362" y="527803"/>
                    <a:pt x="3085858" y="531325"/>
                    <a:pt x="3076991" y="531325"/>
                  </a:cubicBezTo>
                  <a:lnTo>
                    <a:pt x="33433" y="531325"/>
                  </a:lnTo>
                  <a:cubicBezTo>
                    <a:pt x="14968" y="531325"/>
                    <a:pt x="0" y="516357"/>
                    <a:pt x="0" y="497892"/>
                  </a:cubicBezTo>
                  <a:lnTo>
                    <a:pt x="0" y="33433"/>
                  </a:lnTo>
                  <a:cubicBezTo>
                    <a:pt x="0" y="14968"/>
                    <a:pt x="14968" y="0"/>
                    <a:pt x="334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110424" cy="578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Vamos avaliar Segunda: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Observe que, como </a:t>
              </a:r>
              <a:r>
                <a:rPr lang="en-US" sz="2499" u="sng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Marisa é a única na qual pode almoçar duas vezes na cantina A,</a:t>
              </a: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neste caso, nós poderemos destinar a </a:t>
              </a:r>
              <a:r>
                <a:rPr lang="en-US" sz="2499" u="sng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cantina A somente para Jéssica</a:t>
              </a: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39054" y="3642023"/>
          <a:ext cx="11991203" cy="5237098"/>
        </p:xfrm>
        <a:graphic>
          <a:graphicData uri="http://schemas.openxmlformats.org/drawingml/2006/table">
            <a:tbl>
              <a:tblPr/>
              <a:tblGrid>
                <a:gridCol w="2027286"/>
                <a:gridCol w="1960712"/>
                <a:gridCol w="2136842"/>
                <a:gridCol w="1919900"/>
                <a:gridCol w="1959266"/>
                <a:gridCol w="1987197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C/D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D/C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29710" y="2116987"/>
            <a:ext cx="11809891" cy="1277243"/>
            <a:chOff x="0" y="0"/>
            <a:chExt cx="3110424" cy="3363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10424" cy="336393"/>
            </a:xfrm>
            <a:custGeom>
              <a:avLst/>
              <a:gdLst/>
              <a:ahLst/>
              <a:cxnLst/>
              <a:rect r="r" b="b" t="t" l="l"/>
              <a:pathLst>
                <a:path h="336393" w="3110424">
                  <a:moveTo>
                    <a:pt x="33433" y="0"/>
                  </a:moveTo>
                  <a:lnTo>
                    <a:pt x="3076991" y="0"/>
                  </a:lnTo>
                  <a:cubicBezTo>
                    <a:pt x="3095456" y="0"/>
                    <a:pt x="3110424" y="14968"/>
                    <a:pt x="3110424" y="33433"/>
                  </a:cubicBezTo>
                  <a:lnTo>
                    <a:pt x="3110424" y="302960"/>
                  </a:lnTo>
                  <a:cubicBezTo>
                    <a:pt x="3110424" y="311827"/>
                    <a:pt x="3106902" y="320331"/>
                    <a:pt x="3100632" y="326601"/>
                  </a:cubicBezTo>
                  <a:cubicBezTo>
                    <a:pt x="3094362" y="332871"/>
                    <a:pt x="3085858" y="336393"/>
                    <a:pt x="3076991" y="336393"/>
                  </a:cubicBezTo>
                  <a:lnTo>
                    <a:pt x="33433" y="336393"/>
                  </a:lnTo>
                  <a:cubicBezTo>
                    <a:pt x="24566" y="336393"/>
                    <a:pt x="16062" y="332871"/>
                    <a:pt x="9792" y="326601"/>
                  </a:cubicBezTo>
                  <a:cubicBezTo>
                    <a:pt x="3522" y="320331"/>
                    <a:pt x="0" y="311827"/>
                    <a:pt x="0" y="302960"/>
                  </a:cubicBezTo>
                  <a:lnTo>
                    <a:pt x="0" y="33433"/>
                  </a:lnTo>
                  <a:cubicBezTo>
                    <a:pt x="0" y="14968"/>
                    <a:pt x="14968" y="0"/>
                    <a:pt x="334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110424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Para Edu e Marisa, tanto C ou D satisfazem as restrições (desde que sejam escolhidas individualmente).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39054" y="3888850"/>
          <a:ext cx="11991203" cy="5237098"/>
        </p:xfrm>
        <a:graphic>
          <a:graphicData uri="http://schemas.openxmlformats.org/drawingml/2006/table">
            <a:tbl>
              <a:tblPr/>
              <a:tblGrid>
                <a:gridCol w="2027286"/>
                <a:gridCol w="1960712"/>
                <a:gridCol w="2136842"/>
                <a:gridCol w="1919900"/>
                <a:gridCol w="1959266"/>
                <a:gridCol w="1987197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C/D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D/C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29710" y="2116987"/>
            <a:ext cx="11809891" cy="1579159"/>
            <a:chOff x="0" y="0"/>
            <a:chExt cx="3110424" cy="4159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10424" cy="415910"/>
            </a:xfrm>
            <a:custGeom>
              <a:avLst/>
              <a:gdLst/>
              <a:ahLst/>
              <a:cxnLst/>
              <a:rect r="r" b="b" t="t" l="l"/>
              <a:pathLst>
                <a:path h="415910" w="3110424">
                  <a:moveTo>
                    <a:pt x="33433" y="0"/>
                  </a:moveTo>
                  <a:lnTo>
                    <a:pt x="3076991" y="0"/>
                  </a:lnTo>
                  <a:cubicBezTo>
                    <a:pt x="3095456" y="0"/>
                    <a:pt x="3110424" y="14968"/>
                    <a:pt x="3110424" y="33433"/>
                  </a:cubicBezTo>
                  <a:lnTo>
                    <a:pt x="3110424" y="382477"/>
                  </a:lnTo>
                  <a:cubicBezTo>
                    <a:pt x="3110424" y="400942"/>
                    <a:pt x="3095456" y="415910"/>
                    <a:pt x="3076991" y="415910"/>
                  </a:cubicBezTo>
                  <a:lnTo>
                    <a:pt x="33433" y="415910"/>
                  </a:lnTo>
                  <a:cubicBezTo>
                    <a:pt x="24566" y="415910"/>
                    <a:pt x="16062" y="412388"/>
                    <a:pt x="9792" y="406118"/>
                  </a:cubicBezTo>
                  <a:cubicBezTo>
                    <a:pt x="3522" y="399848"/>
                    <a:pt x="0" y="391344"/>
                    <a:pt x="0" y="382477"/>
                  </a:cubicBezTo>
                  <a:lnTo>
                    <a:pt x="0" y="33433"/>
                  </a:lnTo>
                  <a:cubicBezTo>
                    <a:pt x="0" y="14968"/>
                    <a:pt x="14968" y="0"/>
                    <a:pt x="334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110424" cy="463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Avaliando Quarta: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Pela restrição da cantina A com Marisa, neste caso, Rui é o único em que pode almoçar na cantina A.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39054" y="3595104"/>
          <a:ext cx="11991203" cy="5237098"/>
        </p:xfrm>
        <a:graphic>
          <a:graphicData uri="http://schemas.openxmlformats.org/drawingml/2006/table">
            <a:tbl>
              <a:tblPr/>
              <a:tblGrid>
                <a:gridCol w="2027286"/>
                <a:gridCol w="1960712"/>
                <a:gridCol w="2136842"/>
                <a:gridCol w="1919900"/>
                <a:gridCol w="1959266"/>
                <a:gridCol w="1987197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C/D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D/C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29710" y="2116987"/>
            <a:ext cx="11809891" cy="1277243"/>
            <a:chOff x="0" y="0"/>
            <a:chExt cx="3110424" cy="3363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10424" cy="336393"/>
            </a:xfrm>
            <a:custGeom>
              <a:avLst/>
              <a:gdLst/>
              <a:ahLst/>
              <a:cxnLst/>
              <a:rect r="r" b="b" t="t" l="l"/>
              <a:pathLst>
                <a:path h="336393" w="3110424">
                  <a:moveTo>
                    <a:pt x="33433" y="0"/>
                  </a:moveTo>
                  <a:lnTo>
                    <a:pt x="3076991" y="0"/>
                  </a:lnTo>
                  <a:cubicBezTo>
                    <a:pt x="3095456" y="0"/>
                    <a:pt x="3110424" y="14968"/>
                    <a:pt x="3110424" y="33433"/>
                  </a:cubicBezTo>
                  <a:lnTo>
                    <a:pt x="3110424" y="302960"/>
                  </a:lnTo>
                  <a:cubicBezTo>
                    <a:pt x="3110424" y="311827"/>
                    <a:pt x="3106902" y="320331"/>
                    <a:pt x="3100632" y="326601"/>
                  </a:cubicBezTo>
                  <a:cubicBezTo>
                    <a:pt x="3094362" y="332871"/>
                    <a:pt x="3085858" y="336393"/>
                    <a:pt x="3076991" y="336393"/>
                  </a:cubicBezTo>
                  <a:lnTo>
                    <a:pt x="33433" y="336393"/>
                  </a:lnTo>
                  <a:cubicBezTo>
                    <a:pt x="24566" y="336393"/>
                    <a:pt x="16062" y="332871"/>
                    <a:pt x="9792" y="326601"/>
                  </a:cubicBezTo>
                  <a:cubicBezTo>
                    <a:pt x="3522" y="320331"/>
                    <a:pt x="0" y="311827"/>
                    <a:pt x="0" y="302960"/>
                  </a:cubicBezTo>
                  <a:lnTo>
                    <a:pt x="0" y="33433"/>
                  </a:lnTo>
                  <a:cubicBezTo>
                    <a:pt x="0" y="14968"/>
                    <a:pt x="14968" y="0"/>
                    <a:pt x="334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110424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Veja só! Preenchendo até aqui, já encontramos a solução.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Podemos </a:t>
              </a:r>
              <a:r>
                <a:rPr lang="en-US" sz="2499" u="sng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afirmar</a:t>
              </a: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que </a:t>
              </a:r>
              <a:r>
                <a:rPr lang="en-US" sz="2499" u="sng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todos os estudantes almoçam na cantina A</a:t>
              </a: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39054" y="4021202"/>
          <a:ext cx="11991203" cy="5237098"/>
        </p:xfrm>
        <a:graphic>
          <a:graphicData uri="http://schemas.openxmlformats.org/drawingml/2006/table">
            <a:tbl>
              <a:tblPr/>
              <a:tblGrid>
                <a:gridCol w="2027286"/>
                <a:gridCol w="1960712"/>
                <a:gridCol w="2136842"/>
                <a:gridCol w="1919900"/>
                <a:gridCol w="1959266"/>
                <a:gridCol w="1987197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C/D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169D53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69D53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D/C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69D53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69D53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69D53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39054" y="1809387"/>
            <a:ext cx="12201120" cy="1668890"/>
            <a:chOff x="0" y="0"/>
            <a:chExt cx="3678163" cy="50310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78163" cy="503105"/>
            </a:xfrm>
            <a:custGeom>
              <a:avLst/>
              <a:gdLst/>
              <a:ahLst/>
              <a:cxnLst/>
              <a:rect r="r" b="b" t="t" l="l"/>
              <a:pathLst>
                <a:path h="503105" w="3678163">
                  <a:moveTo>
                    <a:pt x="40610" y="0"/>
                  </a:moveTo>
                  <a:lnTo>
                    <a:pt x="3637553" y="0"/>
                  </a:lnTo>
                  <a:cubicBezTo>
                    <a:pt x="3659981" y="0"/>
                    <a:pt x="3678163" y="18182"/>
                    <a:pt x="3678163" y="40610"/>
                  </a:cubicBezTo>
                  <a:lnTo>
                    <a:pt x="3678163" y="462496"/>
                  </a:lnTo>
                  <a:cubicBezTo>
                    <a:pt x="3678163" y="484924"/>
                    <a:pt x="3659981" y="503105"/>
                    <a:pt x="3637553" y="503105"/>
                  </a:cubicBezTo>
                  <a:lnTo>
                    <a:pt x="40610" y="503105"/>
                  </a:lnTo>
                  <a:cubicBezTo>
                    <a:pt x="18182" y="503105"/>
                    <a:pt x="0" y="484924"/>
                    <a:pt x="0" y="462496"/>
                  </a:cubicBezTo>
                  <a:lnTo>
                    <a:pt x="0" y="40610"/>
                  </a:lnTo>
                  <a:cubicBezTo>
                    <a:pt x="0" y="18182"/>
                    <a:pt x="18182" y="0"/>
                    <a:pt x="40610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678163" cy="569780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179"/>
                </a:lnSpc>
              </a:pPr>
              <a:r>
                <a:rPr lang="en-US" sz="36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 Letra (E)</a:t>
              </a:r>
            </a:p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Todos os estudantes almoçam na cantina A.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53001" y="3696146"/>
          <a:ext cx="9486632" cy="5237098"/>
        </p:xfrm>
        <a:graphic>
          <a:graphicData uri="http://schemas.openxmlformats.org/drawingml/2006/table">
            <a:tbl>
              <a:tblPr/>
              <a:tblGrid>
                <a:gridCol w="1603852"/>
                <a:gridCol w="1551183"/>
                <a:gridCol w="1690526"/>
                <a:gridCol w="1518895"/>
                <a:gridCol w="1550039"/>
                <a:gridCol w="1572136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96442" y="1924284"/>
            <a:ext cx="9343190" cy="1579159"/>
            <a:chOff x="0" y="0"/>
            <a:chExt cx="2460758" cy="4159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0758" cy="415910"/>
            </a:xfrm>
            <a:custGeom>
              <a:avLst/>
              <a:gdLst/>
              <a:ahLst/>
              <a:cxnLst/>
              <a:rect r="r" b="b" t="t" l="l"/>
              <a:pathLst>
                <a:path h="415910" w="2460758">
                  <a:moveTo>
                    <a:pt x="42259" y="0"/>
                  </a:moveTo>
                  <a:lnTo>
                    <a:pt x="2418499" y="0"/>
                  </a:lnTo>
                  <a:cubicBezTo>
                    <a:pt x="2429706" y="0"/>
                    <a:pt x="2440455" y="4452"/>
                    <a:pt x="2448380" y="12378"/>
                  </a:cubicBezTo>
                  <a:cubicBezTo>
                    <a:pt x="2456306" y="20303"/>
                    <a:pt x="2460758" y="31052"/>
                    <a:pt x="2460758" y="42259"/>
                  </a:cubicBezTo>
                  <a:lnTo>
                    <a:pt x="2460758" y="373651"/>
                  </a:lnTo>
                  <a:cubicBezTo>
                    <a:pt x="2460758" y="396990"/>
                    <a:pt x="2441838" y="415910"/>
                    <a:pt x="2418499" y="415910"/>
                  </a:cubicBezTo>
                  <a:lnTo>
                    <a:pt x="42259" y="415910"/>
                  </a:lnTo>
                  <a:cubicBezTo>
                    <a:pt x="31052" y="415910"/>
                    <a:pt x="20303" y="411458"/>
                    <a:pt x="12378" y="403533"/>
                  </a:cubicBezTo>
                  <a:cubicBezTo>
                    <a:pt x="4452" y="395607"/>
                    <a:pt x="0" y="384859"/>
                    <a:pt x="0" y="373651"/>
                  </a:cubicBezTo>
                  <a:lnTo>
                    <a:pt x="0" y="42259"/>
                  </a:lnTo>
                  <a:cubicBezTo>
                    <a:pt x="0" y="18920"/>
                    <a:pt x="18920" y="0"/>
                    <a:pt x="4225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460758" cy="463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Para a Questão 2, vamos incluir as novas restrições e tentar preencher o restante da tabela para obter uma solução. 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8839" y="3696146"/>
            <a:ext cx="7588911" cy="5643246"/>
            <a:chOff x="0" y="0"/>
            <a:chExt cx="10118549" cy="7524329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0118549" cy="7524329"/>
              <a:chOff x="0" y="0"/>
              <a:chExt cx="3449438" cy="256506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449438" cy="2565062"/>
              </a:xfrm>
              <a:custGeom>
                <a:avLst/>
                <a:gdLst/>
                <a:ahLst/>
                <a:cxnLst/>
                <a:rect r="r" b="b" t="t" l="l"/>
                <a:pathLst>
                  <a:path h="2565062" w="3449438">
                    <a:moveTo>
                      <a:pt x="35851" y="0"/>
                    </a:moveTo>
                    <a:lnTo>
                      <a:pt x="3413587" y="0"/>
                    </a:lnTo>
                    <a:cubicBezTo>
                      <a:pt x="3433387" y="0"/>
                      <a:pt x="3449438" y="16051"/>
                      <a:pt x="3449438" y="35851"/>
                    </a:cubicBezTo>
                    <a:lnTo>
                      <a:pt x="3449438" y="2529211"/>
                    </a:lnTo>
                    <a:cubicBezTo>
                      <a:pt x="3449438" y="2549011"/>
                      <a:pt x="3433387" y="2565062"/>
                      <a:pt x="3413587" y="2565062"/>
                    </a:cubicBezTo>
                    <a:lnTo>
                      <a:pt x="35851" y="2565062"/>
                    </a:lnTo>
                    <a:cubicBezTo>
                      <a:pt x="16051" y="2565062"/>
                      <a:pt x="0" y="2549011"/>
                      <a:pt x="0" y="2529211"/>
                    </a:cubicBezTo>
                    <a:lnTo>
                      <a:pt x="0" y="35851"/>
                    </a:lnTo>
                    <a:cubicBezTo>
                      <a:pt x="0" y="16051"/>
                      <a:pt x="16051" y="0"/>
                      <a:pt x="3585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3449438" cy="2603162"/>
              </a:xfrm>
              <a:prstGeom prst="rect">
                <a:avLst/>
              </a:prstGeom>
            </p:spPr>
            <p:txBody>
              <a:bodyPr anchor="ctr" rtlCol="false" tIns="42717" lIns="42717" bIns="42717" rIns="4271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74824" y="140318"/>
              <a:ext cx="9682241" cy="6974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Questão 2. Se </a:t>
              </a:r>
              <a:r>
                <a:rPr lang="en-US" sz="2499" u="sng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Rui almoça na cantina C na quinta-feira e Edu almoça na cantina C na segunda-feira</a:t>
              </a: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, qual das seguintes alternativas é sempre verdadeira?</a:t>
              </a: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(A) Edu almoça na cantina B na quinta-feira.</a:t>
              </a: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(B) Jéssica almoça na cantina C na sexta-feira.</a:t>
              </a:r>
            </a:p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(C) Marisa almoça na cantina C na quarta-feira.</a:t>
              </a:r>
            </a:p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(D) Rui almoça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na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an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tina C na sexta-feira.</a:t>
              </a:r>
            </a:p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(E) Rui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a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lm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ça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na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can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</a:t>
              </a:r>
              <a:r>
                <a:rPr lang="en-US" b="true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ina D na sexta-feira.</a:t>
              </a:r>
            </a:p>
            <a:p>
              <a:pPr algn="l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659006" y="3385576"/>
          <a:ext cx="10969988" cy="4793091"/>
        </p:xfrm>
        <a:graphic>
          <a:graphicData uri="http://schemas.openxmlformats.org/drawingml/2006/table">
            <a:tbl>
              <a:tblPr/>
              <a:tblGrid>
                <a:gridCol w="1854635"/>
                <a:gridCol w="1793731"/>
                <a:gridCol w="1954861"/>
                <a:gridCol w="1756394"/>
                <a:gridCol w="1792407"/>
                <a:gridCol w="1817960"/>
              </a:tblGrid>
              <a:tr h="10896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9253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 b="true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5"/>
                        </a:lnSpc>
                        <a:defRPr/>
                      </a:pPr>
                      <a:r>
                        <a:rPr lang="en-US" sz="228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9115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9412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5"/>
                        </a:lnSpc>
                        <a:defRPr/>
                      </a:pPr>
                      <a:r>
                        <a:rPr lang="en-US" sz="228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9253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r>
                        <a:rPr lang="en-US" sz="1694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1"/>
                        </a:lnSpc>
                        <a:defRPr/>
                      </a:pPr>
                      <a:r>
                        <a:rPr lang="en-US" sz="2287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05"/>
                        </a:lnSpc>
                        <a:defRPr/>
                      </a:pPr>
                      <a:r>
                        <a:rPr lang="en-US" sz="228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2"/>
                        </a:lnSpc>
                        <a:defRPr/>
                      </a:pPr>
                      <a:endParaRPr lang="en-US" sz="1100"/>
                    </a:p>
                  </a:txBody>
                  <a:tcPr marL="169897" marR="169897" marT="169897" marB="169897" anchor="ctr">
                    <a:lnL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494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0">
            <a:off x="3239054" y="1822583"/>
            <a:ext cx="11809891" cy="1277243"/>
            <a:chOff x="0" y="0"/>
            <a:chExt cx="3110424" cy="3363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10424" cy="336393"/>
            </a:xfrm>
            <a:custGeom>
              <a:avLst/>
              <a:gdLst/>
              <a:ahLst/>
              <a:cxnLst/>
              <a:rect r="r" b="b" t="t" l="l"/>
              <a:pathLst>
                <a:path h="336393" w="3110424">
                  <a:moveTo>
                    <a:pt x="33433" y="0"/>
                  </a:moveTo>
                  <a:lnTo>
                    <a:pt x="3076991" y="0"/>
                  </a:lnTo>
                  <a:cubicBezTo>
                    <a:pt x="3095456" y="0"/>
                    <a:pt x="3110424" y="14968"/>
                    <a:pt x="3110424" y="33433"/>
                  </a:cubicBezTo>
                  <a:lnTo>
                    <a:pt x="3110424" y="302960"/>
                  </a:lnTo>
                  <a:cubicBezTo>
                    <a:pt x="3110424" y="311827"/>
                    <a:pt x="3106902" y="320331"/>
                    <a:pt x="3100632" y="326601"/>
                  </a:cubicBezTo>
                  <a:cubicBezTo>
                    <a:pt x="3094362" y="332871"/>
                    <a:pt x="3085858" y="336393"/>
                    <a:pt x="3076991" y="336393"/>
                  </a:cubicBezTo>
                  <a:lnTo>
                    <a:pt x="33433" y="336393"/>
                  </a:lnTo>
                  <a:cubicBezTo>
                    <a:pt x="24566" y="336393"/>
                    <a:pt x="16062" y="332871"/>
                    <a:pt x="9792" y="326601"/>
                  </a:cubicBezTo>
                  <a:cubicBezTo>
                    <a:pt x="3522" y="320331"/>
                    <a:pt x="0" y="311827"/>
                    <a:pt x="0" y="302960"/>
                  </a:cubicBezTo>
                  <a:lnTo>
                    <a:pt x="0" y="33433"/>
                  </a:lnTo>
                  <a:cubicBezTo>
                    <a:pt x="0" y="14968"/>
                    <a:pt x="14968" y="0"/>
                    <a:pt x="334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110424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Novamente, vamos começar por Terça, já que vimos que a única opção válida é Edu almoçar na cantina C e Marisa almoçar na cantina A.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32265" y="8351325"/>
            <a:ext cx="7542844" cy="1277243"/>
            <a:chOff x="0" y="0"/>
            <a:chExt cx="1986593" cy="3363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86593" cy="336393"/>
            </a:xfrm>
            <a:custGeom>
              <a:avLst/>
              <a:gdLst/>
              <a:ahLst/>
              <a:cxnLst/>
              <a:rect r="r" b="b" t="t" l="l"/>
              <a:pathLst>
                <a:path h="336393" w="1986593">
                  <a:moveTo>
                    <a:pt x="52346" y="0"/>
                  </a:moveTo>
                  <a:lnTo>
                    <a:pt x="1934247" y="0"/>
                  </a:lnTo>
                  <a:cubicBezTo>
                    <a:pt x="1963157" y="0"/>
                    <a:pt x="1986593" y="23436"/>
                    <a:pt x="1986593" y="52346"/>
                  </a:cubicBezTo>
                  <a:lnTo>
                    <a:pt x="1986593" y="284047"/>
                  </a:lnTo>
                  <a:cubicBezTo>
                    <a:pt x="1986593" y="312957"/>
                    <a:pt x="1963157" y="336393"/>
                    <a:pt x="1934247" y="336393"/>
                  </a:cubicBezTo>
                  <a:lnTo>
                    <a:pt x="52346" y="336393"/>
                  </a:lnTo>
                  <a:cubicBezTo>
                    <a:pt x="38463" y="336393"/>
                    <a:pt x="25149" y="330878"/>
                    <a:pt x="15332" y="321061"/>
                  </a:cubicBezTo>
                  <a:cubicBezTo>
                    <a:pt x="5515" y="311245"/>
                    <a:pt x="0" y="297930"/>
                    <a:pt x="0" y="284047"/>
                  </a:cubicBezTo>
                  <a:lnTo>
                    <a:pt x="0" y="52346"/>
                  </a:lnTo>
                  <a:cubicBezTo>
                    <a:pt x="0" y="23436"/>
                    <a:pt x="23436" y="0"/>
                    <a:pt x="5234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986593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Lembrando: Marisa é única em que pode almoçar na cantina A duas vezes na semana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0">
            <a:off x="7801718" y="8178667"/>
            <a:ext cx="930547" cy="692094"/>
          </a:xfrm>
          <a:custGeom>
            <a:avLst/>
            <a:gdLst/>
            <a:ahLst/>
            <a:cxnLst/>
            <a:rect r="r" b="b" t="t" l="l"/>
            <a:pathLst>
              <a:path h="692094" w="930547">
                <a:moveTo>
                  <a:pt x="930547" y="0"/>
                </a:moveTo>
                <a:lnTo>
                  <a:pt x="0" y="0"/>
                </a:lnTo>
                <a:lnTo>
                  <a:pt x="0" y="692094"/>
                </a:lnTo>
                <a:lnTo>
                  <a:pt x="930547" y="692094"/>
                </a:lnTo>
                <a:lnTo>
                  <a:pt x="9305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39054" y="3888850"/>
          <a:ext cx="11991203" cy="5237098"/>
        </p:xfrm>
        <a:graphic>
          <a:graphicData uri="http://schemas.openxmlformats.org/drawingml/2006/table">
            <a:tbl>
              <a:tblPr/>
              <a:tblGrid>
                <a:gridCol w="2027286"/>
                <a:gridCol w="1960712"/>
                <a:gridCol w="2136842"/>
                <a:gridCol w="1919900"/>
                <a:gridCol w="1959266"/>
                <a:gridCol w="1987197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29710" y="2116987"/>
            <a:ext cx="11809891" cy="1558497"/>
            <a:chOff x="0" y="0"/>
            <a:chExt cx="3110424" cy="4104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10424" cy="410468"/>
            </a:xfrm>
            <a:custGeom>
              <a:avLst/>
              <a:gdLst/>
              <a:ahLst/>
              <a:cxnLst/>
              <a:rect r="r" b="b" t="t" l="l"/>
              <a:pathLst>
                <a:path h="410468" w="3110424">
                  <a:moveTo>
                    <a:pt x="33433" y="0"/>
                  </a:moveTo>
                  <a:lnTo>
                    <a:pt x="3076991" y="0"/>
                  </a:lnTo>
                  <a:cubicBezTo>
                    <a:pt x="3095456" y="0"/>
                    <a:pt x="3110424" y="14968"/>
                    <a:pt x="3110424" y="33433"/>
                  </a:cubicBezTo>
                  <a:lnTo>
                    <a:pt x="3110424" y="377035"/>
                  </a:lnTo>
                  <a:cubicBezTo>
                    <a:pt x="3110424" y="395500"/>
                    <a:pt x="3095456" y="410468"/>
                    <a:pt x="3076991" y="410468"/>
                  </a:cubicBezTo>
                  <a:lnTo>
                    <a:pt x="33433" y="410468"/>
                  </a:lnTo>
                  <a:cubicBezTo>
                    <a:pt x="24566" y="410468"/>
                    <a:pt x="16062" y="406946"/>
                    <a:pt x="9792" y="400676"/>
                  </a:cubicBezTo>
                  <a:cubicBezTo>
                    <a:pt x="3522" y="394406"/>
                    <a:pt x="0" y="385902"/>
                    <a:pt x="0" y="377035"/>
                  </a:cubicBezTo>
                  <a:lnTo>
                    <a:pt x="0" y="33433"/>
                  </a:lnTo>
                  <a:cubicBezTo>
                    <a:pt x="0" y="14968"/>
                    <a:pt x="14968" y="0"/>
                    <a:pt x="334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110424" cy="458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Avaliando Segunda: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Veja que nos resta as cantinas A e D para direcionar a um estudante.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Observe também que Jéssica já almoça duas vezes na cantina D. Assim: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39054" y="3888850"/>
          <a:ext cx="11991203" cy="5237098"/>
        </p:xfrm>
        <a:graphic>
          <a:graphicData uri="http://schemas.openxmlformats.org/drawingml/2006/table">
            <a:tbl>
              <a:tblPr/>
              <a:tblGrid>
                <a:gridCol w="2027286"/>
                <a:gridCol w="1960712"/>
                <a:gridCol w="2136842"/>
                <a:gridCol w="1919900"/>
                <a:gridCol w="1959266"/>
                <a:gridCol w="1987197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29710" y="2116987"/>
            <a:ext cx="11809891" cy="1579159"/>
            <a:chOff x="0" y="0"/>
            <a:chExt cx="3110424" cy="4159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10424" cy="415910"/>
            </a:xfrm>
            <a:custGeom>
              <a:avLst/>
              <a:gdLst/>
              <a:ahLst/>
              <a:cxnLst/>
              <a:rect r="r" b="b" t="t" l="l"/>
              <a:pathLst>
                <a:path h="415910" w="3110424">
                  <a:moveTo>
                    <a:pt x="33433" y="0"/>
                  </a:moveTo>
                  <a:lnTo>
                    <a:pt x="3076991" y="0"/>
                  </a:lnTo>
                  <a:cubicBezTo>
                    <a:pt x="3095456" y="0"/>
                    <a:pt x="3110424" y="14968"/>
                    <a:pt x="3110424" y="33433"/>
                  </a:cubicBezTo>
                  <a:lnTo>
                    <a:pt x="3110424" y="382477"/>
                  </a:lnTo>
                  <a:cubicBezTo>
                    <a:pt x="3110424" y="400942"/>
                    <a:pt x="3095456" y="415910"/>
                    <a:pt x="3076991" y="415910"/>
                  </a:cubicBezTo>
                  <a:lnTo>
                    <a:pt x="33433" y="415910"/>
                  </a:lnTo>
                  <a:cubicBezTo>
                    <a:pt x="24566" y="415910"/>
                    <a:pt x="16062" y="412388"/>
                    <a:pt x="9792" y="406118"/>
                  </a:cubicBezTo>
                  <a:cubicBezTo>
                    <a:pt x="3522" y="399848"/>
                    <a:pt x="0" y="391344"/>
                    <a:pt x="0" y="382477"/>
                  </a:cubicBezTo>
                  <a:lnTo>
                    <a:pt x="0" y="33433"/>
                  </a:lnTo>
                  <a:cubicBezTo>
                    <a:pt x="0" y="14968"/>
                    <a:pt x="14968" y="0"/>
                    <a:pt x="334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110424" cy="463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Avaliando Quarta: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Como vimos no exercício anterior, na quarta, Rui deve almoçar na cantina A.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39054" y="3888850"/>
          <a:ext cx="11991203" cy="5237098"/>
        </p:xfrm>
        <a:graphic>
          <a:graphicData uri="http://schemas.openxmlformats.org/drawingml/2006/table">
            <a:tbl>
              <a:tblPr/>
              <a:tblGrid>
                <a:gridCol w="2027286"/>
                <a:gridCol w="1960712"/>
                <a:gridCol w="2136842"/>
                <a:gridCol w="1919900"/>
                <a:gridCol w="1959266"/>
                <a:gridCol w="1987197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29710" y="2116987"/>
            <a:ext cx="11809891" cy="1579159"/>
            <a:chOff x="0" y="0"/>
            <a:chExt cx="3110424" cy="4159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10424" cy="415910"/>
            </a:xfrm>
            <a:custGeom>
              <a:avLst/>
              <a:gdLst/>
              <a:ahLst/>
              <a:cxnLst/>
              <a:rect r="r" b="b" t="t" l="l"/>
              <a:pathLst>
                <a:path h="415910" w="3110424">
                  <a:moveTo>
                    <a:pt x="33433" y="0"/>
                  </a:moveTo>
                  <a:lnTo>
                    <a:pt x="3076991" y="0"/>
                  </a:lnTo>
                  <a:cubicBezTo>
                    <a:pt x="3095456" y="0"/>
                    <a:pt x="3110424" y="14968"/>
                    <a:pt x="3110424" y="33433"/>
                  </a:cubicBezTo>
                  <a:lnTo>
                    <a:pt x="3110424" y="382477"/>
                  </a:lnTo>
                  <a:cubicBezTo>
                    <a:pt x="3110424" y="400942"/>
                    <a:pt x="3095456" y="415910"/>
                    <a:pt x="3076991" y="415910"/>
                  </a:cubicBezTo>
                  <a:lnTo>
                    <a:pt x="33433" y="415910"/>
                  </a:lnTo>
                  <a:cubicBezTo>
                    <a:pt x="24566" y="415910"/>
                    <a:pt x="16062" y="412388"/>
                    <a:pt x="9792" y="406118"/>
                  </a:cubicBezTo>
                  <a:cubicBezTo>
                    <a:pt x="3522" y="399848"/>
                    <a:pt x="0" y="391344"/>
                    <a:pt x="0" y="382477"/>
                  </a:cubicBezTo>
                  <a:lnTo>
                    <a:pt x="0" y="33433"/>
                  </a:lnTo>
                  <a:cubicBezTo>
                    <a:pt x="0" y="14968"/>
                    <a:pt x="14968" y="0"/>
                    <a:pt x="334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110424" cy="463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Avaliando Quarta: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Agora, nos resta as cantinas B e C para serem destinadas a um aluno.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Veja que Edu já almoça duas vezes na cantina C. Então: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728271" y="2286070"/>
            <a:ext cx="6831457" cy="2857430"/>
            <a:chOff x="0" y="0"/>
            <a:chExt cx="9108610" cy="380990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108610" cy="3809907"/>
              <a:chOff x="0" y="0"/>
              <a:chExt cx="2767060" cy="115739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767060" cy="1157393"/>
              </a:xfrm>
              <a:custGeom>
                <a:avLst/>
                <a:gdLst/>
                <a:ahLst/>
                <a:cxnLst/>
                <a:rect r="r" b="b" t="t" l="l"/>
                <a:pathLst>
                  <a:path h="1157393" w="2767060">
                    <a:moveTo>
                      <a:pt x="60391" y="0"/>
                    </a:moveTo>
                    <a:lnTo>
                      <a:pt x="2706669" y="0"/>
                    </a:lnTo>
                    <a:cubicBezTo>
                      <a:pt x="2740022" y="0"/>
                      <a:pt x="2767060" y="27038"/>
                      <a:pt x="2767060" y="60391"/>
                    </a:cubicBezTo>
                    <a:lnTo>
                      <a:pt x="2767060" y="1097002"/>
                    </a:lnTo>
                    <a:cubicBezTo>
                      <a:pt x="2767060" y="1130355"/>
                      <a:pt x="2740022" y="1157393"/>
                      <a:pt x="2706669" y="1157393"/>
                    </a:cubicBezTo>
                    <a:lnTo>
                      <a:pt x="60391" y="1157393"/>
                    </a:lnTo>
                    <a:cubicBezTo>
                      <a:pt x="27038" y="1157393"/>
                      <a:pt x="0" y="1130355"/>
                      <a:pt x="0" y="1097002"/>
                    </a:cubicBezTo>
                    <a:lnTo>
                      <a:pt x="0" y="60391"/>
                    </a:lnTo>
                    <a:cubicBezTo>
                      <a:pt x="0" y="27038"/>
                      <a:pt x="27038" y="0"/>
                      <a:pt x="60391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767060" cy="11954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565401" y="427177"/>
              <a:ext cx="7880560" cy="2955554"/>
            </a:xfrm>
            <a:custGeom>
              <a:avLst/>
              <a:gdLst/>
              <a:ahLst/>
              <a:cxnLst/>
              <a:rect r="r" b="b" t="t" l="l"/>
              <a:pathLst>
                <a:path h="2955554" w="7880560">
                  <a:moveTo>
                    <a:pt x="0" y="0"/>
                  </a:moveTo>
                  <a:lnTo>
                    <a:pt x="7880560" y="0"/>
                  </a:lnTo>
                  <a:lnTo>
                    <a:pt x="7880560" y="2955553"/>
                  </a:lnTo>
                  <a:lnTo>
                    <a:pt x="0" y="2955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7216" b="-2886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PISO DE DUAS CORES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2022 - Fase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93002" y="2785711"/>
            <a:ext cx="2441473" cy="286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7"/>
              </a:lnSpc>
              <a:spcBef>
                <a:spcPct val="0"/>
              </a:spcBef>
            </a:pPr>
            <a:r>
              <a:rPr lang="en-US" sz="1648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ladrilhos: 20cm x 20cm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459216" y="5439551"/>
            <a:ext cx="13369568" cy="3781647"/>
            <a:chOff x="0" y="0"/>
            <a:chExt cx="17826090" cy="504219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7826090" cy="5042195"/>
              <a:chOff x="0" y="0"/>
              <a:chExt cx="4427960" cy="125247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427960" cy="1252470"/>
              </a:xfrm>
              <a:custGeom>
                <a:avLst/>
                <a:gdLst/>
                <a:ahLst/>
                <a:cxnLst/>
                <a:rect r="r" b="b" t="t" l="l"/>
                <a:pathLst>
                  <a:path h="1252470" w="4427960">
                    <a:moveTo>
                      <a:pt x="27929" y="0"/>
                    </a:moveTo>
                    <a:lnTo>
                      <a:pt x="4400031" y="0"/>
                    </a:lnTo>
                    <a:cubicBezTo>
                      <a:pt x="4415456" y="0"/>
                      <a:pt x="4427960" y="12504"/>
                      <a:pt x="4427960" y="27929"/>
                    </a:cubicBezTo>
                    <a:lnTo>
                      <a:pt x="4427960" y="1224541"/>
                    </a:lnTo>
                    <a:cubicBezTo>
                      <a:pt x="4427960" y="1239966"/>
                      <a:pt x="4415456" y="1252470"/>
                      <a:pt x="4400031" y="1252470"/>
                    </a:cubicBezTo>
                    <a:lnTo>
                      <a:pt x="27929" y="1252470"/>
                    </a:lnTo>
                    <a:cubicBezTo>
                      <a:pt x="12504" y="1252470"/>
                      <a:pt x="0" y="1239966"/>
                      <a:pt x="0" y="1224541"/>
                    </a:cubicBezTo>
                    <a:lnTo>
                      <a:pt x="0" y="27929"/>
                    </a:lnTo>
                    <a:cubicBezTo>
                      <a:pt x="0" y="12504"/>
                      <a:pt x="12504" y="0"/>
                      <a:pt x="27929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427960" cy="1290570"/>
              </a:xfrm>
              <a:prstGeom prst="rect">
                <a:avLst/>
              </a:prstGeom>
            </p:spPr>
            <p:txBody>
              <a:bodyPr anchor="ctr" rtlCol="false" tIns="42717" lIns="42717" bIns="42717" rIns="4271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307991" y="210309"/>
              <a:ext cx="17057437" cy="4269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Questão 1. Se a área tem 10,0m x 10,0m quais os números mínimos de ladrilhos necessários para cobrir o piso? </a:t>
              </a:r>
            </a:p>
            <a:p>
              <a:pPr algn="just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(A) 2500 brancos e 200 pretos </a:t>
              </a:r>
            </a:p>
            <a:p>
              <a:pPr algn="just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(B) 2200 brancos e 300 pretos </a:t>
              </a:r>
            </a:p>
            <a:p>
              <a:pPr algn="just">
                <a:lnSpc>
                  <a:spcPts val="3689"/>
                </a:lnSpc>
                <a:spcBef>
                  <a:spcPct val="0"/>
                </a:spcBef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(C) 2405 brancos e 95 pretos </a:t>
              </a:r>
            </a:p>
            <a:p>
              <a:pPr algn="just">
                <a:lnSpc>
                  <a:spcPts val="3689"/>
                </a:lnSpc>
                <a:spcBef>
                  <a:spcPct val="0"/>
                </a:spcBef>
              </a:pPr>
              <a:r>
                <a:rPr lang="en-US" b="true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(D) 2304 brancos e 196 pretos</a:t>
              </a:r>
            </a:p>
            <a:p>
              <a:pPr algn="just">
                <a:lnSpc>
                  <a:spcPts val="3689"/>
                </a:lnSpc>
                <a:spcBef>
                  <a:spcPct val="0"/>
                </a:spcBef>
              </a:pPr>
              <a:r>
                <a:rPr lang="en-US" b="true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(E) 400 brancos e 2100 pretos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39054" y="3888850"/>
          <a:ext cx="11991203" cy="5237098"/>
        </p:xfrm>
        <a:graphic>
          <a:graphicData uri="http://schemas.openxmlformats.org/drawingml/2006/table">
            <a:tbl>
              <a:tblPr/>
              <a:tblGrid>
                <a:gridCol w="2027286"/>
                <a:gridCol w="1960712"/>
                <a:gridCol w="2136842"/>
                <a:gridCol w="1919900"/>
                <a:gridCol w="1959266"/>
                <a:gridCol w="1987197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69D53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29710" y="2116987"/>
            <a:ext cx="11809891" cy="1277243"/>
            <a:chOff x="0" y="0"/>
            <a:chExt cx="3110424" cy="3363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10424" cy="336393"/>
            </a:xfrm>
            <a:custGeom>
              <a:avLst/>
              <a:gdLst/>
              <a:ahLst/>
              <a:cxnLst/>
              <a:rect r="r" b="b" t="t" l="l"/>
              <a:pathLst>
                <a:path h="336393" w="3110424">
                  <a:moveTo>
                    <a:pt x="33433" y="0"/>
                  </a:moveTo>
                  <a:lnTo>
                    <a:pt x="3076991" y="0"/>
                  </a:lnTo>
                  <a:cubicBezTo>
                    <a:pt x="3095456" y="0"/>
                    <a:pt x="3110424" y="14968"/>
                    <a:pt x="3110424" y="33433"/>
                  </a:cubicBezTo>
                  <a:lnTo>
                    <a:pt x="3110424" y="302960"/>
                  </a:lnTo>
                  <a:cubicBezTo>
                    <a:pt x="3110424" y="311827"/>
                    <a:pt x="3106902" y="320331"/>
                    <a:pt x="3100632" y="326601"/>
                  </a:cubicBezTo>
                  <a:cubicBezTo>
                    <a:pt x="3094362" y="332871"/>
                    <a:pt x="3085858" y="336393"/>
                    <a:pt x="3076991" y="336393"/>
                  </a:cubicBezTo>
                  <a:lnTo>
                    <a:pt x="33433" y="336393"/>
                  </a:lnTo>
                  <a:cubicBezTo>
                    <a:pt x="24566" y="336393"/>
                    <a:pt x="16062" y="332871"/>
                    <a:pt x="9792" y="326601"/>
                  </a:cubicBezTo>
                  <a:cubicBezTo>
                    <a:pt x="3522" y="320331"/>
                    <a:pt x="0" y="311827"/>
                    <a:pt x="0" y="302960"/>
                  </a:cubicBezTo>
                  <a:lnTo>
                    <a:pt x="0" y="33433"/>
                  </a:lnTo>
                  <a:cubicBezTo>
                    <a:pt x="0" y="14968"/>
                    <a:pt x="14968" y="0"/>
                    <a:pt x="334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110424" cy="384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Portanto, já obtemos nossa solução! Veja que Marisa almoça na cantina C na quarta-feira.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6380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39054" y="3888850"/>
          <a:ext cx="11991203" cy="5237098"/>
        </p:xfrm>
        <a:graphic>
          <a:graphicData uri="http://schemas.openxmlformats.org/drawingml/2006/table">
            <a:tbl>
              <a:tblPr/>
              <a:tblGrid>
                <a:gridCol w="2027286"/>
                <a:gridCol w="1960712"/>
                <a:gridCol w="2136842"/>
                <a:gridCol w="1919900"/>
                <a:gridCol w="1959266"/>
                <a:gridCol w="1987197"/>
              </a:tblGrid>
              <a:tr h="11911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Segunda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Terça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Quarta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Quinta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Sexta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Edu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Jéssica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Marisa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169D53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  <a:tr h="10114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r>
                        <a:rPr lang="en-US" sz="1852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Rui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9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D10719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B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C03027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C</a:t>
                      </a: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93"/>
                        </a:lnSpc>
                        <a:defRPr/>
                      </a:pPr>
                      <a:endParaRPr lang="en-US" sz="1100"/>
                    </a:p>
                  </a:txBody>
                  <a:tcPr marL="185713" marR="185713" marT="185713" marB="185713" anchor="ctr">
                    <a:lnL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285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FEB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4781" y="427980"/>
            <a:ext cx="15818438" cy="1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CANTINAS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39054" y="1809387"/>
            <a:ext cx="12201120" cy="1668890"/>
            <a:chOff x="0" y="0"/>
            <a:chExt cx="3678163" cy="50310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78163" cy="503105"/>
            </a:xfrm>
            <a:custGeom>
              <a:avLst/>
              <a:gdLst/>
              <a:ahLst/>
              <a:cxnLst/>
              <a:rect r="r" b="b" t="t" l="l"/>
              <a:pathLst>
                <a:path h="503105" w="3678163">
                  <a:moveTo>
                    <a:pt x="40610" y="0"/>
                  </a:moveTo>
                  <a:lnTo>
                    <a:pt x="3637553" y="0"/>
                  </a:lnTo>
                  <a:cubicBezTo>
                    <a:pt x="3659981" y="0"/>
                    <a:pt x="3678163" y="18182"/>
                    <a:pt x="3678163" y="40610"/>
                  </a:cubicBezTo>
                  <a:lnTo>
                    <a:pt x="3678163" y="462496"/>
                  </a:lnTo>
                  <a:cubicBezTo>
                    <a:pt x="3678163" y="484924"/>
                    <a:pt x="3659981" y="503105"/>
                    <a:pt x="3637553" y="503105"/>
                  </a:cubicBezTo>
                  <a:lnTo>
                    <a:pt x="40610" y="503105"/>
                  </a:lnTo>
                  <a:cubicBezTo>
                    <a:pt x="18182" y="503105"/>
                    <a:pt x="0" y="484924"/>
                    <a:pt x="0" y="462496"/>
                  </a:cubicBezTo>
                  <a:lnTo>
                    <a:pt x="0" y="40610"/>
                  </a:lnTo>
                  <a:cubicBezTo>
                    <a:pt x="0" y="18182"/>
                    <a:pt x="18182" y="0"/>
                    <a:pt x="40610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678163" cy="569780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179"/>
                </a:lnSpc>
              </a:pPr>
              <a:r>
                <a:rPr lang="en-US" sz="36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 Letra (C)</a:t>
              </a:r>
            </a:p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Marisa almoça na cantina C na quarta-feira.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95458" y="2432887"/>
            <a:ext cx="13097085" cy="3125729"/>
            <a:chOff x="0" y="0"/>
            <a:chExt cx="3565465" cy="850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65465" cy="850928"/>
            </a:xfrm>
            <a:custGeom>
              <a:avLst/>
              <a:gdLst/>
              <a:ahLst/>
              <a:cxnLst/>
              <a:rect r="r" b="b" t="t" l="l"/>
              <a:pathLst>
                <a:path h="850928" w="3565465">
                  <a:moveTo>
                    <a:pt x="37832" y="0"/>
                  </a:moveTo>
                  <a:lnTo>
                    <a:pt x="3527634" y="0"/>
                  </a:lnTo>
                  <a:cubicBezTo>
                    <a:pt x="3537667" y="0"/>
                    <a:pt x="3547290" y="3986"/>
                    <a:pt x="3554384" y="11081"/>
                  </a:cubicBezTo>
                  <a:cubicBezTo>
                    <a:pt x="3561479" y="18175"/>
                    <a:pt x="3565465" y="27798"/>
                    <a:pt x="3565465" y="37832"/>
                  </a:cubicBezTo>
                  <a:lnTo>
                    <a:pt x="3565465" y="813096"/>
                  </a:lnTo>
                  <a:cubicBezTo>
                    <a:pt x="3565465" y="833990"/>
                    <a:pt x="3548527" y="850928"/>
                    <a:pt x="3527634" y="850928"/>
                  </a:cubicBezTo>
                  <a:lnTo>
                    <a:pt x="37832" y="850928"/>
                  </a:lnTo>
                  <a:cubicBezTo>
                    <a:pt x="16938" y="850928"/>
                    <a:pt x="0" y="833990"/>
                    <a:pt x="0" y="813096"/>
                  </a:cubicBezTo>
                  <a:lnTo>
                    <a:pt x="0" y="37832"/>
                  </a:lnTo>
                  <a:cubicBezTo>
                    <a:pt x="0" y="16938"/>
                    <a:pt x="16938" y="0"/>
                    <a:pt x="3783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565465" cy="89855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3779"/>
                </a:lnSpc>
              </a:pPr>
              <a:r>
                <a:rPr lang="en-US" b="true" sz="26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 média de três números inteiros A, B e C é (A + B + C)/3. A mediana de três números inteiros é o número que ficaria no meio se os três números fossem ordenados em ordem não-decrescente. Por exemplo, se A = 11, B = 4 e C = 6, a média vale (11+4+6)/3 = 7 e a mediana vale 6 (pois ordenando os três números obtemos [4, 6, 11]).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591174" y="5878735"/>
            <a:ext cx="9105652" cy="3828931"/>
            <a:chOff x="0" y="0"/>
            <a:chExt cx="12140869" cy="510524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2140869" cy="5105241"/>
              <a:chOff x="0" y="0"/>
              <a:chExt cx="3449438" cy="145049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449438" cy="1450490"/>
              </a:xfrm>
              <a:custGeom>
                <a:avLst/>
                <a:gdLst/>
                <a:ahLst/>
                <a:cxnLst/>
                <a:rect r="r" b="b" t="t" l="l"/>
                <a:pathLst>
                  <a:path h="1450490" w="3449438">
                    <a:moveTo>
                      <a:pt x="35851" y="0"/>
                    </a:moveTo>
                    <a:lnTo>
                      <a:pt x="3413587" y="0"/>
                    </a:lnTo>
                    <a:cubicBezTo>
                      <a:pt x="3433387" y="0"/>
                      <a:pt x="3449438" y="16051"/>
                      <a:pt x="3449438" y="35851"/>
                    </a:cubicBezTo>
                    <a:lnTo>
                      <a:pt x="3449438" y="1414639"/>
                    </a:lnTo>
                    <a:cubicBezTo>
                      <a:pt x="3449438" y="1434439"/>
                      <a:pt x="3433387" y="1450490"/>
                      <a:pt x="3413587" y="1450490"/>
                    </a:cubicBezTo>
                    <a:lnTo>
                      <a:pt x="35851" y="1450490"/>
                    </a:lnTo>
                    <a:cubicBezTo>
                      <a:pt x="16051" y="1450490"/>
                      <a:pt x="0" y="1434439"/>
                      <a:pt x="0" y="1414639"/>
                    </a:cubicBezTo>
                    <a:lnTo>
                      <a:pt x="0" y="35851"/>
                    </a:lnTo>
                    <a:cubicBezTo>
                      <a:pt x="0" y="16051"/>
                      <a:pt x="16051" y="0"/>
                      <a:pt x="3585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3449438" cy="1488590"/>
              </a:xfrm>
              <a:prstGeom prst="rect">
                <a:avLst/>
              </a:prstGeom>
            </p:spPr>
            <p:txBody>
              <a:bodyPr anchor="ctr" rtlCol="false" tIns="42717" lIns="42717" bIns="42717" rIns="4271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209765" y="187405"/>
              <a:ext cx="11617360" cy="4426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65"/>
                </a:lnSpc>
                <a:spcBef>
                  <a:spcPct val="0"/>
                </a:spcBef>
              </a:pPr>
              <a:r>
                <a:rPr lang="en-US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Questão 1. Se A = 22 e B = 10 qual o menor valor inteiro possível para C tal que a média e a mediana de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A, B e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ej</a:t>
              </a: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am iguais.?</a:t>
              </a:r>
            </a:p>
            <a:p>
              <a:pPr algn="just">
                <a:lnSpc>
                  <a:spcPts val="3365"/>
                </a:lnSpc>
                <a:spcBef>
                  <a:spcPct val="0"/>
                </a:spcBef>
              </a:pP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(A) -4</a:t>
              </a:r>
            </a:p>
            <a:p>
              <a:pPr algn="just">
                <a:lnSpc>
                  <a:spcPts val="3365"/>
                </a:lnSpc>
                <a:spcBef>
                  <a:spcPct val="0"/>
                </a:spcBef>
              </a:pP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(B) -2</a:t>
              </a:r>
            </a:p>
            <a:p>
              <a:pPr algn="just">
                <a:lnSpc>
                  <a:spcPts val="3365"/>
                </a:lnSpc>
                <a:spcBef>
                  <a:spcPct val="0"/>
                </a:spcBef>
              </a:pP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(C) 2</a:t>
              </a:r>
            </a:p>
            <a:p>
              <a:pPr algn="just">
                <a:lnSpc>
                  <a:spcPts val="3365"/>
                </a:lnSpc>
                <a:spcBef>
                  <a:spcPct val="0"/>
                </a:spcBef>
              </a:pP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(D) 22</a:t>
              </a:r>
            </a:p>
            <a:p>
              <a:pPr algn="just">
                <a:lnSpc>
                  <a:spcPts val="3365"/>
                </a:lnSpc>
                <a:spcBef>
                  <a:spcPct val="0"/>
                </a:spcBef>
              </a:pPr>
              <a:r>
                <a:rPr lang="en-US" b="true" sz="24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(E) 34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56552" y="6217842"/>
            <a:ext cx="2530383" cy="2248878"/>
          </a:xfrm>
          <a:custGeom>
            <a:avLst/>
            <a:gdLst/>
            <a:ahLst/>
            <a:cxnLst/>
            <a:rect r="r" b="b" t="t" l="l"/>
            <a:pathLst>
              <a:path h="2248878" w="2530383">
                <a:moveTo>
                  <a:pt x="0" y="0"/>
                </a:moveTo>
                <a:lnTo>
                  <a:pt x="2530383" y="0"/>
                </a:lnTo>
                <a:lnTo>
                  <a:pt x="2530383" y="2248878"/>
                </a:lnTo>
                <a:lnTo>
                  <a:pt x="0" y="2248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201651" y="6217842"/>
            <a:ext cx="2530383" cy="2248878"/>
          </a:xfrm>
          <a:custGeom>
            <a:avLst/>
            <a:gdLst/>
            <a:ahLst/>
            <a:cxnLst/>
            <a:rect r="r" b="b" t="t" l="l"/>
            <a:pathLst>
              <a:path h="2248878" w="2530383">
                <a:moveTo>
                  <a:pt x="0" y="0"/>
                </a:moveTo>
                <a:lnTo>
                  <a:pt x="2530383" y="0"/>
                </a:lnTo>
                <a:lnTo>
                  <a:pt x="2530383" y="2248878"/>
                </a:lnTo>
                <a:lnTo>
                  <a:pt x="0" y="2248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2542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MÉDIA E MEDIANA</a:t>
            </a:r>
          </a:p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2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820" y="2330763"/>
            <a:ext cx="8708353" cy="7134076"/>
            <a:chOff x="0" y="0"/>
            <a:chExt cx="11611137" cy="951210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611137" cy="9512102"/>
              <a:chOff x="0" y="0"/>
              <a:chExt cx="3298932" cy="270255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298932" cy="2702558"/>
              </a:xfrm>
              <a:custGeom>
                <a:avLst/>
                <a:gdLst/>
                <a:ahLst/>
                <a:cxnLst/>
                <a:rect r="r" b="b" t="t" l="l"/>
                <a:pathLst>
                  <a:path h="2702558" w="3298932">
                    <a:moveTo>
                      <a:pt x="45340" y="0"/>
                    </a:moveTo>
                    <a:lnTo>
                      <a:pt x="3253591" y="0"/>
                    </a:lnTo>
                    <a:cubicBezTo>
                      <a:pt x="3278632" y="0"/>
                      <a:pt x="3298932" y="20299"/>
                      <a:pt x="3298932" y="45340"/>
                    </a:cubicBezTo>
                    <a:lnTo>
                      <a:pt x="3298932" y="2657218"/>
                    </a:lnTo>
                    <a:cubicBezTo>
                      <a:pt x="3298932" y="2669243"/>
                      <a:pt x="3294155" y="2680775"/>
                      <a:pt x="3285652" y="2689278"/>
                    </a:cubicBezTo>
                    <a:cubicBezTo>
                      <a:pt x="3277149" y="2697781"/>
                      <a:pt x="3265617" y="2702558"/>
                      <a:pt x="3253591" y="2702558"/>
                    </a:cubicBezTo>
                    <a:lnTo>
                      <a:pt x="45340" y="2702558"/>
                    </a:lnTo>
                    <a:cubicBezTo>
                      <a:pt x="33315" y="2702558"/>
                      <a:pt x="21783" y="2697781"/>
                      <a:pt x="13280" y="2689278"/>
                    </a:cubicBezTo>
                    <a:cubicBezTo>
                      <a:pt x="4777" y="2680775"/>
                      <a:pt x="0" y="2669243"/>
                      <a:pt x="0" y="2657218"/>
                    </a:cubicBezTo>
                    <a:lnTo>
                      <a:pt x="0" y="45340"/>
                    </a:lnTo>
                    <a:cubicBezTo>
                      <a:pt x="0" y="33315"/>
                      <a:pt x="4777" y="21783"/>
                      <a:pt x="13280" y="13280"/>
                    </a:cubicBezTo>
                    <a:cubicBezTo>
                      <a:pt x="21783" y="4777"/>
                      <a:pt x="33315" y="0"/>
                      <a:pt x="4534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3298932" cy="2740658"/>
              </a:xfrm>
              <a:prstGeom prst="rect">
                <a:avLst/>
              </a:prstGeom>
            </p:spPr>
            <p:txBody>
              <a:bodyPr anchor="ctr" rtlCol="false" tIns="35318" lIns="35318" bIns="35318" rIns="35318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50334" y="337315"/>
              <a:ext cx="11110470" cy="8736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05"/>
                </a:lnSpc>
                <a:spcBef>
                  <a:spcPct val="0"/>
                </a:spcBef>
              </a:pPr>
              <a:r>
                <a:rPr lang="en-US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 mediana é o valor central quando os números são organizados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em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orde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m crescente. Dependendo do valor de C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, temos três casos:</a:t>
              </a:r>
            </a:p>
            <a:p>
              <a:pPr algn="just" marL="540613" indent="-270306" lvl="1">
                <a:lnSpc>
                  <a:spcPts val="3505"/>
                </a:lnSpc>
                <a:spcBef>
                  <a:spcPct val="0"/>
                </a:spcBef>
                <a:buAutoNum type="arabicPeriod" startAt="1"/>
              </a:pP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Se C &lt;= 10 → ordem: C, 10, 22 → mediana = 10</a:t>
              </a:r>
            </a:p>
            <a:p>
              <a:pPr algn="just" marL="540613" indent="-270306" lvl="1">
                <a:lnSpc>
                  <a:spcPts val="3505"/>
                </a:lnSpc>
                <a:spcBef>
                  <a:spcPct val="0"/>
                </a:spcBef>
                <a:buAutoNum type="arabicPeriod" startAt="1"/>
              </a:pP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Se 10 &lt;= C &lt;= 22 → ordem: 10, C, 22 → mediana = C</a:t>
              </a:r>
            </a:p>
            <a:p>
              <a:pPr algn="just" marL="540613" indent="-270306" lvl="1">
                <a:lnSpc>
                  <a:spcPts val="3505"/>
                </a:lnSpc>
                <a:spcBef>
                  <a:spcPct val="0"/>
                </a:spcBef>
                <a:buAutoNum type="arabicPeriod" startAt="1"/>
              </a:pP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Se C &gt;= 22</a:t>
              </a: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→ ordem: 10, 22, C → mediana = 22</a:t>
              </a:r>
            </a:p>
            <a:p>
              <a:pPr algn="just">
                <a:lnSpc>
                  <a:spcPts val="3505"/>
                </a:lnSpc>
                <a:spcBef>
                  <a:spcPct val="0"/>
                </a:spcBef>
              </a:pP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Como queremos o menor inteiro para que a média seja igual a mediana, deveremos utilizar a ordem em que tenhamos o menor valor da mediana.</a:t>
              </a:r>
            </a:p>
            <a:p>
              <a:pPr algn="just">
                <a:lnSpc>
                  <a:spcPts val="3505"/>
                </a:lnSpc>
                <a:spcBef>
                  <a:spcPct val="0"/>
                </a:spcBef>
              </a:pP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Assim, utilizaremos C &lt;= 10.</a:t>
              </a:r>
            </a:p>
            <a:p>
              <a:pPr algn="just">
                <a:lnSpc>
                  <a:spcPts val="3505"/>
                </a:lnSpc>
                <a:spcBef>
                  <a:spcPct val="0"/>
                </a:spcBef>
              </a:pP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 média é calculada por</a:t>
              </a:r>
            </a:p>
            <a:p>
              <a:pPr algn="ctr">
                <a:lnSpc>
                  <a:spcPts val="3505"/>
                </a:lnSpc>
                <a:spcBef>
                  <a:spcPct val="0"/>
                </a:spcBef>
              </a:pPr>
              <a:r>
                <a:rPr lang="en-US" b="true" sz="250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 + 10 + 22 = C + 32 = 10</a:t>
              </a:r>
            </a:p>
            <a:p>
              <a:pPr algn="just">
                <a:lnSpc>
                  <a:spcPts val="3505"/>
                </a:lnSpc>
                <a:spcBef>
                  <a:spcPct val="0"/>
                </a:spcBef>
              </a:pPr>
            </a:p>
            <a:p>
              <a:pPr algn="ctr">
                <a:lnSpc>
                  <a:spcPts val="350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2542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MÉDIA E MEDIANA</a:t>
            </a:r>
          </a:p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96442" y="516468"/>
            <a:ext cx="3235025" cy="1227483"/>
            <a:chOff x="0" y="0"/>
            <a:chExt cx="975234" cy="3700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345022" y="2330763"/>
            <a:ext cx="7516375" cy="1762730"/>
            <a:chOff x="0" y="0"/>
            <a:chExt cx="2847382" cy="66776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47382" cy="667764"/>
            </a:xfrm>
            <a:custGeom>
              <a:avLst/>
              <a:gdLst/>
              <a:ahLst/>
              <a:cxnLst/>
              <a:rect r="r" b="b" t="t" l="l"/>
              <a:pathLst>
                <a:path h="667764" w="2847382">
                  <a:moveTo>
                    <a:pt x="52530" y="0"/>
                  </a:moveTo>
                  <a:lnTo>
                    <a:pt x="2794851" y="0"/>
                  </a:lnTo>
                  <a:cubicBezTo>
                    <a:pt x="2808783" y="0"/>
                    <a:pt x="2822145" y="5534"/>
                    <a:pt x="2831996" y="15386"/>
                  </a:cubicBezTo>
                  <a:cubicBezTo>
                    <a:pt x="2841847" y="25237"/>
                    <a:pt x="2847382" y="38598"/>
                    <a:pt x="2847382" y="52530"/>
                  </a:cubicBezTo>
                  <a:lnTo>
                    <a:pt x="2847382" y="615234"/>
                  </a:lnTo>
                  <a:cubicBezTo>
                    <a:pt x="2847382" y="644246"/>
                    <a:pt x="2823863" y="667764"/>
                    <a:pt x="2794851" y="667764"/>
                  </a:cubicBezTo>
                  <a:lnTo>
                    <a:pt x="52530" y="667764"/>
                  </a:lnTo>
                  <a:cubicBezTo>
                    <a:pt x="23519" y="667764"/>
                    <a:pt x="0" y="644246"/>
                    <a:pt x="0" y="615234"/>
                  </a:cubicBezTo>
                  <a:lnTo>
                    <a:pt x="0" y="52530"/>
                  </a:lnTo>
                  <a:cubicBezTo>
                    <a:pt x="0" y="23519"/>
                    <a:pt x="23519" y="0"/>
                    <a:pt x="525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847382" cy="705864"/>
            </a:xfrm>
            <a:prstGeom prst="rect">
              <a:avLst/>
            </a:prstGeom>
          </p:spPr>
          <p:txBody>
            <a:bodyPr anchor="ctr" rtlCol="false" tIns="35318" lIns="35318" bIns="35318" rIns="35318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510645" y="2569461"/>
            <a:ext cx="7350753" cy="869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5"/>
              </a:lnSpc>
            </a:pPr>
            <a:r>
              <a:rPr lang="en-US" sz="2503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Obtendo o valor de C:</a:t>
            </a:r>
          </a:p>
          <a:p>
            <a:pPr algn="ctr">
              <a:lnSpc>
                <a:spcPts val="3505"/>
              </a:lnSpc>
              <a:spcBef>
                <a:spcPct val="0"/>
              </a:spcBef>
            </a:pPr>
            <a:r>
              <a:rPr lang="en-US" sz="2503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 + 32 = 10 =&gt; C+ 32 = 30 =&gt; C =</a:t>
            </a:r>
            <a:r>
              <a:rPr lang="en-US" sz="2503">
                <a:solidFill>
                  <a:srgbClr val="169D5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-2</a:t>
            </a:r>
          </a:p>
        </p:txBody>
      </p:sp>
      <p:sp>
        <p:nvSpPr>
          <p:cNvPr name="AutoShape 22" id="22"/>
          <p:cNvSpPr/>
          <p:nvPr/>
        </p:nvSpPr>
        <p:spPr>
          <a:xfrm>
            <a:off x="3208676" y="8253523"/>
            <a:ext cx="171251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5171906" y="8253523"/>
            <a:ext cx="1017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3943222" y="8205898"/>
            <a:ext cx="15329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99" spc="-257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554358" y="8205898"/>
            <a:ext cx="15329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99" spc="-257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name="AutoShape 26" id="26"/>
          <p:cNvSpPr/>
          <p:nvPr/>
        </p:nvSpPr>
        <p:spPr>
          <a:xfrm>
            <a:off x="11631772" y="3458492"/>
            <a:ext cx="1017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12014224" y="3410867"/>
            <a:ext cx="15329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99" spc="-257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385714" y="4304055"/>
            <a:ext cx="4475683" cy="1893132"/>
            <a:chOff x="0" y="0"/>
            <a:chExt cx="1349244" cy="57070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349244" cy="570705"/>
            </a:xfrm>
            <a:custGeom>
              <a:avLst/>
              <a:gdLst/>
              <a:ahLst/>
              <a:cxnLst/>
              <a:rect r="r" b="b" t="t" l="l"/>
              <a:pathLst>
                <a:path h="570705" w="1349244">
                  <a:moveTo>
                    <a:pt x="110706" y="0"/>
                  </a:moveTo>
                  <a:lnTo>
                    <a:pt x="1238539" y="0"/>
                  </a:lnTo>
                  <a:cubicBezTo>
                    <a:pt x="1267900" y="0"/>
                    <a:pt x="1296058" y="11664"/>
                    <a:pt x="1316819" y="32425"/>
                  </a:cubicBezTo>
                  <a:cubicBezTo>
                    <a:pt x="1337581" y="53186"/>
                    <a:pt x="1349244" y="81345"/>
                    <a:pt x="1349244" y="110706"/>
                  </a:cubicBezTo>
                  <a:lnTo>
                    <a:pt x="1349244" y="460000"/>
                  </a:lnTo>
                  <a:cubicBezTo>
                    <a:pt x="1349244" y="521141"/>
                    <a:pt x="1299680" y="570705"/>
                    <a:pt x="1238539" y="570705"/>
                  </a:cubicBezTo>
                  <a:lnTo>
                    <a:pt x="110706" y="570705"/>
                  </a:lnTo>
                  <a:cubicBezTo>
                    <a:pt x="49565" y="570705"/>
                    <a:pt x="0" y="521141"/>
                    <a:pt x="0" y="460000"/>
                  </a:cubicBezTo>
                  <a:lnTo>
                    <a:pt x="0" y="110706"/>
                  </a:lnTo>
                  <a:cubicBezTo>
                    <a:pt x="0" y="49565"/>
                    <a:pt x="49565" y="0"/>
                    <a:pt x="110706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1349244" cy="646905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 Letra (B) -2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55964" y="8343483"/>
            <a:ext cx="85760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https://forms.gle/Q1BYFnKxjyKuCC647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75120" y="3591510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566194" y="2286070"/>
            <a:ext cx="10415067" cy="7476071"/>
            <a:chOff x="0" y="0"/>
            <a:chExt cx="13886756" cy="996809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3886756" cy="9968095"/>
              <a:chOff x="0" y="0"/>
              <a:chExt cx="3449438" cy="247605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449438" cy="2476052"/>
              </a:xfrm>
              <a:custGeom>
                <a:avLst/>
                <a:gdLst/>
                <a:ahLst/>
                <a:cxnLst/>
                <a:rect r="r" b="b" t="t" l="l"/>
                <a:pathLst>
                  <a:path h="2476052" w="3449438">
                    <a:moveTo>
                      <a:pt x="35851" y="0"/>
                    </a:moveTo>
                    <a:lnTo>
                      <a:pt x="3413587" y="0"/>
                    </a:lnTo>
                    <a:cubicBezTo>
                      <a:pt x="3433387" y="0"/>
                      <a:pt x="3449438" y="16051"/>
                      <a:pt x="3449438" y="35851"/>
                    </a:cubicBezTo>
                    <a:lnTo>
                      <a:pt x="3449438" y="2440200"/>
                    </a:lnTo>
                    <a:cubicBezTo>
                      <a:pt x="3449438" y="2460001"/>
                      <a:pt x="3433387" y="2476052"/>
                      <a:pt x="3413587" y="2476052"/>
                    </a:cubicBezTo>
                    <a:lnTo>
                      <a:pt x="35851" y="2476052"/>
                    </a:lnTo>
                    <a:cubicBezTo>
                      <a:pt x="16051" y="2476052"/>
                      <a:pt x="0" y="2460001"/>
                      <a:pt x="0" y="2440200"/>
                    </a:cubicBezTo>
                    <a:lnTo>
                      <a:pt x="0" y="35851"/>
                    </a:lnTo>
                    <a:cubicBezTo>
                      <a:pt x="0" y="16051"/>
                      <a:pt x="16051" y="0"/>
                      <a:pt x="35851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3449438" cy="2514152"/>
              </a:xfrm>
              <a:prstGeom prst="rect">
                <a:avLst/>
              </a:prstGeom>
            </p:spPr>
            <p:txBody>
              <a:bodyPr anchor="ctr" rtlCol="false" tIns="42717" lIns="42717" bIns="42717" rIns="4271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39929" y="210309"/>
              <a:ext cx="13287965" cy="9195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Sabemos que cada ladrilho tem 20cm x 20cm. Como queremos cobrir uma área de 10m x 10m, precisamos descobrir quantos ladrilhos cabem em cada direção (largura e comprimento).</a:t>
              </a:r>
            </a:p>
            <a:p>
              <a:pPr algn="just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 ideia é simples:</a:t>
              </a:r>
            </a:p>
            <a:p>
              <a:pPr algn="just" marL="568964" indent="-284482" lvl="1">
                <a:lnSpc>
                  <a:spcPts val="3689"/>
                </a:lnSpc>
                <a:buFont typeface="Arial"/>
                <a:buChar char="•"/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Se sabemos as dimensões da área, podemos dividir esse valor pelo tamanho de um ladrilho para ver quantos cabem.</a:t>
              </a:r>
            </a:p>
            <a:p>
              <a:pPr algn="just" marL="568964" indent="-284482" lvl="1">
                <a:lnSpc>
                  <a:spcPts val="3689"/>
                </a:lnSpc>
                <a:buFont typeface="Arial"/>
                <a:buChar char="•"/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Por exemplo, se temos 100cm de largura e cada ladrilho tem 20cm, então podemos encaixar 100 ÷ 20 = 5 ladrilhos na largura. Podemos verificar isso na figura de exemplo da questão.</a:t>
              </a:r>
            </a:p>
            <a:p>
              <a:pPr algn="just">
                <a:lnSpc>
                  <a:spcPts val="3689"/>
                </a:lnSpc>
                <a:spcBef>
                  <a:spcPct val="0"/>
                </a:spcBef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Esse raciocínio vale tanto para o comprimento quanto para a largura!</a:t>
              </a:r>
            </a:p>
            <a:p>
              <a:pPr algn="just">
                <a:lnSpc>
                  <a:spcPts val="368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49778" y="2286070"/>
            <a:ext cx="6831457" cy="2857430"/>
            <a:chOff x="0" y="0"/>
            <a:chExt cx="2767060" cy="11573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67060" cy="1157393"/>
            </a:xfrm>
            <a:custGeom>
              <a:avLst/>
              <a:gdLst/>
              <a:ahLst/>
              <a:cxnLst/>
              <a:rect r="r" b="b" t="t" l="l"/>
              <a:pathLst>
                <a:path h="1157393" w="2767060">
                  <a:moveTo>
                    <a:pt x="57797" y="0"/>
                  </a:moveTo>
                  <a:lnTo>
                    <a:pt x="2709263" y="0"/>
                  </a:lnTo>
                  <a:cubicBezTo>
                    <a:pt x="2724592" y="0"/>
                    <a:pt x="2739293" y="6089"/>
                    <a:pt x="2750132" y="16928"/>
                  </a:cubicBezTo>
                  <a:cubicBezTo>
                    <a:pt x="2760971" y="27767"/>
                    <a:pt x="2767060" y="42468"/>
                    <a:pt x="2767060" y="57797"/>
                  </a:cubicBezTo>
                  <a:lnTo>
                    <a:pt x="2767060" y="1099596"/>
                  </a:lnTo>
                  <a:cubicBezTo>
                    <a:pt x="2767060" y="1114925"/>
                    <a:pt x="2760971" y="1129626"/>
                    <a:pt x="2750132" y="1140465"/>
                  </a:cubicBezTo>
                  <a:cubicBezTo>
                    <a:pt x="2739293" y="1151304"/>
                    <a:pt x="2724592" y="1157393"/>
                    <a:pt x="2709263" y="1157393"/>
                  </a:cubicBezTo>
                  <a:lnTo>
                    <a:pt x="57797" y="1157393"/>
                  </a:lnTo>
                  <a:cubicBezTo>
                    <a:pt x="42468" y="1157393"/>
                    <a:pt x="27767" y="1151304"/>
                    <a:pt x="16928" y="1140465"/>
                  </a:cubicBezTo>
                  <a:cubicBezTo>
                    <a:pt x="6089" y="1129626"/>
                    <a:pt x="0" y="1114925"/>
                    <a:pt x="0" y="1099596"/>
                  </a:cubicBezTo>
                  <a:lnTo>
                    <a:pt x="0" y="57797"/>
                  </a:lnTo>
                  <a:cubicBezTo>
                    <a:pt x="0" y="42468"/>
                    <a:pt x="6089" y="27767"/>
                    <a:pt x="16928" y="16928"/>
                  </a:cubicBezTo>
                  <a:cubicBezTo>
                    <a:pt x="27767" y="6089"/>
                    <a:pt x="42468" y="0"/>
                    <a:pt x="57797" y="0"/>
                  </a:cubicBezTo>
                  <a:close/>
                </a:path>
              </a:pathLst>
            </a:custGeom>
            <a:solidFill>
              <a:srgbClr val="36699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767060" cy="1195493"/>
            </a:xfrm>
            <a:prstGeom prst="rect">
              <a:avLst/>
            </a:prstGeom>
          </p:spPr>
          <p:txBody>
            <a:bodyPr anchor="ctr" rtlCol="false" tIns="53080" lIns="53080" bIns="53080" rIns="5308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PISO DE DUAS CORES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2022 - Fase 1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30482" y="3078515"/>
            <a:ext cx="6470699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Questão 1. Se a área tem 10,0m x 10,0m quais os números mínimos de ladrilhos necessários para cobrir o piso? 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449778" y="5521316"/>
            <a:ext cx="6831457" cy="2857430"/>
            <a:chOff x="0" y="0"/>
            <a:chExt cx="9108610" cy="3809907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9108610" cy="3809907"/>
              <a:chOff x="0" y="0"/>
              <a:chExt cx="2767060" cy="1157393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2767060" cy="1157393"/>
              </a:xfrm>
              <a:custGeom>
                <a:avLst/>
                <a:gdLst/>
                <a:ahLst/>
                <a:cxnLst/>
                <a:rect r="r" b="b" t="t" l="l"/>
                <a:pathLst>
                  <a:path h="1157393" w="2767060">
                    <a:moveTo>
                      <a:pt x="60391" y="0"/>
                    </a:moveTo>
                    <a:lnTo>
                      <a:pt x="2706669" y="0"/>
                    </a:lnTo>
                    <a:cubicBezTo>
                      <a:pt x="2740022" y="0"/>
                      <a:pt x="2767060" y="27038"/>
                      <a:pt x="2767060" y="60391"/>
                    </a:cubicBezTo>
                    <a:lnTo>
                      <a:pt x="2767060" y="1097002"/>
                    </a:lnTo>
                    <a:cubicBezTo>
                      <a:pt x="2767060" y="1130355"/>
                      <a:pt x="2740022" y="1157393"/>
                      <a:pt x="2706669" y="1157393"/>
                    </a:cubicBezTo>
                    <a:lnTo>
                      <a:pt x="60391" y="1157393"/>
                    </a:lnTo>
                    <a:cubicBezTo>
                      <a:pt x="27038" y="1157393"/>
                      <a:pt x="0" y="1130355"/>
                      <a:pt x="0" y="1097002"/>
                    </a:cubicBezTo>
                    <a:lnTo>
                      <a:pt x="0" y="60391"/>
                    </a:lnTo>
                    <a:cubicBezTo>
                      <a:pt x="0" y="27038"/>
                      <a:pt x="27038" y="0"/>
                      <a:pt x="60391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2767060" cy="11954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565401" y="427177"/>
              <a:ext cx="7880560" cy="2955554"/>
            </a:xfrm>
            <a:custGeom>
              <a:avLst/>
              <a:gdLst/>
              <a:ahLst/>
              <a:cxnLst/>
              <a:rect r="r" b="b" t="t" l="l"/>
              <a:pathLst>
                <a:path h="2955554" w="7880560">
                  <a:moveTo>
                    <a:pt x="0" y="0"/>
                  </a:moveTo>
                  <a:lnTo>
                    <a:pt x="7880560" y="0"/>
                  </a:lnTo>
                  <a:lnTo>
                    <a:pt x="7880560" y="2955553"/>
                  </a:lnTo>
                  <a:lnTo>
                    <a:pt x="0" y="2955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7216" b="-2886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30482" y="2286070"/>
            <a:ext cx="11310246" cy="6914673"/>
            <a:chOff x="0" y="0"/>
            <a:chExt cx="15080328" cy="921956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5080328" cy="9219564"/>
              <a:chOff x="0" y="0"/>
              <a:chExt cx="3745919" cy="229011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745919" cy="2290118"/>
              </a:xfrm>
              <a:custGeom>
                <a:avLst/>
                <a:gdLst/>
                <a:ahLst/>
                <a:cxnLst/>
                <a:rect r="r" b="b" t="t" l="l"/>
                <a:pathLst>
                  <a:path h="2290118" w="3745919">
                    <a:moveTo>
                      <a:pt x="34910" y="0"/>
                    </a:moveTo>
                    <a:lnTo>
                      <a:pt x="3711009" y="0"/>
                    </a:lnTo>
                    <a:cubicBezTo>
                      <a:pt x="3730289" y="0"/>
                      <a:pt x="3745919" y="15630"/>
                      <a:pt x="3745919" y="34910"/>
                    </a:cubicBezTo>
                    <a:lnTo>
                      <a:pt x="3745919" y="2255209"/>
                    </a:lnTo>
                    <a:cubicBezTo>
                      <a:pt x="3745919" y="2274489"/>
                      <a:pt x="3730289" y="2290118"/>
                      <a:pt x="3711009" y="2290118"/>
                    </a:cubicBezTo>
                    <a:lnTo>
                      <a:pt x="34910" y="2290118"/>
                    </a:lnTo>
                    <a:cubicBezTo>
                      <a:pt x="15630" y="2290118"/>
                      <a:pt x="0" y="2274489"/>
                      <a:pt x="0" y="2255209"/>
                    </a:cubicBezTo>
                    <a:lnTo>
                      <a:pt x="0" y="34910"/>
                    </a:lnTo>
                    <a:cubicBezTo>
                      <a:pt x="0" y="15630"/>
                      <a:pt x="15630" y="0"/>
                      <a:pt x="3491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3745919" cy="2328218"/>
              </a:xfrm>
              <a:prstGeom prst="rect">
                <a:avLst/>
              </a:prstGeom>
            </p:spPr>
            <p:txBody>
              <a:bodyPr anchor="ctr" rtlCol="false" tIns="40397" lIns="40397" bIns="40397" rIns="4039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260551" y="210309"/>
              <a:ext cx="14430071" cy="8669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Vamos fazer isso para as dimensões da questão:</a:t>
              </a:r>
            </a:p>
            <a:p>
              <a:pPr algn="just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Primeiramente, é necessário trabalhar com todas as dimensões na mesma unidade de medida (Lembre-se: 1,0 m = 100 cm):</a:t>
              </a:r>
            </a:p>
            <a:p>
              <a:pPr algn="ctr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10,0 m = (10 x 100) cm = 1000 cm</a:t>
              </a:r>
            </a:p>
            <a:p>
              <a:pPr algn="just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Agora, podemos obter o total de ladrilhos para a largura:</a:t>
              </a:r>
            </a:p>
            <a:p>
              <a:pPr algn="just">
                <a:lnSpc>
                  <a:spcPts val="3689"/>
                </a:lnSpc>
              </a:pPr>
            </a:p>
            <a:p>
              <a:pPr algn="ctr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total de ladrilhos =                                =                 = 50 ladrilhos</a:t>
              </a:r>
            </a:p>
            <a:p>
              <a:pPr algn="l">
                <a:lnSpc>
                  <a:spcPts val="3689"/>
                </a:lnSpc>
              </a:pPr>
            </a:p>
            <a:p>
              <a:pPr algn="just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Como o comprimento do piso é igual a largura, teremos também 50 ladrilhos.</a:t>
              </a:r>
            </a:p>
            <a:p>
              <a:pPr algn="just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Com o total de ladrilhos na largura e comprimento, descobrimos o total de ladrilhos utilizados no piso:</a:t>
              </a:r>
            </a:p>
            <a:p>
              <a:pPr algn="ctr">
                <a:lnSpc>
                  <a:spcPts val="3689"/>
                </a:lnSpc>
                <a:spcBef>
                  <a:spcPct val="0"/>
                </a:spcBef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50 x 50 = 2500 ladrilhos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149127" y="5552282"/>
            <a:ext cx="2072878" cy="779876"/>
            <a:chOff x="0" y="0"/>
            <a:chExt cx="2763838" cy="103983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2763838" cy="5805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6"/>
                </a:lnSpc>
                <a:spcBef>
                  <a:spcPct val="0"/>
                </a:spcBef>
              </a:pPr>
              <a:r>
                <a:rPr lang="en-US" sz="2640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1000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59318"/>
              <a:ext cx="2763838" cy="5805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6"/>
                </a:lnSpc>
                <a:spcBef>
                  <a:spcPct val="0"/>
                </a:spcBef>
              </a:pPr>
              <a:r>
                <a:rPr lang="en-US" sz="2640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20</a:t>
              </a:r>
            </a:p>
          </p:txBody>
        </p:sp>
        <p:sp>
          <p:nvSpPr>
            <p:cNvPr name="AutoShape 16" id="16"/>
            <p:cNvSpPr/>
            <p:nvPr/>
          </p:nvSpPr>
          <p:spPr>
            <a:xfrm flipV="true">
              <a:off x="611666" y="506943"/>
              <a:ext cx="1540506" cy="0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1399879" y="662689"/>
              <a:ext cx="254177" cy="254177"/>
            </a:xfrm>
            <a:prstGeom prst="line">
              <a:avLst/>
            </a:prstGeom>
            <a:ln cap="flat" w="50800">
              <a:solidFill>
                <a:srgbClr val="D1071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V="true">
              <a:off x="1672016" y="147348"/>
              <a:ext cx="254177" cy="254177"/>
            </a:xfrm>
            <a:prstGeom prst="line">
              <a:avLst/>
            </a:prstGeom>
            <a:ln cap="flat" w="50800">
              <a:solidFill>
                <a:srgbClr val="D10719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9" id="1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PISO DE DUAS CORES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23467" y="5533438"/>
            <a:ext cx="2701727" cy="817499"/>
            <a:chOff x="0" y="0"/>
            <a:chExt cx="3602302" cy="1089998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419232" y="-47625"/>
              <a:ext cx="2763838" cy="5804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6"/>
                </a:lnSpc>
                <a:spcBef>
                  <a:spcPct val="0"/>
                </a:spcBef>
              </a:pPr>
              <a:r>
                <a:rPr lang="en-US" sz="2640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largura piso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509481"/>
              <a:ext cx="3602302" cy="5805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6"/>
                </a:lnSpc>
                <a:spcBef>
                  <a:spcPct val="0"/>
                </a:spcBef>
              </a:pPr>
              <a:r>
                <a:rPr lang="en-US" sz="2640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largura ladrilho</a:t>
              </a:r>
            </a:p>
          </p:txBody>
        </p:sp>
        <p:sp>
          <p:nvSpPr>
            <p:cNvPr name="AutoShape 26" id="26"/>
            <p:cNvSpPr/>
            <p:nvPr/>
          </p:nvSpPr>
          <p:spPr>
            <a:xfrm>
              <a:off x="212682" y="570904"/>
              <a:ext cx="3176938" cy="0"/>
            </a:xfrm>
            <a:prstGeom prst="line">
              <a:avLst/>
            </a:prstGeom>
            <a:ln cap="flat" w="762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2716830" y="3262203"/>
            <a:ext cx="4542470" cy="4542470"/>
            <a:chOff x="0" y="0"/>
            <a:chExt cx="1196371" cy="119637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96371" cy="1196371"/>
            </a:xfrm>
            <a:custGeom>
              <a:avLst/>
              <a:gdLst/>
              <a:ahLst/>
              <a:cxnLst/>
              <a:rect r="r" b="b" t="t" l="l"/>
              <a:pathLst>
                <a:path h="1196371" w="1196371">
                  <a:moveTo>
                    <a:pt x="0" y="0"/>
                  </a:moveTo>
                  <a:lnTo>
                    <a:pt x="1196371" y="0"/>
                  </a:lnTo>
                  <a:lnTo>
                    <a:pt x="1196371" y="1196371"/>
                  </a:lnTo>
                  <a:lnTo>
                    <a:pt x="0" y="119637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196371" cy="1234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2022 - Fase 1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3165549" y="3668717"/>
            <a:ext cx="3645031" cy="3645031"/>
            <a:chOff x="0" y="0"/>
            <a:chExt cx="960008" cy="96000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60008" cy="960008"/>
            </a:xfrm>
            <a:custGeom>
              <a:avLst/>
              <a:gdLst/>
              <a:ahLst/>
              <a:cxnLst/>
              <a:rect r="r" b="b" t="t" l="l"/>
              <a:pathLst>
                <a:path h="960008" w="960008">
                  <a:moveTo>
                    <a:pt x="0" y="0"/>
                  </a:moveTo>
                  <a:lnTo>
                    <a:pt x="960008" y="0"/>
                  </a:lnTo>
                  <a:lnTo>
                    <a:pt x="960008" y="960008"/>
                  </a:lnTo>
                  <a:lnTo>
                    <a:pt x="0" y="960008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960008" cy="998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8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12716830" y="2941883"/>
            <a:ext cx="4542470" cy="0"/>
          </a:xfrm>
          <a:prstGeom prst="line">
            <a:avLst/>
          </a:prstGeom>
          <a:ln cap="flat" w="38100">
            <a:solidFill>
              <a:srgbClr val="F7AC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V="true">
            <a:off x="17595212" y="3262203"/>
            <a:ext cx="0" cy="4542470"/>
          </a:xfrm>
          <a:prstGeom prst="line">
            <a:avLst/>
          </a:prstGeom>
          <a:ln cap="flat" w="38100">
            <a:solidFill>
              <a:srgbClr val="F7AC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6" id="36"/>
          <p:cNvSpPr txBox="true"/>
          <p:nvPr/>
        </p:nvSpPr>
        <p:spPr>
          <a:xfrm rot="0">
            <a:off x="14736215" y="2219395"/>
            <a:ext cx="503701" cy="58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384">
                <a:solidFill>
                  <a:srgbClr val="F7AC16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784299" y="5209690"/>
            <a:ext cx="503701" cy="58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sz="3384">
                <a:solidFill>
                  <a:srgbClr val="F7AC16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630482" y="2286070"/>
            <a:ext cx="8646990" cy="7034910"/>
            <a:chOff x="0" y="0"/>
            <a:chExt cx="11529320" cy="937988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1529320" cy="9379880"/>
              <a:chOff x="0" y="0"/>
              <a:chExt cx="2863856" cy="232994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863856" cy="2329941"/>
              </a:xfrm>
              <a:custGeom>
                <a:avLst/>
                <a:gdLst/>
                <a:ahLst/>
                <a:cxnLst/>
                <a:rect r="r" b="b" t="t" l="l"/>
                <a:pathLst>
                  <a:path h="2329941" w="2863856">
                    <a:moveTo>
                      <a:pt x="45662" y="0"/>
                    </a:moveTo>
                    <a:lnTo>
                      <a:pt x="2818194" y="0"/>
                    </a:lnTo>
                    <a:cubicBezTo>
                      <a:pt x="2843413" y="0"/>
                      <a:pt x="2863856" y="20444"/>
                      <a:pt x="2863856" y="45662"/>
                    </a:cubicBezTo>
                    <a:lnTo>
                      <a:pt x="2863856" y="2284279"/>
                    </a:lnTo>
                    <a:cubicBezTo>
                      <a:pt x="2863856" y="2309497"/>
                      <a:pt x="2843413" y="2329941"/>
                      <a:pt x="2818194" y="2329941"/>
                    </a:cubicBezTo>
                    <a:lnTo>
                      <a:pt x="45662" y="2329941"/>
                    </a:lnTo>
                    <a:cubicBezTo>
                      <a:pt x="20444" y="2329941"/>
                      <a:pt x="0" y="2309497"/>
                      <a:pt x="0" y="2284279"/>
                    </a:cubicBezTo>
                    <a:lnTo>
                      <a:pt x="0" y="45662"/>
                    </a:lnTo>
                    <a:cubicBezTo>
                      <a:pt x="0" y="20444"/>
                      <a:pt x="20444" y="0"/>
                      <a:pt x="4566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863856" cy="2368040"/>
              </a:xfrm>
              <a:prstGeom prst="rect">
                <a:avLst/>
              </a:prstGeom>
            </p:spPr>
            <p:txBody>
              <a:bodyPr anchor="ctr" rtlCol="false" tIns="40397" lIns="40397" bIns="40397" rIns="4039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99199" y="210309"/>
              <a:ext cx="11032181" cy="8914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49"/>
                </a:lnSpc>
              </a:pPr>
              <a:r>
                <a:rPr lang="en-US" sz="25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Sabemos que o arquiteto quer colocar uma fileira de ladrilhos pretos ao longo das laterais do piso. Iss</a:t>
              </a:r>
              <a:r>
                <a:rPr lang="en-US" sz="25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 significa que:</a:t>
              </a:r>
            </a:p>
            <a:p>
              <a:pPr algn="just" marL="547375" indent="-273687" lvl="1">
                <a:lnSpc>
                  <a:spcPts val="3549"/>
                </a:lnSpc>
                <a:buFont typeface="Arial"/>
                <a:buChar char="•"/>
              </a:pPr>
              <a:r>
                <a:rPr lang="en-US" sz="25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 primeira e a última linha serão pretas → 50 ladrilhos em cada uma.</a:t>
              </a:r>
            </a:p>
            <a:p>
              <a:pPr algn="just" marL="547375" indent="-273687" lvl="1">
                <a:lnSpc>
                  <a:spcPts val="3549"/>
                </a:lnSpc>
                <a:buFont typeface="Arial"/>
                <a:buChar char="•"/>
              </a:pPr>
              <a:r>
                <a:rPr lang="en-US" sz="25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 primeira e a última coluna também serão pretas → 50 ladrilhos em cada uma.</a:t>
              </a:r>
            </a:p>
            <a:p>
              <a:pPr algn="just">
                <a:lnSpc>
                  <a:spcPts val="3549"/>
                </a:lnSpc>
              </a:pPr>
              <a:r>
                <a:rPr lang="en-US" sz="25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Se somarmos todas as bordas:</a:t>
              </a:r>
            </a:p>
            <a:p>
              <a:pPr algn="ctr">
                <a:lnSpc>
                  <a:spcPts val="3549"/>
                </a:lnSpc>
              </a:pPr>
              <a:r>
                <a:rPr lang="en-US" sz="25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50 + 50 + 50 + 50 = 200</a:t>
              </a:r>
            </a:p>
            <a:p>
              <a:pPr algn="just">
                <a:lnSpc>
                  <a:spcPts val="3549"/>
                </a:lnSpc>
              </a:pPr>
              <a:r>
                <a:rPr lang="en-US" sz="25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Mas os 4 cantos foram contados duas veze</a:t>
              </a:r>
              <a:r>
                <a:rPr lang="en-US" sz="25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s (pois aparecem nas linhas e colunas ao mesmo tempo). Então, subtraímos 4 ladrilhos:</a:t>
              </a:r>
            </a:p>
            <a:p>
              <a:pPr algn="ctr">
                <a:lnSpc>
                  <a:spcPts val="3549"/>
                </a:lnSpc>
              </a:pPr>
              <a:r>
                <a:rPr lang="en-US" sz="25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200 - 4 = 196</a:t>
              </a:r>
            </a:p>
            <a:p>
              <a:pPr algn="just">
                <a:lnSpc>
                  <a:spcPts val="3549"/>
                </a:lnSpc>
                <a:spcBef>
                  <a:spcPct val="0"/>
                </a:spcBef>
              </a:pPr>
              <a:r>
                <a:rPr lang="en-US" sz="25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Ou seja, usaremos</a:t>
              </a:r>
              <a:r>
                <a:rPr lang="en-US" sz="25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196 ladrilhos pretos para formar a borda.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666916" y="2286070"/>
            <a:ext cx="7047921" cy="3573159"/>
            <a:chOff x="0" y="0"/>
            <a:chExt cx="9397228" cy="4764212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397228" cy="4764212"/>
              <a:chOff x="0" y="0"/>
              <a:chExt cx="2334250" cy="118341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334250" cy="1183419"/>
              </a:xfrm>
              <a:custGeom>
                <a:avLst/>
                <a:gdLst/>
                <a:ahLst/>
                <a:cxnLst/>
                <a:rect r="r" b="b" t="t" l="l"/>
                <a:pathLst>
                  <a:path h="1183419" w="2334250">
                    <a:moveTo>
                      <a:pt x="56022" y="0"/>
                    </a:moveTo>
                    <a:lnTo>
                      <a:pt x="2278228" y="0"/>
                    </a:lnTo>
                    <a:cubicBezTo>
                      <a:pt x="2293086" y="0"/>
                      <a:pt x="2307335" y="5902"/>
                      <a:pt x="2317841" y="16408"/>
                    </a:cubicBezTo>
                    <a:cubicBezTo>
                      <a:pt x="2328347" y="26915"/>
                      <a:pt x="2334250" y="41164"/>
                      <a:pt x="2334250" y="56022"/>
                    </a:cubicBezTo>
                    <a:lnTo>
                      <a:pt x="2334250" y="1127397"/>
                    </a:lnTo>
                    <a:cubicBezTo>
                      <a:pt x="2334250" y="1158337"/>
                      <a:pt x="2309168" y="1183419"/>
                      <a:pt x="2278228" y="1183419"/>
                    </a:cubicBezTo>
                    <a:lnTo>
                      <a:pt x="56022" y="1183419"/>
                    </a:lnTo>
                    <a:cubicBezTo>
                      <a:pt x="25082" y="1183419"/>
                      <a:pt x="0" y="1158337"/>
                      <a:pt x="0" y="1127397"/>
                    </a:cubicBezTo>
                    <a:lnTo>
                      <a:pt x="0" y="56022"/>
                    </a:lnTo>
                    <a:cubicBezTo>
                      <a:pt x="0" y="25082"/>
                      <a:pt x="25082" y="0"/>
                      <a:pt x="5602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2334250" cy="1221519"/>
              </a:xfrm>
              <a:prstGeom prst="rect">
                <a:avLst/>
              </a:prstGeom>
            </p:spPr>
            <p:txBody>
              <a:bodyPr anchor="ctr" rtlCol="false" tIns="40397" lIns="40397" bIns="40397" rIns="4039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62361" y="210309"/>
              <a:ext cx="8992024" cy="4314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Agora que sabemos que o total de ladrilhos é 2500 e</a:t>
              </a: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que 196 deles são pretos. Então, o restante será branco:</a:t>
              </a:r>
            </a:p>
            <a:p>
              <a:pPr algn="ctr">
                <a:lnSpc>
                  <a:spcPts val="3689"/>
                </a:lnSpc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2500 - 196 = 2304</a:t>
              </a:r>
            </a:p>
            <a:p>
              <a:pPr algn="just">
                <a:lnSpc>
                  <a:spcPts val="3689"/>
                </a:lnSpc>
                <a:spcBef>
                  <a:spcPct val="0"/>
                </a:spcBef>
              </a:pP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Ou seja, usaremos</a:t>
              </a:r>
              <a:r>
                <a:rPr lang="en-US" sz="2635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2304 ladrilhos brancos para preencher o centro do piso.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PISO DE DUAS CORES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30482" y="515229"/>
            <a:ext cx="3235025" cy="1227483"/>
            <a:chOff x="0" y="0"/>
            <a:chExt cx="975234" cy="3700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75234" cy="370038"/>
            </a:xfrm>
            <a:custGeom>
              <a:avLst/>
              <a:gdLst/>
              <a:ahLst/>
              <a:cxnLst/>
              <a:rect r="r" b="b" t="t" l="l"/>
              <a:pathLst>
                <a:path h="370038" w="975234">
                  <a:moveTo>
                    <a:pt x="153162" y="0"/>
                  </a:moveTo>
                  <a:lnTo>
                    <a:pt x="822072" y="0"/>
                  </a:lnTo>
                  <a:cubicBezTo>
                    <a:pt x="906661" y="0"/>
                    <a:pt x="975234" y="68573"/>
                    <a:pt x="975234" y="153162"/>
                  </a:cubicBezTo>
                  <a:lnTo>
                    <a:pt x="975234" y="216876"/>
                  </a:lnTo>
                  <a:cubicBezTo>
                    <a:pt x="975234" y="257497"/>
                    <a:pt x="959097" y="296455"/>
                    <a:pt x="930374" y="325178"/>
                  </a:cubicBezTo>
                  <a:cubicBezTo>
                    <a:pt x="901650" y="353902"/>
                    <a:pt x="862693" y="370038"/>
                    <a:pt x="822072" y="370038"/>
                  </a:cubicBezTo>
                  <a:lnTo>
                    <a:pt x="153162" y="370038"/>
                  </a:lnTo>
                  <a:cubicBezTo>
                    <a:pt x="68573" y="370038"/>
                    <a:pt x="0" y="301465"/>
                    <a:pt x="0" y="216876"/>
                  </a:cubicBezTo>
                  <a:lnTo>
                    <a:pt x="0" y="153162"/>
                  </a:lnTo>
                  <a:cubicBezTo>
                    <a:pt x="0" y="68573"/>
                    <a:pt x="68573" y="0"/>
                    <a:pt x="153162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975234" cy="446238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319"/>
                </a:lnSpc>
              </a:pPr>
              <a:r>
                <a:rPr lang="en-US" b="true" sz="37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2022 - Fase 1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953035" y="6383610"/>
            <a:ext cx="4475683" cy="3367745"/>
            <a:chOff x="0" y="0"/>
            <a:chExt cx="1349244" cy="101524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49244" cy="1015244"/>
            </a:xfrm>
            <a:custGeom>
              <a:avLst/>
              <a:gdLst/>
              <a:ahLst/>
              <a:cxnLst/>
              <a:rect r="r" b="b" t="t" l="l"/>
              <a:pathLst>
                <a:path h="1015244" w="1349244">
                  <a:moveTo>
                    <a:pt x="110706" y="0"/>
                  </a:moveTo>
                  <a:lnTo>
                    <a:pt x="1238539" y="0"/>
                  </a:lnTo>
                  <a:cubicBezTo>
                    <a:pt x="1267900" y="0"/>
                    <a:pt x="1296058" y="11664"/>
                    <a:pt x="1316819" y="32425"/>
                  </a:cubicBezTo>
                  <a:cubicBezTo>
                    <a:pt x="1337581" y="53186"/>
                    <a:pt x="1349244" y="81345"/>
                    <a:pt x="1349244" y="110706"/>
                  </a:cubicBezTo>
                  <a:lnTo>
                    <a:pt x="1349244" y="904538"/>
                  </a:lnTo>
                  <a:cubicBezTo>
                    <a:pt x="1349244" y="933899"/>
                    <a:pt x="1337581" y="962058"/>
                    <a:pt x="1316819" y="982819"/>
                  </a:cubicBezTo>
                  <a:cubicBezTo>
                    <a:pt x="1296058" y="1003580"/>
                    <a:pt x="1267900" y="1015244"/>
                    <a:pt x="1238539" y="1015244"/>
                  </a:cubicBezTo>
                  <a:lnTo>
                    <a:pt x="110706" y="1015244"/>
                  </a:lnTo>
                  <a:cubicBezTo>
                    <a:pt x="49565" y="1015244"/>
                    <a:pt x="0" y="965679"/>
                    <a:pt x="0" y="904538"/>
                  </a:cubicBezTo>
                  <a:lnTo>
                    <a:pt x="0" y="110706"/>
                  </a:lnTo>
                  <a:cubicBezTo>
                    <a:pt x="0" y="49565"/>
                    <a:pt x="49565" y="0"/>
                    <a:pt x="110706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349244" cy="1100969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sz="42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 Letra (D)</a:t>
              </a:r>
            </a:p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2304 brancos e 196 pretos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595458" y="2432887"/>
            <a:ext cx="13097085" cy="1913677"/>
            <a:chOff x="0" y="0"/>
            <a:chExt cx="3565465" cy="5209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65465" cy="520967"/>
            </a:xfrm>
            <a:custGeom>
              <a:avLst/>
              <a:gdLst/>
              <a:ahLst/>
              <a:cxnLst/>
              <a:rect r="r" b="b" t="t" l="l"/>
              <a:pathLst>
                <a:path h="520967" w="3565465">
                  <a:moveTo>
                    <a:pt x="37832" y="0"/>
                  </a:moveTo>
                  <a:lnTo>
                    <a:pt x="3527634" y="0"/>
                  </a:lnTo>
                  <a:cubicBezTo>
                    <a:pt x="3537667" y="0"/>
                    <a:pt x="3547290" y="3986"/>
                    <a:pt x="3554384" y="11081"/>
                  </a:cubicBezTo>
                  <a:cubicBezTo>
                    <a:pt x="3561479" y="18175"/>
                    <a:pt x="3565465" y="27798"/>
                    <a:pt x="3565465" y="37832"/>
                  </a:cubicBezTo>
                  <a:lnTo>
                    <a:pt x="3565465" y="483135"/>
                  </a:lnTo>
                  <a:cubicBezTo>
                    <a:pt x="3565465" y="504029"/>
                    <a:pt x="3548527" y="520967"/>
                    <a:pt x="3527634" y="520967"/>
                  </a:cubicBezTo>
                  <a:lnTo>
                    <a:pt x="37832" y="520967"/>
                  </a:lnTo>
                  <a:cubicBezTo>
                    <a:pt x="16938" y="520967"/>
                    <a:pt x="0" y="504029"/>
                    <a:pt x="0" y="483135"/>
                  </a:cubicBezTo>
                  <a:lnTo>
                    <a:pt x="0" y="37832"/>
                  </a:lnTo>
                  <a:cubicBezTo>
                    <a:pt x="0" y="16938"/>
                    <a:pt x="16938" y="0"/>
                    <a:pt x="3783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565465" cy="56859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3779"/>
                </a:lnSpc>
              </a:pPr>
              <a:r>
                <a:rPr lang="en-US" b="true" sz="26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Uma série de diagramas com quadrados é construída usando palitos de fósforo, como mostrado na figura abaixo.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95458" y="4848010"/>
            <a:ext cx="13097085" cy="4732217"/>
            <a:chOff x="0" y="0"/>
            <a:chExt cx="3449438" cy="12463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449438" cy="1246345"/>
            </a:xfrm>
            <a:custGeom>
              <a:avLst/>
              <a:gdLst/>
              <a:ahLst/>
              <a:cxnLst/>
              <a:rect r="r" b="b" t="t" l="l"/>
              <a:pathLst>
                <a:path h="1246345" w="3449438">
                  <a:moveTo>
                    <a:pt x="30147" y="0"/>
                  </a:moveTo>
                  <a:lnTo>
                    <a:pt x="3419291" y="0"/>
                  </a:lnTo>
                  <a:cubicBezTo>
                    <a:pt x="3435941" y="0"/>
                    <a:pt x="3449438" y="13497"/>
                    <a:pt x="3449438" y="30147"/>
                  </a:cubicBezTo>
                  <a:lnTo>
                    <a:pt x="3449438" y="1216198"/>
                  </a:lnTo>
                  <a:cubicBezTo>
                    <a:pt x="3449438" y="1232848"/>
                    <a:pt x="3435941" y="1246345"/>
                    <a:pt x="3419291" y="1246345"/>
                  </a:cubicBezTo>
                  <a:lnTo>
                    <a:pt x="30147" y="1246345"/>
                  </a:lnTo>
                  <a:cubicBezTo>
                    <a:pt x="13497" y="1246345"/>
                    <a:pt x="0" y="1232848"/>
                    <a:pt x="0" y="1216198"/>
                  </a:cubicBezTo>
                  <a:lnTo>
                    <a:pt x="0" y="30147"/>
                  </a:lnTo>
                  <a:cubicBezTo>
                    <a:pt x="0" y="13497"/>
                    <a:pt x="13497" y="0"/>
                    <a:pt x="30147" y="0"/>
                  </a:cubicBezTo>
                  <a:close/>
                </a:path>
              </a:pathLst>
            </a:custGeom>
            <a:solidFill>
              <a:srgbClr val="366994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449438" cy="1284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297813" y="5244314"/>
            <a:ext cx="10096062" cy="4013986"/>
          </a:xfrm>
          <a:custGeom>
            <a:avLst/>
            <a:gdLst/>
            <a:ahLst/>
            <a:cxnLst/>
            <a:rect r="r" b="b" t="t" l="l"/>
            <a:pathLst>
              <a:path h="4013986" w="10096062">
                <a:moveTo>
                  <a:pt x="0" y="0"/>
                </a:moveTo>
                <a:lnTo>
                  <a:pt x="10096062" y="0"/>
                </a:lnTo>
                <a:lnTo>
                  <a:pt x="10096062" y="4013986"/>
                </a:lnTo>
                <a:lnTo>
                  <a:pt x="0" y="4013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274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16626" y="3073511"/>
            <a:ext cx="9058886" cy="4139978"/>
            <a:chOff x="0" y="0"/>
            <a:chExt cx="12078514" cy="551997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078514" cy="5519971"/>
              <a:chOff x="0" y="0"/>
              <a:chExt cx="2727188" cy="124634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727188" cy="1246345"/>
              </a:xfrm>
              <a:custGeom>
                <a:avLst/>
                <a:gdLst/>
                <a:ahLst/>
                <a:cxnLst/>
                <a:rect r="r" b="b" t="t" l="l"/>
                <a:pathLst>
                  <a:path h="1246345" w="2727188">
                    <a:moveTo>
                      <a:pt x="38131" y="0"/>
                    </a:moveTo>
                    <a:lnTo>
                      <a:pt x="2689057" y="0"/>
                    </a:lnTo>
                    <a:cubicBezTo>
                      <a:pt x="2699170" y="0"/>
                      <a:pt x="2708869" y="4017"/>
                      <a:pt x="2716019" y="11168"/>
                    </a:cubicBezTo>
                    <a:cubicBezTo>
                      <a:pt x="2723170" y="18319"/>
                      <a:pt x="2727188" y="28018"/>
                      <a:pt x="2727188" y="38131"/>
                    </a:cubicBezTo>
                    <a:lnTo>
                      <a:pt x="2727188" y="1208214"/>
                    </a:lnTo>
                    <a:cubicBezTo>
                      <a:pt x="2727188" y="1229273"/>
                      <a:pt x="2710116" y="1246345"/>
                      <a:pt x="2689057" y="1246345"/>
                    </a:cubicBezTo>
                    <a:lnTo>
                      <a:pt x="38131" y="1246345"/>
                    </a:lnTo>
                    <a:cubicBezTo>
                      <a:pt x="28018" y="1246345"/>
                      <a:pt x="18319" y="1242328"/>
                      <a:pt x="11168" y="1235177"/>
                    </a:cubicBezTo>
                    <a:cubicBezTo>
                      <a:pt x="4017" y="1228026"/>
                      <a:pt x="0" y="1218327"/>
                      <a:pt x="0" y="1208214"/>
                    </a:cubicBezTo>
                    <a:lnTo>
                      <a:pt x="0" y="38131"/>
                    </a:lnTo>
                    <a:cubicBezTo>
                      <a:pt x="0" y="17072"/>
                      <a:pt x="17072" y="0"/>
                      <a:pt x="38131" y="0"/>
                    </a:cubicBezTo>
                    <a:close/>
                  </a:path>
                </a:pathLst>
              </a:custGeom>
              <a:solidFill>
                <a:srgbClr val="366994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727188" cy="12844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902080" y="462275"/>
              <a:ext cx="10550058" cy="4682179"/>
            </a:xfrm>
            <a:custGeom>
              <a:avLst/>
              <a:gdLst/>
              <a:ahLst/>
              <a:cxnLst/>
              <a:rect r="r" b="b" t="t" l="l"/>
              <a:pathLst>
                <a:path h="4682179" w="10550058">
                  <a:moveTo>
                    <a:pt x="0" y="0"/>
                  </a:moveTo>
                  <a:lnTo>
                    <a:pt x="10550058" y="0"/>
                  </a:lnTo>
                  <a:lnTo>
                    <a:pt x="10550058" y="4682179"/>
                  </a:lnTo>
                  <a:lnTo>
                    <a:pt x="0" y="46821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813" t="0" r="-10584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385004" y="2236263"/>
            <a:ext cx="7401384" cy="3656831"/>
            <a:chOff x="0" y="0"/>
            <a:chExt cx="1949336" cy="9631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49336" cy="963116"/>
            </a:xfrm>
            <a:custGeom>
              <a:avLst/>
              <a:gdLst/>
              <a:ahLst/>
              <a:cxnLst/>
              <a:rect r="r" b="b" t="t" l="l"/>
              <a:pathLst>
                <a:path h="963116" w="1949336">
                  <a:moveTo>
                    <a:pt x="53346" y="0"/>
                  </a:moveTo>
                  <a:lnTo>
                    <a:pt x="1895989" y="0"/>
                  </a:lnTo>
                  <a:cubicBezTo>
                    <a:pt x="1925452" y="0"/>
                    <a:pt x="1949336" y="23884"/>
                    <a:pt x="1949336" y="53346"/>
                  </a:cubicBezTo>
                  <a:lnTo>
                    <a:pt x="1949336" y="909770"/>
                  </a:lnTo>
                  <a:cubicBezTo>
                    <a:pt x="1949336" y="923918"/>
                    <a:pt x="1943715" y="937487"/>
                    <a:pt x="1933711" y="947491"/>
                  </a:cubicBezTo>
                  <a:cubicBezTo>
                    <a:pt x="1923707" y="957496"/>
                    <a:pt x="1910138" y="963116"/>
                    <a:pt x="1895989" y="963116"/>
                  </a:cubicBezTo>
                  <a:lnTo>
                    <a:pt x="53346" y="963116"/>
                  </a:lnTo>
                  <a:cubicBezTo>
                    <a:pt x="39198" y="963116"/>
                    <a:pt x="25629" y="957496"/>
                    <a:pt x="15625" y="947491"/>
                  </a:cubicBezTo>
                  <a:cubicBezTo>
                    <a:pt x="5620" y="937487"/>
                    <a:pt x="0" y="923918"/>
                    <a:pt x="0" y="909770"/>
                  </a:cubicBezTo>
                  <a:lnTo>
                    <a:pt x="0" y="53346"/>
                  </a:lnTo>
                  <a:cubicBezTo>
                    <a:pt x="0" y="39198"/>
                    <a:pt x="5620" y="25629"/>
                    <a:pt x="15625" y="15625"/>
                  </a:cubicBezTo>
                  <a:cubicBezTo>
                    <a:pt x="25629" y="5620"/>
                    <a:pt x="39198" y="0"/>
                    <a:pt x="5334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949336" cy="1001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385004" y="6144394"/>
            <a:ext cx="7401384" cy="3899752"/>
            <a:chOff x="0" y="0"/>
            <a:chExt cx="1949336" cy="102709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49336" cy="1027095"/>
            </a:xfrm>
            <a:custGeom>
              <a:avLst/>
              <a:gdLst/>
              <a:ahLst/>
              <a:cxnLst/>
              <a:rect r="r" b="b" t="t" l="l"/>
              <a:pathLst>
                <a:path h="1027095" w="1949336">
                  <a:moveTo>
                    <a:pt x="53346" y="0"/>
                  </a:moveTo>
                  <a:lnTo>
                    <a:pt x="1895989" y="0"/>
                  </a:lnTo>
                  <a:cubicBezTo>
                    <a:pt x="1925452" y="0"/>
                    <a:pt x="1949336" y="23884"/>
                    <a:pt x="1949336" y="53346"/>
                  </a:cubicBezTo>
                  <a:lnTo>
                    <a:pt x="1949336" y="973749"/>
                  </a:lnTo>
                  <a:cubicBezTo>
                    <a:pt x="1949336" y="987897"/>
                    <a:pt x="1943715" y="1001466"/>
                    <a:pt x="1933711" y="1011470"/>
                  </a:cubicBezTo>
                  <a:cubicBezTo>
                    <a:pt x="1923707" y="1021475"/>
                    <a:pt x="1910138" y="1027095"/>
                    <a:pt x="1895989" y="1027095"/>
                  </a:cubicBezTo>
                  <a:lnTo>
                    <a:pt x="53346" y="1027095"/>
                  </a:lnTo>
                  <a:cubicBezTo>
                    <a:pt x="39198" y="1027095"/>
                    <a:pt x="25629" y="1021475"/>
                    <a:pt x="15625" y="1011470"/>
                  </a:cubicBezTo>
                  <a:cubicBezTo>
                    <a:pt x="5620" y="1001466"/>
                    <a:pt x="0" y="987897"/>
                    <a:pt x="0" y="973749"/>
                  </a:cubicBezTo>
                  <a:lnTo>
                    <a:pt x="0" y="53346"/>
                  </a:lnTo>
                  <a:cubicBezTo>
                    <a:pt x="0" y="39198"/>
                    <a:pt x="5620" y="25629"/>
                    <a:pt x="15625" y="15625"/>
                  </a:cubicBezTo>
                  <a:cubicBezTo>
                    <a:pt x="25629" y="5620"/>
                    <a:pt x="39198" y="0"/>
                    <a:pt x="5334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49336" cy="1065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34781" y="427980"/>
            <a:ext cx="15818438" cy="131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875638" y="9801225"/>
            <a:ext cx="4412362" cy="48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607729" y="2421589"/>
            <a:ext cx="7401384" cy="305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Questão 1. Quant</a:t>
            </a:r>
            <a:r>
              <a:rPr lang="en-US" b="true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os quadrados há no diagrama de número 25?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(A) 71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(B) 75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(C) 79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(D) 97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(E) 100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607729" y="6329719"/>
            <a:ext cx="7401384" cy="3395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Questão 2. Quant</a:t>
            </a:r>
            <a:r>
              <a:rPr lang="en-US" b="true" sz="24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os palitos de fósforo são necessários para construir o diagrama de número 11?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(A) 124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(B) 135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(C) 140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(D) 144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(E) 154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DAGjU8dObN4</dc:identifier>
  <dcterms:modified xsi:type="dcterms:W3CDTF">2011-08-01T06:04:30Z</dcterms:modified>
  <cp:revision>1</cp:revision>
  <dc:title>Aula 04/04 -Maratona OBI nível 2</dc:title>
</cp:coreProperties>
</file>