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Bugaki" charset="1" panose="00000000000000000000"/>
      <p:regular r:id="rId29"/>
    </p:embeddedFont>
    <p:embeddedFont>
      <p:font typeface="Bugaki Italics" charset="1" panose="00000000000000000000"/>
      <p:regular r:id="rId30"/>
    </p:embeddedFont>
    <p:embeddedFont>
      <p:font typeface="Space Mono Bold" charset="1" panose="02000809030000020004"/>
      <p:regular r:id="rId31"/>
    </p:embeddedFont>
    <p:embeddedFont>
      <p:font typeface="Space Mono Bold Italics" charset="1" panose="02000809040000090004"/>
      <p:regular r:id="rId32"/>
    </p:embeddedFont>
    <p:embeddedFont>
      <p:font typeface="Open Sans Extra Bold" charset="1" panose="020B0906030804020204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7.pn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62650" y="3518838"/>
            <a:ext cx="6362700" cy="5739462"/>
            <a:chOff x="0" y="0"/>
            <a:chExt cx="1675773" cy="15116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5773" cy="1511628"/>
            </a:xfrm>
            <a:custGeom>
              <a:avLst/>
              <a:gdLst/>
              <a:ahLst/>
              <a:cxnLst/>
              <a:rect r="r" b="b" t="t" l="l"/>
              <a:pathLst>
                <a:path h="1511628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389951"/>
                  </a:lnTo>
                  <a:cubicBezTo>
                    <a:pt x="1675773" y="1422222"/>
                    <a:pt x="1662954" y="1453171"/>
                    <a:pt x="1640135" y="1475990"/>
                  </a:cubicBezTo>
                  <a:cubicBezTo>
                    <a:pt x="1617316" y="1498808"/>
                    <a:pt x="1586367" y="1511628"/>
                    <a:pt x="1554096" y="1511628"/>
                  </a:cubicBezTo>
                  <a:lnTo>
                    <a:pt x="121677" y="1511628"/>
                  </a:lnTo>
                  <a:cubicBezTo>
                    <a:pt x="89406" y="1511628"/>
                    <a:pt x="58457" y="1498808"/>
                    <a:pt x="35638" y="1475990"/>
                  </a:cubicBezTo>
                  <a:cubicBezTo>
                    <a:pt x="12819" y="1453171"/>
                    <a:pt x="0" y="1422222"/>
                    <a:pt x="0" y="1389951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D10719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75773" cy="1549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85009">
            <a:off x="1092347" y="1274081"/>
            <a:ext cx="4021282" cy="5143500"/>
          </a:xfrm>
          <a:custGeom>
            <a:avLst/>
            <a:gdLst/>
            <a:ahLst/>
            <a:cxnLst/>
            <a:rect r="r" b="b" t="t" l="l"/>
            <a:pathLst>
              <a:path h="5143500" w="4021282">
                <a:moveTo>
                  <a:pt x="0" y="0"/>
                </a:moveTo>
                <a:lnTo>
                  <a:pt x="4021282" y="0"/>
                </a:lnTo>
                <a:lnTo>
                  <a:pt x="402128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79917">
            <a:off x="13831111" y="4077263"/>
            <a:ext cx="3104804" cy="4114800"/>
          </a:xfrm>
          <a:custGeom>
            <a:avLst/>
            <a:gdLst/>
            <a:ahLst/>
            <a:cxnLst/>
            <a:rect r="r" b="b" t="t" l="l"/>
            <a:pathLst>
              <a:path h="4114800" w="3104804">
                <a:moveTo>
                  <a:pt x="0" y="0"/>
                </a:moveTo>
                <a:lnTo>
                  <a:pt x="3104803" y="0"/>
                </a:lnTo>
                <a:lnTo>
                  <a:pt x="3104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360560" y="2200317"/>
            <a:ext cx="12691444" cy="5165407"/>
            <a:chOff x="0" y="0"/>
            <a:chExt cx="1997056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97056" cy="812800"/>
            </a:xfrm>
            <a:custGeom>
              <a:avLst/>
              <a:gdLst/>
              <a:ahLst/>
              <a:cxnLst/>
              <a:rect r="r" b="b" t="t" l="l"/>
              <a:pathLst>
                <a:path h="812800" w="1997056">
                  <a:moveTo>
                    <a:pt x="998528" y="0"/>
                  </a:moveTo>
                  <a:cubicBezTo>
                    <a:pt x="447056" y="0"/>
                    <a:pt x="0" y="181951"/>
                    <a:pt x="0" y="406400"/>
                  </a:cubicBezTo>
                  <a:cubicBezTo>
                    <a:pt x="0" y="630849"/>
                    <a:pt x="447056" y="812800"/>
                    <a:pt x="998528" y="812800"/>
                  </a:cubicBezTo>
                  <a:cubicBezTo>
                    <a:pt x="1549999" y="812800"/>
                    <a:pt x="1997056" y="630849"/>
                    <a:pt x="1997056" y="406400"/>
                  </a:cubicBezTo>
                  <a:cubicBezTo>
                    <a:pt x="1997056" y="181951"/>
                    <a:pt x="1549999" y="0"/>
                    <a:pt x="998528" y="0"/>
                  </a:cubicBezTo>
                  <a:close/>
                </a:path>
              </a:pathLst>
            </a:custGeom>
            <a:solidFill>
              <a:srgbClr val="3777FF"/>
            </a:solidFill>
            <a:ln w="104775" cap="sq">
              <a:solidFill>
                <a:srgbClr val="160E0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87224" y="38100"/>
              <a:ext cx="1622608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625148">
            <a:off x="1548436" y="1767823"/>
            <a:ext cx="3624249" cy="1526770"/>
          </a:xfrm>
          <a:custGeom>
            <a:avLst/>
            <a:gdLst/>
            <a:ahLst/>
            <a:cxnLst/>
            <a:rect r="r" b="b" t="t" l="l"/>
            <a:pathLst>
              <a:path h="1526770" w="3624249">
                <a:moveTo>
                  <a:pt x="0" y="0"/>
                </a:moveTo>
                <a:lnTo>
                  <a:pt x="3624249" y="0"/>
                </a:lnTo>
                <a:lnTo>
                  <a:pt x="3624249" y="1526770"/>
                </a:lnTo>
                <a:lnTo>
                  <a:pt x="0" y="15267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511" t="-123567" r="-70535" b="-42789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057456">
            <a:off x="13459709" y="7291099"/>
            <a:ext cx="1894937" cy="1884601"/>
          </a:xfrm>
          <a:custGeom>
            <a:avLst/>
            <a:gdLst/>
            <a:ahLst/>
            <a:cxnLst/>
            <a:rect r="r" b="b" t="t" l="l"/>
            <a:pathLst>
              <a:path h="1884601" w="1894937">
                <a:moveTo>
                  <a:pt x="0" y="0"/>
                </a:moveTo>
                <a:lnTo>
                  <a:pt x="1894937" y="0"/>
                </a:lnTo>
                <a:lnTo>
                  <a:pt x="1894937" y="1884601"/>
                </a:lnTo>
                <a:lnTo>
                  <a:pt x="0" y="18846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-471992">
            <a:off x="2965751" y="3218078"/>
            <a:ext cx="13805342" cy="5158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40"/>
              </a:lnSpc>
            </a:pPr>
            <a:r>
              <a:rPr lang="en-US" sz="15402" spc="-1586">
                <a:solidFill>
                  <a:srgbClr val="F2EFEB"/>
                </a:solidFill>
                <a:latin typeface="Bugaki"/>
                <a:ea typeface="Bugaki"/>
                <a:cs typeface="Bugaki"/>
                <a:sym typeface="Bugaki"/>
              </a:rPr>
              <a:t>MARATONA OBI</a:t>
            </a:r>
          </a:p>
          <a:p>
            <a:pPr algn="ctr">
              <a:lnSpc>
                <a:spcPts val="8369"/>
              </a:lnSpc>
            </a:pPr>
            <a:r>
              <a:rPr lang="en-US" sz="8628" i="true" spc="-888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NÍVEL 2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5679535"/>
            <a:ext cx="2737850" cy="2737850"/>
          </a:xfrm>
          <a:custGeom>
            <a:avLst/>
            <a:gdLst/>
            <a:ahLst/>
            <a:cxnLst/>
            <a:rect r="r" b="b" t="t" l="l"/>
            <a:pathLst>
              <a:path h="2737850" w="2737850">
                <a:moveTo>
                  <a:pt x="0" y="0"/>
                </a:moveTo>
                <a:lnTo>
                  <a:pt x="2737850" y="0"/>
                </a:lnTo>
                <a:lnTo>
                  <a:pt x="2737850" y="2737850"/>
                </a:lnTo>
                <a:lnTo>
                  <a:pt x="0" y="27378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28700" y="1744017"/>
            <a:ext cx="16230600" cy="6822940"/>
            <a:chOff x="0" y="0"/>
            <a:chExt cx="21640800" cy="909725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21640800" cy="9097254"/>
              <a:chOff x="0" y="0"/>
              <a:chExt cx="4418513" cy="18574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4418513" cy="1857433"/>
              </a:xfrm>
              <a:custGeom>
                <a:avLst/>
                <a:gdLst/>
                <a:ahLst/>
                <a:cxnLst/>
                <a:rect r="r" b="b" t="t" l="l"/>
                <a:pathLst>
                  <a:path h="1857433" w="4418513">
                    <a:moveTo>
                      <a:pt x="30528" y="0"/>
                    </a:moveTo>
                    <a:lnTo>
                      <a:pt x="4387985" y="0"/>
                    </a:lnTo>
                    <a:cubicBezTo>
                      <a:pt x="4404845" y="0"/>
                      <a:pt x="4418513" y="13668"/>
                      <a:pt x="4418513" y="30528"/>
                    </a:cubicBezTo>
                    <a:lnTo>
                      <a:pt x="4418513" y="1826905"/>
                    </a:lnTo>
                    <a:cubicBezTo>
                      <a:pt x="4418513" y="1835002"/>
                      <a:pt x="4415296" y="1842766"/>
                      <a:pt x="4409572" y="1848491"/>
                    </a:cubicBezTo>
                    <a:cubicBezTo>
                      <a:pt x="4403846" y="1854216"/>
                      <a:pt x="4396082" y="1857433"/>
                      <a:pt x="4387985" y="1857433"/>
                    </a:cubicBezTo>
                    <a:lnTo>
                      <a:pt x="30528" y="1857433"/>
                    </a:lnTo>
                    <a:cubicBezTo>
                      <a:pt x="13668" y="1857433"/>
                      <a:pt x="0" y="1843765"/>
                      <a:pt x="0" y="1826905"/>
                    </a:cubicBezTo>
                    <a:lnTo>
                      <a:pt x="0" y="30528"/>
                    </a:lnTo>
                    <a:cubicBezTo>
                      <a:pt x="0" y="13668"/>
                      <a:pt x="13668" y="0"/>
                      <a:pt x="30528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4418513" cy="1886008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715329" y="293402"/>
              <a:ext cx="20210142" cy="8356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RC100 é um robô que pode mover-se nas quatro direções, Norte, Sul, Leste e Oeste. O RC100 é comandado utilizando uma linguagem de programação que tem apenas cinco comandos:</a:t>
              </a:r>
            </a:p>
            <a:p>
              <a:pPr algn="just" marL="647697" indent="-323848" lvl="1">
                <a:lnSpc>
                  <a:spcPts val="3599"/>
                </a:lnSpc>
                <a:buFont typeface="Arial"/>
                <a:buChar char="•"/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N: ao receber esse</a:t>
              </a:r>
              <a:r>
                <a:rPr lang="en-US" b="true" sz="2999" spc="-179" u="non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</a:t>
              </a:r>
              <a:r>
                <a:rPr lang="en-US" b="true" sz="2999" spc="-179" u="non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man</a:t>
              </a:r>
              <a:r>
                <a:rPr lang="en-US" b="true" sz="2999" spc="-179" u="non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d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o, o </a:t>
              </a:r>
              <a:r>
                <a:rPr lang="en-US" b="true" sz="2999" spc="-179" u="non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obô</a:t>
              </a:r>
              <a:r>
                <a:rPr lang="en-US" b="true" sz="2999" spc="-179" u="non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mo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ve-se 10 met</a:t>
              </a:r>
              <a:r>
                <a:rPr lang="en-US" b="true" sz="2999" spc="-179" u="non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os n</a:t>
              </a:r>
              <a:r>
                <a:rPr lang="en-US" b="true" sz="2999" spc="-179" u="non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a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di</a:t>
              </a:r>
              <a:r>
                <a:rPr lang="en-US" b="true" sz="2999" spc="-179" u="non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eção</a:t>
              </a:r>
              <a:r>
                <a:rPr lang="en-US" b="true" sz="2999" spc="-179" u="non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Norte;</a:t>
              </a:r>
            </a:p>
            <a:p>
              <a:pPr algn="just" marL="647697" indent="-323848" lvl="1">
                <a:lnSpc>
                  <a:spcPts val="3599"/>
                </a:lnSpc>
                <a:buFont typeface="Arial"/>
                <a:buChar char="•"/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S: </a:t>
              </a:r>
              <a:r>
                <a:rPr lang="en-US" b="true" sz="2999" spc="-179" u="non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a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</a:t>
              </a:r>
              <a:r>
                <a:rPr lang="en-US" b="true" sz="2999" spc="-179" u="non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</a:t>
              </a:r>
              <a:r>
                <a:rPr lang="en-US" b="true" sz="2999" spc="-179" u="non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eber e</a:t>
              </a:r>
              <a:r>
                <a:rPr lang="en-US" b="true" sz="2999" spc="-179" u="non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s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se com</a:t>
              </a:r>
              <a:r>
                <a:rPr lang="en-US" b="true" sz="2999" spc="-179" u="non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a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ndo,</a:t>
              </a:r>
              <a:r>
                <a:rPr lang="en-US" b="true" sz="2999" spc="-179" u="non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 robô move-se 10 metros na direção Sul;</a:t>
              </a:r>
            </a:p>
            <a:p>
              <a:pPr algn="just" marL="647697" indent="-323848" lvl="1">
                <a:lnSpc>
                  <a:spcPts val="3599"/>
                </a:lnSpc>
                <a:buFont typeface="Arial"/>
                <a:buChar char="•"/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L: ao receber esse comando, o robô move-se 10 metros na direção Leste;</a:t>
              </a:r>
            </a:p>
            <a:p>
              <a:pPr algn="just" marL="647697" indent="-323848" lvl="1">
                <a:lnSpc>
                  <a:spcPts val="3599"/>
                </a:lnSpc>
                <a:buFont typeface="Arial"/>
                <a:buChar char="•"/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O: ao receber esse comando, o robô move-se 10 metros na direção Oeste;</a:t>
              </a:r>
            </a:p>
            <a:p>
              <a:pPr algn="just" marL="647697" indent="-323848" lvl="1">
                <a:lnSpc>
                  <a:spcPts val="3599"/>
                </a:lnSpc>
                <a:buFont typeface="Arial"/>
                <a:buChar char="•"/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C: ao receber esse comando, o robô permanece no mesmo local mas cava um buraco e recolhe amostras do solo;</a:t>
              </a:r>
            </a:p>
            <a:p>
              <a:pPr algn="just">
                <a:lnSpc>
                  <a:spcPts val="3599"/>
                </a:lnSpc>
                <a:spcBef>
                  <a:spcPct val="0"/>
                </a:spcBef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Após receber e executar um comando, o robô permanece parado até receber o próximo comando.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366986" y="199380"/>
            <a:ext cx="7554028" cy="1316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ROBÔ COLETOR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2019 - Fase 1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605710" y="2580725"/>
            <a:ext cx="8886022" cy="5479915"/>
            <a:chOff x="0" y="0"/>
            <a:chExt cx="11848029" cy="730655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1848029" cy="7306554"/>
              <a:chOff x="0" y="0"/>
              <a:chExt cx="2419073" cy="1491816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419072" cy="1491816"/>
              </a:xfrm>
              <a:custGeom>
                <a:avLst/>
                <a:gdLst/>
                <a:ahLst/>
                <a:cxnLst/>
                <a:rect r="r" b="b" t="t" l="l"/>
                <a:pathLst>
                  <a:path h="1491816" w="2419072">
                    <a:moveTo>
                      <a:pt x="55760" y="0"/>
                    </a:moveTo>
                    <a:lnTo>
                      <a:pt x="2363313" y="0"/>
                    </a:lnTo>
                    <a:cubicBezTo>
                      <a:pt x="2394108" y="0"/>
                      <a:pt x="2419072" y="24965"/>
                      <a:pt x="2419072" y="55760"/>
                    </a:cubicBezTo>
                    <a:lnTo>
                      <a:pt x="2419072" y="1436057"/>
                    </a:lnTo>
                    <a:cubicBezTo>
                      <a:pt x="2419072" y="1450845"/>
                      <a:pt x="2413198" y="1465028"/>
                      <a:pt x="2402741" y="1475485"/>
                    </a:cubicBezTo>
                    <a:cubicBezTo>
                      <a:pt x="2392284" y="1485942"/>
                      <a:pt x="2378101" y="1491816"/>
                      <a:pt x="2363313" y="1491816"/>
                    </a:cubicBezTo>
                    <a:lnTo>
                      <a:pt x="55760" y="1491816"/>
                    </a:lnTo>
                    <a:cubicBezTo>
                      <a:pt x="40971" y="1491816"/>
                      <a:pt x="26789" y="1485942"/>
                      <a:pt x="16332" y="1475485"/>
                    </a:cubicBezTo>
                    <a:cubicBezTo>
                      <a:pt x="5875" y="1465028"/>
                      <a:pt x="0" y="1450845"/>
                      <a:pt x="0" y="1436057"/>
                    </a:cubicBezTo>
                    <a:lnTo>
                      <a:pt x="0" y="55760"/>
                    </a:lnTo>
                    <a:cubicBezTo>
                      <a:pt x="0" y="40971"/>
                      <a:pt x="5875" y="26789"/>
                      <a:pt x="16332" y="16332"/>
                    </a:cubicBezTo>
                    <a:cubicBezTo>
                      <a:pt x="26789" y="5875"/>
                      <a:pt x="40971" y="0"/>
                      <a:pt x="55760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2419073" cy="1520391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391632" y="293402"/>
              <a:ext cx="11064764" cy="6565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3) Considerando o mapa abaixo, em que cada quadradinho tem 10m de lado, qual é o menor número de comandos para o robô coletar as amostras nas posições indicadas por uma estrela e retornar à posição inicial?</a:t>
              </a:r>
            </a:p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a) 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8</a:t>
              </a:r>
            </a:p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b) 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9</a:t>
              </a:r>
            </a:p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c) 12</a:t>
              </a:r>
            </a:p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d) 13</a:t>
              </a:r>
            </a:p>
            <a:p>
              <a:pPr algn="just">
                <a:lnSpc>
                  <a:spcPts val="3599"/>
                </a:lnSpc>
                <a:spcBef>
                  <a:spcPct val="0"/>
                </a:spcBef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e) 15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0060205" y="3330779"/>
            <a:ext cx="8006324" cy="3625442"/>
          </a:xfrm>
          <a:custGeom>
            <a:avLst/>
            <a:gdLst/>
            <a:ahLst/>
            <a:cxnLst/>
            <a:rect r="r" b="b" t="t" l="l"/>
            <a:pathLst>
              <a:path h="3625442" w="8006324">
                <a:moveTo>
                  <a:pt x="0" y="0"/>
                </a:moveTo>
                <a:lnTo>
                  <a:pt x="8006324" y="0"/>
                </a:lnTo>
                <a:lnTo>
                  <a:pt x="8006324" y="3625442"/>
                </a:lnTo>
                <a:lnTo>
                  <a:pt x="0" y="36254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022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366986" y="199380"/>
            <a:ext cx="7554028" cy="1316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ROBÔ COLETOR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2019 - Fase 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2242540" y="3008031"/>
            <a:ext cx="13802920" cy="6250269"/>
          </a:xfrm>
          <a:custGeom>
            <a:avLst/>
            <a:gdLst/>
            <a:ahLst/>
            <a:cxnLst/>
            <a:rect r="r" b="b" t="t" l="l"/>
            <a:pathLst>
              <a:path h="6250269" w="13802920">
                <a:moveTo>
                  <a:pt x="0" y="0"/>
                </a:moveTo>
                <a:lnTo>
                  <a:pt x="13802920" y="0"/>
                </a:lnTo>
                <a:lnTo>
                  <a:pt x="13802920" y="6250269"/>
                </a:lnTo>
                <a:lnTo>
                  <a:pt x="0" y="62502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022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933913" y="1515417"/>
            <a:ext cx="12420175" cy="1336540"/>
            <a:chOff x="0" y="0"/>
            <a:chExt cx="16560233" cy="1782054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6560233" cy="1782054"/>
              <a:chOff x="0" y="0"/>
              <a:chExt cx="3381187" cy="36385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381187" cy="363851"/>
              </a:xfrm>
              <a:custGeom>
                <a:avLst/>
                <a:gdLst/>
                <a:ahLst/>
                <a:cxnLst/>
                <a:rect r="r" b="b" t="t" l="l"/>
                <a:pathLst>
                  <a:path h="363851" w="3381187">
                    <a:moveTo>
                      <a:pt x="39893" y="0"/>
                    </a:moveTo>
                    <a:lnTo>
                      <a:pt x="3341294" y="0"/>
                    </a:lnTo>
                    <a:cubicBezTo>
                      <a:pt x="3363326" y="0"/>
                      <a:pt x="3381187" y="17861"/>
                      <a:pt x="3381187" y="39893"/>
                    </a:cubicBezTo>
                    <a:lnTo>
                      <a:pt x="3381187" y="323958"/>
                    </a:lnTo>
                    <a:cubicBezTo>
                      <a:pt x="3381187" y="345990"/>
                      <a:pt x="3363326" y="363851"/>
                      <a:pt x="3341294" y="363851"/>
                    </a:cubicBezTo>
                    <a:lnTo>
                      <a:pt x="39893" y="363851"/>
                    </a:lnTo>
                    <a:cubicBezTo>
                      <a:pt x="17861" y="363851"/>
                      <a:pt x="0" y="345990"/>
                      <a:pt x="0" y="323958"/>
                    </a:cubicBezTo>
                    <a:lnTo>
                      <a:pt x="0" y="39893"/>
                    </a:lnTo>
                    <a:cubicBezTo>
                      <a:pt x="0" y="17861"/>
                      <a:pt x="17861" y="0"/>
                      <a:pt x="39893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28575"/>
                <a:ext cx="3381187" cy="392426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547393" y="293402"/>
              <a:ext cx="15465448" cy="1041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119"/>
                </a:lnSpc>
              </a:pPr>
              <a:r>
                <a:rPr lang="en-US" b="true" sz="2599" spc="-15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Resposta:</a:t>
              </a:r>
            </a:p>
            <a:p>
              <a:pPr algn="just">
                <a:lnSpc>
                  <a:spcPts val="3119"/>
                </a:lnSpc>
                <a:spcBef>
                  <a:spcPct val="0"/>
                </a:spcBef>
              </a:pPr>
              <a:r>
                <a:rPr lang="en-US" b="true" sz="2599" spc="-15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Movimentos para pegar a primeira estrela: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-1682420">
            <a:off x="10607017" y="6898409"/>
            <a:ext cx="482699" cy="1514349"/>
          </a:xfrm>
          <a:custGeom>
            <a:avLst/>
            <a:gdLst/>
            <a:ahLst/>
            <a:cxnLst/>
            <a:rect r="r" b="b" t="t" l="l"/>
            <a:pathLst>
              <a:path h="1514349" w="482699">
                <a:moveTo>
                  <a:pt x="482698" y="0"/>
                </a:moveTo>
                <a:lnTo>
                  <a:pt x="0" y="0"/>
                </a:lnTo>
                <a:lnTo>
                  <a:pt x="0" y="1514349"/>
                </a:lnTo>
                <a:lnTo>
                  <a:pt x="482698" y="1514349"/>
                </a:lnTo>
                <a:lnTo>
                  <a:pt x="48269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366986" y="199380"/>
            <a:ext cx="7554028" cy="1316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ROBÔ COLETOR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2019 - Fase 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220716" y="7132938"/>
            <a:ext cx="223242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D10719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620843" y="6281579"/>
            <a:ext cx="195852" cy="44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4"/>
              </a:lnSpc>
              <a:spcBef>
                <a:spcPct val="0"/>
              </a:spcBef>
            </a:pPr>
            <a:r>
              <a:rPr lang="en-US" sz="2631">
                <a:solidFill>
                  <a:srgbClr val="D10719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948148" y="6281579"/>
            <a:ext cx="195852" cy="44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4"/>
              </a:lnSpc>
              <a:spcBef>
                <a:spcPct val="0"/>
              </a:spcBef>
            </a:pPr>
            <a:r>
              <a:rPr lang="en-US" sz="2631">
                <a:solidFill>
                  <a:srgbClr val="D10719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083552" y="6281579"/>
            <a:ext cx="195852" cy="44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4"/>
              </a:lnSpc>
              <a:spcBef>
                <a:spcPct val="0"/>
              </a:spcBef>
            </a:pPr>
            <a:r>
              <a:rPr lang="en-US" sz="2631">
                <a:solidFill>
                  <a:srgbClr val="D10719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4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535852" y="6629832"/>
            <a:ext cx="195852" cy="44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4"/>
              </a:lnSpc>
              <a:spcBef>
                <a:spcPct val="0"/>
              </a:spcBef>
            </a:pPr>
            <a:r>
              <a:rPr lang="en-US" sz="2631">
                <a:solidFill>
                  <a:srgbClr val="D10719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5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130007" y="7356776"/>
            <a:ext cx="2745631" cy="1359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4"/>
              </a:lnSpc>
              <a:spcBef>
                <a:spcPct val="0"/>
              </a:spcBef>
            </a:pPr>
            <a:r>
              <a:rPr lang="en-US" sz="2631">
                <a:solidFill>
                  <a:srgbClr val="D10719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Move uma segunda vez para coletar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2242540" y="3008031"/>
            <a:ext cx="13802920" cy="6250269"/>
          </a:xfrm>
          <a:custGeom>
            <a:avLst/>
            <a:gdLst/>
            <a:ahLst/>
            <a:cxnLst/>
            <a:rect r="r" b="b" t="t" l="l"/>
            <a:pathLst>
              <a:path h="6250269" w="13802920">
                <a:moveTo>
                  <a:pt x="0" y="0"/>
                </a:moveTo>
                <a:lnTo>
                  <a:pt x="13802920" y="0"/>
                </a:lnTo>
                <a:lnTo>
                  <a:pt x="13802920" y="6250269"/>
                </a:lnTo>
                <a:lnTo>
                  <a:pt x="0" y="62502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022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933913" y="1515417"/>
            <a:ext cx="12420175" cy="1336540"/>
            <a:chOff x="0" y="0"/>
            <a:chExt cx="16560233" cy="1782054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6560233" cy="1782054"/>
              <a:chOff x="0" y="0"/>
              <a:chExt cx="3381187" cy="36385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381187" cy="363851"/>
              </a:xfrm>
              <a:custGeom>
                <a:avLst/>
                <a:gdLst/>
                <a:ahLst/>
                <a:cxnLst/>
                <a:rect r="r" b="b" t="t" l="l"/>
                <a:pathLst>
                  <a:path h="363851" w="3381187">
                    <a:moveTo>
                      <a:pt x="39893" y="0"/>
                    </a:moveTo>
                    <a:lnTo>
                      <a:pt x="3341294" y="0"/>
                    </a:lnTo>
                    <a:cubicBezTo>
                      <a:pt x="3363326" y="0"/>
                      <a:pt x="3381187" y="17861"/>
                      <a:pt x="3381187" y="39893"/>
                    </a:cubicBezTo>
                    <a:lnTo>
                      <a:pt x="3381187" y="323958"/>
                    </a:lnTo>
                    <a:cubicBezTo>
                      <a:pt x="3381187" y="345990"/>
                      <a:pt x="3363326" y="363851"/>
                      <a:pt x="3341294" y="363851"/>
                    </a:cubicBezTo>
                    <a:lnTo>
                      <a:pt x="39893" y="363851"/>
                    </a:lnTo>
                    <a:cubicBezTo>
                      <a:pt x="17861" y="363851"/>
                      <a:pt x="0" y="345990"/>
                      <a:pt x="0" y="323958"/>
                    </a:cubicBezTo>
                    <a:lnTo>
                      <a:pt x="0" y="39893"/>
                    </a:lnTo>
                    <a:cubicBezTo>
                      <a:pt x="0" y="17861"/>
                      <a:pt x="17861" y="0"/>
                      <a:pt x="39893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28575"/>
                <a:ext cx="3381187" cy="392426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547393" y="293402"/>
              <a:ext cx="15465448" cy="1041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119"/>
                </a:lnSpc>
              </a:pPr>
              <a:r>
                <a:rPr lang="en-US" b="true" sz="2599" spc="-15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Resposta:</a:t>
              </a:r>
            </a:p>
            <a:p>
              <a:pPr algn="just">
                <a:lnSpc>
                  <a:spcPts val="3119"/>
                </a:lnSpc>
                <a:spcBef>
                  <a:spcPct val="0"/>
                </a:spcBef>
              </a:pPr>
              <a:r>
                <a:rPr lang="en-US" b="true" sz="2599" spc="-15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Movimentos para pegar a segunda estrela: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6616984">
            <a:off x="5125637" y="2739721"/>
            <a:ext cx="482699" cy="1514349"/>
          </a:xfrm>
          <a:custGeom>
            <a:avLst/>
            <a:gdLst/>
            <a:ahLst/>
            <a:cxnLst/>
            <a:rect r="r" b="b" t="t" l="l"/>
            <a:pathLst>
              <a:path h="1514349" w="482699">
                <a:moveTo>
                  <a:pt x="482698" y="0"/>
                </a:moveTo>
                <a:lnTo>
                  <a:pt x="0" y="0"/>
                </a:lnTo>
                <a:lnTo>
                  <a:pt x="0" y="1514349"/>
                </a:lnTo>
                <a:lnTo>
                  <a:pt x="482698" y="1514349"/>
                </a:lnTo>
                <a:lnTo>
                  <a:pt x="48269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366986" y="199380"/>
            <a:ext cx="7554028" cy="1316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ROBÔ COLETOR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2019 - Fase 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119659" y="6287085"/>
            <a:ext cx="195852" cy="44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4"/>
              </a:lnSpc>
              <a:spcBef>
                <a:spcPct val="0"/>
              </a:spcBef>
            </a:pPr>
            <a:r>
              <a:rPr lang="en-US" sz="2631">
                <a:solidFill>
                  <a:srgbClr val="D10719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948148" y="6287085"/>
            <a:ext cx="195852" cy="44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4"/>
              </a:lnSpc>
              <a:spcBef>
                <a:spcPct val="0"/>
              </a:spcBef>
            </a:pPr>
            <a:r>
              <a:rPr lang="en-US" sz="2631">
                <a:solidFill>
                  <a:srgbClr val="D10719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6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652137" y="6287085"/>
            <a:ext cx="195852" cy="44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4"/>
              </a:lnSpc>
              <a:spcBef>
                <a:spcPct val="0"/>
              </a:spcBef>
            </a:pPr>
            <a:r>
              <a:rPr lang="en-US" sz="2631">
                <a:solidFill>
                  <a:srgbClr val="D10719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7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441064" y="6287085"/>
            <a:ext cx="195852" cy="44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4"/>
              </a:lnSpc>
              <a:spcBef>
                <a:spcPct val="0"/>
              </a:spcBef>
            </a:pPr>
            <a:r>
              <a:rPr lang="en-US" sz="2631">
                <a:solidFill>
                  <a:srgbClr val="D10719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8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441064" y="5008677"/>
            <a:ext cx="195852" cy="44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4"/>
              </a:lnSpc>
              <a:spcBef>
                <a:spcPct val="0"/>
              </a:spcBef>
            </a:pPr>
            <a:r>
              <a:rPr lang="en-US" sz="2631">
                <a:solidFill>
                  <a:srgbClr val="D10719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9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343138" y="3872792"/>
            <a:ext cx="391705" cy="44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4"/>
              </a:lnSpc>
              <a:spcBef>
                <a:spcPct val="0"/>
              </a:spcBef>
            </a:pPr>
            <a:r>
              <a:rPr lang="en-US" sz="2631">
                <a:solidFill>
                  <a:srgbClr val="D10719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10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965022" y="3545385"/>
            <a:ext cx="391705" cy="44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4"/>
              </a:lnSpc>
              <a:spcBef>
                <a:spcPct val="0"/>
              </a:spcBef>
            </a:pPr>
            <a:r>
              <a:rPr lang="en-US" sz="2631">
                <a:solidFill>
                  <a:srgbClr val="D10719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11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628722" y="3147647"/>
            <a:ext cx="2359448" cy="1165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66"/>
              </a:lnSpc>
              <a:spcBef>
                <a:spcPct val="0"/>
              </a:spcBef>
            </a:pPr>
            <a:r>
              <a:rPr lang="en-US" sz="2261">
                <a:solidFill>
                  <a:srgbClr val="D10719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Move uma segunda vez para coletar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2242540" y="3008031"/>
            <a:ext cx="13802920" cy="6250269"/>
          </a:xfrm>
          <a:custGeom>
            <a:avLst/>
            <a:gdLst/>
            <a:ahLst/>
            <a:cxnLst/>
            <a:rect r="r" b="b" t="t" l="l"/>
            <a:pathLst>
              <a:path h="6250269" w="13802920">
                <a:moveTo>
                  <a:pt x="0" y="0"/>
                </a:moveTo>
                <a:lnTo>
                  <a:pt x="13802920" y="0"/>
                </a:lnTo>
                <a:lnTo>
                  <a:pt x="13802920" y="6250269"/>
                </a:lnTo>
                <a:lnTo>
                  <a:pt x="0" y="62502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022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933913" y="1515417"/>
            <a:ext cx="12420175" cy="1336540"/>
            <a:chOff x="0" y="0"/>
            <a:chExt cx="16560233" cy="1782054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6560233" cy="1782054"/>
              <a:chOff x="0" y="0"/>
              <a:chExt cx="3381187" cy="363851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3381187" cy="363851"/>
              </a:xfrm>
              <a:custGeom>
                <a:avLst/>
                <a:gdLst/>
                <a:ahLst/>
                <a:cxnLst/>
                <a:rect r="r" b="b" t="t" l="l"/>
                <a:pathLst>
                  <a:path h="363851" w="3381187">
                    <a:moveTo>
                      <a:pt x="39893" y="0"/>
                    </a:moveTo>
                    <a:lnTo>
                      <a:pt x="3341294" y="0"/>
                    </a:lnTo>
                    <a:cubicBezTo>
                      <a:pt x="3363326" y="0"/>
                      <a:pt x="3381187" y="17861"/>
                      <a:pt x="3381187" y="39893"/>
                    </a:cubicBezTo>
                    <a:lnTo>
                      <a:pt x="3381187" y="323958"/>
                    </a:lnTo>
                    <a:cubicBezTo>
                      <a:pt x="3381187" y="345990"/>
                      <a:pt x="3363326" y="363851"/>
                      <a:pt x="3341294" y="363851"/>
                    </a:cubicBezTo>
                    <a:lnTo>
                      <a:pt x="39893" y="363851"/>
                    </a:lnTo>
                    <a:cubicBezTo>
                      <a:pt x="17861" y="363851"/>
                      <a:pt x="0" y="345990"/>
                      <a:pt x="0" y="323958"/>
                    </a:cubicBezTo>
                    <a:lnTo>
                      <a:pt x="0" y="39893"/>
                    </a:lnTo>
                    <a:cubicBezTo>
                      <a:pt x="0" y="17861"/>
                      <a:pt x="17861" y="0"/>
                      <a:pt x="39893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28575"/>
                <a:ext cx="3381187" cy="392426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547393" y="293402"/>
              <a:ext cx="15465448" cy="1041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119"/>
                </a:lnSpc>
              </a:pPr>
              <a:r>
                <a:rPr lang="en-US" b="true" sz="2599" spc="-15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Resposta:</a:t>
              </a:r>
            </a:p>
            <a:p>
              <a:pPr algn="just">
                <a:lnSpc>
                  <a:spcPts val="3119"/>
                </a:lnSpc>
                <a:spcBef>
                  <a:spcPct val="0"/>
                </a:spcBef>
              </a:pPr>
              <a:r>
                <a:rPr lang="en-US" b="true" sz="2599" spc="-15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Movimentos para voltar para a posição inicial: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366986" y="199380"/>
            <a:ext cx="7554028" cy="1316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ROBÔ COLETOR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2019 - Fase 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554211" y="6287085"/>
            <a:ext cx="391705" cy="44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4"/>
              </a:lnSpc>
              <a:spcBef>
                <a:spcPct val="0"/>
              </a:spcBef>
            </a:pPr>
            <a:r>
              <a:rPr lang="en-US" sz="2631">
                <a:solidFill>
                  <a:srgbClr val="D10719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14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343138" y="6287085"/>
            <a:ext cx="391705" cy="44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4"/>
              </a:lnSpc>
              <a:spcBef>
                <a:spcPct val="0"/>
              </a:spcBef>
            </a:pPr>
            <a:r>
              <a:rPr lang="en-US" sz="2631">
                <a:solidFill>
                  <a:srgbClr val="D10719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13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343138" y="5008677"/>
            <a:ext cx="391705" cy="44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4"/>
              </a:lnSpc>
              <a:spcBef>
                <a:spcPct val="0"/>
              </a:spcBef>
            </a:pPr>
            <a:r>
              <a:rPr lang="en-US" sz="2631">
                <a:solidFill>
                  <a:srgbClr val="D10719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12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317405" y="3882767"/>
            <a:ext cx="391705" cy="44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4"/>
              </a:lnSpc>
              <a:spcBef>
                <a:spcPct val="0"/>
              </a:spcBef>
            </a:pPr>
            <a:r>
              <a:rPr lang="en-US" sz="2631">
                <a:solidFill>
                  <a:srgbClr val="D10719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11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945916" y="7171255"/>
            <a:ext cx="391705" cy="44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4"/>
              </a:lnSpc>
              <a:spcBef>
                <a:spcPct val="0"/>
              </a:spcBef>
            </a:pPr>
            <a:r>
              <a:rPr lang="en-US" sz="2631">
                <a:solidFill>
                  <a:srgbClr val="D10719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15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605710" y="2580725"/>
            <a:ext cx="8886022" cy="5479915"/>
            <a:chOff x="0" y="0"/>
            <a:chExt cx="11848029" cy="730655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1848029" cy="7306554"/>
              <a:chOff x="0" y="0"/>
              <a:chExt cx="2419073" cy="1491816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419072" cy="1491816"/>
              </a:xfrm>
              <a:custGeom>
                <a:avLst/>
                <a:gdLst/>
                <a:ahLst/>
                <a:cxnLst/>
                <a:rect r="r" b="b" t="t" l="l"/>
                <a:pathLst>
                  <a:path h="1491816" w="2419072">
                    <a:moveTo>
                      <a:pt x="55760" y="0"/>
                    </a:moveTo>
                    <a:lnTo>
                      <a:pt x="2363313" y="0"/>
                    </a:lnTo>
                    <a:cubicBezTo>
                      <a:pt x="2394108" y="0"/>
                      <a:pt x="2419072" y="24965"/>
                      <a:pt x="2419072" y="55760"/>
                    </a:cubicBezTo>
                    <a:lnTo>
                      <a:pt x="2419072" y="1436057"/>
                    </a:lnTo>
                    <a:cubicBezTo>
                      <a:pt x="2419072" y="1450845"/>
                      <a:pt x="2413198" y="1465028"/>
                      <a:pt x="2402741" y="1475485"/>
                    </a:cubicBezTo>
                    <a:cubicBezTo>
                      <a:pt x="2392284" y="1485942"/>
                      <a:pt x="2378101" y="1491816"/>
                      <a:pt x="2363313" y="1491816"/>
                    </a:cubicBezTo>
                    <a:lnTo>
                      <a:pt x="55760" y="1491816"/>
                    </a:lnTo>
                    <a:cubicBezTo>
                      <a:pt x="40971" y="1491816"/>
                      <a:pt x="26789" y="1485942"/>
                      <a:pt x="16332" y="1475485"/>
                    </a:cubicBezTo>
                    <a:cubicBezTo>
                      <a:pt x="5875" y="1465028"/>
                      <a:pt x="0" y="1450845"/>
                      <a:pt x="0" y="1436057"/>
                    </a:cubicBezTo>
                    <a:lnTo>
                      <a:pt x="0" y="55760"/>
                    </a:lnTo>
                    <a:cubicBezTo>
                      <a:pt x="0" y="40971"/>
                      <a:pt x="5875" y="26789"/>
                      <a:pt x="16332" y="16332"/>
                    </a:cubicBezTo>
                    <a:cubicBezTo>
                      <a:pt x="26789" y="5875"/>
                      <a:pt x="40971" y="0"/>
                      <a:pt x="55760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2419073" cy="1520391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391632" y="293402"/>
              <a:ext cx="11064764" cy="6565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3) Considerando o mapa abaixo, em que cada quadradinho tem 10m de lado, qual é o menor número de comandos para o robô coletar as amostras nas posições indicadas por uma estrela e retornar à posição inicial?</a:t>
              </a:r>
            </a:p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a) 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8</a:t>
              </a:r>
            </a:p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b) 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9</a:t>
              </a:r>
            </a:p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c) 12</a:t>
              </a:r>
            </a:p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d) 13</a:t>
              </a:r>
            </a:p>
            <a:p>
              <a:pPr algn="just">
                <a:lnSpc>
                  <a:spcPts val="3599"/>
                </a:lnSpc>
                <a:spcBef>
                  <a:spcPct val="0"/>
                </a:spcBef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e) 15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0060205" y="3330779"/>
            <a:ext cx="8006324" cy="3625442"/>
          </a:xfrm>
          <a:custGeom>
            <a:avLst/>
            <a:gdLst/>
            <a:ahLst/>
            <a:cxnLst/>
            <a:rect r="r" b="b" t="t" l="l"/>
            <a:pathLst>
              <a:path h="3625442" w="8006324">
                <a:moveTo>
                  <a:pt x="0" y="0"/>
                </a:moveTo>
                <a:lnTo>
                  <a:pt x="8006324" y="0"/>
                </a:lnTo>
                <a:lnTo>
                  <a:pt x="8006324" y="3625442"/>
                </a:lnTo>
                <a:lnTo>
                  <a:pt x="0" y="36254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022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366986" y="199380"/>
            <a:ext cx="7554028" cy="1316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ROBÔ COLETOR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2019 - Fase 1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720061" y="7265248"/>
            <a:ext cx="1546079" cy="483501"/>
          </a:xfrm>
          <a:custGeom>
            <a:avLst/>
            <a:gdLst/>
            <a:ahLst/>
            <a:cxnLst/>
            <a:rect r="r" b="b" t="t" l="l"/>
            <a:pathLst>
              <a:path h="483501" w="1546079">
                <a:moveTo>
                  <a:pt x="0" y="0"/>
                </a:moveTo>
                <a:lnTo>
                  <a:pt x="1546079" y="0"/>
                </a:lnTo>
                <a:lnTo>
                  <a:pt x="1546079" y="483502"/>
                </a:lnTo>
                <a:lnTo>
                  <a:pt x="0" y="4835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28700" y="1492385"/>
            <a:ext cx="16230600" cy="7718290"/>
            <a:chOff x="0" y="0"/>
            <a:chExt cx="21640800" cy="1029105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21640800" cy="10291054"/>
              <a:chOff x="0" y="0"/>
              <a:chExt cx="4418513" cy="2101177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4418513" cy="2101177"/>
              </a:xfrm>
              <a:custGeom>
                <a:avLst/>
                <a:gdLst/>
                <a:ahLst/>
                <a:cxnLst/>
                <a:rect r="r" b="b" t="t" l="l"/>
                <a:pathLst>
                  <a:path h="2101177" w="4418513">
                    <a:moveTo>
                      <a:pt x="30528" y="0"/>
                    </a:moveTo>
                    <a:lnTo>
                      <a:pt x="4387985" y="0"/>
                    </a:lnTo>
                    <a:cubicBezTo>
                      <a:pt x="4404845" y="0"/>
                      <a:pt x="4418513" y="13668"/>
                      <a:pt x="4418513" y="30528"/>
                    </a:cubicBezTo>
                    <a:lnTo>
                      <a:pt x="4418513" y="2070649"/>
                    </a:lnTo>
                    <a:cubicBezTo>
                      <a:pt x="4418513" y="2078746"/>
                      <a:pt x="4415296" y="2086511"/>
                      <a:pt x="4409572" y="2092236"/>
                    </a:cubicBezTo>
                    <a:cubicBezTo>
                      <a:pt x="4403846" y="2097961"/>
                      <a:pt x="4396082" y="2101177"/>
                      <a:pt x="4387985" y="2101177"/>
                    </a:cubicBezTo>
                    <a:lnTo>
                      <a:pt x="30528" y="2101177"/>
                    </a:lnTo>
                    <a:cubicBezTo>
                      <a:pt x="13668" y="2101177"/>
                      <a:pt x="0" y="2087509"/>
                      <a:pt x="0" y="2070649"/>
                    </a:cubicBezTo>
                    <a:lnTo>
                      <a:pt x="0" y="30528"/>
                    </a:lnTo>
                    <a:cubicBezTo>
                      <a:pt x="0" y="13668"/>
                      <a:pt x="13668" y="0"/>
                      <a:pt x="30528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4418513" cy="2129752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715329" y="293402"/>
              <a:ext cx="20210142" cy="9550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João está juntando dinheiro para comprar uma bicicleta e decidiu trabalhar durante as férias em um pequeno hotel. João vai trabalhar durante uma semana, de domingo a sábado. A cada dia João deve limpar um de seis cômodos do hotel: sala, garagem,</a:t>
              </a:r>
              <a:r>
                <a:rPr lang="en-US" b="true" sz="2999" spc="-179" u="non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</a:t>
              </a:r>
              <a:r>
                <a:rPr lang="en-US" b="true" sz="2999" spc="-179" u="non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ozi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nha e t</a:t>
              </a:r>
              <a:r>
                <a:rPr lang="en-US" b="true" sz="2999" spc="-179" u="non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rês quart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os</a:t>
              </a:r>
              <a:r>
                <a:rPr lang="en-US" b="true" sz="2999" spc="-179" u="non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num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erados de 1 a 3. Em um dos di</a:t>
              </a:r>
              <a:r>
                <a:rPr lang="en-US" b="true" sz="2999" spc="-179" u="non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as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da semana João</a:t>
              </a:r>
              <a:r>
                <a:rPr lang="en-US" b="true" sz="2999" spc="-179" u="non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terá folg</a:t>
              </a:r>
              <a:r>
                <a:rPr lang="en-US" b="true" sz="2999" spc="-179" u="non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a e nã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</a:t>
              </a:r>
              <a:r>
                <a:rPr lang="en-US" b="true" sz="2999" spc="-179" u="non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limpa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rá nenhum </a:t>
              </a:r>
              <a:r>
                <a:rPr lang="en-US" b="true" sz="2999" spc="-179" u="non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cômodo; João d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eve limpar exatamente um cômodo</a:t>
              </a:r>
              <a:r>
                <a:rPr lang="en-US" b="true" sz="2999" spc="-179" u="non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em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cada um dos outros dias da semana. As seguintes restrições devem ser obedecidas:</a:t>
              </a:r>
            </a:p>
            <a:p>
              <a:pPr algn="just" marL="647697" indent="-323848" lvl="1">
                <a:lnSpc>
                  <a:spcPts val="3599"/>
                </a:lnSpc>
                <a:buFont typeface="Arial"/>
                <a:buChar char="•"/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Se João limpar um cômodo no sábado ou no domingo, então ele não pode limpar nenhum cômodo na quinta-feira.</a:t>
              </a:r>
            </a:p>
            <a:p>
              <a:pPr algn="just" marL="647697" indent="-323848" lvl="1">
                <a:lnSpc>
                  <a:spcPts val="3599"/>
                </a:lnSpc>
                <a:buFont typeface="Arial"/>
                <a:buChar char="•"/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Se João limpar a sala e a garagem em dias consecutivos (ou seja, um dia em seguida de outro), então ele deve limpar o quarto 3 no dia imediatamente anterior ao seu dia de folga.</a:t>
              </a:r>
            </a:p>
            <a:p>
              <a:pPr algn="just" marL="647697" indent="-323848" lvl="1">
                <a:lnSpc>
                  <a:spcPts val="3599"/>
                </a:lnSpc>
                <a:buFont typeface="Arial"/>
                <a:buChar char="•"/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João deve limpar o quarto 1 exatamente três dias após ele limpar a sala.</a:t>
              </a:r>
            </a:p>
            <a:p>
              <a:pPr algn="just" marL="647697" indent="-323848" lvl="1">
                <a:lnSpc>
                  <a:spcPts val="3599"/>
                </a:lnSpc>
                <a:buFont typeface="Arial"/>
                <a:buChar char="•"/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João deve limpar a garagem antes de quarta-feira.</a:t>
              </a:r>
            </a:p>
            <a:p>
              <a:pPr algn="just" marL="647697" indent="-323848" lvl="1">
                <a:lnSpc>
                  <a:spcPts val="3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João deve limpar dois dos quartos em dias consecutivos.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255493" y="176348"/>
            <a:ext cx="3777014" cy="1316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FAXINA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2019 - Fase 3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87508" y="1247565"/>
            <a:ext cx="15912985" cy="4345926"/>
            <a:chOff x="0" y="0"/>
            <a:chExt cx="21217313" cy="5794568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21217313" cy="5794568"/>
              <a:chOff x="0" y="0"/>
              <a:chExt cx="4192164" cy="1144904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4192164" cy="1144904"/>
              </a:xfrm>
              <a:custGeom>
                <a:avLst/>
                <a:gdLst/>
                <a:ahLst/>
                <a:cxnLst/>
                <a:rect r="r" b="b" t="t" l="l"/>
                <a:pathLst>
                  <a:path h="1144904" w="4192164">
                    <a:moveTo>
                      <a:pt x="32176" y="0"/>
                    </a:moveTo>
                    <a:lnTo>
                      <a:pt x="4159988" y="0"/>
                    </a:lnTo>
                    <a:cubicBezTo>
                      <a:pt x="4177759" y="0"/>
                      <a:pt x="4192164" y="14406"/>
                      <a:pt x="4192164" y="32176"/>
                    </a:cubicBezTo>
                    <a:lnTo>
                      <a:pt x="4192164" y="1112728"/>
                    </a:lnTo>
                    <a:cubicBezTo>
                      <a:pt x="4192164" y="1121261"/>
                      <a:pt x="4188774" y="1129445"/>
                      <a:pt x="4182740" y="1135480"/>
                    </a:cubicBezTo>
                    <a:cubicBezTo>
                      <a:pt x="4176706" y="1141514"/>
                      <a:pt x="4168522" y="1144904"/>
                      <a:pt x="4159988" y="1144904"/>
                    </a:cubicBezTo>
                    <a:lnTo>
                      <a:pt x="32176" y="1144904"/>
                    </a:lnTo>
                    <a:cubicBezTo>
                      <a:pt x="23642" y="1144904"/>
                      <a:pt x="15458" y="1141514"/>
                      <a:pt x="9424" y="1135480"/>
                    </a:cubicBezTo>
                    <a:cubicBezTo>
                      <a:pt x="3390" y="1129445"/>
                      <a:pt x="0" y="1121261"/>
                      <a:pt x="0" y="1112728"/>
                    </a:cubicBezTo>
                    <a:lnTo>
                      <a:pt x="0" y="32176"/>
                    </a:lnTo>
                    <a:cubicBezTo>
                      <a:pt x="0" y="23642"/>
                      <a:pt x="3390" y="15458"/>
                      <a:pt x="9424" y="9424"/>
                    </a:cubicBezTo>
                    <a:cubicBezTo>
                      <a:pt x="15458" y="3390"/>
                      <a:pt x="23642" y="0"/>
                      <a:pt x="32176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4192164" cy="1173479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701331" y="312717"/>
              <a:ext cx="19814652" cy="5019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44"/>
                </a:lnSpc>
              </a:pPr>
              <a:r>
                <a:rPr lang="en-US" b="true" sz="2786" spc="-167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Condições:</a:t>
              </a:r>
            </a:p>
            <a:p>
              <a:pPr algn="just" marL="601660" indent="-300830" lvl="1">
                <a:lnSpc>
                  <a:spcPts val="3344"/>
                </a:lnSpc>
                <a:buFont typeface="Arial"/>
                <a:buChar char="•"/>
              </a:pPr>
              <a:r>
                <a:rPr lang="en-US" b="true" sz="2786" spc="-167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Se João limpar um cômodo no sábado ou no domingo, então ele não pode limpar nenhum cômodo na quinta-feira.</a:t>
              </a:r>
            </a:p>
            <a:p>
              <a:pPr algn="just" marL="601660" indent="-300830" lvl="1">
                <a:lnSpc>
                  <a:spcPts val="3344"/>
                </a:lnSpc>
                <a:buFont typeface="Arial"/>
                <a:buChar char="•"/>
              </a:pPr>
              <a:r>
                <a:rPr lang="en-US" b="true" sz="2786" spc="-167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Se João limpar a sala e a garagem em dias consecutivos (ou seja, um dia em seguida de outro), então ele deve limpar o quarto 3 no dia imediatamente anterior ao seu dia de folga.</a:t>
              </a:r>
            </a:p>
            <a:p>
              <a:pPr algn="just" marL="601660" indent="-300830" lvl="1">
                <a:lnSpc>
                  <a:spcPts val="3344"/>
                </a:lnSpc>
                <a:buFont typeface="Arial"/>
                <a:buChar char="•"/>
              </a:pPr>
              <a:r>
                <a:rPr lang="en-US" b="true" sz="2786" spc="-167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João deve limpar o quarto 1 exatamente três dias após ele limpar a sala.</a:t>
              </a:r>
            </a:p>
            <a:p>
              <a:pPr algn="just" marL="601660" indent="-300830" lvl="1">
                <a:lnSpc>
                  <a:spcPts val="3344"/>
                </a:lnSpc>
                <a:buFont typeface="Arial"/>
                <a:buChar char="•"/>
              </a:pPr>
              <a:r>
                <a:rPr lang="en-US" b="true" sz="2786" spc="-167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João deve limpar a garagem antes de quarta-feira.</a:t>
              </a:r>
            </a:p>
            <a:p>
              <a:pPr algn="just" marL="601660" indent="-300830" lvl="1">
                <a:lnSpc>
                  <a:spcPts val="3344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2786" spc="-167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João deve limpar dois dos quartos em dias consecutivos.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2019 - Fase 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255493" y="-68472"/>
            <a:ext cx="3777014" cy="1316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FAXINA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187508" y="5635760"/>
            <a:ext cx="15912985" cy="3622540"/>
            <a:chOff x="0" y="0"/>
            <a:chExt cx="21217313" cy="4830054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21217313" cy="4830054"/>
              <a:chOff x="0" y="0"/>
              <a:chExt cx="4332047" cy="986177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4332047" cy="986177"/>
              </a:xfrm>
              <a:custGeom>
                <a:avLst/>
                <a:gdLst/>
                <a:ahLst/>
                <a:cxnLst/>
                <a:rect r="r" b="b" t="t" l="l"/>
                <a:pathLst>
                  <a:path h="986177" w="4332047">
                    <a:moveTo>
                      <a:pt x="31137" y="0"/>
                    </a:moveTo>
                    <a:lnTo>
                      <a:pt x="4300910" y="0"/>
                    </a:lnTo>
                    <a:cubicBezTo>
                      <a:pt x="4309168" y="0"/>
                      <a:pt x="4317088" y="3280"/>
                      <a:pt x="4322927" y="9120"/>
                    </a:cubicBezTo>
                    <a:cubicBezTo>
                      <a:pt x="4328767" y="14959"/>
                      <a:pt x="4332047" y="22879"/>
                      <a:pt x="4332047" y="31137"/>
                    </a:cubicBezTo>
                    <a:lnTo>
                      <a:pt x="4332047" y="955040"/>
                    </a:lnTo>
                    <a:cubicBezTo>
                      <a:pt x="4332047" y="963298"/>
                      <a:pt x="4328767" y="971218"/>
                      <a:pt x="4322927" y="977057"/>
                    </a:cubicBezTo>
                    <a:cubicBezTo>
                      <a:pt x="4317088" y="982896"/>
                      <a:pt x="4309168" y="986177"/>
                      <a:pt x="4300910" y="986177"/>
                    </a:cubicBezTo>
                    <a:lnTo>
                      <a:pt x="31137" y="986177"/>
                    </a:lnTo>
                    <a:cubicBezTo>
                      <a:pt x="22879" y="986177"/>
                      <a:pt x="14959" y="982896"/>
                      <a:pt x="9120" y="977057"/>
                    </a:cubicBezTo>
                    <a:cubicBezTo>
                      <a:pt x="3280" y="971218"/>
                      <a:pt x="0" y="963298"/>
                      <a:pt x="0" y="955040"/>
                    </a:cubicBezTo>
                    <a:lnTo>
                      <a:pt x="0" y="31137"/>
                    </a:lnTo>
                    <a:cubicBezTo>
                      <a:pt x="0" y="22879"/>
                      <a:pt x="3280" y="14959"/>
                      <a:pt x="9120" y="9120"/>
                    </a:cubicBezTo>
                    <a:cubicBezTo>
                      <a:pt x="14959" y="3280"/>
                      <a:pt x="22879" y="0"/>
                      <a:pt x="31137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28575"/>
                <a:ext cx="4332047" cy="1014752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701331" y="293402"/>
              <a:ext cx="19814652" cy="4089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79"/>
                </a:lnSpc>
              </a:pPr>
              <a:r>
                <a:rPr lang="en-US" b="true" sz="2899" spc="-173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4) Se João limpa o quarto 3 no domingo e quarto 1 no sábado, em </a:t>
              </a:r>
              <a:r>
                <a:rPr lang="en-US" b="true" sz="2899" spc="-173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qua</a:t>
              </a:r>
              <a:r>
                <a:rPr lang="en-US" b="true" sz="2899" spc="-173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ntos dias diferentes ele poderia limpar o quarto 2?</a:t>
              </a:r>
            </a:p>
            <a:p>
              <a:pPr algn="just">
                <a:lnSpc>
                  <a:spcPts val="3479"/>
                </a:lnSpc>
              </a:pPr>
              <a:r>
                <a:rPr lang="en-US" b="true" sz="2899" spc="-173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a) 1</a:t>
              </a:r>
            </a:p>
            <a:p>
              <a:pPr algn="just">
                <a:lnSpc>
                  <a:spcPts val="3479"/>
                </a:lnSpc>
              </a:pPr>
              <a:r>
                <a:rPr lang="en-US" b="true" sz="2899" spc="-173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b) 2</a:t>
              </a:r>
            </a:p>
            <a:p>
              <a:pPr algn="just">
                <a:lnSpc>
                  <a:spcPts val="3479"/>
                </a:lnSpc>
              </a:pPr>
              <a:r>
                <a:rPr lang="en-US" b="true" sz="2899" spc="-173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c) 3</a:t>
              </a:r>
            </a:p>
            <a:p>
              <a:pPr algn="just">
                <a:lnSpc>
                  <a:spcPts val="3479"/>
                </a:lnSpc>
              </a:pPr>
              <a:r>
                <a:rPr lang="en-US" b="true" sz="2899" spc="-173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d) 4</a:t>
              </a:r>
            </a:p>
            <a:p>
              <a:pPr algn="just">
                <a:lnSpc>
                  <a:spcPts val="3479"/>
                </a:lnSpc>
                <a:spcBef>
                  <a:spcPct val="0"/>
                </a:spcBef>
              </a:pPr>
              <a:r>
                <a:rPr lang="en-US" b="true" sz="2899" spc="-173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e) 5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87508" y="5593491"/>
            <a:ext cx="15912985" cy="3622540"/>
            <a:chOff x="0" y="0"/>
            <a:chExt cx="21217313" cy="483005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21217313" cy="4830054"/>
              <a:chOff x="0" y="0"/>
              <a:chExt cx="4332047" cy="986177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4332047" cy="986177"/>
              </a:xfrm>
              <a:custGeom>
                <a:avLst/>
                <a:gdLst/>
                <a:ahLst/>
                <a:cxnLst/>
                <a:rect r="r" b="b" t="t" l="l"/>
                <a:pathLst>
                  <a:path h="986177" w="4332047">
                    <a:moveTo>
                      <a:pt x="31137" y="0"/>
                    </a:moveTo>
                    <a:lnTo>
                      <a:pt x="4300910" y="0"/>
                    </a:lnTo>
                    <a:cubicBezTo>
                      <a:pt x="4309168" y="0"/>
                      <a:pt x="4317088" y="3280"/>
                      <a:pt x="4322927" y="9120"/>
                    </a:cubicBezTo>
                    <a:cubicBezTo>
                      <a:pt x="4328767" y="14959"/>
                      <a:pt x="4332047" y="22879"/>
                      <a:pt x="4332047" y="31137"/>
                    </a:cubicBezTo>
                    <a:lnTo>
                      <a:pt x="4332047" y="955040"/>
                    </a:lnTo>
                    <a:cubicBezTo>
                      <a:pt x="4332047" y="963298"/>
                      <a:pt x="4328767" y="971218"/>
                      <a:pt x="4322927" y="977057"/>
                    </a:cubicBezTo>
                    <a:cubicBezTo>
                      <a:pt x="4317088" y="982896"/>
                      <a:pt x="4309168" y="986177"/>
                      <a:pt x="4300910" y="986177"/>
                    </a:cubicBezTo>
                    <a:lnTo>
                      <a:pt x="31137" y="986177"/>
                    </a:lnTo>
                    <a:cubicBezTo>
                      <a:pt x="22879" y="986177"/>
                      <a:pt x="14959" y="982896"/>
                      <a:pt x="9120" y="977057"/>
                    </a:cubicBezTo>
                    <a:cubicBezTo>
                      <a:pt x="3280" y="971218"/>
                      <a:pt x="0" y="963298"/>
                      <a:pt x="0" y="955040"/>
                    </a:cubicBezTo>
                    <a:lnTo>
                      <a:pt x="0" y="31137"/>
                    </a:lnTo>
                    <a:cubicBezTo>
                      <a:pt x="0" y="22879"/>
                      <a:pt x="3280" y="14959"/>
                      <a:pt x="9120" y="9120"/>
                    </a:cubicBezTo>
                    <a:cubicBezTo>
                      <a:pt x="14959" y="3280"/>
                      <a:pt x="22879" y="0"/>
                      <a:pt x="31137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4332047" cy="1014752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701331" y="293402"/>
              <a:ext cx="19814652" cy="4089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479"/>
                </a:lnSpc>
              </a:pPr>
              <a:r>
                <a:rPr lang="en-US" b="true" sz="2899" spc="-173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4) Se João limpa o quarto 3 no domingo e quarto 1 no sábado, em </a:t>
              </a:r>
              <a:r>
                <a:rPr lang="en-US" b="true" sz="2899" spc="-173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qua</a:t>
              </a:r>
              <a:r>
                <a:rPr lang="en-US" b="true" sz="2899" spc="-173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ntos dias diferentes ele poderia limpar o quarto 2?</a:t>
              </a:r>
            </a:p>
            <a:p>
              <a:pPr algn="just">
                <a:lnSpc>
                  <a:spcPts val="3479"/>
                </a:lnSpc>
              </a:pPr>
              <a:r>
                <a:rPr lang="en-US" b="true" sz="2899" spc="-173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a) 1</a:t>
              </a:r>
            </a:p>
            <a:p>
              <a:pPr algn="just">
                <a:lnSpc>
                  <a:spcPts val="3479"/>
                </a:lnSpc>
              </a:pPr>
              <a:r>
                <a:rPr lang="en-US" b="true" sz="2899" spc="-173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b) 2</a:t>
              </a:r>
            </a:p>
            <a:p>
              <a:pPr algn="just">
                <a:lnSpc>
                  <a:spcPts val="3479"/>
                </a:lnSpc>
              </a:pPr>
              <a:r>
                <a:rPr lang="en-US" b="true" sz="2899" spc="-173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c) 3</a:t>
              </a:r>
            </a:p>
            <a:p>
              <a:pPr algn="just">
                <a:lnSpc>
                  <a:spcPts val="3479"/>
                </a:lnSpc>
              </a:pPr>
              <a:r>
                <a:rPr lang="en-US" b="true" sz="2899" spc="-173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d) 4</a:t>
              </a:r>
            </a:p>
            <a:p>
              <a:pPr algn="just">
                <a:lnSpc>
                  <a:spcPts val="3479"/>
                </a:lnSpc>
                <a:spcBef>
                  <a:spcPct val="0"/>
                </a:spcBef>
              </a:pPr>
              <a:r>
                <a:rPr lang="en-US" b="true" sz="2899" spc="-173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e) 5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87508" y="1247565"/>
            <a:ext cx="15912985" cy="4345926"/>
            <a:chOff x="0" y="0"/>
            <a:chExt cx="21217313" cy="5794568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21217313" cy="5794568"/>
              <a:chOff x="0" y="0"/>
              <a:chExt cx="4192164" cy="1144904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4192164" cy="1144904"/>
              </a:xfrm>
              <a:custGeom>
                <a:avLst/>
                <a:gdLst/>
                <a:ahLst/>
                <a:cxnLst/>
                <a:rect r="r" b="b" t="t" l="l"/>
                <a:pathLst>
                  <a:path h="1144904" w="4192164">
                    <a:moveTo>
                      <a:pt x="32176" y="0"/>
                    </a:moveTo>
                    <a:lnTo>
                      <a:pt x="4159988" y="0"/>
                    </a:lnTo>
                    <a:cubicBezTo>
                      <a:pt x="4177759" y="0"/>
                      <a:pt x="4192164" y="14406"/>
                      <a:pt x="4192164" y="32176"/>
                    </a:cubicBezTo>
                    <a:lnTo>
                      <a:pt x="4192164" y="1112728"/>
                    </a:lnTo>
                    <a:cubicBezTo>
                      <a:pt x="4192164" y="1121261"/>
                      <a:pt x="4188774" y="1129445"/>
                      <a:pt x="4182740" y="1135480"/>
                    </a:cubicBezTo>
                    <a:cubicBezTo>
                      <a:pt x="4176706" y="1141514"/>
                      <a:pt x="4168522" y="1144904"/>
                      <a:pt x="4159988" y="1144904"/>
                    </a:cubicBezTo>
                    <a:lnTo>
                      <a:pt x="32176" y="1144904"/>
                    </a:lnTo>
                    <a:cubicBezTo>
                      <a:pt x="23642" y="1144904"/>
                      <a:pt x="15458" y="1141514"/>
                      <a:pt x="9424" y="1135480"/>
                    </a:cubicBezTo>
                    <a:cubicBezTo>
                      <a:pt x="3390" y="1129445"/>
                      <a:pt x="0" y="1121261"/>
                      <a:pt x="0" y="1112728"/>
                    </a:cubicBezTo>
                    <a:lnTo>
                      <a:pt x="0" y="32176"/>
                    </a:lnTo>
                    <a:cubicBezTo>
                      <a:pt x="0" y="23642"/>
                      <a:pt x="3390" y="15458"/>
                      <a:pt x="9424" y="9424"/>
                    </a:cubicBezTo>
                    <a:cubicBezTo>
                      <a:pt x="15458" y="3390"/>
                      <a:pt x="23642" y="0"/>
                      <a:pt x="32176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28575"/>
                <a:ext cx="4192164" cy="1173479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701331" y="312717"/>
              <a:ext cx="19814652" cy="5019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44"/>
                </a:lnSpc>
              </a:pPr>
              <a:r>
                <a:rPr lang="en-US" b="true" sz="2786" spc="-167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Resposta:</a:t>
              </a:r>
            </a:p>
            <a:p>
              <a:pPr algn="just">
                <a:lnSpc>
                  <a:spcPts val="3344"/>
                </a:lnSpc>
                <a:spcBef>
                  <a:spcPct val="0"/>
                </a:spcBef>
              </a:pPr>
              <a:r>
                <a:rPr lang="en-US" b="true" sz="2786" spc="-167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 João tem uma semana para limpar os cômodos do hotel, mas um dia ele vai descansar! Já sabemos que ele limpou o Quarto 3 no domingo e o Quarto 1 no sábado. Por causa disso, a quinta-feira vai ser a folga dele. A Sala foi limpa na quarta-feira. A Garagem tem que ser antes da quarta, então só pode ser na segunda. Sobram a Cozinha e o Quarto 2 para terça e sexta. Só que dois quartos precisam ser limpos em dias seguidos. Como o Quarto 1 foi no sábado, o Quarto 2 só pode ser na sexta para ficarem juntos. Então, o Quarto 2 só pode ser limpo em um dia da semana!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2019 - Fase 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255493" y="-68472"/>
            <a:ext cx="3777014" cy="1316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FAXINA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636112" y="6662480"/>
            <a:ext cx="1546079" cy="483501"/>
          </a:xfrm>
          <a:custGeom>
            <a:avLst/>
            <a:gdLst/>
            <a:ahLst/>
            <a:cxnLst/>
            <a:rect r="r" b="b" t="t" l="l"/>
            <a:pathLst>
              <a:path h="483501" w="1546079">
                <a:moveTo>
                  <a:pt x="0" y="0"/>
                </a:moveTo>
                <a:lnTo>
                  <a:pt x="1546080" y="0"/>
                </a:lnTo>
                <a:lnTo>
                  <a:pt x="1546080" y="483501"/>
                </a:lnTo>
                <a:lnTo>
                  <a:pt x="0" y="4835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7255493" y="176348"/>
            <a:ext cx="3777014" cy="1316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PONTES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223084" y="1451853"/>
            <a:ext cx="14134462" cy="8542517"/>
            <a:chOff x="0" y="0"/>
            <a:chExt cx="4260990" cy="25752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60990" cy="2575236"/>
            </a:xfrm>
            <a:custGeom>
              <a:avLst/>
              <a:gdLst/>
              <a:ahLst/>
              <a:cxnLst/>
              <a:rect r="r" b="b" t="t" l="l"/>
              <a:pathLst>
                <a:path h="2575236" w="4260990">
                  <a:moveTo>
                    <a:pt x="35055" y="0"/>
                  </a:moveTo>
                  <a:lnTo>
                    <a:pt x="4225935" y="0"/>
                  </a:lnTo>
                  <a:cubicBezTo>
                    <a:pt x="4245295" y="0"/>
                    <a:pt x="4260990" y="15695"/>
                    <a:pt x="4260990" y="35055"/>
                  </a:cubicBezTo>
                  <a:lnTo>
                    <a:pt x="4260990" y="2540181"/>
                  </a:lnTo>
                  <a:cubicBezTo>
                    <a:pt x="4260990" y="2559542"/>
                    <a:pt x="4245295" y="2575236"/>
                    <a:pt x="4225935" y="2575236"/>
                  </a:cubicBezTo>
                  <a:lnTo>
                    <a:pt x="35055" y="2575236"/>
                  </a:lnTo>
                  <a:cubicBezTo>
                    <a:pt x="15695" y="2575236"/>
                    <a:pt x="0" y="2559542"/>
                    <a:pt x="0" y="2540181"/>
                  </a:cubicBezTo>
                  <a:lnTo>
                    <a:pt x="0" y="35055"/>
                  </a:lnTo>
                  <a:cubicBezTo>
                    <a:pt x="0" y="15695"/>
                    <a:pt x="15695" y="0"/>
                    <a:pt x="35055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260990" cy="2622861"/>
            </a:xfrm>
            <a:prstGeom prst="rect">
              <a:avLst/>
            </a:prstGeom>
          </p:spPr>
          <p:txBody>
            <a:bodyPr anchor="ctr" rtlCol="false" tIns="34661" lIns="34661" bIns="34661" rIns="34661"/>
            <a:lstStyle/>
            <a:p>
              <a:pPr algn="ctr">
                <a:lnSpc>
                  <a:spcPts val="3779"/>
                </a:lnSpc>
              </a:pPr>
              <a:r>
                <a:rPr lang="en-US" sz="2700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Uma ilha tem exatamente seis cidades, chamadas Lagoa, Matão, Nazaré, Olaria, Porto e Queimada. Existem exatamente seis estradas ligando as cidades:</a:t>
              </a:r>
            </a:p>
            <a:p>
              <a:pPr algn="ctr">
                <a:lnSpc>
                  <a:spcPts val="3779"/>
                </a:lnSpc>
              </a:pPr>
            </a:p>
            <a:p>
              <a:pPr algn="ctr">
                <a:lnSpc>
                  <a:spcPts val="3779"/>
                </a:lnSpc>
              </a:pPr>
              <a:r>
                <a:rPr lang="en-US" sz="2700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Lagoa ⇔ Matão</a:t>
              </a:r>
            </a:p>
            <a:p>
              <a:pPr algn="ctr">
                <a:lnSpc>
                  <a:spcPts val="3779"/>
                </a:lnSpc>
              </a:pPr>
              <a:r>
                <a:rPr lang="en-US" sz="2700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Olaria ⇔ Porto</a:t>
              </a:r>
            </a:p>
            <a:p>
              <a:pPr algn="ctr">
                <a:lnSpc>
                  <a:spcPts val="3779"/>
                </a:lnSpc>
              </a:pPr>
              <a:r>
                <a:rPr lang="en-US" sz="2700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Nazaré ⇔ Olaria</a:t>
              </a:r>
            </a:p>
            <a:p>
              <a:pPr algn="ctr">
                <a:lnSpc>
                  <a:spcPts val="3779"/>
                </a:lnSpc>
              </a:pPr>
              <a:r>
                <a:rPr lang="en-US" sz="2700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Olaria ⇔ Matão</a:t>
              </a:r>
            </a:p>
            <a:p>
              <a:pPr algn="ctr">
                <a:lnSpc>
                  <a:spcPts val="3779"/>
                </a:lnSpc>
              </a:pPr>
              <a:r>
                <a:rPr lang="en-US" sz="2700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Matão ⇔ Porto</a:t>
              </a:r>
            </a:p>
            <a:p>
              <a:pPr algn="ctr">
                <a:lnSpc>
                  <a:spcPts val="3779"/>
                </a:lnSpc>
              </a:pPr>
              <a:r>
                <a:rPr lang="en-US" sz="2700" b="tru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Queimada ⇔ Nazaré</a:t>
              </a:r>
            </a:p>
            <a:p>
              <a:pPr algn="ctr">
                <a:lnSpc>
                  <a:spcPts val="3779"/>
                </a:lnSpc>
              </a:pPr>
            </a:p>
            <a:p>
              <a:pPr algn="ctr">
                <a:lnSpc>
                  <a:spcPts val="3779"/>
                </a:lnSpc>
              </a:pPr>
              <a:r>
                <a:rPr lang="en-US" b="true" sz="2700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Há exatamente um pedágio em cada estrada, com valor de R$ 2,00. Na estrada Olaria ⇔ Matão há uma ponte em que é proibido passar caminhões com peso acima de 15 toneladas. Na estrada Olaria ⇔ Porto há uma ponte em que é proibido passar caminhões com peso acima de 20 toneladas.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2019 - Fase 1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937511" y="3636867"/>
            <a:ext cx="4975730" cy="3341808"/>
          </a:xfrm>
          <a:custGeom>
            <a:avLst/>
            <a:gdLst/>
            <a:ahLst/>
            <a:cxnLst/>
            <a:rect r="r" b="b" t="t" l="l"/>
            <a:pathLst>
              <a:path h="3341808" w="4975730">
                <a:moveTo>
                  <a:pt x="0" y="0"/>
                </a:moveTo>
                <a:lnTo>
                  <a:pt x="4975729" y="0"/>
                </a:lnTo>
                <a:lnTo>
                  <a:pt x="4975729" y="3341807"/>
                </a:lnTo>
                <a:lnTo>
                  <a:pt x="0" y="33418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7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411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0" y="0"/>
                </a:moveTo>
                <a:lnTo>
                  <a:pt x="2478376" y="0"/>
                </a:lnTo>
                <a:lnTo>
                  <a:pt x="2478376" y="2621359"/>
                </a:lnTo>
                <a:lnTo>
                  <a:pt x="0" y="2621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93307" y="790575"/>
            <a:ext cx="12718638" cy="210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4"/>
              </a:lnSpc>
            </a:pPr>
            <a:r>
              <a:rPr lang="en-US" sz="11162" i="true" spc="-1149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BEM - VINDOS!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1428704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2478375" y="0"/>
                </a:moveTo>
                <a:lnTo>
                  <a:pt x="0" y="0"/>
                </a:lnTo>
                <a:lnTo>
                  <a:pt x="0" y="2621359"/>
                </a:lnTo>
                <a:lnTo>
                  <a:pt x="2478375" y="2621359"/>
                </a:lnTo>
                <a:lnTo>
                  <a:pt x="24783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3611958"/>
            <a:ext cx="16230600" cy="5646342"/>
            <a:chOff x="0" y="0"/>
            <a:chExt cx="4274726" cy="14871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1487102"/>
            </a:xfrm>
            <a:custGeom>
              <a:avLst/>
              <a:gdLst/>
              <a:ahLst/>
              <a:cxnLst/>
              <a:rect r="r" b="b" t="t" l="l"/>
              <a:pathLst>
                <a:path h="1487102" w="4274726">
                  <a:moveTo>
                    <a:pt x="12402" y="0"/>
                  </a:moveTo>
                  <a:lnTo>
                    <a:pt x="4262324" y="0"/>
                  </a:lnTo>
                  <a:cubicBezTo>
                    <a:pt x="4269174" y="0"/>
                    <a:pt x="4274726" y="5553"/>
                    <a:pt x="4274726" y="12402"/>
                  </a:cubicBezTo>
                  <a:lnTo>
                    <a:pt x="4274726" y="1474700"/>
                  </a:lnTo>
                  <a:cubicBezTo>
                    <a:pt x="4274726" y="1477990"/>
                    <a:pt x="4273419" y="1481144"/>
                    <a:pt x="4271094" y="1483470"/>
                  </a:cubicBezTo>
                  <a:cubicBezTo>
                    <a:pt x="4268768" y="1485796"/>
                    <a:pt x="4265613" y="1487102"/>
                    <a:pt x="4262324" y="1487102"/>
                  </a:cubicBezTo>
                  <a:lnTo>
                    <a:pt x="12402" y="1487102"/>
                  </a:lnTo>
                  <a:cubicBezTo>
                    <a:pt x="5553" y="1487102"/>
                    <a:pt x="0" y="1481550"/>
                    <a:pt x="0" y="1474700"/>
                  </a:cubicBezTo>
                  <a:lnTo>
                    <a:pt x="0" y="12402"/>
                  </a:lnTo>
                  <a:cubicBezTo>
                    <a:pt x="0" y="9113"/>
                    <a:pt x="1307" y="5958"/>
                    <a:pt x="3632" y="3632"/>
                  </a:cubicBezTo>
                  <a:cubicBezTo>
                    <a:pt x="5958" y="1307"/>
                    <a:pt x="9113" y="0"/>
                    <a:pt x="12402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1525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962650" y="3214038"/>
            <a:ext cx="6362700" cy="1053162"/>
            <a:chOff x="0" y="0"/>
            <a:chExt cx="1675773" cy="277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75773" cy="277376"/>
            </a:xfrm>
            <a:custGeom>
              <a:avLst/>
              <a:gdLst/>
              <a:ahLst/>
              <a:cxnLst/>
              <a:rect r="r" b="b" t="t" l="l"/>
              <a:pathLst>
                <a:path h="277376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55699"/>
                  </a:lnTo>
                  <a:cubicBezTo>
                    <a:pt x="1675773" y="187970"/>
                    <a:pt x="1662954" y="218919"/>
                    <a:pt x="1640135" y="241738"/>
                  </a:cubicBezTo>
                  <a:cubicBezTo>
                    <a:pt x="1617316" y="264556"/>
                    <a:pt x="1586367" y="277376"/>
                    <a:pt x="1554096" y="277376"/>
                  </a:cubicBezTo>
                  <a:lnTo>
                    <a:pt x="121677" y="277376"/>
                  </a:lnTo>
                  <a:cubicBezTo>
                    <a:pt x="89406" y="277376"/>
                    <a:pt x="58457" y="264556"/>
                    <a:pt x="35638" y="241738"/>
                  </a:cubicBezTo>
                  <a:cubicBezTo>
                    <a:pt x="12819" y="218919"/>
                    <a:pt x="0" y="187970"/>
                    <a:pt x="0" y="155699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675773" cy="315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390949" y="5487392"/>
            <a:ext cx="15516169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56"/>
              </a:lnSpc>
            </a:pPr>
            <a:r>
              <a:rPr lang="en-US" b="true" sz="4213" spc="-252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Hoje vamos realizar alguns exercícios de provas antigas da OBI, no nível 2.</a:t>
            </a:r>
          </a:p>
          <a:p>
            <a:pPr algn="just">
              <a:lnSpc>
                <a:spcPts val="5056"/>
              </a:lnSpc>
            </a:pPr>
            <a:r>
              <a:rPr lang="en-US" b="true" sz="4213" spc="-252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Faremos questões de diferentes fases da prova de 2019.</a:t>
            </a:r>
          </a:p>
          <a:p>
            <a:pPr algn="just">
              <a:lnSpc>
                <a:spcPts val="5056"/>
              </a:lnSpc>
              <a:spcBef>
                <a:spcPct val="0"/>
              </a:spcBef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411860" y="3432289"/>
            <a:ext cx="5464280" cy="62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6"/>
              </a:lnSpc>
            </a:pPr>
            <a:r>
              <a:rPr lang="en-US" b="true" sz="4213" spc="-252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441549" y="3782715"/>
            <a:ext cx="7315200" cy="2721569"/>
          </a:xfrm>
          <a:custGeom>
            <a:avLst/>
            <a:gdLst/>
            <a:ahLst/>
            <a:cxnLst/>
            <a:rect r="r" b="b" t="t" l="l"/>
            <a:pathLst>
              <a:path h="2721569" w="7315200">
                <a:moveTo>
                  <a:pt x="0" y="0"/>
                </a:moveTo>
                <a:lnTo>
                  <a:pt x="7315200" y="0"/>
                </a:lnTo>
                <a:lnTo>
                  <a:pt x="7315200" y="2721570"/>
                </a:lnTo>
                <a:lnTo>
                  <a:pt x="0" y="2721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255493" y="176348"/>
            <a:ext cx="3777014" cy="1316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PONTES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2019 - Fase 1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605710" y="1897696"/>
            <a:ext cx="8886022" cy="6822940"/>
            <a:chOff x="0" y="0"/>
            <a:chExt cx="11848029" cy="9097254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11848029" cy="9097254"/>
              <a:chOff x="0" y="0"/>
              <a:chExt cx="2419073" cy="1857433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419072" cy="1857433"/>
              </a:xfrm>
              <a:custGeom>
                <a:avLst/>
                <a:gdLst/>
                <a:ahLst/>
                <a:cxnLst/>
                <a:rect r="r" b="b" t="t" l="l"/>
                <a:pathLst>
                  <a:path h="1857433" w="2419072">
                    <a:moveTo>
                      <a:pt x="55760" y="0"/>
                    </a:moveTo>
                    <a:lnTo>
                      <a:pt x="2363313" y="0"/>
                    </a:lnTo>
                    <a:cubicBezTo>
                      <a:pt x="2394108" y="0"/>
                      <a:pt x="2419072" y="24965"/>
                      <a:pt x="2419072" y="55760"/>
                    </a:cubicBezTo>
                    <a:lnTo>
                      <a:pt x="2419072" y="1801673"/>
                    </a:lnTo>
                    <a:cubicBezTo>
                      <a:pt x="2419072" y="1816461"/>
                      <a:pt x="2413198" y="1830644"/>
                      <a:pt x="2402741" y="1841101"/>
                    </a:cubicBezTo>
                    <a:cubicBezTo>
                      <a:pt x="2392284" y="1851558"/>
                      <a:pt x="2378101" y="1857433"/>
                      <a:pt x="2363313" y="1857433"/>
                    </a:cubicBezTo>
                    <a:lnTo>
                      <a:pt x="55760" y="1857433"/>
                    </a:lnTo>
                    <a:cubicBezTo>
                      <a:pt x="40971" y="1857433"/>
                      <a:pt x="26789" y="1851558"/>
                      <a:pt x="16332" y="1841101"/>
                    </a:cubicBezTo>
                    <a:cubicBezTo>
                      <a:pt x="5875" y="1830644"/>
                      <a:pt x="0" y="1816461"/>
                      <a:pt x="0" y="1801673"/>
                    </a:cubicBezTo>
                    <a:lnTo>
                      <a:pt x="0" y="55760"/>
                    </a:lnTo>
                    <a:cubicBezTo>
                      <a:pt x="0" y="40971"/>
                      <a:pt x="5875" y="26789"/>
                      <a:pt x="16332" y="16332"/>
                    </a:cubicBezTo>
                    <a:cubicBezTo>
                      <a:pt x="26789" y="5875"/>
                      <a:pt x="40971" y="0"/>
                      <a:pt x="55760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2419073" cy="1886008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391632" y="293402"/>
              <a:ext cx="11064764" cy="8356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5) Uma nova estrada está sendo construída, Matão ⇔ Nazaré, na qual há uma ponte em que é proibido passar caminhões com peso acima de 15 toneladas. Quando essa estrada estiver pronta, qual será o menor valor a ser pago em pedágios para um caminhão com peso de 12 toneladas sair de Lagoa e chegar até Queimada?</a:t>
              </a:r>
            </a:p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a) 3,00</a:t>
              </a:r>
            </a:p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b) 4,00</a:t>
              </a:r>
            </a:p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c) 6,00</a:t>
              </a:r>
            </a:p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d) 8,00</a:t>
              </a:r>
            </a:p>
            <a:p>
              <a:pPr algn="just">
                <a:lnSpc>
                  <a:spcPts val="3599"/>
                </a:lnSpc>
                <a:spcBef>
                  <a:spcPct val="0"/>
                </a:spcBef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e) 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10,00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441549" y="3782715"/>
            <a:ext cx="7315200" cy="2721569"/>
          </a:xfrm>
          <a:custGeom>
            <a:avLst/>
            <a:gdLst/>
            <a:ahLst/>
            <a:cxnLst/>
            <a:rect r="r" b="b" t="t" l="l"/>
            <a:pathLst>
              <a:path h="2721569" w="7315200">
                <a:moveTo>
                  <a:pt x="0" y="0"/>
                </a:moveTo>
                <a:lnTo>
                  <a:pt x="7315200" y="0"/>
                </a:lnTo>
                <a:lnTo>
                  <a:pt x="7315200" y="2721570"/>
                </a:lnTo>
                <a:lnTo>
                  <a:pt x="0" y="2721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255493" y="176348"/>
            <a:ext cx="3777014" cy="1316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PONTES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2019 - Fase 1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605710" y="2851217"/>
            <a:ext cx="8886022" cy="4584565"/>
            <a:chOff x="0" y="0"/>
            <a:chExt cx="11848029" cy="6112754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11848029" cy="6112754"/>
              <a:chOff x="0" y="0"/>
              <a:chExt cx="2419073" cy="1248072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419072" cy="1248072"/>
              </a:xfrm>
              <a:custGeom>
                <a:avLst/>
                <a:gdLst/>
                <a:ahLst/>
                <a:cxnLst/>
                <a:rect r="r" b="b" t="t" l="l"/>
                <a:pathLst>
                  <a:path h="1248072" w="2419072">
                    <a:moveTo>
                      <a:pt x="55760" y="0"/>
                    </a:moveTo>
                    <a:lnTo>
                      <a:pt x="2363313" y="0"/>
                    </a:lnTo>
                    <a:cubicBezTo>
                      <a:pt x="2394108" y="0"/>
                      <a:pt x="2419072" y="24965"/>
                      <a:pt x="2419072" y="55760"/>
                    </a:cubicBezTo>
                    <a:lnTo>
                      <a:pt x="2419072" y="1192312"/>
                    </a:lnTo>
                    <a:cubicBezTo>
                      <a:pt x="2419072" y="1207101"/>
                      <a:pt x="2413198" y="1221283"/>
                      <a:pt x="2402741" y="1231741"/>
                    </a:cubicBezTo>
                    <a:cubicBezTo>
                      <a:pt x="2392284" y="1242198"/>
                      <a:pt x="2378101" y="1248072"/>
                      <a:pt x="2363313" y="1248072"/>
                    </a:cubicBezTo>
                    <a:lnTo>
                      <a:pt x="55760" y="1248072"/>
                    </a:lnTo>
                    <a:cubicBezTo>
                      <a:pt x="40971" y="1248072"/>
                      <a:pt x="26789" y="1242198"/>
                      <a:pt x="16332" y="1231741"/>
                    </a:cubicBezTo>
                    <a:cubicBezTo>
                      <a:pt x="5875" y="1221283"/>
                      <a:pt x="0" y="1207101"/>
                      <a:pt x="0" y="1192312"/>
                    </a:cubicBezTo>
                    <a:lnTo>
                      <a:pt x="0" y="55760"/>
                    </a:lnTo>
                    <a:cubicBezTo>
                      <a:pt x="0" y="40971"/>
                      <a:pt x="5875" y="26789"/>
                      <a:pt x="16332" y="16332"/>
                    </a:cubicBezTo>
                    <a:cubicBezTo>
                      <a:pt x="26789" y="5875"/>
                      <a:pt x="40971" y="0"/>
                      <a:pt x="55760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2419073" cy="1276647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391632" y="293402"/>
              <a:ext cx="11064764" cy="5372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Resposta:</a:t>
              </a:r>
            </a:p>
            <a:p>
              <a:pPr algn="just">
                <a:lnSpc>
                  <a:spcPts val="3599"/>
                </a:lnSpc>
                <a:spcBef>
                  <a:spcPct val="0"/>
                </a:spcBef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Para ir de Lagoa até Queimada e pagar o mínimo de pedágios, o caminhão pode usar a nova estrada entre Matão e Nazaré. O caminho mais barato seria: Lagoa → Matão → Nazaré → Queimada. Como cada estrada tem um pedágio de R$ 2,00, e esse caminho usa 3 estradas, o total a ser pago é de R$ 6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,00.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511" t="-123567" r="-70535" b="-42789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441549" y="3782715"/>
            <a:ext cx="7315200" cy="2721569"/>
          </a:xfrm>
          <a:custGeom>
            <a:avLst/>
            <a:gdLst/>
            <a:ahLst/>
            <a:cxnLst/>
            <a:rect r="r" b="b" t="t" l="l"/>
            <a:pathLst>
              <a:path h="2721569" w="7315200">
                <a:moveTo>
                  <a:pt x="0" y="0"/>
                </a:moveTo>
                <a:lnTo>
                  <a:pt x="7315200" y="0"/>
                </a:lnTo>
                <a:lnTo>
                  <a:pt x="7315200" y="2721570"/>
                </a:lnTo>
                <a:lnTo>
                  <a:pt x="0" y="2721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255493" y="176348"/>
            <a:ext cx="3777014" cy="1316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PONTES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2019 - Fase 1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605710" y="1897696"/>
            <a:ext cx="8886022" cy="6822940"/>
            <a:chOff x="0" y="0"/>
            <a:chExt cx="11848029" cy="9097254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11848029" cy="9097254"/>
              <a:chOff x="0" y="0"/>
              <a:chExt cx="2419073" cy="1857433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419072" cy="1857433"/>
              </a:xfrm>
              <a:custGeom>
                <a:avLst/>
                <a:gdLst/>
                <a:ahLst/>
                <a:cxnLst/>
                <a:rect r="r" b="b" t="t" l="l"/>
                <a:pathLst>
                  <a:path h="1857433" w="2419072">
                    <a:moveTo>
                      <a:pt x="55760" y="0"/>
                    </a:moveTo>
                    <a:lnTo>
                      <a:pt x="2363313" y="0"/>
                    </a:lnTo>
                    <a:cubicBezTo>
                      <a:pt x="2394108" y="0"/>
                      <a:pt x="2419072" y="24965"/>
                      <a:pt x="2419072" y="55760"/>
                    </a:cubicBezTo>
                    <a:lnTo>
                      <a:pt x="2419072" y="1801673"/>
                    </a:lnTo>
                    <a:cubicBezTo>
                      <a:pt x="2419072" y="1816461"/>
                      <a:pt x="2413198" y="1830644"/>
                      <a:pt x="2402741" y="1841101"/>
                    </a:cubicBezTo>
                    <a:cubicBezTo>
                      <a:pt x="2392284" y="1851558"/>
                      <a:pt x="2378101" y="1857433"/>
                      <a:pt x="2363313" y="1857433"/>
                    </a:cubicBezTo>
                    <a:lnTo>
                      <a:pt x="55760" y="1857433"/>
                    </a:lnTo>
                    <a:cubicBezTo>
                      <a:pt x="40971" y="1857433"/>
                      <a:pt x="26789" y="1851558"/>
                      <a:pt x="16332" y="1841101"/>
                    </a:cubicBezTo>
                    <a:cubicBezTo>
                      <a:pt x="5875" y="1830644"/>
                      <a:pt x="0" y="1816461"/>
                      <a:pt x="0" y="1801673"/>
                    </a:cubicBezTo>
                    <a:lnTo>
                      <a:pt x="0" y="55760"/>
                    </a:lnTo>
                    <a:cubicBezTo>
                      <a:pt x="0" y="40971"/>
                      <a:pt x="5875" y="26789"/>
                      <a:pt x="16332" y="16332"/>
                    </a:cubicBezTo>
                    <a:cubicBezTo>
                      <a:pt x="26789" y="5875"/>
                      <a:pt x="40971" y="0"/>
                      <a:pt x="55760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2419073" cy="1886008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391632" y="293402"/>
              <a:ext cx="11064764" cy="8356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5) Uma nova estrada está sendo construída, Matão ⇔ Nazaré, na qual há uma ponte em que é proibido passar caminhões com peso acima de 15 toneladas. Quando essa estrada estiver pronta, qual será o menor valor a ser pago em pedágios para um caminhão com peso de 12 toneladas sair de Lagoa e chegar até Queimada?</a:t>
              </a:r>
            </a:p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a) 3,00</a:t>
              </a:r>
            </a:p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b) 4,00</a:t>
              </a:r>
            </a:p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c) 6,00</a:t>
              </a:r>
            </a:p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d) 8,00</a:t>
              </a:r>
            </a:p>
            <a:p>
              <a:pPr algn="just">
                <a:lnSpc>
                  <a:spcPts val="3599"/>
                </a:lnSpc>
                <a:spcBef>
                  <a:spcPct val="0"/>
                </a:spcBef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e) 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10,00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976767" y="6981042"/>
            <a:ext cx="1793043" cy="560734"/>
          </a:xfrm>
          <a:custGeom>
            <a:avLst/>
            <a:gdLst/>
            <a:ahLst/>
            <a:cxnLst/>
            <a:rect r="r" b="b" t="t" l="l"/>
            <a:pathLst>
              <a:path h="560734" w="1793043">
                <a:moveTo>
                  <a:pt x="0" y="0"/>
                </a:moveTo>
                <a:lnTo>
                  <a:pt x="1793043" y="0"/>
                </a:lnTo>
                <a:lnTo>
                  <a:pt x="1793043" y="560733"/>
                </a:lnTo>
                <a:lnTo>
                  <a:pt x="0" y="5607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89958" y="9327196"/>
            <a:ext cx="6908084" cy="478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7"/>
              </a:lnSpc>
            </a:pPr>
            <a:r>
              <a:rPr lang="en-US" b="true" sz="3189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CODELAB TEEN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03845" y="381000"/>
            <a:ext cx="12880309" cy="2409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19"/>
              </a:lnSpc>
            </a:pPr>
            <a:r>
              <a:rPr lang="en-US" sz="12767" i="true" spc="-1315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OBRIGADO!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-82000"/>
            <a:ext cx="2397565" cy="1010011"/>
          </a:xfrm>
          <a:custGeom>
            <a:avLst/>
            <a:gdLst/>
            <a:ahLst/>
            <a:cxnLst/>
            <a:rect r="r" b="b" t="t" l="l"/>
            <a:pathLst>
              <a:path h="1010011" w="2397565">
                <a:moveTo>
                  <a:pt x="0" y="0"/>
                </a:moveTo>
                <a:lnTo>
                  <a:pt x="2397565" y="0"/>
                </a:lnTo>
                <a:lnTo>
                  <a:pt x="2397565" y="1010011"/>
                </a:lnTo>
                <a:lnTo>
                  <a:pt x="0" y="1010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855964" y="8343483"/>
            <a:ext cx="857607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2EFEB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https://forms.gle/Q1BYFnKxjyKuCC647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601404" y="2790147"/>
            <a:ext cx="13085192" cy="920474"/>
            <a:chOff x="0" y="0"/>
            <a:chExt cx="4193376" cy="29498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93376" cy="294982"/>
            </a:xfrm>
            <a:custGeom>
              <a:avLst/>
              <a:gdLst/>
              <a:ahLst/>
              <a:cxnLst/>
              <a:rect r="r" b="b" t="t" l="l"/>
              <a:pathLst>
                <a:path h="294982" w="4193376">
                  <a:moveTo>
                    <a:pt x="37866" y="0"/>
                  </a:moveTo>
                  <a:lnTo>
                    <a:pt x="4155510" y="0"/>
                  </a:lnTo>
                  <a:cubicBezTo>
                    <a:pt x="4165553" y="0"/>
                    <a:pt x="4175184" y="3989"/>
                    <a:pt x="4182285" y="11091"/>
                  </a:cubicBezTo>
                  <a:cubicBezTo>
                    <a:pt x="4189387" y="18192"/>
                    <a:pt x="4193376" y="27823"/>
                    <a:pt x="4193376" y="37866"/>
                  </a:cubicBezTo>
                  <a:lnTo>
                    <a:pt x="4193376" y="257116"/>
                  </a:lnTo>
                  <a:cubicBezTo>
                    <a:pt x="4193376" y="267159"/>
                    <a:pt x="4189387" y="276790"/>
                    <a:pt x="4182285" y="283891"/>
                  </a:cubicBezTo>
                  <a:cubicBezTo>
                    <a:pt x="4175184" y="290992"/>
                    <a:pt x="4165553" y="294982"/>
                    <a:pt x="4155510" y="294982"/>
                  </a:cubicBezTo>
                  <a:lnTo>
                    <a:pt x="37866" y="294982"/>
                  </a:lnTo>
                  <a:cubicBezTo>
                    <a:pt x="27823" y="294982"/>
                    <a:pt x="18192" y="290992"/>
                    <a:pt x="11091" y="283891"/>
                  </a:cubicBezTo>
                  <a:cubicBezTo>
                    <a:pt x="3989" y="276790"/>
                    <a:pt x="0" y="267159"/>
                    <a:pt x="0" y="257116"/>
                  </a:cubicBezTo>
                  <a:lnTo>
                    <a:pt x="0" y="37866"/>
                  </a:lnTo>
                  <a:cubicBezTo>
                    <a:pt x="0" y="27823"/>
                    <a:pt x="3989" y="18192"/>
                    <a:pt x="11091" y="11091"/>
                  </a:cubicBezTo>
                  <a:cubicBezTo>
                    <a:pt x="18192" y="3989"/>
                    <a:pt x="27823" y="0"/>
                    <a:pt x="3786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193376" cy="323557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998037" y="2993209"/>
            <a:ext cx="1229192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  <a:r>
              <a:rPr lang="en-US" b="true" sz="3300" spc="-19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Contem para gente o que você achou da aula de hoje: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675120" y="3591510"/>
            <a:ext cx="493776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68450" y="2403542"/>
            <a:ext cx="14751101" cy="5479915"/>
            <a:chOff x="0" y="0"/>
            <a:chExt cx="19668134" cy="730655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9668134" cy="7306554"/>
              <a:chOff x="0" y="0"/>
              <a:chExt cx="4015743" cy="1491816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4015743" cy="1491816"/>
              </a:xfrm>
              <a:custGeom>
                <a:avLst/>
                <a:gdLst/>
                <a:ahLst/>
                <a:cxnLst/>
                <a:rect r="r" b="b" t="t" l="l"/>
                <a:pathLst>
                  <a:path h="1491816" w="4015743">
                    <a:moveTo>
                      <a:pt x="33590" y="0"/>
                    </a:moveTo>
                    <a:lnTo>
                      <a:pt x="3982154" y="0"/>
                    </a:lnTo>
                    <a:cubicBezTo>
                      <a:pt x="3991062" y="0"/>
                      <a:pt x="3999606" y="3539"/>
                      <a:pt x="4005905" y="9838"/>
                    </a:cubicBezTo>
                    <a:cubicBezTo>
                      <a:pt x="4012204" y="16137"/>
                      <a:pt x="4015743" y="24681"/>
                      <a:pt x="4015743" y="33590"/>
                    </a:cubicBezTo>
                    <a:lnTo>
                      <a:pt x="4015743" y="1458227"/>
                    </a:lnTo>
                    <a:cubicBezTo>
                      <a:pt x="4015743" y="1476778"/>
                      <a:pt x="4000705" y="1491816"/>
                      <a:pt x="3982154" y="1491816"/>
                    </a:cubicBezTo>
                    <a:lnTo>
                      <a:pt x="33590" y="1491816"/>
                    </a:lnTo>
                    <a:cubicBezTo>
                      <a:pt x="24681" y="1491816"/>
                      <a:pt x="16137" y="1488277"/>
                      <a:pt x="9838" y="1481978"/>
                    </a:cubicBezTo>
                    <a:cubicBezTo>
                      <a:pt x="3539" y="1475679"/>
                      <a:pt x="0" y="1467135"/>
                      <a:pt x="0" y="1458227"/>
                    </a:cubicBezTo>
                    <a:lnTo>
                      <a:pt x="0" y="33590"/>
                    </a:lnTo>
                    <a:cubicBezTo>
                      <a:pt x="0" y="24681"/>
                      <a:pt x="3539" y="16137"/>
                      <a:pt x="9838" y="9838"/>
                    </a:cubicBezTo>
                    <a:cubicBezTo>
                      <a:pt x="16137" y="3539"/>
                      <a:pt x="24681" y="0"/>
                      <a:pt x="33590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4015743" cy="1520391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650123" y="293402"/>
              <a:ext cx="18367888" cy="6565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99"/>
                </a:lnSpc>
                <a:spcBef>
                  <a:spcPct val="0"/>
                </a:spcBef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Oito famílias (A,B,C,D,E,F,G e H) alugaram uma vila com oito casas para passar o verão. A vila é composta de uma rua com duas fileiras de casas, cada uma com quatro casas, conforme a figura ao lado. Uma das fileiras é chamada de fileira da direita, e outra é chamada de fileira da esquerda. Duas casas são vizinhas de lado se estão na mesma fileira e têm números consecutivos. Cada casa de uma fileira tem uma casa vizinha de frente, da outra fileira: as casas 1 e 5 são vizinhas de frente, as casas 2 e 6 são vizinhas de frente, as casas 3 e 7 são vizinhas de frente, as casas 4 e 8 são vizinhas de frente. Cada família vai ocupar uma casa, e as seguintes condições devem ser obedecidas: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788501" y="497332"/>
            <a:ext cx="2710999" cy="1316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VILA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2019 - Fase 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28700" y="2535420"/>
            <a:ext cx="11010027" cy="1450840"/>
            <a:chOff x="0" y="0"/>
            <a:chExt cx="14680036" cy="193445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4680036" cy="1934454"/>
              <a:chOff x="0" y="0"/>
              <a:chExt cx="2997298" cy="394967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997298" cy="394967"/>
              </a:xfrm>
              <a:custGeom>
                <a:avLst/>
                <a:gdLst/>
                <a:ahLst/>
                <a:cxnLst/>
                <a:rect r="r" b="b" t="t" l="l"/>
                <a:pathLst>
                  <a:path h="394967" w="2997298">
                    <a:moveTo>
                      <a:pt x="45003" y="0"/>
                    </a:moveTo>
                    <a:lnTo>
                      <a:pt x="2952295" y="0"/>
                    </a:lnTo>
                    <a:cubicBezTo>
                      <a:pt x="2964231" y="0"/>
                      <a:pt x="2975677" y="4741"/>
                      <a:pt x="2984117" y="13181"/>
                    </a:cubicBezTo>
                    <a:cubicBezTo>
                      <a:pt x="2992556" y="21621"/>
                      <a:pt x="2997298" y="33067"/>
                      <a:pt x="2997298" y="45003"/>
                    </a:cubicBezTo>
                    <a:lnTo>
                      <a:pt x="2997298" y="349964"/>
                    </a:lnTo>
                    <a:cubicBezTo>
                      <a:pt x="2997298" y="374819"/>
                      <a:pt x="2977149" y="394967"/>
                      <a:pt x="2952295" y="394967"/>
                    </a:cubicBezTo>
                    <a:lnTo>
                      <a:pt x="45003" y="394967"/>
                    </a:lnTo>
                    <a:cubicBezTo>
                      <a:pt x="33067" y="394967"/>
                      <a:pt x="21621" y="390226"/>
                      <a:pt x="13181" y="381786"/>
                    </a:cubicBezTo>
                    <a:cubicBezTo>
                      <a:pt x="4741" y="373347"/>
                      <a:pt x="0" y="361900"/>
                      <a:pt x="0" y="349964"/>
                    </a:cubicBezTo>
                    <a:lnTo>
                      <a:pt x="0" y="45003"/>
                    </a:lnTo>
                    <a:cubicBezTo>
                      <a:pt x="0" y="33067"/>
                      <a:pt x="4741" y="21621"/>
                      <a:pt x="13181" y="13181"/>
                    </a:cubicBezTo>
                    <a:cubicBezTo>
                      <a:pt x="21621" y="4741"/>
                      <a:pt x="33067" y="0"/>
                      <a:pt x="45003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2997298" cy="423542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485243" y="293402"/>
              <a:ext cx="13709549" cy="1193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99"/>
                </a:lnSpc>
                <a:spcBef>
                  <a:spcPct val="0"/>
                </a:spcBef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Cada família vai ocupar uma casa, e as seguintes condições devem ser obedecidas: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846294" y="427980"/>
            <a:ext cx="2595413" cy="1316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VILA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2019 - Fase 2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028700" y="4399414"/>
            <a:ext cx="11010027" cy="3689215"/>
            <a:chOff x="0" y="0"/>
            <a:chExt cx="14680036" cy="4918954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14680036" cy="4918954"/>
              <a:chOff x="0" y="0"/>
              <a:chExt cx="2997298" cy="100432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997298" cy="1004328"/>
              </a:xfrm>
              <a:custGeom>
                <a:avLst/>
                <a:gdLst/>
                <a:ahLst/>
                <a:cxnLst/>
                <a:rect r="r" b="b" t="t" l="l"/>
                <a:pathLst>
                  <a:path h="1004328" w="2997298">
                    <a:moveTo>
                      <a:pt x="45003" y="0"/>
                    </a:moveTo>
                    <a:lnTo>
                      <a:pt x="2952295" y="0"/>
                    </a:lnTo>
                    <a:cubicBezTo>
                      <a:pt x="2964231" y="0"/>
                      <a:pt x="2975677" y="4741"/>
                      <a:pt x="2984117" y="13181"/>
                    </a:cubicBezTo>
                    <a:cubicBezTo>
                      <a:pt x="2992556" y="21621"/>
                      <a:pt x="2997298" y="33067"/>
                      <a:pt x="2997298" y="45003"/>
                    </a:cubicBezTo>
                    <a:lnTo>
                      <a:pt x="2997298" y="959325"/>
                    </a:lnTo>
                    <a:cubicBezTo>
                      <a:pt x="2997298" y="971261"/>
                      <a:pt x="2992556" y="982707"/>
                      <a:pt x="2984117" y="991147"/>
                    </a:cubicBezTo>
                    <a:cubicBezTo>
                      <a:pt x="2975677" y="999587"/>
                      <a:pt x="2964231" y="1004328"/>
                      <a:pt x="2952295" y="1004328"/>
                    </a:cubicBezTo>
                    <a:lnTo>
                      <a:pt x="45003" y="1004328"/>
                    </a:lnTo>
                    <a:cubicBezTo>
                      <a:pt x="20148" y="1004328"/>
                      <a:pt x="0" y="984179"/>
                      <a:pt x="0" y="959325"/>
                    </a:cubicBezTo>
                    <a:lnTo>
                      <a:pt x="0" y="45003"/>
                    </a:lnTo>
                    <a:cubicBezTo>
                      <a:pt x="0" y="33067"/>
                      <a:pt x="4741" y="21621"/>
                      <a:pt x="13181" y="13181"/>
                    </a:cubicBezTo>
                    <a:cubicBezTo>
                      <a:pt x="21621" y="4741"/>
                      <a:pt x="33067" y="0"/>
                      <a:pt x="45003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28575"/>
                <a:ext cx="2997298" cy="1032903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485243" y="293402"/>
              <a:ext cx="13709549" cy="4178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647697" indent="-323848" lvl="1">
                <a:lnSpc>
                  <a:spcPts val="3599"/>
                </a:lnSpc>
                <a:buFont typeface="Arial"/>
                <a:buChar char="•"/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 e F não podem ser vizinhas de lado.</a:t>
              </a:r>
            </a:p>
            <a:p>
              <a:pPr algn="just" marL="647697" indent="-323848" lvl="1">
                <a:lnSpc>
                  <a:spcPts val="3599"/>
                </a:lnSpc>
                <a:buFont typeface="Arial"/>
                <a:buChar char="•"/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G e H devem ser vizinhas de lado.</a:t>
              </a:r>
            </a:p>
            <a:p>
              <a:pPr algn="just" marL="647697" indent="-323848" lvl="1">
                <a:lnSpc>
                  <a:spcPts val="3599"/>
                </a:lnSpc>
                <a:buFont typeface="Arial"/>
                <a:buChar char="•"/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F deve ocupar a casa 6.</a:t>
              </a:r>
            </a:p>
            <a:p>
              <a:pPr algn="just" marL="647697" indent="-323848" lvl="1">
                <a:lnSpc>
                  <a:spcPts val="3599"/>
                </a:lnSpc>
                <a:buFont typeface="Arial"/>
                <a:buChar char="•"/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Se E e H forem vizinhas de frente, então A deve ocupar a casa 3.</a:t>
              </a:r>
            </a:p>
            <a:p>
              <a:pPr algn="just" marL="647697" indent="-323848" lvl="1">
                <a:lnSpc>
                  <a:spcPts val="3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Se B ocupar uma casa na fileira da direita, C deve ocupar uma casa na fileira da esquerda.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2243935" y="1744017"/>
            <a:ext cx="5318500" cy="7446357"/>
          </a:xfrm>
          <a:custGeom>
            <a:avLst/>
            <a:gdLst/>
            <a:ahLst/>
            <a:cxnLst/>
            <a:rect r="r" b="b" t="t" l="l"/>
            <a:pathLst>
              <a:path h="7446357" w="5318500">
                <a:moveTo>
                  <a:pt x="0" y="0"/>
                </a:moveTo>
                <a:lnTo>
                  <a:pt x="5318500" y="0"/>
                </a:lnTo>
                <a:lnTo>
                  <a:pt x="5318500" y="7446357"/>
                </a:lnTo>
                <a:lnTo>
                  <a:pt x="0" y="74463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438" r="0" b="-2438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2243935" y="1744017"/>
            <a:ext cx="5318500" cy="7446357"/>
          </a:xfrm>
          <a:custGeom>
            <a:avLst/>
            <a:gdLst/>
            <a:ahLst/>
            <a:cxnLst/>
            <a:rect r="r" b="b" t="t" l="l"/>
            <a:pathLst>
              <a:path h="7446357" w="5318500">
                <a:moveTo>
                  <a:pt x="0" y="0"/>
                </a:moveTo>
                <a:lnTo>
                  <a:pt x="5318500" y="0"/>
                </a:lnTo>
                <a:lnTo>
                  <a:pt x="5318500" y="7446357"/>
                </a:lnTo>
                <a:lnTo>
                  <a:pt x="0" y="74463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438" r="0" b="-2438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28700" y="1744017"/>
            <a:ext cx="10986910" cy="3689215"/>
            <a:chOff x="0" y="0"/>
            <a:chExt cx="14649213" cy="4918954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4649213" cy="4918954"/>
              <a:chOff x="0" y="0"/>
              <a:chExt cx="2991005" cy="1004328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991005" cy="1004328"/>
              </a:xfrm>
              <a:custGeom>
                <a:avLst/>
                <a:gdLst/>
                <a:ahLst/>
                <a:cxnLst/>
                <a:rect r="r" b="b" t="t" l="l"/>
                <a:pathLst>
                  <a:path h="1004328" w="2991005">
                    <a:moveTo>
                      <a:pt x="45098" y="0"/>
                    </a:moveTo>
                    <a:lnTo>
                      <a:pt x="2945907" y="0"/>
                    </a:lnTo>
                    <a:cubicBezTo>
                      <a:pt x="2970814" y="0"/>
                      <a:pt x="2991005" y="20191"/>
                      <a:pt x="2991005" y="45098"/>
                    </a:cubicBezTo>
                    <a:lnTo>
                      <a:pt x="2991005" y="959230"/>
                    </a:lnTo>
                    <a:cubicBezTo>
                      <a:pt x="2991005" y="984137"/>
                      <a:pt x="2970814" y="1004328"/>
                      <a:pt x="2945907" y="1004328"/>
                    </a:cubicBezTo>
                    <a:lnTo>
                      <a:pt x="45098" y="1004328"/>
                    </a:lnTo>
                    <a:cubicBezTo>
                      <a:pt x="20191" y="1004328"/>
                      <a:pt x="0" y="984137"/>
                      <a:pt x="0" y="959230"/>
                    </a:cubicBezTo>
                    <a:lnTo>
                      <a:pt x="0" y="45098"/>
                    </a:lnTo>
                    <a:cubicBezTo>
                      <a:pt x="0" y="20191"/>
                      <a:pt x="20191" y="0"/>
                      <a:pt x="45098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28575"/>
                <a:ext cx="2991005" cy="1032903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484224" y="293402"/>
              <a:ext cx="13680764" cy="4178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647697" indent="-323848" lvl="1">
                <a:lnSpc>
                  <a:spcPts val="3599"/>
                </a:lnSpc>
                <a:buFont typeface="Arial"/>
                <a:buChar char="•"/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 e F não podem ser vizinhas de lado.</a:t>
              </a:r>
            </a:p>
            <a:p>
              <a:pPr algn="just" marL="647697" indent="-323848" lvl="1">
                <a:lnSpc>
                  <a:spcPts val="3599"/>
                </a:lnSpc>
                <a:buFont typeface="Arial"/>
                <a:buChar char="•"/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G e H devem ser vizinhas de lado.</a:t>
              </a:r>
            </a:p>
            <a:p>
              <a:pPr algn="just" marL="647697" indent="-323848" lvl="1">
                <a:lnSpc>
                  <a:spcPts val="3599"/>
                </a:lnSpc>
                <a:buFont typeface="Arial"/>
                <a:buChar char="•"/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F</a:t>
              </a:r>
              <a:r>
                <a:rPr lang="en-US" b="true" sz="2999" spc="-179" u="non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de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ve</a:t>
              </a:r>
              <a:r>
                <a:rPr lang="en-US" b="true" sz="2999" spc="-179" u="non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o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cup</a:t>
              </a:r>
              <a:r>
                <a:rPr lang="en-US" b="true" sz="2999" spc="-179" u="none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ar a casa 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6.</a:t>
              </a:r>
            </a:p>
            <a:p>
              <a:pPr algn="just" marL="647697" indent="-323848" lvl="1">
                <a:lnSpc>
                  <a:spcPts val="3599"/>
                </a:lnSpc>
                <a:buFont typeface="Arial"/>
                <a:buChar char="•"/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Se E e H forem vizinhas de frente, então A deve ocupar a casa 3.</a:t>
              </a:r>
            </a:p>
            <a:p>
              <a:pPr algn="just" marL="647697" indent="-323848" lvl="1">
                <a:lnSpc>
                  <a:spcPts val="3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Se B ocupar uma casa na fileira da direita, C deve ocupar uma casa na fileira da esquerda.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7800059" y="361305"/>
            <a:ext cx="2687882" cy="1316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VILA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2019 - Fase 2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28700" y="5501159"/>
            <a:ext cx="10986910" cy="3689215"/>
            <a:chOff x="0" y="0"/>
            <a:chExt cx="14649213" cy="4918954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14649213" cy="4918954"/>
              <a:chOff x="0" y="0"/>
              <a:chExt cx="2991005" cy="1004328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2991005" cy="1004328"/>
              </a:xfrm>
              <a:custGeom>
                <a:avLst/>
                <a:gdLst/>
                <a:ahLst/>
                <a:cxnLst/>
                <a:rect r="r" b="b" t="t" l="l"/>
                <a:pathLst>
                  <a:path h="1004328" w="2991005">
                    <a:moveTo>
                      <a:pt x="45098" y="0"/>
                    </a:moveTo>
                    <a:lnTo>
                      <a:pt x="2945907" y="0"/>
                    </a:lnTo>
                    <a:cubicBezTo>
                      <a:pt x="2970814" y="0"/>
                      <a:pt x="2991005" y="20191"/>
                      <a:pt x="2991005" y="45098"/>
                    </a:cubicBezTo>
                    <a:lnTo>
                      <a:pt x="2991005" y="959230"/>
                    </a:lnTo>
                    <a:cubicBezTo>
                      <a:pt x="2991005" y="984137"/>
                      <a:pt x="2970814" y="1004328"/>
                      <a:pt x="2945907" y="1004328"/>
                    </a:cubicBezTo>
                    <a:lnTo>
                      <a:pt x="45098" y="1004328"/>
                    </a:lnTo>
                    <a:cubicBezTo>
                      <a:pt x="20191" y="1004328"/>
                      <a:pt x="0" y="984137"/>
                      <a:pt x="0" y="959230"/>
                    </a:cubicBezTo>
                    <a:lnTo>
                      <a:pt x="0" y="45098"/>
                    </a:lnTo>
                    <a:cubicBezTo>
                      <a:pt x="0" y="20191"/>
                      <a:pt x="20191" y="0"/>
                      <a:pt x="45098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28575"/>
                <a:ext cx="2991005" cy="1032903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484224" y="293402"/>
              <a:ext cx="13680764" cy="4178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!) Se D ocupar a casa 2 e E ocupar a casa 3, B poderia ocupar a casa:</a:t>
              </a:r>
            </a:p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 a) 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1</a:t>
              </a:r>
            </a:p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 b) 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4</a:t>
              </a:r>
            </a:p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 c) 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5</a:t>
              </a:r>
            </a:p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 d) 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7</a:t>
              </a:r>
            </a:p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 e) 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8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28700" y="1744017"/>
            <a:ext cx="10986910" cy="3241540"/>
            <a:chOff x="0" y="0"/>
            <a:chExt cx="14649213" cy="432205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14649213" cy="4322054"/>
              <a:chOff x="0" y="0"/>
              <a:chExt cx="2991005" cy="882456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991005" cy="882456"/>
              </a:xfrm>
              <a:custGeom>
                <a:avLst/>
                <a:gdLst/>
                <a:ahLst/>
                <a:cxnLst/>
                <a:rect r="r" b="b" t="t" l="l"/>
                <a:pathLst>
                  <a:path h="882456" w="2991005">
                    <a:moveTo>
                      <a:pt x="45098" y="0"/>
                    </a:moveTo>
                    <a:lnTo>
                      <a:pt x="2945907" y="0"/>
                    </a:lnTo>
                    <a:cubicBezTo>
                      <a:pt x="2970814" y="0"/>
                      <a:pt x="2991005" y="20191"/>
                      <a:pt x="2991005" y="45098"/>
                    </a:cubicBezTo>
                    <a:lnTo>
                      <a:pt x="2991005" y="837358"/>
                    </a:lnTo>
                    <a:cubicBezTo>
                      <a:pt x="2991005" y="862265"/>
                      <a:pt x="2970814" y="882456"/>
                      <a:pt x="2945907" y="882456"/>
                    </a:cubicBezTo>
                    <a:lnTo>
                      <a:pt x="45098" y="882456"/>
                    </a:lnTo>
                    <a:cubicBezTo>
                      <a:pt x="20191" y="882456"/>
                      <a:pt x="0" y="862265"/>
                      <a:pt x="0" y="837358"/>
                    </a:cubicBezTo>
                    <a:lnTo>
                      <a:pt x="0" y="45098"/>
                    </a:lnTo>
                    <a:cubicBezTo>
                      <a:pt x="0" y="20191"/>
                      <a:pt x="20191" y="0"/>
                      <a:pt x="45098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2991005" cy="911031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484224" y="293402"/>
              <a:ext cx="13680764" cy="3581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Resolução:</a:t>
              </a:r>
            </a:p>
            <a:p>
              <a:pPr algn="just">
                <a:lnSpc>
                  <a:spcPts val="3599"/>
                </a:lnSpc>
                <a:spcBef>
                  <a:spcPct val="0"/>
                </a:spcBef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Se D está na casa 2 e E na casa 3, </a:t>
              </a:r>
              <a:r>
                <a:rPr lang="en-US" b="true" sz="2999" i="true" spc="-179" u="sng">
                  <a:solidFill>
                    <a:srgbClr val="000000"/>
                  </a:solidFill>
                  <a:latin typeface="Space Mono Bold Italics"/>
                  <a:ea typeface="Space Mono Bold Italics"/>
                  <a:cs typeface="Space Mono Bold Italics"/>
                  <a:sym typeface="Space Mono Bold Italics"/>
                </a:rPr>
                <a:t>B poderia morar na casa 5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. Essa escolha não cria problemas imediatos com as regras de vizinhança, ao contrário de outras opções que dificultariam a organização das famílias G e H como vizinhas. 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800059" y="246857"/>
            <a:ext cx="2687882" cy="1316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VILA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2019 - Fase 2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028700" y="5211145"/>
            <a:ext cx="10986910" cy="3689215"/>
            <a:chOff x="0" y="0"/>
            <a:chExt cx="14649213" cy="4918954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14649213" cy="4918954"/>
              <a:chOff x="0" y="0"/>
              <a:chExt cx="2991005" cy="100432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991005" cy="1004328"/>
              </a:xfrm>
              <a:custGeom>
                <a:avLst/>
                <a:gdLst/>
                <a:ahLst/>
                <a:cxnLst/>
                <a:rect r="r" b="b" t="t" l="l"/>
                <a:pathLst>
                  <a:path h="1004328" w="2991005">
                    <a:moveTo>
                      <a:pt x="45098" y="0"/>
                    </a:moveTo>
                    <a:lnTo>
                      <a:pt x="2945907" y="0"/>
                    </a:lnTo>
                    <a:cubicBezTo>
                      <a:pt x="2970814" y="0"/>
                      <a:pt x="2991005" y="20191"/>
                      <a:pt x="2991005" y="45098"/>
                    </a:cubicBezTo>
                    <a:lnTo>
                      <a:pt x="2991005" y="959230"/>
                    </a:lnTo>
                    <a:cubicBezTo>
                      <a:pt x="2991005" y="984137"/>
                      <a:pt x="2970814" y="1004328"/>
                      <a:pt x="2945907" y="1004328"/>
                    </a:cubicBezTo>
                    <a:lnTo>
                      <a:pt x="45098" y="1004328"/>
                    </a:lnTo>
                    <a:cubicBezTo>
                      <a:pt x="20191" y="1004328"/>
                      <a:pt x="0" y="984137"/>
                      <a:pt x="0" y="959230"/>
                    </a:cubicBezTo>
                    <a:lnTo>
                      <a:pt x="0" y="45098"/>
                    </a:lnTo>
                    <a:cubicBezTo>
                      <a:pt x="0" y="20191"/>
                      <a:pt x="20191" y="0"/>
                      <a:pt x="45098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28575"/>
                <a:ext cx="2991005" cy="1032903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484224" y="293402"/>
              <a:ext cx="13680764" cy="4178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!) Se D ocupar a casa 2 e E ocupar a casa 3, B poderia ocupar a casa:</a:t>
              </a:r>
            </a:p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 a) 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1</a:t>
              </a:r>
            </a:p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 b) 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4</a:t>
              </a:r>
            </a:p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 c) 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5</a:t>
              </a:r>
            </a:p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 d) 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7</a:t>
              </a:r>
            </a:p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 e) 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8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579565" y="7211365"/>
            <a:ext cx="1441602" cy="450828"/>
          </a:xfrm>
          <a:custGeom>
            <a:avLst/>
            <a:gdLst/>
            <a:ahLst/>
            <a:cxnLst/>
            <a:rect r="r" b="b" t="t" l="l"/>
            <a:pathLst>
              <a:path h="450828" w="1441602">
                <a:moveTo>
                  <a:pt x="0" y="0"/>
                </a:moveTo>
                <a:lnTo>
                  <a:pt x="1441602" y="0"/>
                </a:lnTo>
                <a:lnTo>
                  <a:pt x="1441602" y="450829"/>
                </a:lnTo>
                <a:lnTo>
                  <a:pt x="0" y="4508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2243935" y="1744017"/>
            <a:ext cx="5318500" cy="7446357"/>
          </a:xfrm>
          <a:custGeom>
            <a:avLst/>
            <a:gdLst/>
            <a:ahLst/>
            <a:cxnLst/>
            <a:rect r="r" b="b" t="t" l="l"/>
            <a:pathLst>
              <a:path h="7446357" w="5318500">
                <a:moveTo>
                  <a:pt x="0" y="0"/>
                </a:moveTo>
                <a:lnTo>
                  <a:pt x="5318500" y="0"/>
                </a:lnTo>
                <a:lnTo>
                  <a:pt x="5318500" y="7446357"/>
                </a:lnTo>
                <a:lnTo>
                  <a:pt x="0" y="74463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438" r="0" b="-2438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3260056" y="616731"/>
            <a:ext cx="11767888" cy="1316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SALTO DE PARA-QUEDAS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2019 - Fase 3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410719" y="2403542"/>
            <a:ext cx="15466562" cy="5479915"/>
            <a:chOff x="0" y="0"/>
            <a:chExt cx="20622083" cy="7306554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20622083" cy="7306554"/>
              <a:chOff x="0" y="0"/>
              <a:chExt cx="4210516" cy="1491816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4210516" cy="1491816"/>
              </a:xfrm>
              <a:custGeom>
                <a:avLst/>
                <a:gdLst/>
                <a:ahLst/>
                <a:cxnLst/>
                <a:rect r="r" b="b" t="t" l="l"/>
                <a:pathLst>
                  <a:path h="1491816" w="4210516">
                    <a:moveTo>
                      <a:pt x="32036" y="0"/>
                    </a:moveTo>
                    <a:lnTo>
                      <a:pt x="4178481" y="0"/>
                    </a:lnTo>
                    <a:cubicBezTo>
                      <a:pt x="4186977" y="0"/>
                      <a:pt x="4195125" y="3375"/>
                      <a:pt x="4201133" y="9383"/>
                    </a:cubicBezTo>
                    <a:cubicBezTo>
                      <a:pt x="4207141" y="15391"/>
                      <a:pt x="4210516" y="23539"/>
                      <a:pt x="4210516" y="32036"/>
                    </a:cubicBezTo>
                    <a:lnTo>
                      <a:pt x="4210516" y="1459781"/>
                    </a:lnTo>
                    <a:cubicBezTo>
                      <a:pt x="4210516" y="1468277"/>
                      <a:pt x="4207141" y="1476425"/>
                      <a:pt x="4201133" y="1482433"/>
                    </a:cubicBezTo>
                    <a:cubicBezTo>
                      <a:pt x="4195125" y="1488441"/>
                      <a:pt x="4186977" y="1491816"/>
                      <a:pt x="4178481" y="1491816"/>
                    </a:cubicBezTo>
                    <a:lnTo>
                      <a:pt x="32036" y="1491816"/>
                    </a:lnTo>
                    <a:cubicBezTo>
                      <a:pt x="23539" y="1491816"/>
                      <a:pt x="15391" y="1488441"/>
                      <a:pt x="9383" y="1482433"/>
                    </a:cubicBezTo>
                    <a:cubicBezTo>
                      <a:pt x="3375" y="1476425"/>
                      <a:pt x="0" y="1468277"/>
                      <a:pt x="0" y="1459781"/>
                    </a:cubicBezTo>
                    <a:lnTo>
                      <a:pt x="0" y="32036"/>
                    </a:lnTo>
                    <a:cubicBezTo>
                      <a:pt x="0" y="23539"/>
                      <a:pt x="3375" y="15391"/>
                      <a:pt x="9383" y="9383"/>
                    </a:cubicBezTo>
                    <a:cubicBezTo>
                      <a:pt x="15391" y="3375"/>
                      <a:pt x="23539" y="0"/>
                      <a:pt x="32036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28575"/>
                <a:ext cx="4210516" cy="1520391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681655" y="293402"/>
              <a:ext cx="19258772" cy="6565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Oito para-quedistas -- Beto, Dulce, Guto, Júlia, Kelly, Neto, Silvia e Vivian vão saltar de um avião. Cada para-quedista salta apenas uma vez, e os para-quedistas saltam em sequência, um após o outro. A ordem em que eles saltam deve obedecer às seguintes condições:</a:t>
              </a:r>
            </a:p>
            <a:p>
              <a:pPr algn="just" marL="647697" indent="-323848" lvl="1">
                <a:lnSpc>
                  <a:spcPts val="3599"/>
                </a:lnSpc>
                <a:buFont typeface="Arial"/>
                <a:buChar char="•"/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Silvia não salta por último.</a:t>
              </a:r>
            </a:p>
            <a:p>
              <a:pPr algn="just" marL="647697" indent="-323848" lvl="1">
                <a:lnSpc>
                  <a:spcPts val="3599"/>
                </a:lnSpc>
                <a:buFont typeface="Arial"/>
                <a:buChar char="•"/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Vivian salta após Júlia e Neto terem saltado.</a:t>
              </a:r>
            </a:p>
            <a:p>
              <a:pPr algn="just" marL="647697" indent="-323848" lvl="1">
                <a:lnSpc>
                  <a:spcPts val="3599"/>
                </a:lnSpc>
                <a:buFont typeface="Arial"/>
                <a:buChar char="•"/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 primeiro a saltar é ou Beto ou Dulce.</a:t>
              </a:r>
            </a:p>
            <a:p>
              <a:pPr algn="just" marL="647697" indent="-323848" lvl="1">
                <a:lnSpc>
                  <a:spcPts val="3599"/>
                </a:lnSpc>
                <a:buFont typeface="Arial"/>
                <a:buChar char="•"/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Guto salta antes de Júlia, com exatamente uma pessoa saltando entre eles.</a:t>
              </a:r>
            </a:p>
            <a:p>
              <a:pPr algn="just" marL="647697" indent="-323848" lvl="1">
                <a:lnSpc>
                  <a:spcPts val="35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Kelly salta antes de Neto, com exatamente duas pessoas saltando entre eles.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87508" y="5943739"/>
            <a:ext cx="15912985" cy="3241540"/>
            <a:chOff x="0" y="0"/>
            <a:chExt cx="21217313" cy="432205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21217313" cy="4322054"/>
              <a:chOff x="0" y="0"/>
              <a:chExt cx="4332047" cy="882456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4332047" cy="882456"/>
              </a:xfrm>
              <a:custGeom>
                <a:avLst/>
                <a:gdLst/>
                <a:ahLst/>
                <a:cxnLst/>
                <a:rect r="r" b="b" t="t" l="l"/>
                <a:pathLst>
                  <a:path h="882456" w="4332047">
                    <a:moveTo>
                      <a:pt x="31137" y="0"/>
                    </a:moveTo>
                    <a:lnTo>
                      <a:pt x="4300910" y="0"/>
                    </a:lnTo>
                    <a:cubicBezTo>
                      <a:pt x="4309168" y="0"/>
                      <a:pt x="4317088" y="3280"/>
                      <a:pt x="4322927" y="9120"/>
                    </a:cubicBezTo>
                    <a:cubicBezTo>
                      <a:pt x="4328767" y="14959"/>
                      <a:pt x="4332047" y="22879"/>
                      <a:pt x="4332047" y="31137"/>
                    </a:cubicBezTo>
                    <a:lnTo>
                      <a:pt x="4332047" y="851319"/>
                    </a:lnTo>
                    <a:cubicBezTo>
                      <a:pt x="4332047" y="859577"/>
                      <a:pt x="4328767" y="867497"/>
                      <a:pt x="4322927" y="873336"/>
                    </a:cubicBezTo>
                    <a:cubicBezTo>
                      <a:pt x="4317088" y="879175"/>
                      <a:pt x="4309168" y="882456"/>
                      <a:pt x="4300910" y="882456"/>
                    </a:cubicBezTo>
                    <a:lnTo>
                      <a:pt x="31137" y="882456"/>
                    </a:lnTo>
                    <a:cubicBezTo>
                      <a:pt x="22879" y="882456"/>
                      <a:pt x="14959" y="879175"/>
                      <a:pt x="9120" y="873336"/>
                    </a:cubicBezTo>
                    <a:cubicBezTo>
                      <a:pt x="3280" y="867497"/>
                      <a:pt x="0" y="859577"/>
                      <a:pt x="0" y="851319"/>
                    </a:cubicBezTo>
                    <a:lnTo>
                      <a:pt x="0" y="31137"/>
                    </a:lnTo>
                    <a:cubicBezTo>
                      <a:pt x="0" y="22879"/>
                      <a:pt x="3280" y="14959"/>
                      <a:pt x="9120" y="9120"/>
                    </a:cubicBezTo>
                    <a:cubicBezTo>
                      <a:pt x="14959" y="3280"/>
                      <a:pt x="22879" y="0"/>
                      <a:pt x="31137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4332047" cy="911031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701331" y="293402"/>
              <a:ext cx="19814652" cy="3581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2) Guto pode saltar em qualquer das ordens abaixo, exceto:</a:t>
              </a:r>
            </a:p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a) sexto lugar</a:t>
              </a:r>
            </a:p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b) 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qu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into lugar</a:t>
              </a:r>
            </a:p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c) 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qu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arto lugar</a:t>
              </a:r>
            </a:p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d) terceiro lugar</a:t>
              </a:r>
            </a:p>
            <a:p>
              <a:pPr algn="just">
                <a:lnSpc>
                  <a:spcPts val="3599"/>
                </a:lnSpc>
                <a:spcBef>
                  <a:spcPct val="0"/>
                </a:spcBef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e) segundo lugar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260056" y="246857"/>
            <a:ext cx="11767888" cy="1316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SALTO DE PARA-QUEDAS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87508" y="1562893"/>
            <a:ext cx="15912985" cy="4307826"/>
            <a:chOff x="0" y="0"/>
            <a:chExt cx="21217313" cy="5743768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21217313" cy="5743768"/>
              <a:chOff x="0" y="0"/>
              <a:chExt cx="4192164" cy="1134867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4192164" cy="1134866"/>
              </a:xfrm>
              <a:custGeom>
                <a:avLst/>
                <a:gdLst/>
                <a:ahLst/>
                <a:cxnLst/>
                <a:rect r="r" b="b" t="t" l="l"/>
                <a:pathLst>
                  <a:path h="1134866" w="4192164">
                    <a:moveTo>
                      <a:pt x="32176" y="0"/>
                    </a:moveTo>
                    <a:lnTo>
                      <a:pt x="4159988" y="0"/>
                    </a:lnTo>
                    <a:cubicBezTo>
                      <a:pt x="4177759" y="0"/>
                      <a:pt x="4192164" y="14406"/>
                      <a:pt x="4192164" y="32176"/>
                    </a:cubicBezTo>
                    <a:lnTo>
                      <a:pt x="4192164" y="1102691"/>
                    </a:lnTo>
                    <a:cubicBezTo>
                      <a:pt x="4192164" y="1111224"/>
                      <a:pt x="4188774" y="1119408"/>
                      <a:pt x="4182740" y="1125442"/>
                    </a:cubicBezTo>
                    <a:cubicBezTo>
                      <a:pt x="4176706" y="1131476"/>
                      <a:pt x="4168522" y="1134866"/>
                      <a:pt x="4159988" y="1134866"/>
                    </a:cubicBezTo>
                    <a:lnTo>
                      <a:pt x="32176" y="1134866"/>
                    </a:lnTo>
                    <a:cubicBezTo>
                      <a:pt x="23642" y="1134866"/>
                      <a:pt x="15458" y="1131476"/>
                      <a:pt x="9424" y="1125442"/>
                    </a:cubicBezTo>
                    <a:cubicBezTo>
                      <a:pt x="3390" y="1119408"/>
                      <a:pt x="0" y="1111224"/>
                      <a:pt x="0" y="1102691"/>
                    </a:cubicBezTo>
                    <a:lnTo>
                      <a:pt x="0" y="32176"/>
                    </a:lnTo>
                    <a:cubicBezTo>
                      <a:pt x="0" y="23642"/>
                      <a:pt x="3390" y="15458"/>
                      <a:pt x="9424" y="9424"/>
                    </a:cubicBezTo>
                    <a:cubicBezTo>
                      <a:pt x="15458" y="3390"/>
                      <a:pt x="23642" y="0"/>
                      <a:pt x="32176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4192164" cy="1163442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701331" y="303192"/>
              <a:ext cx="19814652" cy="4978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704"/>
                </a:lnSpc>
              </a:pPr>
              <a:r>
                <a:rPr lang="en-US" b="true" sz="3086" spc="-18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Condições:</a:t>
              </a:r>
            </a:p>
            <a:p>
              <a:pPr algn="just" marL="666428" indent="-333214" lvl="1">
                <a:lnSpc>
                  <a:spcPts val="3704"/>
                </a:lnSpc>
                <a:buFont typeface="Arial"/>
                <a:buChar char="•"/>
              </a:pPr>
              <a:r>
                <a:rPr lang="en-US" b="true" sz="3086" spc="-18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Silvia não salta por último.</a:t>
              </a:r>
            </a:p>
            <a:p>
              <a:pPr algn="just" marL="666428" indent="-333214" lvl="1">
                <a:lnSpc>
                  <a:spcPts val="3704"/>
                </a:lnSpc>
                <a:buFont typeface="Arial"/>
                <a:buChar char="•"/>
              </a:pPr>
              <a:r>
                <a:rPr lang="en-US" b="true" sz="3086" spc="-18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Vivian salta após Júlia e Neto terem saltado.</a:t>
              </a:r>
            </a:p>
            <a:p>
              <a:pPr algn="just" marL="666428" indent="-333214" lvl="1">
                <a:lnSpc>
                  <a:spcPts val="3704"/>
                </a:lnSpc>
                <a:buFont typeface="Arial"/>
                <a:buChar char="•"/>
              </a:pPr>
              <a:r>
                <a:rPr lang="en-US" b="true" sz="3086" spc="-18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 primeiro a saltar é ou Beto ou Dulce.</a:t>
              </a:r>
            </a:p>
            <a:p>
              <a:pPr algn="just" marL="666428" indent="-333214" lvl="1">
                <a:lnSpc>
                  <a:spcPts val="3704"/>
                </a:lnSpc>
                <a:buFont typeface="Arial"/>
                <a:buChar char="•"/>
              </a:pPr>
              <a:r>
                <a:rPr lang="en-US" b="true" sz="3086" spc="-18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Guto salta antes de Júlia, com exatamente uma pessoa saltando entre eles.</a:t>
              </a:r>
            </a:p>
            <a:p>
              <a:pPr algn="just" marL="666428" indent="-333214" lvl="1">
                <a:lnSpc>
                  <a:spcPts val="3704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b="true" sz="3086" spc="-18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Kelly salta antes de Neto, com exatamente duas pessoas saltando entre eles.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2019 - Fase 3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3001" y="9258300"/>
            <a:ext cx="2375722" cy="898730"/>
            <a:chOff x="0" y="0"/>
            <a:chExt cx="812800" cy="3074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980" y="9125948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945905" y="-264682"/>
            <a:ext cx="10816364" cy="10816364"/>
            <a:chOff x="0" y="0"/>
            <a:chExt cx="14421819" cy="144218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421865" cy="14421865"/>
            </a:xfrm>
            <a:custGeom>
              <a:avLst/>
              <a:gdLst/>
              <a:ahLst/>
              <a:cxnLst/>
              <a:rect r="r" b="b" t="t" l="l"/>
              <a:pathLst>
                <a:path h="14421865" w="14421865">
                  <a:moveTo>
                    <a:pt x="0" y="0"/>
                  </a:moveTo>
                  <a:lnTo>
                    <a:pt x="14421865" y="0"/>
                  </a:lnTo>
                  <a:lnTo>
                    <a:pt x="14421865" y="14421865"/>
                  </a:lnTo>
                  <a:lnTo>
                    <a:pt x="0" y="14421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8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187508" y="5604511"/>
            <a:ext cx="15912985" cy="3241540"/>
            <a:chOff x="0" y="0"/>
            <a:chExt cx="21217313" cy="4322054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21217313" cy="4322054"/>
              <a:chOff x="0" y="0"/>
              <a:chExt cx="4332047" cy="882456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4332047" cy="882456"/>
              </a:xfrm>
              <a:custGeom>
                <a:avLst/>
                <a:gdLst/>
                <a:ahLst/>
                <a:cxnLst/>
                <a:rect r="r" b="b" t="t" l="l"/>
                <a:pathLst>
                  <a:path h="882456" w="4332047">
                    <a:moveTo>
                      <a:pt x="31137" y="0"/>
                    </a:moveTo>
                    <a:lnTo>
                      <a:pt x="4300910" y="0"/>
                    </a:lnTo>
                    <a:cubicBezTo>
                      <a:pt x="4309168" y="0"/>
                      <a:pt x="4317088" y="3280"/>
                      <a:pt x="4322927" y="9120"/>
                    </a:cubicBezTo>
                    <a:cubicBezTo>
                      <a:pt x="4328767" y="14959"/>
                      <a:pt x="4332047" y="22879"/>
                      <a:pt x="4332047" y="31137"/>
                    </a:cubicBezTo>
                    <a:lnTo>
                      <a:pt x="4332047" y="851319"/>
                    </a:lnTo>
                    <a:cubicBezTo>
                      <a:pt x="4332047" y="859577"/>
                      <a:pt x="4328767" y="867497"/>
                      <a:pt x="4322927" y="873336"/>
                    </a:cubicBezTo>
                    <a:cubicBezTo>
                      <a:pt x="4317088" y="879175"/>
                      <a:pt x="4309168" y="882456"/>
                      <a:pt x="4300910" y="882456"/>
                    </a:cubicBezTo>
                    <a:lnTo>
                      <a:pt x="31137" y="882456"/>
                    </a:lnTo>
                    <a:cubicBezTo>
                      <a:pt x="22879" y="882456"/>
                      <a:pt x="14959" y="879175"/>
                      <a:pt x="9120" y="873336"/>
                    </a:cubicBezTo>
                    <a:cubicBezTo>
                      <a:pt x="3280" y="867497"/>
                      <a:pt x="0" y="859577"/>
                      <a:pt x="0" y="851319"/>
                    </a:cubicBezTo>
                    <a:lnTo>
                      <a:pt x="0" y="31137"/>
                    </a:lnTo>
                    <a:cubicBezTo>
                      <a:pt x="0" y="22879"/>
                      <a:pt x="3280" y="14959"/>
                      <a:pt x="9120" y="9120"/>
                    </a:cubicBezTo>
                    <a:cubicBezTo>
                      <a:pt x="14959" y="3280"/>
                      <a:pt x="22879" y="0"/>
                      <a:pt x="31137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4332047" cy="911031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701331" y="293402"/>
              <a:ext cx="19814652" cy="35814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2) Guto pode saltar em qualquer das ordens abaixo, exceto:</a:t>
              </a:r>
            </a:p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a) sexto lugar</a:t>
              </a:r>
            </a:p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b) 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qu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into lugar</a:t>
              </a:r>
            </a:p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c) 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qu</a:t>
              </a: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arto lugar</a:t>
              </a:r>
            </a:p>
            <a:p>
              <a:pPr algn="just">
                <a:lnSpc>
                  <a:spcPts val="3599"/>
                </a:lnSpc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d) terceiro lugar</a:t>
              </a:r>
            </a:p>
            <a:p>
              <a:pPr algn="just">
                <a:lnSpc>
                  <a:spcPts val="3599"/>
                </a:lnSpc>
                <a:spcBef>
                  <a:spcPct val="0"/>
                </a:spcBef>
              </a:pPr>
              <a:r>
                <a:rPr lang="en-US" b="true" sz="2999" spc="-179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 e) segundo lugar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260056" y="246857"/>
            <a:ext cx="11767888" cy="1316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SALTO DE PARA-QUEDAS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87508" y="2416964"/>
            <a:ext cx="15912985" cy="2907651"/>
            <a:chOff x="0" y="0"/>
            <a:chExt cx="21217313" cy="3876868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21217313" cy="3876868"/>
              <a:chOff x="0" y="0"/>
              <a:chExt cx="4192164" cy="7660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4192164" cy="766000"/>
              </a:xfrm>
              <a:custGeom>
                <a:avLst/>
                <a:gdLst/>
                <a:ahLst/>
                <a:cxnLst/>
                <a:rect r="r" b="b" t="t" l="l"/>
                <a:pathLst>
                  <a:path h="766000" w="4192164">
                    <a:moveTo>
                      <a:pt x="32176" y="0"/>
                    </a:moveTo>
                    <a:lnTo>
                      <a:pt x="4159988" y="0"/>
                    </a:lnTo>
                    <a:cubicBezTo>
                      <a:pt x="4177759" y="0"/>
                      <a:pt x="4192164" y="14406"/>
                      <a:pt x="4192164" y="32176"/>
                    </a:cubicBezTo>
                    <a:lnTo>
                      <a:pt x="4192164" y="733824"/>
                    </a:lnTo>
                    <a:cubicBezTo>
                      <a:pt x="4192164" y="742358"/>
                      <a:pt x="4188774" y="750542"/>
                      <a:pt x="4182740" y="756576"/>
                    </a:cubicBezTo>
                    <a:cubicBezTo>
                      <a:pt x="4176706" y="762610"/>
                      <a:pt x="4168522" y="766000"/>
                      <a:pt x="4159988" y="766000"/>
                    </a:cubicBezTo>
                    <a:lnTo>
                      <a:pt x="32176" y="766000"/>
                    </a:lnTo>
                    <a:cubicBezTo>
                      <a:pt x="23642" y="766000"/>
                      <a:pt x="15458" y="762610"/>
                      <a:pt x="9424" y="756576"/>
                    </a:cubicBezTo>
                    <a:cubicBezTo>
                      <a:pt x="3390" y="750542"/>
                      <a:pt x="0" y="742358"/>
                      <a:pt x="0" y="733824"/>
                    </a:cubicBezTo>
                    <a:lnTo>
                      <a:pt x="0" y="32176"/>
                    </a:lnTo>
                    <a:cubicBezTo>
                      <a:pt x="0" y="23642"/>
                      <a:pt x="3390" y="15458"/>
                      <a:pt x="9424" y="9424"/>
                    </a:cubicBezTo>
                    <a:cubicBezTo>
                      <a:pt x="15458" y="3390"/>
                      <a:pt x="23642" y="0"/>
                      <a:pt x="32176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5715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4192164" cy="794575"/>
              </a:xfrm>
              <a:prstGeom prst="rect">
                <a:avLst/>
              </a:prstGeom>
            </p:spPr>
            <p:txBody>
              <a:bodyPr anchor="ctr" rtlCol="false" tIns="38383" lIns="38383" bIns="38383" rIns="38383"/>
              <a:lstStyle/>
              <a:p>
                <a:pPr algn="ctr">
                  <a:lnSpc>
                    <a:spcPts val="2240"/>
                  </a:lnSpc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701331" y="303192"/>
              <a:ext cx="19814652" cy="3111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704"/>
                </a:lnSpc>
              </a:pPr>
              <a:r>
                <a:rPr lang="en-US" b="true" sz="3086" spc="-18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Resposta:</a:t>
              </a:r>
            </a:p>
            <a:p>
              <a:pPr algn="just">
                <a:lnSpc>
                  <a:spcPts val="3704"/>
                </a:lnSpc>
                <a:spcBef>
                  <a:spcPct val="0"/>
                </a:spcBef>
              </a:pPr>
              <a:r>
                <a:rPr lang="en-US" b="true" sz="3086" spc="-185">
                  <a:solidFill>
                    <a:srgbClr val="000000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O Guto tem que pular antes da Júlia, com um pulo no meio. Se o Guto pular no sexto lugar, a Júlia pulará no último. Só que a Vivian precisa pular depois da Júlia, e se a Júlia for a última, não dá! Por isso, o Guto não pode pular no sexto lugar. 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3875638" y="9801225"/>
            <a:ext cx="441236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  <a:spcBef>
                <a:spcPct val="0"/>
              </a:spcBef>
            </a:pPr>
            <a:r>
              <a:rPr lang="en-US" b="true" sz="3200" spc="-192">
                <a:solidFill>
                  <a:srgbClr val="FFFFFF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Prova 2019 - Fase 3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756548" y="6260533"/>
            <a:ext cx="731882" cy="476638"/>
          </a:xfrm>
          <a:custGeom>
            <a:avLst/>
            <a:gdLst/>
            <a:ahLst/>
            <a:cxnLst/>
            <a:rect r="r" b="b" t="t" l="l"/>
            <a:pathLst>
              <a:path h="476638" w="731882">
                <a:moveTo>
                  <a:pt x="0" y="0"/>
                </a:moveTo>
                <a:lnTo>
                  <a:pt x="731882" y="0"/>
                </a:lnTo>
                <a:lnTo>
                  <a:pt x="731882" y="476638"/>
                </a:lnTo>
                <a:lnTo>
                  <a:pt x="0" y="4766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DAGlIBeRK-0</dc:identifier>
  <dcterms:modified xsi:type="dcterms:W3CDTF">2011-08-01T06:04:30Z</dcterms:modified>
  <cp:revision>1</cp:revision>
  <dc:title>25/04 -Maratona OBI nível 2</dc:title>
</cp:coreProperties>
</file>