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Bugaki Italics" charset="1" panose="00000000000000000000"/>
      <p:regular r:id="rId34"/>
    </p:embeddedFont>
    <p:embeddedFont>
      <p:font typeface="Space Mono Bold" charset="1" panose="02000809030000020004"/>
      <p:regular r:id="rId35"/>
    </p:embeddedFont>
    <p:embeddedFont>
      <p:font typeface="Open Sans Extra Bold" charset="1" panose="020B0906030804020204"/>
      <p:regular r:id="rId36"/>
    </p:embeddedFont>
    <p:embeddedFont>
      <p:font typeface="Space Mono" charset="1" panose="02000509040000020004"/>
      <p:regular r:id="rId37"/>
    </p:embeddedFont>
    <p:embeddedFont>
      <p:font typeface="Bugaki" charset="1" panose="000000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582495">
            <a:off x="1748575" y="3128919"/>
            <a:ext cx="14872554" cy="430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7760"/>
              </a:lnSpc>
            </a:pPr>
            <a:r>
              <a:rPr lang="en-US" sz="8000" i="true" spc="-824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JÚNIOR PROGRAMAÇÃO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6462977"/>
            <a:chOff x="0" y="0"/>
            <a:chExt cx="3381187" cy="17594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759439"/>
            </a:xfrm>
            <a:custGeom>
              <a:avLst/>
              <a:gdLst/>
              <a:ahLst/>
              <a:cxnLst/>
              <a:rect r="r" b="b" t="t" l="l"/>
              <a:pathLst>
                <a:path h="175943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719545"/>
                  </a:lnTo>
                  <a:cubicBezTo>
                    <a:pt x="3381187" y="1741578"/>
                    <a:pt x="3363326" y="1759439"/>
                    <a:pt x="3341294" y="1759439"/>
                  </a:cubicBezTo>
                  <a:lnTo>
                    <a:pt x="39893" y="1759439"/>
                  </a:lnTo>
                  <a:cubicBezTo>
                    <a:pt x="17861" y="1759439"/>
                    <a:pt x="0" y="1741578"/>
                    <a:pt x="0" y="171954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78801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29535"/>
            <a:ext cx="11599086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 álbum de figurinhas contém espaços numerados de 1 a N para colar as figurinhas; sendo que cada figurinha, também é numerada de 1 a N.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Dados o número total de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espaços para as figurinhas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do álbum, e uma lista das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figurinhas já compradas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(que pode conter figurinhas repetidas), sua tarefa é determinar quantas figurinhas faltam para completar o álbum.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ÁLBUM  DA COPA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29535"/>
            <a:ext cx="11599086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número total de espaços no álbum, N.  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número de figurinhas já compradas, M. Número X de cada uma das M figurinhas.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número inteiro de figurinhas que falta para completar o álbum.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3913" y="7312945"/>
            <a:ext cx="4894823" cy="2128165"/>
            <a:chOff x="0" y="0"/>
            <a:chExt cx="1332535" cy="5793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2535" cy="579358"/>
            </a:xfrm>
            <a:custGeom>
              <a:avLst/>
              <a:gdLst/>
              <a:ahLst/>
              <a:cxnLst/>
              <a:rect r="r" b="b" t="t" l="l"/>
              <a:pathLst>
                <a:path h="579358" w="1332535">
                  <a:moveTo>
                    <a:pt x="101226" y="0"/>
                  </a:moveTo>
                  <a:lnTo>
                    <a:pt x="1231309" y="0"/>
                  </a:lnTo>
                  <a:cubicBezTo>
                    <a:pt x="1287214" y="0"/>
                    <a:pt x="1332535" y="45320"/>
                    <a:pt x="1332535" y="101226"/>
                  </a:cubicBezTo>
                  <a:lnTo>
                    <a:pt x="1332535" y="478132"/>
                  </a:lnTo>
                  <a:cubicBezTo>
                    <a:pt x="1332535" y="534038"/>
                    <a:pt x="1287214" y="579358"/>
                    <a:pt x="1231309" y="579358"/>
                  </a:cubicBezTo>
                  <a:lnTo>
                    <a:pt x="101226" y="579358"/>
                  </a:lnTo>
                  <a:cubicBezTo>
                    <a:pt x="45320" y="579358"/>
                    <a:pt x="0" y="534038"/>
                    <a:pt x="0" y="478132"/>
                  </a:cubicBezTo>
                  <a:lnTo>
                    <a:pt x="0" y="101226"/>
                  </a:lnTo>
                  <a:cubicBezTo>
                    <a:pt x="0" y="45320"/>
                    <a:pt x="45320" y="0"/>
                    <a:pt x="10122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32535" cy="60793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44457" y="7495756"/>
            <a:ext cx="3960678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N ≤ 100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M ≤ 300   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ÁLBUM  DA COPA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ÁLBUM  DA COPA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184627" y="2053567"/>
            <a:ext cx="11918747" cy="6179866"/>
          </a:xfrm>
          <a:custGeom>
            <a:avLst/>
            <a:gdLst/>
            <a:ahLst/>
            <a:cxnLst/>
            <a:rect r="r" b="b" t="t" l="l"/>
            <a:pathLst>
              <a:path h="6179866" w="11918747">
                <a:moveTo>
                  <a:pt x="0" y="0"/>
                </a:moveTo>
                <a:lnTo>
                  <a:pt x="11918746" y="0"/>
                </a:lnTo>
                <a:lnTo>
                  <a:pt x="11918746" y="6179866"/>
                </a:lnTo>
                <a:lnTo>
                  <a:pt x="0" y="617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444" t="-32154" r="-30736" b="-21007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6462977"/>
            <a:chOff x="0" y="0"/>
            <a:chExt cx="3381187" cy="17594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759439"/>
            </a:xfrm>
            <a:custGeom>
              <a:avLst/>
              <a:gdLst/>
              <a:ahLst/>
              <a:cxnLst/>
              <a:rect r="r" b="b" t="t" l="l"/>
              <a:pathLst>
                <a:path h="175943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719545"/>
                  </a:lnTo>
                  <a:cubicBezTo>
                    <a:pt x="3381187" y="1741578"/>
                    <a:pt x="3363326" y="1759439"/>
                    <a:pt x="3341294" y="1759439"/>
                  </a:cubicBezTo>
                  <a:lnTo>
                    <a:pt x="39893" y="1759439"/>
                  </a:lnTo>
                  <a:cubicBezTo>
                    <a:pt x="17861" y="1759439"/>
                    <a:pt x="0" y="1741578"/>
                    <a:pt x="0" y="171954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78801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741333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 bondinho deve transportar a turma de um colégio e os monitores até o pico da montanha. A cabine do bondinho pode levar 50 pessoas no máximo, contando alunos e monitores. Dado o número de alunos A e o número de monitores M, você deve escrever um programa que diga se é possível ou não levar todos os alunos e monitores em apenas uma viagem.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BONDINHO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2017 - Fase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56129"/>
            <a:ext cx="11752926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quantidade de alunos, A.  </a:t>
            </a:r>
          </a:p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quantidade de monitores, M</a:t>
            </a:r>
          </a:p>
          <a:p>
            <a:pPr algn="just">
              <a:lnSpc>
                <a:spcPts val="4338"/>
              </a:lnSpc>
            </a:pPr>
          </a:p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338"/>
              </a:lnSpc>
              <a:spcBef>
                <a:spcPct val="0"/>
              </a:spcBef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caractere S se é possível levar todos os alunos e monitores em apenas uma viagem ou o caractere N caso não seja possível.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3913" y="7312945"/>
            <a:ext cx="4894823" cy="2128165"/>
            <a:chOff x="0" y="0"/>
            <a:chExt cx="1332535" cy="5793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2535" cy="579358"/>
            </a:xfrm>
            <a:custGeom>
              <a:avLst/>
              <a:gdLst/>
              <a:ahLst/>
              <a:cxnLst/>
              <a:rect r="r" b="b" t="t" l="l"/>
              <a:pathLst>
                <a:path h="579358" w="1332535">
                  <a:moveTo>
                    <a:pt x="101226" y="0"/>
                  </a:moveTo>
                  <a:lnTo>
                    <a:pt x="1231309" y="0"/>
                  </a:lnTo>
                  <a:cubicBezTo>
                    <a:pt x="1287214" y="0"/>
                    <a:pt x="1332535" y="45320"/>
                    <a:pt x="1332535" y="101226"/>
                  </a:cubicBezTo>
                  <a:lnTo>
                    <a:pt x="1332535" y="478132"/>
                  </a:lnTo>
                  <a:cubicBezTo>
                    <a:pt x="1332535" y="534038"/>
                    <a:pt x="1287214" y="579358"/>
                    <a:pt x="1231309" y="579358"/>
                  </a:cubicBezTo>
                  <a:lnTo>
                    <a:pt x="101226" y="579358"/>
                  </a:lnTo>
                  <a:cubicBezTo>
                    <a:pt x="45320" y="579358"/>
                    <a:pt x="0" y="534038"/>
                    <a:pt x="0" y="478132"/>
                  </a:cubicBezTo>
                  <a:lnTo>
                    <a:pt x="0" y="101226"/>
                  </a:lnTo>
                  <a:cubicBezTo>
                    <a:pt x="0" y="45320"/>
                    <a:pt x="45320" y="0"/>
                    <a:pt x="10122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32535" cy="60793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44457" y="7495756"/>
            <a:ext cx="3960678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A ≤ 50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M ≤ 50   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BONDINHO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2017 - Fase 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9407" y="1856491"/>
            <a:ext cx="7709186" cy="6574019"/>
          </a:xfrm>
          <a:custGeom>
            <a:avLst/>
            <a:gdLst/>
            <a:ahLst/>
            <a:cxnLst/>
            <a:rect r="r" b="b" t="t" l="l"/>
            <a:pathLst>
              <a:path h="6574019" w="7709186">
                <a:moveTo>
                  <a:pt x="0" y="0"/>
                </a:moveTo>
                <a:lnTo>
                  <a:pt x="7709186" y="0"/>
                </a:lnTo>
                <a:lnTo>
                  <a:pt x="7709186" y="6574018"/>
                </a:lnTo>
                <a:lnTo>
                  <a:pt x="0" y="6574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06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BONDINHO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2017 - Fase 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6720177"/>
            <a:chOff x="0" y="0"/>
            <a:chExt cx="3381187" cy="18294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829457"/>
            </a:xfrm>
            <a:custGeom>
              <a:avLst/>
              <a:gdLst/>
              <a:ahLst/>
              <a:cxnLst/>
              <a:rect r="r" b="b" t="t" l="l"/>
              <a:pathLst>
                <a:path h="1829457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789564"/>
                  </a:lnTo>
                  <a:cubicBezTo>
                    <a:pt x="3381187" y="1811596"/>
                    <a:pt x="3363326" y="1829457"/>
                    <a:pt x="3341294" y="1829457"/>
                  </a:cubicBezTo>
                  <a:lnTo>
                    <a:pt x="39893" y="1829457"/>
                  </a:lnTo>
                  <a:cubicBezTo>
                    <a:pt x="17861" y="1829457"/>
                    <a:pt x="0" y="1811596"/>
                    <a:pt x="0" y="178956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85803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29535"/>
            <a:ext cx="11599086" cy="660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Foi organizado um campeonato de aviões de papel, onde cada aluno participante receberá uma certa quantidade de folhas de papel para fazer os seus aviões.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Você deve escrever um programa que, dados o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número de competidores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o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número de folhas de papel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compradas e o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número de folhas que cada competidor deve receber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determine se o número de folhas comprado pela organização do campeonato é suficiente.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AVIÕES DE PAPEL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2009 - Fase 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275539"/>
            <a:ext cx="11599086" cy="49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7"/>
              </a:lnSpc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417"/>
              </a:lnSpc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Todos na mesma linha: </a:t>
            </a:r>
          </a:p>
          <a:p>
            <a:pPr algn="just">
              <a:lnSpc>
                <a:spcPts val="4417"/>
              </a:lnSpc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Número inteiro de competidores C;</a:t>
            </a:r>
          </a:p>
          <a:p>
            <a:pPr algn="just">
              <a:lnSpc>
                <a:spcPts val="4417"/>
              </a:lnSpc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quantidade de folhas de papel comprado, P;</a:t>
            </a:r>
          </a:p>
          <a:p>
            <a:pPr algn="just">
              <a:lnSpc>
                <a:spcPts val="4417"/>
              </a:lnSpc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quantidade de folhas de papel que cada competidor irá receber, F.</a:t>
            </a:r>
          </a:p>
          <a:p>
            <a:pPr algn="just">
              <a:lnSpc>
                <a:spcPts val="4417"/>
              </a:lnSpc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417"/>
              </a:lnSpc>
              <a:spcBef>
                <a:spcPct val="0"/>
              </a:spcBef>
            </a:pPr>
            <a:r>
              <a:rPr lang="en-US" b="true" sz="3681" spc="-22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‘S’ se a quantidade de folhas compradas é suficiente, caso contrário, imprimir ‘N’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3913" y="7312945"/>
            <a:ext cx="9493402" cy="2128165"/>
            <a:chOff x="0" y="0"/>
            <a:chExt cx="2584422" cy="5793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84422" cy="579358"/>
            </a:xfrm>
            <a:custGeom>
              <a:avLst/>
              <a:gdLst/>
              <a:ahLst/>
              <a:cxnLst/>
              <a:rect r="r" b="b" t="t" l="l"/>
              <a:pathLst>
                <a:path h="579358" w="2584422">
                  <a:moveTo>
                    <a:pt x="52192" y="0"/>
                  </a:moveTo>
                  <a:lnTo>
                    <a:pt x="2532229" y="0"/>
                  </a:lnTo>
                  <a:cubicBezTo>
                    <a:pt x="2546072" y="0"/>
                    <a:pt x="2559347" y="5499"/>
                    <a:pt x="2569135" y="15287"/>
                  </a:cubicBezTo>
                  <a:cubicBezTo>
                    <a:pt x="2578923" y="25075"/>
                    <a:pt x="2584422" y="38350"/>
                    <a:pt x="2584422" y="52192"/>
                  </a:cubicBezTo>
                  <a:lnTo>
                    <a:pt x="2584422" y="527166"/>
                  </a:lnTo>
                  <a:cubicBezTo>
                    <a:pt x="2584422" y="541008"/>
                    <a:pt x="2578923" y="554283"/>
                    <a:pt x="2569135" y="564071"/>
                  </a:cubicBezTo>
                  <a:cubicBezTo>
                    <a:pt x="2559347" y="573859"/>
                    <a:pt x="2546072" y="579358"/>
                    <a:pt x="2532229" y="579358"/>
                  </a:cubicBezTo>
                  <a:lnTo>
                    <a:pt x="52192" y="579358"/>
                  </a:lnTo>
                  <a:cubicBezTo>
                    <a:pt x="38350" y="579358"/>
                    <a:pt x="25075" y="573859"/>
                    <a:pt x="15287" y="564071"/>
                  </a:cubicBezTo>
                  <a:cubicBezTo>
                    <a:pt x="5499" y="554283"/>
                    <a:pt x="0" y="541008"/>
                    <a:pt x="0" y="527166"/>
                  </a:cubicBezTo>
                  <a:lnTo>
                    <a:pt x="0" y="52192"/>
                  </a:lnTo>
                  <a:cubicBezTo>
                    <a:pt x="0" y="38350"/>
                    <a:pt x="5499" y="25075"/>
                    <a:pt x="15287" y="15287"/>
                  </a:cubicBezTo>
                  <a:cubicBezTo>
                    <a:pt x="25075" y="5499"/>
                    <a:pt x="38350" y="0"/>
                    <a:pt x="52192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584422" cy="60793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44457" y="7495756"/>
            <a:ext cx="4484279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C ≤ 1000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P ≤ 1000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43036" y="8658225"/>
            <a:ext cx="448427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F ≤ 1000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AVIÕES DE PAPEL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2009 - Fase 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80744" y="2776480"/>
            <a:ext cx="12526513" cy="4734041"/>
          </a:xfrm>
          <a:custGeom>
            <a:avLst/>
            <a:gdLst/>
            <a:ahLst/>
            <a:cxnLst/>
            <a:rect r="r" b="b" t="t" l="l"/>
            <a:pathLst>
              <a:path h="4734041" w="12526513">
                <a:moveTo>
                  <a:pt x="0" y="0"/>
                </a:moveTo>
                <a:lnTo>
                  <a:pt x="12526512" y="0"/>
                </a:lnTo>
                <a:lnTo>
                  <a:pt x="12526512" y="4734040"/>
                </a:lnTo>
                <a:lnTo>
                  <a:pt x="0" y="473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109" t="-48739" r="-34524" b="-6802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AVIÕES DE PAPEL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2009 - Fase 1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7048118"/>
            <a:chOff x="0" y="0"/>
            <a:chExt cx="3381187" cy="19187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918734"/>
            </a:xfrm>
            <a:custGeom>
              <a:avLst/>
              <a:gdLst/>
              <a:ahLst/>
              <a:cxnLst/>
              <a:rect r="r" b="b" t="t" l="l"/>
              <a:pathLst>
                <a:path h="1918734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878840"/>
                  </a:lnTo>
                  <a:cubicBezTo>
                    <a:pt x="3381187" y="1900873"/>
                    <a:pt x="3363326" y="1918734"/>
                    <a:pt x="3341294" y="1918734"/>
                  </a:cubicBezTo>
                  <a:lnTo>
                    <a:pt x="39893" y="1918734"/>
                  </a:lnTo>
                  <a:cubicBezTo>
                    <a:pt x="17861" y="1918734"/>
                    <a:pt x="0" y="1900873"/>
                    <a:pt x="0" y="187884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94730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432876"/>
            <a:ext cx="11599086" cy="659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b="true" sz="3599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Capitão Olho Roxo e seus marinheiros encontraram uma arca com uma grande quantidade de moedas de ouro idênticas. As moedas devem ser divididas da seguinte forma: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cada marinheiro exceto o Capitão deveria receber exatamente o mesmo número de moedas; e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 Capitão deveria receber o dobro de moedas que um marinheiro recebe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Dados o número de moedas na arca e o número de marinheiros, escreva um programa para determinar quantas moedas o Capitão Olho Roxo recebeu</a:t>
            </a:r>
            <a:r>
              <a:rPr lang="en-US" sz="35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DIVISÃO DO TESOURO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alguns exercícios de provas antigas da Olimpíada Brasileira de Informática.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442019"/>
            <a:ext cx="11742033" cy="449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5"/>
              </a:lnSpc>
            </a:pPr>
            <a:r>
              <a:rPr lang="en-US" b="true" sz="3738" spc="-2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485"/>
              </a:lnSpc>
            </a:pPr>
            <a:r>
              <a:rPr lang="en-US" b="true" sz="3738" spc="-2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 de moedas na arca, A.  </a:t>
            </a:r>
          </a:p>
          <a:p>
            <a:pPr algn="just">
              <a:lnSpc>
                <a:spcPts val="4485"/>
              </a:lnSpc>
            </a:pPr>
            <a:r>
              <a:rPr lang="en-US" b="true" sz="3738" spc="-2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Número de marinheiros, N.(sem contar o Capitão)</a:t>
            </a:r>
          </a:p>
          <a:p>
            <a:pPr algn="just">
              <a:lnSpc>
                <a:spcPts val="4485"/>
              </a:lnSpc>
            </a:pPr>
          </a:p>
          <a:p>
            <a:pPr algn="just">
              <a:lnSpc>
                <a:spcPts val="4485"/>
              </a:lnSpc>
            </a:pPr>
            <a:r>
              <a:rPr lang="en-US" b="true" sz="3738" spc="-2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485"/>
              </a:lnSpc>
              <a:spcBef>
                <a:spcPct val="0"/>
              </a:spcBef>
            </a:pPr>
            <a:r>
              <a:rPr lang="en-US" b="true" sz="3738" spc="-2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 único inteiro contendo quantas moedas o Capitão recebeu.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3913" y="7312945"/>
            <a:ext cx="6809023" cy="2275911"/>
            <a:chOff x="0" y="0"/>
            <a:chExt cx="1853644" cy="6195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53644" cy="619579"/>
            </a:xfrm>
            <a:custGeom>
              <a:avLst/>
              <a:gdLst/>
              <a:ahLst/>
              <a:cxnLst/>
              <a:rect r="r" b="b" t="t" l="l"/>
              <a:pathLst>
                <a:path h="619579" w="1853644">
                  <a:moveTo>
                    <a:pt x="72769" y="0"/>
                  </a:moveTo>
                  <a:lnTo>
                    <a:pt x="1780875" y="0"/>
                  </a:lnTo>
                  <a:cubicBezTo>
                    <a:pt x="1821064" y="0"/>
                    <a:pt x="1853644" y="32580"/>
                    <a:pt x="1853644" y="72769"/>
                  </a:cubicBezTo>
                  <a:lnTo>
                    <a:pt x="1853644" y="546811"/>
                  </a:lnTo>
                  <a:cubicBezTo>
                    <a:pt x="1853644" y="587000"/>
                    <a:pt x="1821064" y="619579"/>
                    <a:pt x="1780875" y="619579"/>
                  </a:cubicBezTo>
                  <a:lnTo>
                    <a:pt x="72769" y="619579"/>
                  </a:lnTo>
                  <a:cubicBezTo>
                    <a:pt x="32580" y="619579"/>
                    <a:pt x="0" y="587000"/>
                    <a:pt x="0" y="546811"/>
                  </a:cubicBezTo>
                  <a:lnTo>
                    <a:pt x="0" y="72769"/>
                  </a:lnTo>
                  <a:cubicBezTo>
                    <a:pt x="0" y="32580"/>
                    <a:pt x="32580" y="0"/>
                    <a:pt x="72769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53644" cy="64815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575452" y="7550789"/>
            <a:ext cx="5525945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 ≤ A ≤ 10000 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N ≤ 1000   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DIVISÃO DO TESOURO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44623" y="2399996"/>
            <a:ext cx="9598755" cy="5487007"/>
          </a:xfrm>
          <a:custGeom>
            <a:avLst/>
            <a:gdLst/>
            <a:ahLst/>
            <a:cxnLst/>
            <a:rect r="r" b="b" t="t" l="l"/>
            <a:pathLst>
              <a:path h="5487007" w="9598755">
                <a:moveTo>
                  <a:pt x="0" y="0"/>
                </a:moveTo>
                <a:lnTo>
                  <a:pt x="9598754" y="0"/>
                </a:lnTo>
                <a:lnTo>
                  <a:pt x="9598754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DIVISÃO DO TESOURO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50975" cy="7171318"/>
            <a:chOff x="0" y="0"/>
            <a:chExt cx="3389572" cy="19522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9572" cy="1952273"/>
            </a:xfrm>
            <a:custGeom>
              <a:avLst/>
              <a:gdLst/>
              <a:ahLst/>
              <a:cxnLst/>
              <a:rect r="r" b="b" t="t" l="l"/>
              <a:pathLst>
                <a:path h="1952273" w="3389572">
                  <a:moveTo>
                    <a:pt x="39795" y="0"/>
                  </a:moveTo>
                  <a:lnTo>
                    <a:pt x="3349777" y="0"/>
                  </a:lnTo>
                  <a:cubicBezTo>
                    <a:pt x="3371755" y="0"/>
                    <a:pt x="3389572" y="17817"/>
                    <a:pt x="3389572" y="39795"/>
                  </a:cubicBezTo>
                  <a:lnTo>
                    <a:pt x="3389572" y="1912478"/>
                  </a:lnTo>
                  <a:cubicBezTo>
                    <a:pt x="3389572" y="1934456"/>
                    <a:pt x="3371755" y="1952273"/>
                    <a:pt x="3349777" y="1952273"/>
                  </a:cubicBezTo>
                  <a:lnTo>
                    <a:pt x="39795" y="1952273"/>
                  </a:lnTo>
                  <a:cubicBezTo>
                    <a:pt x="17817" y="1952273"/>
                    <a:pt x="0" y="1934456"/>
                    <a:pt x="0" y="1912478"/>
                  </a:cubicBezTo>
                  <a:lnTo>
                    <a:pt x="0" y="39795"/>
                  </a:lnTo>
                  <a:cubicBezTo>
                    <a:pt x="0" y="17817"/>
                    <a:pt x="17817" y="0"/>
                    <a:pt x="3979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9572" cy="198084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38056" y="2338070"/>
            <a:ext cx="12042688" cy="679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móbile na sala da Maria é composto de três hastes exatamente como na figura abaixo. Para que ele esteja completamente equilibrado, com todas as hastes na horizontal, os pesos das quatro bolas A, B, C e D têm que satisfazer todas as seguintes três condições 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= B + C + D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 + C = D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 = C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Nesta tarefa, dados os pesos das quatro bolas, seu programa deve decidir se o móbile está ou não completamente equilibrado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159400" y="5143500"/>
            <a:ext cx="5493985" cy="2437102"/>
          </a:xfrm>
          <a:custGeom>
            <a:avLst/>
            <a:gdLst/>
            <a:ahLst/>
            <a:cxnLst/>
            <a:rect r="r" b="b" t="t" l="l"/>
            <a:pathLst>
              <a:path h="2437102" w="5493985">
                <a:moveTo>
                  <a:pt x="0" y="0"/>
                </a:moveTo>
                <a:lnTo>
                  <a:pt x="5493985" y="0"/>
                </a:lnTo>
                <a:lnTo>
                  <a:pt x="5493985" y="2437102"/>
                </a:lnTo>
                <a:lnTo>
                  <a:pt x="0" y="24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MÓBILE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89864"/>
            <a:ext cx="11667688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Quatro linhas, contendo os valores de A, B, C e D</a:t>
            </a:r>
          </a:p>
          <a:p>
            <a:pPr algn="just">
              <a:lnSpc>
                <a:spcPts val="4338"/>
              </a:lnSpc>
            </a:pPr>
          </a:p>
          <a:p>
            <a:pPr algn="just">
              <a:lnSpc>
                <a:spcPts val="4338"/>
              </a:lnSpc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338"/>
              </a:lnSpc>
              <a:spcBef>
                <a:spcPct val="0"/>
              </a:spcBef>
            </a:pPr>
            <a:r>
              <a:rPr lang="en-US" b="true" sz="3615" spc="-21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única linha, contendo o caractere "S" se o móbile estiver equilibrado, ou o caractere "N" se não estiver equilibrado.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3913" y="7312945"/>
            <a:ext cx="8288088" cy="1945355"/>
            <a:chOff x="0" y="0"/>
            <a:chExt cx="2256295" cy="5295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56295" cy="529591"/>
            </a:xfrm>
            <a:custGeom>
              <a:avLst/>
              <a:gdLst/>
              <a:ahLst/>
              <a:cxnLst/>
              <a:rect r="r" b="b" t="t" l="l"/>
              <a:pathLst>
                <a:path h="529591" w="2256295">
                  <a:moveTo>
                    <a:pt x="59783" y="0"/>
                  </a:moveTo>
                  <a:lnTo>
                    <a:pt x="2196512" y="0"/>
                  </a:lnTo>
                  <a:cubicBezTo>
                    <a:pt x="2229529" y="0"/>
                    <a:pt x="2256295" y="26766"/>
                    <a:pt x="2256295" y="59783"/>
                  </a:cubicBezTo>
                  <a:lnTo>
                    <a:pt x="2256295" y="469808"/>
                  </a:lnTo>
                  <a:cubicBezTo>
                    <a:pt x="2256295" y="502825"/>
                    <a:pt x="2229529" y="529591"/>
                    <a:pt x="2196512" y="529591"/>
                  </a:cubicBezTo>
                  <a:lnTo>
                    <a:pt x="59783" y="529591"/>
                  </a:lnTo>
                  <a:cubicBezTo>
                    <a:pt x="43927" y="529591"/>
                    <a:pt x="28721" y="523292"/>
                    <a:pt x="17510" y="512081"/>
                  </a:cubicBezTo>
                  <a:cubicBezTo>
                    <a:pt x="6298" y="500869"/>
                    <a:pt x="0" y="485663"/>
                    <a:pt x="0" y="469808"/>
                  </a:cubicBezTo>
                  <a:lnTo>
                    <a:pt x="0" y="59783"/>
                  </a:lnTo>
                  <a:cubicBezTo>
                    <a:pt x="0" y="43927"/>
                    <a:pt x="6298" y="28721"/>
                    <a:pt x="17510" y="17510"/>
                  </a:cubicBezTo>
                  <a:cubicBezTo>
                    <a:pt x="28721" y="6298"/>
                    <a:pt x="43927" y="0"/>
                    <a:pt x="59783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256295" cy="55816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427545" y="7685548"/>
            <a:ext cx="730082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sz="3981" spc="-23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≤ A,B,C,D ≤ 1000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MÓBILE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3371" y="2859988"/>
            <a:ext cx="11301259" cy="4567025"/>
          </a:xfrm>
          <a:custGeom>
            <a:avLst/>
            <a:gdLst/>
            <a:ahLst/>
            <a:cxnLst/>
            <a:rect r="r" b="b" t="t" l="l"/>
            <a:pathLst>
              <a:path h="4567025" w="11301259">
                <a:moveTo>
                  <a:pt x="0" y="0"/>
                </a:moveTo>
                <a:lnTo>
                  <a:pt x="11301258" y="0"/>
                </a:lnTo>
                <a:lnTo>
                  <a:pt x="11301258" y="4567024"/>
                </a:lnTo>
                <a:lnTo>
                  <a:pt x="0" y="4567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39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MÓBILE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7048118"/>
            <a:chOff x="0" y="0"/>
            <a:chExt cx="3381187" cy="19187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918734"/>
            </a:xfrm>
            <a:custGeom>
              <a:avLst/>
              <a:gdLst/>
              <a:ahLst/>
              <a:cxnLst/>
              <a:rect r="r" b="b" t="t" l="l"/>
              <a:pathLst>
                <a:path h="1918734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878840"/>
                  </a:lnTo>
                  <a:cubicBezTo>
                    <a:pt x="3381187" y="1900873"/>
                    <a:pt x="3363326" y="1918734"/>
                    <a:pt x="3341294" y="1918734"/>
                  </a:cubicBezTo>
                  <a:lnTo>
                    <a:pt x="39893" y="1918734"/>
                  </a:lnTo>
                  <a:cubicBezTo>
                    <a:pt x="17861" y="1918734"/>
                    <a:pt x="0" y="1900873"/>
                    <a:pt x="0" y="187884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94730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435195" y="2255076"/>
            <a:ext cx="11417609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 plano de Internet oferece uma quota de X megabytes para usar por mês para navegar na Internet. Se a quota inteira de X megabytes não é utilizada, os megabytes restantes são adicionados ao mês seguinte. Por exemplo, se a quota é de 50 e é tulizado somente 30 no mês, o próximo mês terá uma quota de 70 (50 + 20 que sobraram). Os valores acumulam mês a mês, então se no segundo mês fossem utilizados 30 megabytes, no terceiro estariam disponíveis 90(50 + 40 que sobraram)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Nesta tarefa são dados o valor da quota mensal X e quantos megabytes João usou em cada um dos primeiros N meses do plano. Você deve determinar quantos megabytes João tem para usar no mês N+1.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PLANO DE INTERNET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78301" y="2527246"/>
            <a:ext cx="11607206" cy="445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0"/>
              </a:lnSpc>
            </a:pPr>
            <a:r>
              <a:rPr lang="en-US" b="true" sz="3291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950"/>
              </a:lnSpc>
            </a:pPr>
            <a:r>
              <a:rPr lang="en-US" b="true" sz="3291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Valor da quota, X</a:t>
            </a:r>
          </a:p>
          <a:p>
            <a:pPr algn="just">
              <a:lnSpc>
                <a:spcPts val="3950"/>
              </a:lnSpc>
            </a:pPr>
            <a:r>
              <a:rPr lang="en-US" b="true" sz="3291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 de meses, N</a:t>
            </a:r>
          </a:p>
          <a:p>
            <a:pPr algn="just">
              <a:lnSpc>
                <a:spcPts val="3950"/>
              </a:lnSpc>
            </a:pPr>
            <a:r>
              <a:rPr lang="en-US" b="true" sz="3291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seguir, N linhas, com a quantidade de megabytes usados em cada mês, M_i.</a:t>
            </a:r>
          </a:p>
          <a:p>
            <a:pPr algn="just">
              <a:lnSpc>
                <a:spcPts val="3950"/>
              </a:lnSpc>
            </a:pPr>
          </a:p>
          <a:p>
            <a:pPr algn="just">
              <a:lnSpc>
                <a:spcPts val="3950"/>
              </a:lnSpc>
            </a:pPr>
            <a:r>
              <a:rPr lang="en-US" b="true" sz="3291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950"/>
              </a:lnSpc>
              <a:spcBef>
                <a:spcPct val="0"/>
              </a:spcBef>
            </a:pPr>
            <a:r>
              <a:rPr lang="en-US" b="true" sz="3291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única linha, contendo quantos megabytes tem para usar no mês N+1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33913" y="7312945"/>
            <a:ext cx="8288088" cy="2488280"/>
            <a:chOff x="0" y="0"/>
            <a:chExt cx="2256295" cy="6773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56295" cy="677393"/>
            </a:xfrm>
            <a:custGeom>
              <a:avLst/>
              <a:gdLst/>
              <a:ahLst/>
              <a:cxnLst/>
              <a:rect r="r" b="b" t="t" l="l"/>
              <a:pathLst>
                <a:path h="677393" w="2256295">
                  <a:moveTo>
                    <a:pt x="59783" y="0"/>
                  </a:moveTo>
                  <a:lnTo>
                    <a:pt x="2196512" y="0"/>
                  </a:lnTo>
                  <a:cubicBezTo>
                    <a:pt x="2229529" y="0"/>
                    <a:pt x="2256295" y="26766"/>
                    <a:pt x="2256295" y="59783"/>
                  </a:cubicBezTo>
                  <a:lnTo>
                    <a:pt x="2256295" y="617610"/>
                  </a:lnTo>
                  <a:cubicBezTo>
                    <a:pt x="2256295" y="633466"/>
                    <a:pt x="2249997" y="648672"/>
                    <a:pt x="2238785" y="659883"/>
                  </a:cubicBezTo>
                  <a:cubicBezTo>
                    <a:pt x="2227574" y="671095"/>
                    <a:pt x="2212368" y="677393"/>
                    <a:pt x="2196512" y="677393"/>
                  </a:cubicBezTo>
                  <a:lnTo>
                    <a:pt x="59783" y="677393"/>
                  </a:lnTo>
                  <a:cubicBezTo>
                    <a:pt x="26766" y="677393"/>
                    <a:pt x="0" y="650627"/>
                    <a:pt x="0" y="617610"/>
                  </a:cubicBezTo>
                  <a:lnTo>
                    <a:pt x="0" y="59783"/>
                  </a:lnTo>
                  <a:cubicBezTo>
                    <a:pt x="0" y="43927"/>
                    <a:pt x="6298" y="28721"/>
                    <a:pt x="17510" y="17510"/>
                  </a:cubicBezTo>
                  <a:cubicBezTo>
                    <a:pt x="28721" y="6298"/>
                    <a:pt x="43927" y="0"/>
                    <a:pt x="59783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256295" cy="70596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78301" y="7558967"/>
            <a:ext cx="7399312" cy="198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5"/>
              </a:lnSpc>
            </a:pPr>
            <a:r>
              <a:rPr lang="en-US" b="true" sz="3279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708104" indent="-354052" lvl="1">
              <a:lnSpc>
                <a:spcPts val="3935"/>
              </a:lnSpc>
              <a:buFont typeface="Arial"/>
              <a:buChar char="•"/>
            </a:pPr>
            <a:r>
              <a:rPr lang="en-US" sz="3279" spc="-196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r>
              <a:rPr lang="en-US" b="true" sz="3279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≤ X ≤ 100</a:t>
            </a:r>
          </a:p>
          <a:p>
            <a:pPr algn="just" marL="708104" indent="-354052" lvl="1">
              <a:lnSpc>
                <a:spcPts val="3935"/>
              </a:lnSpc>
              <a:buFont typeface="Arial"/>
              <a:buChar char="•"/>
            </a:pPr>
            <a:r>
              <a:rPr lang="en-US" b="true" sz="3279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</a:t>
            </a:r>
            <a:r>
              <a:rPr lang="en-US" b="true" sz="3279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≤ N ≤ 100</a:t>
            </a:r>
          </a:p>
          <a:p>
            <a:pPr algn="just" marL="708104" indent="-354052" lvl="1">
              <a:lnSpc>
                <a:spcPts val="39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79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M_i &lt; 10000, para 1 ≤ i ≤ 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PLANO DE INTERNET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22504" y="2204284"/>
            <a:ext cx="8442991" cy="5878433"/>
          </a:xfrm>
          <a:custGeom>
            <a:avLst/>
            <a:gdLst/>
            <a:ahLst/>
            <a:cxnLst/>
            <a:rect r="r" b="b" t="t" l="l"/>
            <a:pathLst>
              <a:path h="5878433" w="8442991">
                <a:moveTo>
                  <a:pt x="0" y="0"/>
                </a:moveTo>
                <a:lnTo>
                  <a:pt x="8442992" y="0"/>
                </a:lnTo>
                <a:lnTo>
                  <a:pt x="8442992" y="5878432"/>
                </a:lnTo>
                <a:lnTo>
                  <a:pt x="0" y="5878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PLANO DE INTERNET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2021- Fase 1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44457" y="1952557"/>
            <a:ext cx="12420175" cy="4957451"/>
            <a:chOff x="0" y="0"/>
            <a:chExt cx="3381187" cy="13495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349584"/>
            </a:xfrm>
            <a:custGeom>
              <a:avLst/>
              <a:gdLst/>
              <a:ahLst/>
              <a:cxnLst/>
              <a:rect r="r" b="b" t="t" l="l"/>
              <a:pathLst>
                <a:path h="1349584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09691"/>
                  </a:lnTo>
                  <a:cubicBezTo>
                    <a:pt x="3381187" y="1331723"/>
                    <a:pt x="3363326" y="1349584"/>
                    <a:pt x="3341294" y="1349584"/>
                  </a:cubicBezTo>
                  <a:lnTo>
                    <a:pt x="39893" y="1349584"/>
                  </a:lnTo>
                  <a:cubicBezTo>
                    <a:pt x="17861" y="1349584"/>
                    <a:pt x="0" y="1331723"/>
                    <a:pt x="0" y="1309691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37815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755001" y="2331019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exercícios da OBI irão apresentar um problema que vocês devem resolver criando um programa. Inicialmente é apresentado um contexto e qual o problema a ser resolvido. Os problemas recebem algumas informações de entrada e imprimem algum resultado.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344457" y="7119557"/>
            <a:ext cx="7467702" cy="1873254"/>
            <a:chOff x="0" y="0"/>
            <a:chExt cx="2032958" cy="5099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32958" cy="509963"/>
            </a:xfrm>
            <a:custGeom>
              <a:avLst/>
              <a:gdLst/>
              <a:ahLst/>
              <a:cxnLst/>
              <a:rect r="r" b="b" t="t" l="l"/>
              <a:pathLst>
                <a:path h="509963" w="2032958">
                  <a:moveTo>
                    <a:pt x="66350" y="0"/>
                  </a:moveTo>
                  <a:lnTo>
                    <a:pt x="1966608" y="0"/>
                  </a:lnTo>
                  <a:cubicBezTo>
                    <a:pt x="2003252" y="0"/>
                    <a:pt x="2032958" y="29706"/>
                    <a:pt x="2032958" y="66350"/>
                  </a:cubicBezTo>
                  <a:lnTo>
                    <a:pt x="2032958" y="443612"/>
                  </a:lnTo>
                  <a:cubicBezTo>
                    <a:pt x="2032958" y="461210"/>
                    <a:pt x="2025968" y="478086"/>
                    <a:pt x="2013525" y="490529"/>
                  </a:cubicBezTo>
                  <a:cubicBezTo>
                    <a:pt x="2001082" y="502972"/>
                    <a:pt x="1984205" y="509963"/>
                    <a:pt x="1966608" y="509963"/>
                  </a:cubicBezTo>
                  <a:lnTo>
                    <a:pt x="66350" y="509963"/>
                  </a:lnTo>
                  <a:cubicBezTo>
                    <a:pt x="29706" y="509963"/>
                    <a:pt x="0" y="480257"/>
                    <a:pt x="0" y="443612"/>
                  </a:cubicBezTo>
                  <a:lnTo>
                    <a:pt x="0" y="66350"/>
                  </a:lnTo>
                  <a:cubicBezTo>
                    <a:pt x="0" y="29706"/>
                    <a:pt x="29706" y="0"/>
                    <a:pt x="6635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032958" cy="53853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454955" y="5906274"/>
            <a:ext cx="3305710" cy="2007468"/>
          </a:xfrm>
          <a:custGeom>
            <a:avLst/>
            <a:gdLst/>
            <a:ahLst/>
            <a:cxnLst/>
            <a:rect r="r" b="b" t="t" l="l"/>
            <a:pathLst>
              <a:path h="2007468" w="3305710">
                <a:moveTo>
                  <a:pt x="0" y="0"/>
                </a:moveTo>
                <a:lnTo>
                  <a:pt x="3305710" y="0"/>
                </a:lnTo>
                <a:lnTo>
                  <a:pt x="3305710" y="2007467"/>
                </a:lnTo>
                <a:lnTo>
                  <a:pt x="0" y="2007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INTRODUÇÃO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14487" y="7205282"/>
            <a:ext cx="692719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b="true" sz="2834" spc="-17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>
              <a:lnSpc>
                <a:spcPts val="3400"/>
              </a:lnSpc>
            </a:pPr>
            <a:r>
              <a:rPr lang="en-US" b="true" sz="2834" spc="-17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As restrições para a entrada são apresentadas nessa área azul dos slides</a:t>
            </a:r>
          </a:p>
          <a:p>
            <a:pPr algn="just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3760665" y="7201463"/>
            <a:ext cx="4527335" cy="169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41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 entradas e saídas são realizadas por </a:t>
            </a:r>
            <a:r>
              <a:rPr lang="en-US" sz="2414">
                <a:solidFill>
                  <a:srgbClr val="3777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linha</a:t>
            </a:r>
            <a:r>
              <a:rPr lang="en-US" sz="241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, onde geralmente cada linha é uma informação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7479378"/>
            <a:chOff x="0" y="0"/>
            <a:chExt cx="3381187" cy="20361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036137"/>
            </a:xfrm>
            <a:custGeom>
              <a:avLst/>
              <a:gdLst/>
              <a:ahLst/>
              <a:cxnLst/>
              <a:rect r="r" b="b" t="t" l="l"/>
              <a:pathLst>
                <a:path h="2036137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996244"/>
                  </a:lnTo>
                  <a:cubicBezTo>
                    <a:pt x="3381187" y="2018276"/>
                    <a:pt x="3363326" y="2036137"/>
                    <a:pt x="3341294" y="2036137"/>
                  </a:cubicBezTo>
                  <a:lnTo>
                    <a:pt x="39893" y="2036137"/>
                  </a:lnTo>
                  <a:cubicBezTo>
                    <a:pt x="17861" y="2036137"/>
                    <a:pt x="0" y="2018276"/>
                    <a:pt x="0" y="199624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06471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29535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fábrica de carros elétricos está realizando melhorias no sistema de piloto automático e precisa de ajuda para implementar um programa que decida se um carro B, precisa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acelerar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desacelerar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ou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manter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 velocidade atual.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 (B-A) &lt; (C-B), B deve acelerar;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 (B-A) &gt; (C-B), B deve desacelerar;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 (B-A) for igual a (C-B), B não muda.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642284" y="7560426"/>
            <a:ext cx="11301259" cy="2147239"/>
          </a:xfrm>
          <a:custGeom>
            <a:avLst/>
            <a:gdLst/>
            <a:ahLst/>
            <a:cxnLst/>
            <a:rect r="r" b="b" t="t" l="l"/>
            <a:pathLst>
              <a:path h="2147239" w="11301259">
                <a:moveTo>
                  <a:pt x="0" y="0"/>
                </a:moveTo>
                <a:lnTo>
                  <a:pt x="11301259" y="0"/>
                </a:lnTo>
                <a:lnTo>
                  <a:pt x="11301259" y="2147239"/>
                </a:lnTo>
                <a:lnTo>
                  <a:pt x="0" y="2147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PILOTO AUTOMÁTICO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PILOTO AUTOMÁTICO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933913" y="8330285"/>
            <a:ext cx="7297225" cy="1565772"/>
            <a:chOff x="0" y="0"/>
            <a:chExt cx="1986549" cy="4262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86549" cy="426256"/>
            </a:xfrm>
            <a:custGeom>
              <a:avLst/>
              <a:gdLst/>
              <a:ahLst/>
              <a:cxnLst/>
              <a:rect r="r" b="b" t="t" l="l"/>
              <a:pathLst>
                <a:path h="426256" w="1986549">
                  <a:moveTo>
                    <a:pt x="67900" y="0"/>
                  </a:moveTo>
                  <a:lnTo>
                    <a:pt x="1918649" y="0"/>
                  </a:lnTo>
                  <a:cubicBezTo>
                    <a:pt x="1956149" y="0"/>
                    <a:pt x="1986549" y="30400"/>
                    <a:pt x="1986549" y="67900"/>
                  </a:cubicBezTo>
                  <a:lnTo>
                    <a:pt x="1986549" y="358355"/>
                  </a:lnTo>
                  <a:cubicBezTo>
                    <a:pt x="1986549" y="395856"/>
                    <a:pt x="1956149" y="426256"/>
                    <a:pt x="1918649" y="426256"/>
                  </a:cubicBezTo>
                  <a:lnTo>
                    <a:pt x="67900" y="426256"/>
                  </a:lnTo>
                  <a:cubicBezTo>
                    <a:pt x="30400" y="426256"/>
                    <a:pt x="0" y="395856"/>
                    <a:pt x="0" y="358355"/>
                  </a:cubicBezTo>
                  <a:lnTo>
                    <a:pt x="0" y="67900"/>
                  </a:lnTo>
                  <a:cubicBezTo>
                    <a:pt x="0" y="30400"/>
                    <a:pt x="30400" y="0"/>
                    <a:pt x="6790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986549" cy="4548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33913" y="2128974"/>
            <a:ext cx="12420175" cy="6239411"/>
            <a:chOff x="0" y="0"/>
            <a:chExt cx="3381187" cy="16985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81187" cy="1698577"/>
            </a:xfrm>
            <a:custGeom>
              <a:avLst/>
              <a:gdLst/>
              <a:ahLst/>
              <a:cxnLst/>
              <a:rect r="r" b="b" t="t" l="l"/>
              <a:pathLst>
                <a:path h="1698577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658683"/>
                  </a:lnTo>
                  <a:cubicBezTo>
                    <a:pt x="3381187" y="1680716"/>
                    <a:pt x="3363326" y="1698577"/>
                    <a:pt x="3341294" y="1698577"/>
                  </a:cubicBezTo>
                  <a:lnTo>
                    <a:pt x="39893" y="1698577"/>
                  </a:lnTo>
                  <a:cubicBezTo>
                    <a:pt x="17861" y="1698577"/>
                    <a:pt x="0" y="1680716"/>
                    <a:pt x="0" y="165868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381187" cy="172715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344457" y="2248326"/>
            <a:ext cx="11599086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Três inteiros A, B, C, em três linhas diferentes. Os inteiros representam as  posições atuais das traseiras dos carros A, B e C, respectivamente.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se o carro B precisa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acelerar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; -1 se precisa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desacelerar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; ou 0 se precisa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manter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 velocidade atual.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67072" y="8513095"/>
            <a:ext cx="666406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 ≤ A &lt; B &lt; C ≤ 500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39842" y="2492257"/>
            <a:ext cx="10008316" cy="5829019"/>
          </a:xfrm>
          <a:custGeom>
            <a:avLst/>
            <a:gdLst/>
            <a:ahLst/>
            <a:cxnLst/>
            <a:rect r="r" b="b" t="t" l="l"/>
            <a:pathLst>
              <a:path h="5829019" w="10008316">
                <a:moveTo>
                  <a:pt x="0" y="0"/>
                </a:moveTo>
                <a:lnTo>
                  <a:pt x="10008316" y="0"/>
                </a:lnTo>
                <a:lnTo>
                  <a:pt x="10008316" y="5829020"/>
                </a:lnTo>
                <a:lnTo>
                  <a:pt x="0" y="5829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474" t="-38277" r="-75523" b="-4715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PILOTO AUTOMÁTICO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7479378"/>
            <a:chOff x="0" y="0"/>
            <a:chExt cx="3381187" cy="20361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036137"/>
            </a:xfrm>
            <a:custGeom>
              <a:avLst/>
              <a:gdLst/>
              <a:ahLst/>
              <a:cxnLst/>
              <a:rect r="r" b="b" t="t" l="l"/>
              <a:pathLst>
                <a:path h="2036137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996244"/>
                  </a:lnTo>
                  <a:cubicBezTo>
                    <a:pt x="3381187" y="2018276"/>
                    <a:pt x="3363326" y="2036137"/>
                    <a:pt x="3341294" y="2036137"/>
                  </a:cubicBezTo>
                  <a:lnTo>
                    <a:pt x="39893" y="2036137"/>
                  </a:lnTo>
                  <a:cubicBezTo>
                    <a:pt x="17861" y="2036137"/>
                    <a:pt x="0" y="2018276"/>
                    <a:pt x="0" y="199624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06471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29535"/>
            <a:ext cx="11599086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Você precisa transportar três caixas vazias usando um drone.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Você pode fazer de uma até três viagens, podendo colocar uma caixa dentro de outra. 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As caixas têm formato de cubo e a única restrição para uma caixa ser colocada dentro de outra é o tamanho.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469250" y="7130135"/>
            <a:ext cx="9349501" cy="2559426"/>
          </a:xfrm>
          <a:custGeom>
            <a:avLst/>
            <a:gdLst/>
            <a:ahLst/>
            <a:cxnLst/>
            <a:rect r="r" b="b" t="t" l="l"/>
            <a:pathLst>
              <a:path h="2559426" w="9349501">
                <a:moveTo>
                  <a:pt x="0" y="0"/>
                </a:moveTo>
                <a:lnTo>
                  <a:pt x="9349500" y="0"/>
                </a:lnTo>
                <a:lnTo>
                  <a:pt x="9349500" y="2559425"/>
                </a:lnTo>
                <a:lnTo>
                  <a:pt x="0" y="2559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ENTREGA DE CAIXAS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210182"/>
            <a:ext cx="12420175" cy="5754576"/>
            <a:chOff x="0" y="0"/>
            <a:chExt cx="3381187" cy="15665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566588"/>
            </a:xfrm>
            <a:custGeom>
              <a:avLst/>
              <a:gdLst/>
              <a:ahLst/>
              <a:cxnLst/>
              <a:rect r="r" b="b" t="t" l="l"/>
              <a:pathLst>
                <a:path h="156658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26695"/>
                  </a:lnTo>
                  <a:cubicBezTo>
                    <a:pt x="3381187" y="1548727"/>
                    <a:pt x="3363326" y="1566588"/>
                    <a:pt x="3341294" y="1566588"/>
                  </a:cubicBezTo>
                  <a:lnTo>
                    <a:pt x="39893" y="1566588"/>
                  </a:lnTo>
                  <a:cubicBezTo>
                    <a:pt x="17861" y="1566588"/>
                    <a:pt x="0" y="1548727"/>
                    <a:pt x="0" y="152669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59516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329535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primeira linha da entrada contém um inteiro A. A segunda linha, um inteiro B. A terceira linha, um inteiro C. Os inteiros são os tamanhos das caixas.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imprimir um inteiro, representando o número </a:t>
            </a:r>
            <a:r>
              <a:rPr lang="en-US" b="true" sz="3981" spc="-238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mínimo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viagens.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ENTREGA DE CAIXAS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933913" y="7964759"/>
            <a:ext cx="7297225" cy="1565772"/>
            <a:chOff x="0" y="0"/>
            <a:chExt cx="1986549" cy="4262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6549" cy="426256"/>
            </a:xfrm>
            <a:custGeom>
              <a:avLst/>
              <a:gdLst/>
              <a:ahLst/>
              <a:cxnLst/>
              <a:rect r="r" b="b" t="t" l="l"/>
              <a:pathLst>
                <a:path h="426256" w="1986549">
                  <a:moveTo>
                    <a:pt x="67900" y="0"/>
                  </a:moveTo>
                  <a:lnTo>
                    <a:pt x="1918649" y="0"/>
                  </a:lnTo>
                  <a:cubicBezTo>
                    <a:pt x="1956149" y="0"/>
                    <a:pt x="1986549" y="30400"/>
                    <a:pt x="1986549" y="67900"/>
                  </a:cubicBezTo>
                  <a:lnTo>
                    <a:pt x="1986549" y="358355"/>
                  </a:lnTo>
                  <a:cubicBezTo>
                    <a:pt x="1986549" y="395856"/>
                    <a:pt x="1956149" y="426256"/>
                    <a:pt x="1918649" y="426256"/>
                  </a:cubicBezTo>
                  <a:lnTo>
                    <a:pt x="67900" y="426256"/>
                  </a:lnTo>
                  <a:cubicBezTo>
                    <a:pt x="30400" y="426256"/>
                    <a:pt x="0" y="395856"/>
                    <a:pt x="0" y="358355"/>
                  </a:cubicBezTo>
                  <a:lnTo>
                    <a:pt x="0" y="67900"/>
                  </a:lnTo>
                  <a:cubicBezTo>
                    <a:pt x="0" y="30400"/>
                    <a:pt x="30400" y="0"/>
                    <a:pt x="6790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986549" cy="4548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344457" y="8147570"/>
            <a:ext cx="6886681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≤ A ≤ B ≤ C ≤ 1000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39842" y="2329660"/>
            <a:ext cx="10008316" cy="5627679"/>
          </a:xfrm>
          <a:custGeom>
            <a:avLst/>
            <a:gdLst/>
            <a:ahLst/>
            <a:cxnLst/>
            <a:rect r="r" b="b" t="t" l="l"/>
            <a:pathLst>
              <a:path h="5627679" w="10008316">
                <a:moveTo>
                  <a:pt x="0" y="0"/>
                </a:moveTo>
                <a:lnTo>
                  <a:pt x="10008316" y="0"/>
                </a:lnTo>
                <a:lnTo>
                  <a:pt x="10008316" y="5627680"/>
                </a:lnTo>
                <a:lnTo>
                  <a:pt x="0" y="5627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858" t="-40599" r="-73459" b="-5078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ENTREGA DE CAIXAS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DAGgrfw78GQ</dc:identifier>
  <dcterms:modified xsi:type="dcterms:W3CDTF">2011-08-01T06:04:30Z</dcterms:modified>
  <cp:revision>1</cp:revision>
  <dc:title>Phyton -  Nível Júnior Programação</dc:title>
</cp:coreProperties>
</file>