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Bugaki Italics" charset="1" panose="00000000000000000000"/>
      <p:regular r:id="rId38"/>
    </p:embeddedFont>
    <p:embeddedFont>
      <p:font typeface="Space Mono Bold" charset="1" panose="02000809030000020004"/>
      <p:regular r:id="rId39"/>
    </p:embeddedFont>
    <p:embeddedFont>
      <p:font typeface="Open Sans Extra Bold" charset="1" panose="020B0906030804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806823" y="3133249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MARATONA</a:t>
            </a:r>
          </a:p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JÚNIOR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16464691" cy="2021102"/>
            <a:chOff x="0" y="0"/>
            <a:chExt cx="4482240" cy="5502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82240" cy="550212"/>
            </a:xfrm>
            <a:custGeom>
              <a:avLst/>
              <a:gdLst/>
              <a:ahLst/>
              <a:cxnLst/>
              <a:rect r="r" b="b" t="t" l="l"/>
              <a:pathLst>
                <a:path h="550212" w="4482240">
                  <a:moveTo>
                    <a:pt x="30094" y="0"/>
                  </a:moveTo>
                  <a:lnTo>
                    <a:pt x="4452146" y="0"/>
                  </a:lnTo>
                  <a:cubicBezTo>
                    <a:pt x="4468767" y="0"/>
                    <a:pt x="4482240" y="13473"/>
                    <a:pt x="4482240" y="30094"/>
                  </a:cubicBezTo>
                  <a:lnTo>
                    <a:pt x="4482240" y="520118"/>
                  </a:lnTo>
                  <a:cubicBezTo>
                    <a:pt x="4482240" y="528099"/>
                    <a:pt x="4479069" y="535754"/>
                    <a:pt x="4473426" y="541397"/>
                  </a:cubicBezTo>
                  <a:cubicBezTo>
                    <a:pt x="4467782" y="547041"/>
                    <a:pt x="4460128" y="550212"/>
                    <a:pt x="4452146" y="550212"/>
                  </a:cubicBezTo>
                  <a:lnTo>
                    <a:pt x="30094" y="550212"/>
                  </a:lnTo>
                  <a:cubicBezTo>
                    <a:pt x="22112" y="550212"/>
                    <a:pt x="14458" y="547041"/>
                    <a:pt x="8814" y="541397"/>
                  </a:cubicBezTo>
                  <a:cubicBezTo>
                    <a:pt x="3171" y="535754"/>
                    <a:pt x="0" y="528099"/>
                    <a:pt x="0" y="520118"/>
                  </a:cubicBezTo>
                  <a:lnTo>
                    <a:pt x="0" y="30094"/>
                  </a:lnTo>
                  <a:cubicBezTo>
                    <a:pt x="0" y="22112"/>
                    <a:pt x="3171" y="14458"/>
                    <a:pt x="8814" y="8814"/>
                  </a:cubicBezTo>
                  <a:cubicBezTo>
                    <a:pt x="14458" y="3171"/>
                    <a:pt x="22112" y="0"/>
                    <a:pt x="30094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482240" cy="57878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883057"/>
            <a:ext cx="1598988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Relembrando os conceitos de matemática, qual é a fórmula da área de um retângulo? 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16464691" cy="2021102"/>
            <a:chOff x="0" y="0"/>
            <a:chExt cx="4482240" cy="5502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82240" cy="550212"/>
            </a:xfrm>
            <a:custGeom>
              <a:avLst/>
              <a:gdLst/>
              <a:ahLst/>
              <a:cxnLst/>
              <a:rect r="r" b="b" t="t" l="l"/>
              <a:pathLst>
                <a:path h="550212" w="4482240">
                  <a:moveTo>
                    <a:pt x="30094" y="0"/>
                  </a:moveTo>
                  <a:lnTo>
                    <a:pt x="4452146" y="0"/>
                  </a:lnTo>
                  <a:cubicBezTo>
                    <a:pt x="4468767" y="0"/>
                    <a:pt x="4482240" y="13473"/>
                    <a:pt x="4482240" y="30094"/>
                  </a:cubicBezTo>
                  <a:lnTo>
                    <a:pt x="4482240" y="520118"/>
                  </a:lnTo>
                  <a:cubicBezTo>
                    <a:pt x="4482240" y="528099"/>
                    <a:pt x="4479069" y="535754"/>
                    <a:pt x="4473426" y="541397"/>
                  </a:cubicBezTo>
                  <a:cubicBezTo>
                    <a:pt x="4467782" y="547041"/>
                    <a:pt x="4460128" y="550212"/>
                    <a:pt x="4452146" y="550212"/>
                  </a:cubicBezTo>
                  <a:lnTo>
                    <a:pt x="30094" y="550212"/>
                  </a:lnTo>
                  <a:cubicBezTo>
                    <a:pt x="22112" y="550212"/>
                    <a:pt x="14458" y="547041"/>
                    <a:pt x="8814" y="541397"/>
                  </a:cubicBezTo>
                  <a:cubicBezTo>
                    <a:pt x="3171" y="535754"/>
                    <a:pt x="0" y="528099"/>
                    <a:pt x="0" y="520118"/>
                  </a:cubicBezTo>
                  <a:lnTo>
                    <a:pt x="0" y="30094"/>
                  </a:lnTo>
                  <a:cubicBezTo>
                    <a:pt x="0" y="22112"/>
                    <a:pt x="3171" y="14458"/>
                    <a:pt x="8814" y="8814"/>
                  </a:cubicBezTo>
                  <a:cubicBezTo>
                    <a:pt x="14458" y="3171"/>
                    <a:pt x="22112" y="0"/>
                    <a:pt x="30094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482240" cy="57878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883057"/>
            <a:ext cx="1598988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Relembrando os conceitos de matemática, qual é a fórmula da área de um retângulo? 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633045" y="6424387"/>
            <a:ext cx="12420175" cy="3167376"/>
            <a:chOff x="0" y="0"/>
            <a:chExt cx="3381187" cy="8622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197035" y="6844933"/>
            <a:ext cx="1134572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Área do retângulo é dado pela multiplicação da sua largura pelo comprimento.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97035" y="7803287"/>
            <a:ext cx="1134572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= L X 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883057"/>
            <a:ext cx="8472427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Sabendo qual a fórmula da Área de uma retângulo, podemos aplicar como função no nosso código! Pois vamos utilizar mais de uma vez dentro do código.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5457057"/>
            <a:chOff x="0" y="0"/>
            <a:chExt cx="2189702" cy="14855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423993"/>
                  </a:lnTo>
                  <a:cubicBezTo>
                    <a:pt x="2189702" y="1458014"/>
                    <a:pt x="2162122" y="1485594"/>
                    <a:pt x="2128101" y="1485594"/>
                  </a:cubicBezTo>
                  <a:lnTo>
                    <a:pt x="61601" y="1485594"/>
                  </a:lnTo>
                  <a:cubicBezTo>
                    <a:pt x="45263" y="1485594"/>
                    <a:pt x="29595" y="1479104"/>
                    <a:pt x="18042" y="1467551"/>
                  </a:cubicBezTo>
                  <a:cubicBezTo>
                    <a:pt x="6490" y="1455999"/>
                    <a:pt x="0" y="1440330"/>
                    <a:pt x="0" y="1423993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areaRetangulo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(largura, comprimento):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largura * comprimento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return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883057"/>
            <a:ext cx="8472427" cy="40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Agora, podemos fazer os Inputs necessários. No enunciado dizia que teríamos 4 inputs (os dois primeiros sendo da comprimento e largura da primeira área, os dois últimos da segunda área).</a:t>
            </a:r>
          </a:p>
          <a:p>
            <a:pPr algn="just" marL="647695" indent="-323848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C1, L1 para área1</a:t>
            </a: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C2, L2 para área2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5457057"/>
            <a:chOff x="0" y="0"/>
            <a:chExt cx="2189702" cy="14855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423993"/>
                  </a:lnTo>
                  <a:cubicBezTo>
                    <a:pt x="2189702" y="1458014"/>
                    <a:pt x="2162122" y="1485594"/>
                    <a:pt x="2128101" y="1485594"/>
                  </a:cubicBezTo>
                  <a:lnTo>
                    <a:pt x="61601" y="1485594"/>
                  </a:lnTo>
                  <a:cubicBezTo>
                    <a:pt x="45263" y="1485594"/>
                    <a:pt x="29595" y="1479104"/>
                    <a:pt x="18042" y="1467551"/>
                  </a:cubicBezTo>
                  <a:cubicBezTo>
                    <a:pt x="6490" y="1455999"/>
                    <a:pt x="0" y="1440330"/>
                    <a:pt x="0" y="1423993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areaRetangulo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(largura, comprimento):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largura * comprimento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return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# C = comprimento e L = largura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L1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area1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areaRetangulo(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areaRetangulo(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L2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8472427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fim, fazemos uma verificação simples para apresentar a maior área.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CURIOSIDADE: É possível fazer todo esse código com apenas uma linha!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2040"/>
              </a:lnSpc>
              <a:spcBef>
                <a:spcPct val="0"/>
              </a:spcBef>
            </a:pPr>
            <a:r>
              <a:rPr lang="en-US" b="true" sz="1700" spc="-102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print(max(int(input()) * int(input()), int(input()) * int(input())))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areaRetangulo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(largura, comprimento):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largura * comprimento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return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# C = comprimento e L = largura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L1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area1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areaRetangulo(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area2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areaRetangulo(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L2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if </a:t>
            </a: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area1 &gt; area2: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print(area1)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else: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print(area2)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28722" y="7590705"/>
            <a:ext cx="657513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Area1             Area2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21743" y="2872021"/>
            <a:ext cx="12700733" cy="5440076"/>
            <a:chOff x="0" y="0"/>
            <a:chExt cx="3457565" cy="1480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7565" cy="1480971"/>
            </a:xfrm>
            <a:custGeom>
              <a:avLst/>
              <a:gdLst/>
              <a:ahLst/>
              <a:cxnLst/>
              <a:rect r="r" b="b" t="t" l="l"/>
              <a:pathLst>
                <a:path h="1480971" w="3457565">
                  <a:moveTo>
                    <a:pt x="39012" y="0"/>
                  </a:moveTo>
                  <a:lnTo>
                    <a:pt x="3418553" y="0"/>
                  </a:lnTo>
                  <a:cubicBezTo>
                    <a:pt x="3428899" y="0"/>
                    <a:pt x="3438822" y="4110"/>
                    <a:pt x="3446138" y="11426"/>
                  </a:cubicBezTo>
                  <a:cubicBezTo>
                    <a:pt x="3453454" y="18743"/>
                    <a:pt x="3457565" y="28665"/>
                    <a:pt x="3457565" y="39012"/>
                  </a:cubicBezTo>
                  <a:lnTo>
                    <a:pt x="3457565" y="1441959"/>
                  </a:lnTo>
                  <a:cubicBezTo>
                    <a:pt x="3457565" y="1463505"/>
                    <a:pt x="3440098" y="1480971"/>
                    <a:pt x="3418553" y="1480971"/>
                  </a:cubicBezTo>
                  <a:lnTo>
                    <a:pt x="39012" y="1480971"/>
                  </a:lnTo>
                  <a:cubicBezTo>
                    <a:pt x="28665" y="1480971"/>
                    <a:pt x="18743" y="1476861"/>
                    <a:pt x="11426" y="1469545"/>
                  </a:cubicBezTo>
                  <a:cubicBezTo>
                    <a:pt x="4110" y="1462228"/>
                    <a:pt x="0" y="1452305"/>
                    <a:pt x="0" y="1441959"/>
                  </a:cubicBezTo>
                  <a:lnTo>
                    <a:pt x="0" y="39012"/>
                  </a:lnTo>
                  <a:cubicBezTo>
                    <a:pt x="0" y="28665"/>
                    <a:pt x="4110" y="18743"/>
                    <a:pt x="11426" y="11426"/>
                  </a:cubicBezTo>
                  <a:cubicBezTo>
                    <a:pt x="18743" y="4110"/>
                    <a:pt x="28665" y="0"/>
                    <a:pt x="390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457565" cy="150954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41561" y="3135124"/>
            <a:ext cx="11861096" cy="491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  <a:spcBef>
                <a:spcPct val="0"/>
              </a:spcBef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Você está de volta em seu hotel na Tailândia depois de um dia de mergulhos. O seu quarto tem duas lâmpadas. Vamos chamá-las de A e B. No hotel há dois interruptores, que chamaremos de I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I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 Ao apertar I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a lâmpada A troca de estado, ou seja, acende se estiver apagada e apaga se estiver acesa. Se apertar I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ambas as lâmpadas A e B trocam de estado. As lâmpadas inicialmente estão ambas apagadas. Seu amigo resolveu bolar um desafio para você. Ele irá apertar os interruptores em uma certa sequência, e gostaria que você respondesse o estado final das lâmpadas A e B.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22476" y="6867756"/>
            <a:ext cx="2888682" cy="2888682"/>
          </a:xfrm>
          <a:custGeom>
            <a:avLst/>
            <a:gdLst/>
            <a:ahLst/>
            <a:cxnLst/>
            <a:rect r="r" b="b" t="t" l="l"/>
            <a:pathLst>
              <a:path h="2888682" w="2888682">
                <a:moveTo>
                  <a:pt x="0" y="0"/>
                </a:moveTo>
                <a:lnTo>
                  <a:pt x="2888682" y="0"/>
                </a:lnTo>
                <a:lnTo>
                  <a:pt x="2888682" y="2888682"/>
                </a:lnTo>
                <a:lnTo>
                  <a:pt x="0" y="288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9607" y="722988"/>
            <a:ext cx="2412136" cy="2412136"/>
          </a:xfrm>
          <a:custGeom>
            <a:avLst/>
            <a:gdLst/>
            <a:ahLst/>
            <a:cxnLst/>
            <a:rect r="r" b="b" t="t" l="l"/>
            <a:pathLst>
              <a:path h="2412136" w="2412136">
                <a:moveTo>
                  <a:pt x="0" y="0"/>
                </a:moveTo>
                <a:lnTo>
                  <a:pt x="2412136" y="0"/>
                </a:lnTo>
                <a:lnTo>
                  <a:pt x="2412136" y="2412136"/>
                </a:lnTo>
                <a:lnTo>
                  <a:pt x="0" y="2412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7098" y="1590865"/>
            <a:ext cx="12420175" cy="4422037"/>
            <a:chOff x="0" y="0"/>
            <a:chExt cx="3381187" cy="12038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203826"/>
            </a:xfrm>
            <a:custGeom>
              <a:avLst/>
              <a:gdLst/>
              <a:ahLst/>
              <a:cxnLst/>
              <a:rect r="r" b="b" t="t" l="l"/>
              <a:pathLst>
                <a:path h="120382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163933"/>
                  </a:lnTo>
                  <a:cubicBezTo>
                    <a:pt x="3381187" y="1185965"/>
                    <a:pt x="3363326" y="1203826"/>
                    <a:pt x="3341294" y="1203826"/>
                  </a:cubicBezTo>
                  <a:lnTo>
                    <a:pt x="39893" y="1203826"/>
                  </a:lnTo>
                  <a:cubicBezTo>
                    <a:pt x="17861" y="1203826"/>
                    <a:pt x="0" y="1185965"/>
                    <a:pt x="0" y="116393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2324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7642" y="1730716"/>
            <a:ext cx="11599086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linha contém um número N que representa quantas vezes seu amigo irá apertar algum interruptor. Na linha seguinte seguirão N números, que pode ser 1, se o interruptor I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foi apertado, ou 2, se o interruptor I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foi apertado.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imprimir dois valores, em linhas separadas. Na primeira linha, imprima 1 se a lâmpada A estiver acesa no final das operações e 0 caso contrário. Na segunda linha, imprima 1 se a lâmpada B estiver acesa no final das operações e 0 caso contrário.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4633045" y="6424387"/>
            <a:ext cx="12420175" cy="3167376"/>
            <a:chOff x="0" y="0"/>
            <a:chExt cx="3381187" cy="8622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63444" y="6470855"/>
            <a:ext cx="2230427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1 2 2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16728" y="6470855"/>
            <a:ext cx="2230427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2 1 2 2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3233"/>
              </a:lnSpc>
            </a:pP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268611" y="6470855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4781" y="447030"/>
            <a:ext cx="16192516" cy="229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847242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resolvermos este problema, precisamos lembrar que ocorre mudanças de estado das lâmpadas A e B. Inicialmente vamos colocar A e B com valor 0 (apagado). N recebe a quantidade de vezes que os interruptores I serão acionados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  # quantidade de vezes que será ligado o interruptor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17006299" cy="5457057"/>
            <a:chOff x="0" y="0"/>
            <a:chExt cx="4629684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29684" cy="1485594"/>
            </a:xfrm>
            <a:custGeom>
              <a:avLst/>
              <a:gdLst/>
              <a:ahLst/>
              <a:cxnLst/>
              <a:rect r="r" b="b" t="t" l="l"/>
              <a:pathLst>
                <a:path h="1485594" w="4629684">
                  <a:moveTo>
                    <a:pt x="29135" y="0"/>
                  </a:moveTo>
                  <a:lnTo>
                    <a:pt x="4600549" y="0"/>
                  </a:lnTo>
                  <a:cubicBezTo>
                    <a:pt x="4616640" y="0"/>
                    <a:pt x="4629684" y="13044"/>
                    <a:pt x="4629684" y="29135"/>
                  </a:cubicBezTo>
                  <a:lnTo>
                    <a:pt x="4629684" y="1456458"/>
                  </a:lnTo>
                  <a:cubicBezTo>
                    <a:pt x="4629684" y="1472549"/>
                    <a:pt x="4616640" y="1485594"/>
                    <a:pt x="4600549" y="1485594"/>
                  </a:cubicBezTo>
                  <a:lnTo>
                    <a:pt x="29135" y="1485594"/>
                  </a:lnTo>
                  <a:cubicBezTo>
                    <a:pt x="13044" y="1485594"/>
                    <a:pt x="0" y="1472549"/>
                    <a:pt x="0" y="1456458"/>
                  </a:cubicBezTo>
                  <a:lnTo>
                    <a:pt x="0" y="29135"/>
                  </a:lnTo>
                  <a:cubicBezTo>
                    <a:pt x="0" y="13044"/>
                    <a:pt x="13044" y="0"/>
                    <a:pt x="29135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629684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16497638" cy="53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Como estamos lidando com uma entrada de dados no formato de uma sequência de números separados por espaços (ex: 1 2 2), precisamos processá-la corretamente para que cada número seja tratado individualmente. Se utilizássemos input() diretamente, a entrada "1 2 2" seria lida como uma única string. Para evitar isso, utilizamos o método .split(), que separa os valores sempre que encontra um espaço em branco, transformando a entrada em uma lista de strings individuais. Isso nos permite acessar cada número separadamente e utilizá-los no programa de forma adequada.</a:t>
            </a: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4o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7219476" cy="5457057"/>
            <a:chOff x="0" y="0"/>
            <a:chExt cx="1965383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5383" cy="1485594"/>
            </a:xfrm>
            <a:custGeom>
              <a:avLst/>
              <a:gdLst/>
              <a:ahLst/>
              <a:cxnLst/>
              <a:rect r="r" b="b" t="t" l="l"/>
              <a:pathLst>
                <a:path h="1485594" w="1965383">
                  <a:moveTo>
                    <a:pt x="68631" y="0"/>
                  </a:moveTo>
                  <a:lnTo>
                    <a:pt x="1896752" y="0"/>
                  </a:lnTo>
                  <a:cubicBezTo>
                    <a:pt x="1934656" y="0"/>
                    <a:pt x="1965383" y="30727"/>
                    <a:pt x="1965383" y="68631"/>
                  </a:cubicBezTo>
                  <a:lnTo>
                    <a:pt x="1965383" y="1416962"/>
                  </a:lnTo>
                  <a:cubicBezTo>
                    <a:pt x="1965383" y="1454866"/>
                    <a:pt x="1934656" y="1485594"/>
                    <a:pt x="1896752" y="1485594"/>
                  </a:cubicBezTo>
                  <a:lnTo>
                    <a:pt x="68631" y="1485594"/>
                  </a:lnTo>
                  <a:cubicBezTo>
                    <a:pt x="30727" y="1485594"/>
                    <a:pt x="0" y="1454866"/>
                    <a:pt x="0" y="1416962"/>
                  </a:cubicBezTo>
                  <a:lnTo>
                    <a:pt x="0" y="68631"/>
                  </a:lnTo>
                  <a:cubicBezTo>
                    <a:pt x="0" y="30727"/>
                    <a:pt x="30727" y="0"/>
                    <a:pt x="6863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65383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6512817" cy="520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-149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percorrermos cada posição do vetor, utilizamos a estrutura de loop for i in range(N), onde N representa a quantidade de vezes que os interruptores foram pressionados.</a:t>
            </a:r>
          </a:p>
          <a:p>
            <a:pPr algn="l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Dentro do loop, acessamos cada elemento do vetor sequencias, realizando a conversão dos valores quando necessário, para que possamos realizar as verificações e alternações (toggles) nos interruptores corretamente.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7913905" y="3462648"/>
            <a:ext cx="10075469" cy="6018173"/>
            <a:chOff x="0" y="0"/>
            <a:chExt cx="2742880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2880" cy="1638348"/>
            </a:xfrm>
            <a:custGeom>
              <a:avLst/>
              <a:gdLst/>
              <a:ahLst/>
              <a:cxnLst/>
              <a:rect r="r" b="b" t="t" l="l"/>
              <a:pathLst>
                <a:path h="1638348" w="2742880">
                  <a:moveTo>
                    <a:pt x="49177" y="0"/>
                  </a:moveTo>
                  <a:lnTo>
                    <a:pt x="2693703" y="0"/>
                  </a:lnTo>
                  <a:cubicBezTo>
                    <a:pt x="2706745" y="0"/>
                    <a:pt x="2719254" y="5181"/>
                    <a:pt x="2728476" y="14404"/>
                  </a:cubicBezTo>
                  <a:cubicBezTo>
                    <a:pt x="2737699" y="23626"/>
                    <a:pt x="2742880" y="36135"/>
                    <a:pt x="2742880" y="49177"/>
                  </a:cubicBezTo>
                  <a:lnTo>
                    <a:pt x="2742880" y="1589171"/>
                  </a:lnTo>
                  <a:cubicBezTo>
                    <a:pt x="2742880" y="1602214"/>
                    <a:pt x="2737699" y="1614722"/>
                    <a:pt x="2728476" y="1623945"/>
                  </a:cubicBezTo>
                  <a:cubicBezTo>
                    <a:pt x="2719254" y="1633167"/>
                    <a:pt x="2706745" y="1638348"/>
                    <a:pt x="2693703" y="1638348"/>
                  </a:cubicBezTo>
                  <a:lnTo>
                    <a:pt x="49177" y="1638348"/>
                  </a:lnTo>
                  <a:cubicBezTo>
                    <a:pt x="36135" y="1638348"/>
                    <a:pt x="23626" y="1633167"/>
                    <a:pt x="14404" y="1623945"/>
                  </a:cubicBezTo>
                  <a:cubicBezTo>
                    <a:pt x="5181" y="1614722"/>
                    <a:pt x="0" y="1602214"/>
                    <a:pt x="0" y="1589171"/>
                  </a:cubicBezTo>
                  <a:lnTo>
                    <a:pt x="0" y="49177"/>
                  </a:lnTo>
                  <a:cubicBezTo>
                    <a:pt x="0" y="36135"/>
                    <a:pt x="5181" y="23626"/>
                    <a:pt x="14404" y="14404"/>
                  </a:cubicBezTo>
                  <a:cubicBezTo>
                    <a:pt x="23626" y="5181"/>
                    <a:pt x="36135" y="0"/>
                    <a:pt x="49177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742880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8877" y="3981314"/>
            <a:ext cx="9411104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 #quantidade de vezes que será ligado o interruptor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sequencias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input()</a:t>
            </a:r>
            <a:r>
              <a:rPr lang="en-US" b="true" sz="2088" spc="-125" u="none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.split()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range(N):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posicao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int(sequencias[i]) # convete para inteiro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4963683"/>
            <a:ext cx="1551616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Aula de hoje iremos aplicar os conhecimentos de Python em exercícios da modalidade programação da OBI (Olímpiada Brasileira de Informática)! Vamos lá?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7219476" cy="5457057"/>
            <a:chOff x="0" y="0"/>
            <a:chExt cx="1965383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5383" cy="1485594"/>
            </a:xfrm>
            <a:custGeom>
              <a:avLst/>
              <a:gdLst/>
              <a:ahLst/>
              <a:cxnLst/>
              <a:rect r="r" b="b" t="t" l="l"/>
              <a:pathLst>
                <a:path h="1485594" w="1965383">
                  <a:moveTo>
                    <a:pt x="68631" y="0"/>
                  </a:moveTo>
                  <a:lnTo>
                    <a:pt x="1896752" y="0"/>
                  </a:lnTo>
                  <a:cubicBezTo>
                    <a:pt x="1934656" y="0"/>
                    <a:pt x="1965383" y="30727"/>
                    <a:pt x="1965383" y="68631"/>
                  </a:cubicBezTo>
                  <a:lnTo>
                    <a:pt x="1965383" y="1416962"/>
                  </a:lnTo>
                  <a:cubicBezTo>
                    <a:pt x="1965383" y="1454866"/>
                    <a:pt x="1934656" y="1485594"/>
                    <a:pt x="1896752" y="1485594"/>
                  </a:cubicBezTo>
                  <a:lnTo>
                    <a:pt x="68631" y="1485594"/>
                  </a:lnTo>
                  <a:cubicBezTo>
                    <a:pt x="30727" y="1485594"/>
                    <a:pt x="0" y="1454866"/>
                    <a:pt x="0" y="1416962"/>
                  </a:cubicBezTo>
                  <a:lnTo>
                    <a:pt x="0" y="68631"/>
                  </a:lnTo>
                  <a:cubicBezTo>
                    <a:pt x="0" y="30727"/>
                    <a:pt x="30727" y="0"/>
                    <a:pt x="6863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65383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651281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Verificamos a cada posição se o valor 1 (que corresponde ao Interruptor I1) foi pressionado. Caso tenha sido, fazemos a mudança de estado de A para 1. Do contrário, ambos A e B mudam seu estado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913905" y="3462648"/>
            <a:ext cx="10075469" cy="6018173"/>
            <a:chOff x="0" y="0"/>
            <a:chExt cx="2742880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2880" cy="1638348"/>
            </a:xfrm>
            <a:custGeom>
              <a:avLst/>
              <a:gdLst/>
              <a:ahLst/>
              <a:cxnLst/>
              <a:rect r="r" b="b" t="t" l="l"/>
              <a:pathLst>
                <a:path h="1638348" w="2742880">
                  <a:moveTo>
                    <a:pt x="49177" y="0"/>
                  </a:moveTo>
                  <a:lnTo>
                    <a:pt x="2693703" y="0"/>
                  </a:lnTo>
                  <a:cubicBezTo>
                    <a:pt x="2706745" y="0"/>
                    <a:pt x="2719254" y="5181"/>
                    <a:pt x="2728476" y="14404"/>
                  </a:cubicBezTo>
                  <a:cubicBezTo>
                    <a:pt x="2737699" y="23626"/>
                    <a:pt x="2742880" y="36135"/>
                    <a:pt x="2742880" y="49177"/>
                  </a:cubicBezTo>
                  <a:lnTo>
                    <a:pt x="2742880" y="1589171"/>
                  </a:lnTo>
                  <a:cubicBezTo>
                    <a:pt x="2742880" y="1602214"/>
                    <a:pt x="2737699" y="1614722"/>
                    <a:pt x="2728476" y="1623945"/>
                  </a:cubicBezTo>
                  <a:cubicBezTo>
                    <a:pt x="2719254" y="1633167"/>
                    <a:pt x="2706745" y="1638348"/>
                    <a:pt x="2693703" y="1638348"/>
                  </a:cubicBezTo>
                  <a:lnTo>
                    <a:pt x="49177" y="1638348"/>
                  </a:lnTo>
                  <a:cubicBezTo>
                    <a:pt x="36135" y="1638348"/>
                    <a:pt x="23626" y="1633167"/>
                    <a:pt x="14404" y="1623945"/>
                  </a:cubicBezTo>
                  <a:cubicBezTo>
                    <a:pt x="5181" y="1614722"/>
                    <a:pt x="0" y="1602214"/>
                    <a:pt x="0" y="1589171"/>
                  </a:cubicBezTo>
                  <a:lnTo>
                    <a:pt x="0" y="49177"/>
                  </a:lnTo>
                  <a:cubicBezTo>
                    <a:pt x="0" y="36135"/>
                    <a:pt x="5181" y="23626"/>
                    <a:pt x="14404" y="14404"/>
                  </a:cubicBezTo>
                  <a:cubicBezTo>
                    <a:pt x="23626" y="5181"/>
                    <a:pt x="36135" y="0"/>
                    <a:pt x="49177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742880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8877" y="3981314"/>
            <a:ext cx="9411104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 #quantidade de vezes que será ligado o interruptor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sequencias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input()</a:t>
            </a:r>
            <a:r>
              <a:rPr lang="en-US" b="true" sz="2088" spc="-125" u="none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.split()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range(N):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posicao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int(sequencias[i]) # convete para inteiro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posicao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== 1: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</a:t>
            </a: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= 1 - A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# realiza o toggle (mudança de estado)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else: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</a:t>
            </a: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= 1 - A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B = 1 - B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print(A)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print(B)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7219476" cy="5457057"/>
            <a:chOff x="0" y="0"/>
            <a:chExt cx="1965383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5383" cy="1485594"/>
            </a:xfrm>
            <a:custGeom>
              <a:avLst/>
              <a:gdLst/>
              <a:ahLst/>
              <a:cxnLst/>
              <a:rect r="r" b="b" t="t" l="l"/>
              <a:pathLst>
                <a:path h="1485594" w="1965383">
                  <a:moveTo>
                    <a:pt x="68631" y="0"/>
                  </a:moveTo>
                  <a:lnTo>
                    <a:pt x="1896752" y="0"/>
                  </a:lnTo>
                  <a:cubicBezTo>
                    <a:pt x="1934656" y="0"/>
                    <a:pt x="1965383" y="30727"/>
                    <a:pt x="1965383" y="68631"/>
                  </a:cubicBezTo>
                  <a:lnTo>
                    <a:pt x="1965383" y="1416962"/>
                  </a:lnTo>
                  <a:cubicBezTo>
                    <a:pt x="1965383" y="1454866"/>
                    <a:pt x="1934656" y="1485594"/>
                    <a:pt x="1896752" y="1485594"/>
                  </a:cubicBezTo>
                  <a:lnTo>
                    <a:pt x="68631" y="1485594"/>
                  </a:lnTo>
                  <a:cubicBezTo>
                    <a:pt x="30727" y="1485594"/>
                    <a:pt x="0" y="1454866"/>
                    <a:pt x="0" y="1416962"/>
                  </a:cubicBezTo>
                  <a:lnTo>
                    <a:pt x="0" y="68631"/>
                  </a:lnTo>
                  <a:cubicBezTo>
                    <a:pt x="0" y="30727"/>
                    <a:pt x="30727" y="0"/>
                    <a:pt x="6863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65383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6512817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outra solução para este problema utilizando mais métodos para simplificar o código: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método map() mapeia e cada valor recebido para inteiro.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^= operação de toggle (alternar).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913905" y="3462648"/>
            <a:ext cx="10075469" cy="6018173"/>
            <a:chOff x="0" y="0"/>
            <a:chExt cx="2742880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2880" cy="1638348"/>
            </a:xfrm>
            <a:custGeom>
              <a:avLst/>
              <a:gdLst/>
              <a:ahLst/>
              <a:cxnLst/>
              <a:rect r="r" b="b" t="t" l="l"/>
              <a:pathLst>
                <a:path h="1638348" w="2742880">
                  <a:moveTo>
                    <a:pt x="49177" y="0"/>
                  </a:moveTo>
                  <a:lnTo>
                    <a:pt x="2693703" y="0"/>
                  </a:lnTo>
                  <a:cubicBezTo>
                    <a:pt x="2706745" y="0"/>
                    <a:pt x="2719254" y="5181"/>
                    <a:pt x="2728476" y="14404"/>
                  </a:cubicBezTo>
                  <a:cubicBezTo>
                    <a:pt x="2737699" y="23626"/>
                    <a:pt x="2742880" y="36135"/>
                    <a:pt x="2742880" y="49177"/>
                  </a:cubicBezTo>
                  <a:lnTo>
                    <a:pt x="2742880" y="1589171"/>
                  </a:lnTo>
                  <a:cubicBezTo>
                    <a:pt x="2742880" y="1602214"/>
                    <a:pt x="2737699" y="1614722"/>
                    <a:pt x="2728476" y="1623945"/>
                  </a:cubicBezTo>
                  <a:cubicBezTo>
                    <a:pt x="2719254" y="1633167"/>
                    <a:pt x="2706745" y="1638348"/>
                    <a:pt x="2693703" y="1638348"/>
                  </a:cubicBezTo>
                  <a:lnTo>
                    <a:pt x="49177" y="1638348"/>
                  </a:lnTo>
                  <a:cubicBezTo>
                    <a:pt x="36135" y="1638348"/>
                    <a:pt x="23626" y="1633167"/>
                    <a:pt x="14404" y="1623945"/>
                  </a:cubicBezTo>
                  <a:cubicBezTo>
                    <a:pt x="5181" y="1614722"/>
                    <a:pt x="0" y="1602214"/>
                    <a:pt x="0" y="1589171"/>
                  </a:cubicBezTo>
                  <a:lnTo>
                    <a:pt x="0" y="49177"/>
                  </a:lnTo>
                  <a:cubicBezTo>
                    <a:pt x="0" y="36135"/>
                    <a:pt x="5181" y="23626"/>
                    <a:pt x="14404" y="14404"/>
                  </a:cubicBezTo>
                  <a:cubicBezTo>
                    <a:pt x="23626" y="5181"/>
                    <a:pt x="36135" y="0"/>
                    <a:pt x="49177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742880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8877" y="3981314"/>
            <a:ext cx="9411104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=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0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  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sequencias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</a:t>
            </a: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map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</a:t>
            </a:r>
            <a:r>
              <a:rPr lang="en-US" b="true" sz="2088" spc="-125" u="none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input().</a:t>
            </a:r>
            <a:r>
              <a:rPr lang="en-US" b="true" sz="2088" spc="-125" u="none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split()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 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comando in sequencias: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comando == 1: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</a:t>
            </a: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^= 1 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# Alterna A (toggle)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else: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</a:t>
            </a: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^= 1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# Alterna A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</a:t>
            </a:r>
            <a:r>
              <a:rPr lang="en-US" b="true" sz="2088" spc="-125" u="none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 ^= 1</a:t>
            </a: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# Alterna B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print(A)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  <a:r>
              <a:rPr lang="en-US" b="true" sz="2088" spc="-125" u="none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print(B)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LÂMPADAS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21743" y="1974054"/>
            <a:ext cx="12700733" cy="6711940"/>
            <a:chOff x="0" y="0"/>
            <a:chExt cx="3457565" cy="18272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7565" cy="1827215"/>
            </a:xfrm>
            <a:custGeom>
              <a:avLst/>
              <a:gdLst/>
              <a:ahLst/>
              <a:cxnLst/>
              <a:rect r="r" b="b" t="t" l="l"/>
              <a:pathLst>
                <a:path h="1827215" w="3457565">
                  <a:moveTo>
                    <a:pt x="39012" y="0"/>
                  </a:moveTo>
                  <a:lnTo>
                    <a:pt x="3418553" y="0"/>
                  </a:lnTo>
                  <a:cubicBezTo>
                    <a:pt x="3428899" y="0"/>
                    <a:pt x="3438822" y="4110"/>
                    <a:pt x="3446138" y="11426"/>
                  </a:cubicBezTo>
                  <a:cubicBezTo>
                    <a:pt x="3453454" y="18743"/>
                    <a:pt x="3457565" y="28665"/>
                    <a:pt x="3457565" y="39012"/>
                  </a:cubicBezTo>
                  <a:lnTo>
                    <a:pt x="3457565" y="1788202"/>
                  </a:lnTo>
                  <a:cubicBezTo>
                    <a:pt x="3457565" y="1809748"/>
                    <a:pt x="3440098" y="1827215"/>
                    <a:pt x="3418553" y="1827215"/>
                  </a:cubicBezTo>
                  <a:lnTo>
                    <a:pt x="39012" y="1827215"/>
                  </a:lnTo>
                  <a:cubicBezTo>
                    <a:pt x="17466" y="1827215"/>
                    <a:pt x="0" y="1809748"/>
                    <a:pt x="0" y="1788202"/>
                  </a:cubicBezTo>
                  <a:lnTo>
                    <a:pt x="0" y="39012"/>
                  </a:lnTo>
                  <a:cubicBezTo>
                    <a:pt x="0" y="28665"/>
                    <a:pt x="4110" y="18743"/>
                    <a:pt x="11426" y="11426"/>
                  </a:cubicBezTo>
                  <a:cubicBezTo>
                    <a:pt x="18743" y="4110"/>
                    <a:pt x="28665" y="0"/>
                    <a:pt x="390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457565" cy="185579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41561" y="2237157"/>
            <a:ext cx="11861096" cy="657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 a proximidade da Copa do Mundo, o fluxo de pessoas nas filas para compra de ingressos aumentou consideravelmente. Como as filas estão cada vez maiores, pessoas menos pacientes tendem a desistir da compra de ingressos e acabam deixando as filas, liberando assim vaga para outras pessoas. Quando uma pessoa deixa a fila, todas as pessoas que estavam atrás dela dão um passo a frente, sendo assim nunca existe um espaço vago entre duas pessoas. A fila inicialmente contém N pessoas, cada uma com um identificador diferente.</a:t>
            </a:r>
          </a:p>
          <a:p>
            <a:pPr algn="just">
              <a:lnSpc>
                <a:spcPts val="3458"/>
              </a:lnSpc>
              <a:spcBef>
                <a:spcPct val="0"/>
              </a:spcBef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Joãozinho sabe o estado inicial dela e os identificadores em ordem das pessoas que deixaram a fila. Sabendo que após o estado inicial nenhuma pessoa entrou mais na fila, Joãozinho deseja saber o estado final da fila.</a:t>
            </a:r>
          </a:p>
          <a:p>
            <a:pPr algn="just">
              <a:lnSpc>
                <a:spcPts val="3458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71179" y="510912"/>
            <a:ext cx="2250565" cy="2250565"/>
          </a:xfrm>
          <a:custGeom>
            <a:avLst/>
            <a:gdLst/>
            <a:ahLst/>
            <a:cxnLst/>
            <a:rect r="r" b="b" t="t" l="l"/>
            <a:pathLst>
              <a:path h="2250565" w="2250565">
                <a:moveTo>
                  <a:pt x="0" y="0"/>
                </a:moveTo>
                <a:lnTo>
                  <a:pt x="2250564" y="0"/>
                </a:lnTo>
                <a:lnTo>
                  <a:pt x="2250564" y="2250564"/>
                </a:lnTo>
                <a:lnTo>
                  <a:pt x="0" y="2250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22476" y="7370801"/>
            <a:ext cx="2336864" cy="2336864"/>
          </a:xfrm>
          <a:custGeom>
            <a:avLst/>
            <a:gdLst/>
            <a:ahLst/>
            <a:cxnLst/>
            <a:rect r="r" b="b" t="t" l="l"/>
            <a:pathLst>
              <a:path h="2336864" w="2336864">
                <a:moveTo>
                  <a:pt x="0" y="0"/>
                </a:moveTo>
                <a:lnTo>
                  <a:pt x="2336864" y="0"/>
                </a:lnTo>
                <a:lnTo>
                  <a:pt x="2336864" y="2336864"/>
                </a:lnTo>
                <a:lnTo>
                  <a:pt x="0" y="2336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FILA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7098" y="1590865"/>
            <a:ext cx="17020199" cy="4879991"/>
            <a:chOff x="0" y="0"/>
            <a:chExt cx="4633468" cy="1328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33468" cy="1328497"/>
            </a:xfrm>
            <a:custGeom>
              <a:avLst/>
              <a:gdLst/>
              <a:ahLst/>
              <a:cxnLst/>
              <a:rect r="r" b="b" t="t" l="l"/>
              <a:pathLst>
                <a:path h="1328497" w="4633468">
                  <a:moveTo>
                    <a:pt x="29111" y="0"/>
                  </a:moveTo>
                  <a:lnTo>
                    <a:pt x="4604357" y="0"/>
                  </a:lnTo>
                  <a:cubicBezTo>
                    <a:pt x="4612077" y="0"/>
                    <a:pt x="4619482" y="3067"/>
                    <a:pt x="4624941" y="8527"/>
                  </a:cubicBezTo>
                  <a:cubicBezTo>
                    <a:pt x="4630401" y="13986"/>
                    <a:pt x="4633468" y="21391"/>
                    <a:pt x="4633468" y="29111"/>
                  </a:cubicBezTo>
                  <a:lnTo>
                    <a:pt x="4633468" y="1299385"/>
                  </a:lnTo>
                  <a:cubicBezTo>
                    <a:pt x="4633468" y="1315463"/>
                    <a:pt x="4620434" y="1328497"/>
                    <a:pt x="4604357" y="1328497"/>
                  </a:cubicBezTo>
                  <a:lnTo>
                    <a:pt x="29111" y="1328497"/>
                  </a:lnTo>
                  <a:cubicBezTo>
                    <a:pt x="21391" y="1328497"/>
                    <a:pt x="13986" y="1325430"/>
                    <a:pt x="8527" y="1319970"/>
                  </a:cubicBezTo>
                  <a:cubicBezTo>
                    <a:pt x="3067" y="1314511"/>
                    <a:pt x="0" y="1307106"/>
                    <a:pt x="0" y="1299385"/>
                  </a:cubicBezTo>
                  <a:lnTo>
                    <a:pt x="0" y="29111"/>
                  </a:lnTo>
                  <a:cubicBezTo>
                    <a:pt x="0" y="13034"/>
                    <a:pt x="13034" y="0"/>
                    <a:pt x="2911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633468" cy="135707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7642" y="1730716"/>
            <a:ext cx="16235577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linha contém um inteiro N representando a quantidade de pessoas inicialmente na fila. A segunda linha contém N inteiros representando os identificadores das pessoas na fila. O primeiro identificador corresponde ao identificador da primeira pessoa na fila. É garantido que duas pessoas diferentes não possuem o mesmo identificador. A terceira linha contém um inteiro M representando a quantidade de pessoas que deixaram a fila. A quarta linha contém M inteiros representando os identificadores das pessoas que deixaram a fila, na ordem em que elas saíram. É garantido que um mesmo identificador não aparece duas vezes nessa lista.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imprimir uma linha contedo N-M inteiros com os identificadores das pessoas que permaneceram na fila, em ordem de chegada.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2707110" y="6566105"/>
            <a:ext cx="12420175" cy="3167376"/>
            <a:chOff x="0" y="0"/>
            <a:chExt cx="3381187" cy="8622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53256" y="6762750"/>
            <a:ext cx="3764144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8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5 100 9 81 70 33 2 1000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9 33 5</a:t>
            </a:r>
          </a:p>
          <a:p>
            <a:pPr algn="just">
              <a:lnSpc>
                <a:spcPts val="3233"/>
              </a:lnSpc>
            </a:pP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258423" y="6762750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FILA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8259" y="6784725"/>
            <a:ext cx="3924681" cy="2341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567" spc="-154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100 81 70 2 1000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354087" y="6988348"/>
            <a:ext cx="2336864" cy="2336864"/>
          </a:xfrm>
          <a:custGeom>
            <a:avLst/>
            <a:gdLst/>
            <a:ahLst/>
            <a:cxnLst/>
            <a:rect r="r" b="b" t="t" l="l"/>
            <a:pathLst>
              <a:path h="2336864" w="2336864">
                <a:moveTo>
                  <a:pt x="0" y="0"/>
                </a:moveTo>
                <a:lnTo>
                  <a:pt x="2336865" y="0"/>
                </a:lnTo>
                <a:lnTo>
                  <a:pt x="2336865" y="2336865"/>
                </a:lnTo>
                <a:lnTo>
                  <a:pt x="0" y="2336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8472427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resolver esse exercício podemos tratar todos os dados como String, sem a necessidade de transformamos para Int. 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estarmos lidando com um grande volume de input, utilizamos o método set(). para termos uma unicidade, eficiência, além de oferecer operações de conjutos (união, diferença e intersecção), o qual estaremos implicitamente utilizando.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fila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input().split()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saidas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(input().split())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FILA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28964"/>
            <a:ext cx="8472427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montarmos as variáveis e arrays, criamos um terceiro array. Este recebe a nova fila, no qual recebe apenas os identificadores que não estão no array ‘saidas’.</a:t>
            </a: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Essa prática se chama </a:t>
            </a: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compressão de lista</a:t>
            </a: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Printamos usando o join para saída ficar padronizada com o pedido no enunciado.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81314"/>
            <a:ext cx="7339261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fila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input().split()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saidas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(input().split())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fila_final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[p for p in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fila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if p not in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saidas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]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 ".</a:t>
            </a:r>
            <a:r>
              <a:rPr lang="en-US" b="true" sz="2088" spc="-125">
                <a:solidFill>
                  <a:srgbClr val="FFE05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join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(fila_final))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FILA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46352" y="1787015"/>
            <a:ext cx="10007376" cy="6637124"/>
            <a:chOff x="0" y="0"/>
            <a:chExt cx="2724343" cy="18068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4343" cy="1806847"/>
            </a:xfrm>
            <a:custGeom>
              <a:avLst/>
              <a:gdLst/>
              <a:ahLst/>
              <a:cxnLst/>
              <a:rect r="r" b="b" t="t" l="l"/>
              <a:pathLst>
                <a:path h="1806847" w="2724343">
                  <a:moveTo>
                    <a:pt x="49512" y="0"/>
                  </a:moveTo>
                  <a:lnTo>
                    <a:pt x="2674831" y="0"/>
                  </a:lnTo>
                  <a:cubicBezTo>
                    <a:pt x="2687962" y="0"/>
                    <a:pt x="2700556" y="5216"/>
                    <a:pt x="2709841" y="14502"/>
                  </a:cubicBezTo>
                  <a:cubicBezTo>
                    <a:pt x="2719126" y="23787"/>
                    <a:pt x="2724343" y="36380"/>
                    <a:pt x="2724343" y="49512"/>
                  </a:cubicBezTo>
                  <a:lnTo>
                    <a:pt x="2724343" y="1757336"/>
                  </a:lnTo>
                  <a:cubicBezTo>
                    <a:pt x="2724343" y="1770467"/>
                    <a:pt x="2719126" y="1783061"/>
                    <a:pt x="2709841" y="1792346"/>
                  </a:cubicBezTo>
                  <a:cubicBezTo>
                    <a:pt x="2700556" y="1801631"/>
                    <a:pt x="2687962" y="1806847"/>
                    <a:pt x="2674831" y="1806847"/>
                  </a:cubicBezTo>
                  <a:lnTo>
                    <a:pt x="49512" y="1806847"/>
                  </a:lnTo>
                  <a:cubicBezTo>
                    <a:pt x="36380" y="1806847"/>
                    <a:pt x="23787" y="1801631"/>
                    <a:pt x="14502" y="1792346"/>
                  </a:cubicBezTo>
                  <a:cubicBezTo>
                    <a:pt x="5216" y="1783061"/>
                    <a:pt x="0" y="1770467"/>
                    <a:pt x="0" y="1757336"/>
                  </a:cubicBezTo>
                  <a:lnTo>
                    <a:pt x="0" y="49512"/>
                  </a:lnTo>
                  <a:cubicBezTo>
                    <a:pt x="0" y="36380"/>
                    <a:pt x="5216" y="23787"/>
                    <a:pt x="14502" y="14502"/>
                  </a:cubicBezTo>
                  <a:cubicBezTo>
                    <a:pt x="23787" y="5216"/>
                    <a:pt x="36380" y="0"/>
                    <a:pt x="495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724343" cy="183542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400180" y="1636194"/>
            <a:ext cx="6159719" cy="5515532"/>
            <a:chOff x="0" y="0"/>
            <a:chExt cx="90773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7731" cy="812800"/>
            </a:xfrm>
            <a:custGeom>
              <a:avLst/>
              <a:gdLst/>
              <a:ahLst/>
              <a:cxnLst/>
              <a:rect r="r" b="b" t="t" l="l"/>
              <a:pathLst>
                <a:path h="812800" w="907731">
                  <a:moveTo>
                    <a:pt x="28908" y="0"/>
                  </a:moveTo>
                  <a:lnTo>
                    <a:pt x="878823" y="0"/>
                  </a:lnTo>
                  <a:cubicBezTo>
                    <a:pt x="894789" y="0"/>
                    <a:pt x="907731" y="12942"/>
                    <a:pt x="907731" y="28908"/>
                  </a:cubicBezTo>
                  <a:lnTo>
                    <a:pt x="907731" y="783892"/>
                  </a:lnTo>
                  <a:cubicBezTo>
                    <a:pt x="907731" y="799858"/>
                    <a:pt x="894789" y="812800"/>
                    <a:pt x="878823" y="812800"/>
                  </a:cubicBezTo>
                  <a:lnTo>
                    <a:pt x="28908" y="812800"/>
                  </a:lnTo>
                  <a:cubicBezTo>
                    <a:pt x="12942" y="812800"/>
                    <a:pt x="0" y="799858"/>
                    <a:pt x="0" y="783892"/>
                  </a:cubicBezTo>
                  <a:lnTo>
                    <a:pt x="0" y="28908"/>
                  </a:lnTo>
                  <a:cubicBezTo>
                    <a:pt x="0" y="12942"/>
                    <a:pt x="12942" y="0"/>
                    <a:pt x="28908" y="0"/>
                  </a:cubicBezTo>
                  <a:close/>
                </a:path>
              </a:pathLst>
            </a:custGeom>
            <a:blipFill>
              <a:blip r:embed="rId4"/>
              <a:stretch>
                <a:fillRect l="-28461" t="0" r="-28461" b="0"/>
              </a:stretch>
            </a:blipFill>
            <a:ln w="13335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777142" y="2050118"/>
            <a:ext cx="9345795" cy="613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  <a:spcBef>
                <a:spcPct val="0"/>
              </a:spcBef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Flíper é um tipo de jogo onde uma bolinha de metal cai por um labirinto de caminhos até chegar na parte de baixo do labirinto. A quantidade de pontos que o jogador ganha depende do caminho que a bolinha seguir. O jogador pode controlar o percurso da bolinha mudando a posição de algumas portinhas do labirinto. Cada portinha pode estar na posição 0, que significa virada para a esquerda, ou na posição 1 que quer dizer virada para a direita. Considere o flíper da figura abaixo, que tem duas portinhas. A portinha P está na posição 1 e a portinha R, na posição 0. Desse jeito, a bolinha vai cair pelo caminho B.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FLÍPER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812544" y="7261264"/>
            <a:ext cx="7334990" cy="2552231"/>
            <a:chOff x="0" y="0"/>
            <a:chExt cx="1996830" cy="6948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96830" cy="694803"/>
            </a:xfrm>
            <a:custGeom>
              <a:avLst/>
              <a:gdLst/>
              <a:ahLst/>
              <a:cxnLst/>
              <a:rect r="r" b="b" t="t" l="l"/>
              <a:pathLst>
                <a:path h="694803" w="1996830">
                  <a:moveTo>
                    <a:pt x="67551" y="0"/>
                  </a:moveTo>
                  <a:lnTo>
                    <a:pt x="1929279" y="0"/>
                  </a:lnTo>
                  <a:cubicBezTo>
                    <a:pt x="1966586" y="0"/>
                    <a:pt x="1996830" y="30243"/>
                    <a:pt x="1996830" y="67551"/>
                  </a:cubicBezTo>
                  <a:lnTo>
                    <a:pt x="1996830" y="627252"/>
                  </a:lnTo>
                  <a:cubicBezTo>
                    <a:pt x="1996830" y="664559"/>
                    <a:pt x="1966586" y="694803"/>
                    <a:pt x="1929279" y="694803"/>
                  </a:cubicBezTo>
                  <a:lnTo>
                    <a:pt x="67551" y="694803"/>
                  </a:lnTo>
                  <a:cubicBezTo>
                    <a:pt x="30243" y="694803"/>
                    <a:pt x="0" y="664559"/>
                    <a:pt x="0" y="627252"/>
                  </a:cubicBezTo>
                  <a:lnTo>
                    <a:pt x="0" y="67551"/>
                  </a:lnTo>
                  <a:cubicBezTo>
                    <a:pt x="0" y="30243"/>
                    <a:pt x="30243" y="0"/>
                    <a:pt x="6755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996830" cy="72337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074196" y="7725269"/>
            <a:ext cx="6811687" cy="140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Você deve escrever um programa que, dadas as posições das portinhas P e R, neste flíper da figura, diga por qual dos três caminhos, A, B ou C, a bolinha vai cair!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7098" y="1590865"/>
            <a:ext cx="17020199" cy="4879991"/>
            <a:chOff x="0" y="0"/>
            <a:chExt cx="4633468" cy="1328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33468" cy="1328497"/>
            </a:xfrm>
            <a:custGeom>
              <a:avLst/>
              <a:gdLst/>
              <a:ahLst/>
              <a:cxnLst/>
              <a:rect r="r" b="b" t="t" l="l"/>
              <a:pathLst>
                <a:path h="1328497" w="4633468">
                  <a:moveTo>
                    <a:pt x="29111" y="0"/>
                  </a:moveTo>
                  <a:lnTo>
                    <a:pt x="4604357" y="0"/>
                  </a:lnTo>
                  <a:cubicBezTo>
                    <a:pt x="4612077" y="0"/>
                    <a:pt x="4619482" y="3067"/>
                    <a:pt x="4624941" y="8527"/>
                  </a:cubicBezTo>
                  <a:cubicBezTo>
                    <a:pt x="4630401" y="13986"/>
                    <a:pt x="4633468" y="21391"/>
                    <a:pt x="4633468" y="29111"/>
                  </a:cubicBezTo>
                  <a:lnTo>
                    <a:pt x="4633468" y="1299385"/>
                  </a:lnTo>
                  <a:cubicBezTo>
                    <a:pt x="4633468" y="1315463"/>
                    <a:pt x="4620434" y="1328497"/>
                    <a:pt x="4604357" y="1328497"/>
                  </a:cubicBezTo>
                  <a:lnTo>
                    <a:pt x="29111" y="1328497"/>
                  </a:lnTo>
                  <a:cubicBezTo>
                    <a:pt x="21391" y="1328497"/>
                    <a:pt x="13986" y="1325430"/>
                    <a:pt x="8527" y="1319970"/>
                  </a:cubicBezTo>
                  <a:cubicBezTo>
                    <a:pt x="3067" y="1314511"/>
                    <a:pt x="0" y="1307106"/>
                    <a:pt x="0" y="1299385"/>
                  </a:cubicBezTo>
                  <a:lnTo>
                    <a:pt x="0" y="29111"/>
                  </a:lnTo>
                  <a:cubicBezTo>
                    <a:pt x="0" y="13034"/>
                    <a:pt x="13034" y="0"/>
                    <a:pt x="2911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633468" cy="135707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7642" y="1730716"/>
            <a:ext cx="16235577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entrada é composta por apenas uma linha contendo dois números P e R, indicando as posições das duas portinhas do flíper da figura.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saída do s</a:t>
            </a: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eu programa deve ser também apenas uma linha, contendo uma letra maiúscula que indica o caminho por onde a bolinha vai cair: "A", "B" ou "C".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número P pode ser 0 ou 1. O número R pode ser 0 ou 1.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2707110" y="6566105"/>
            <a:ext cx="12420175" cy="3167376"/>
            <a:chOff x="0" y="0"/>
            <a:chExt cx="3381187" cy="8622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53256" y="6762750"/>
            <a:ext cx="3764144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</a:t>
            </a:r>
          </a:p>
          <a:p>
            <a:pPr algn="just">
              <a:lnSpc>
                <a:spcPts val="3233"/>
              </a:lnSpc>
            </a:pP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258423" y="6762750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78259" y="6784725"/>
            <a:ext cx="3924681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567" spc="-154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0 0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FLÍPER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8472427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Definimos uma função que recebe os parâmetros P e R, chamada: ‘saida’</a:t>
            </a: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Dentro dela fazemos a verificação em qual caminho a bola irá cair.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Como nossa entrada é um vetor, tratamos ela como um array e fazemos a transformação dos dados de entrada para inteiros. 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Passamos na chamada da função as posições de P e R.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66443"/>
            <a:ext cx="7339261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saida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(P, R):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P == 0 and R == 0: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print("C")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elif P == 1 and R == 0: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print("B")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else: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print("A")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list(map(int,input().split()))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saida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(entrada[0], entrada[1])</a:t>
            </a: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FLÍPER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24565" y="1824938"/>
            <a:ext cx="16812948" cy="5776506"/>
            <a:chOff x="0" y="0"/>
            <a:chExt cx="4577047" cy="15725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7047" cy="1572558"/>
            </a:xfrm>
            <a:custGeom>
              <a:avLst/>
              <a:gdLst/>
              <a:ahLst/>
              <a:cxnLst/>
              <a:rect r="r" b="b" t="t" l="l"/>
              <a:pathLst>
                <a:path h="1572558" w="4577047">
                  <a:moveTo>
                    <a:pt x="29470" y="0"/>
                  </a:moveTo>
                  <a:lnTo>
                    <a:pt x="4547577" y="0"/>
                  </a:lnTo>
                  <a:cubicBezTo>
                    <a:pt x="4555393" y="0"/>
                    <a:pt x="4562889" y="3105"/>
                    <a:pt x="4568416" y="8632"/>
                  </a:cubicBezTo>
                  <a:cubicBezTo>
                    <a:pt x="4573943" y="14158"/>
                    <a:pt x="4577047" y="21654"/>
                    <a:pt x="4577047" y="29470"/>
                  </a:cubicBezTo>
                  <a:lnTo>
                    <a:pt x="4577047" y="1543088"/>
                  </a:lnTo>
                  <a:cubicBezTo>
                    <a:pt x="4577047" y="1550904"/>
                    <a:pt x="4573943" y="1558400"/>
                    <a:pt x="4568416" y="1563927"/>
                  </a:cubicBezTo>
                  <a:cubicBezTo>
                    <a:pt x="4562889" y="1569453"/>
                    <a:pt x="4555393" y="1572558"/>
                    <a:pt x="4547577" y="1572558"/>
                  </a:cubicBezTo>
                  <a:lnTo>
                    <a:pt x="29470" y="1572558"/>
                  </a:lnTo>
                  <a:cubicBezTo>
                    <a:pt x="21654" y="1572558"/>
                    <a:pt x="14158" y="1569453"/>
                    <a:pt x="8632" y="1563927"/>
                  </a:cubicBezTo>
                  <a:cubicBezTo>
                    <a:pt x="3105" y="1558400"/>
                    <a:pt x="0" y="1550904"/>
                    <a:pt x="0" y="1543088"/>
                  </a:cubicBezTo>
                  <a:lnTo>
                    <a:pt x="0" y="29470"/>
                  </a:lnTo>
                  <a:cubicBezTo>
                    <a:pt x="0" y="21654"/>
                    <a:pt x="3105" y="14158"/>
                    <a:pt x="8632" y="8632"/>
                  </a:cubicBezTo>
                  <a:cubicBezTo>
                    <a:pt x="14158" y="3105"/>
                    <a:pt x="21654" y="0"/>
                    <a:pt x="2947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577047" cy="16011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75020" y="2147806"/>
            <a:ext cx="15912036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Joãozinho acaba de mudar de escola e a primeira coisa que percebeu na nova escola é que a gangorra do parquinho não é simétrica, uma das extremidades é mais longa que a outra. Após brincar algumas vezes com um amigo de mesmo peso, ele percebeu que quando está em uma extremidade, a gangorra se desequilibra para o lado dele (ou seja, ele fica na parte de baixo, e o amigo na parte de cima), mas quando eles trocam de lado, a gangorra se desequilibra para o lado do amigo. Sem entender a situação, Joãozinho pediu ajuda a outro amigo de outra série, que explicou que o comprimento do lado interfere no equilíbrio da gangorra, pois a gangorra estará equilibrada quando</a:t>
            </a:r>
          </a:p>
          <a:p>
            <a:pPr algn="just">
              <a:lnSpc>
                <a:spcPts val="3458"/>
              </a:lnSpc>
            </a:pPr>
          </a:p>
          <a:p>
            <a:pPr algn="ctr">
              <a:lnSpc>
                <a:spcPts val="3458"/>
              </a:lnSpc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*C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=P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*C</a:t>
            </a: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</a:p>
          <a:p>
            <a:pPr algn="just">
              <a:lnSpc>
                <a:spcPts val="345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2469350" y="7370801"/>
            <a:ext cx="14327461" cy="2552231"/>
            <a:chOff x="0" y="0"/>
            <a:chExt cx="3900414" cy="6948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0415" cy="694803"/>
            </a:xfrm>
            <a:custGeom>
              <a:avLst/>
              <a:gdLst/>
              <a:ahLst/>
              <a:cxnLst/>
              <a:rect r="r" b="b" t="t" l="l"/>
              <a:pathLst>
                <a:path h="694803" w="3900415">
                  <a:moveTo>
                    <a:pt x="34583" y="0"/>
                  </a:moveTo>
                  <a:lnTo>
                    <a:pt x="3865832" y="0"/>
                  </a:lnTo>
                  <a:cubicBezTo>
                    <a:pt x="3875004" y="0"/>
                    <a:pt x="3883800" y="3644"/>
                    <a:pt x="3890285" y="10129"/>
                  </a:cubicBezTo>
                  <a:cubicBezTo>
                    <a:pt x="3896771" y="16615"/>
                    <a:pt x="3900415" y="25411"/>
                    <a:pt x="3900415" y="34583"/>
                  </a:cubicBezTo>
                  <a:lnTo>
                    <a:pt x="3900415" y="660220"/>
                  </a:lnTo>
                  <a:cubicBezTo>
                    <a:pt x="3900415" y="669392"/>
                    <a:pt x="3896771" y="678188"/>
                    <a:pt x="3890285" y="684674"/>
                  </a:cubicBezTo>
                  <a:cubicBezTo>
                    <a:pt x="3883800" y="691159"/>
                    <a:pt x="3875004" y="694803"/>
                    <a:pt x="3865832" y="694803"/>
                  </a:cubicBezTo>
                  <a:lnTo>
                    <a:pt x="34583" y="694803"/>
                  </a:lnTo>
                  <a:cubicBezTo>
                    <a:pt x="25411" y="694803"/>
                    <a:pt x="16615" y="691159"/>
                    <a:pt x="10129" y="684674"/>
                  </a:cubicBezTo>
                  <a:cubicBezTo>
                    <a:pt x="3644" y="678188"/>
                    <a:pt x="0" y="669392"/>
                    <a:pt x="0" y="660220"/>
                  </a:cubicBezTo>
                  <a:lnTo>
                    <a:pt x="0" y="34583"/>
                  </a:lnTo>
                  <a:cubicBezTo>
                    <a:pt x="0" y="25411"/>
                    <a:pt x="3644" y="16615"/>
                    <a:pt x="10129" y="10129"/>
                  </a:cubicBezTo>
                  <a:cubicBezTo>
                    <a:pt x="16615" y="3644"/>
                    <a:pt x="25411" y="0"/>
                    <a:pt x="34583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900414" cy="72337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870453" y="7583231"/>
            <a:ext cx="13525255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80"/>
              </a:lnSpc>
              <a:spcBef>
                <a:spcPct val="0"/>
              </a:spcBef>
            </a:pP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on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 P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P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são os pesos da criança no lado esquerdo e direito, respectivamente, e C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C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são os comprimentos da gangorra do lado esquerdo e direito, respectivamente.</a:t>
            </a:r>
          </a:p>
          <a:p>
            <a:pPr algn="just">
              <a:lnSpc>
                <a:spcPts val="2780"/>
              </a:lnSpc>
              <a:spcBef>
                <a:spcPct val="0"/>
              </a:spcBef>
            </a:pPr>
            <a:r>
              <a:rPr lang="en-US" b="true" sz="2317" spc="-1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 a equação, Joãozinho já consegue dizer se a gangorra está equilibrada ou não mas, além disso, ele quer saber para qual lado a gangorra descerá caso esteja desequilibrada.</a:t>
            </a:r>
          </a:p>
          <a:p>
            <a:pPr algn="just">
              <a:lnSpc>
                <a:spcPts val="278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GANGORRA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142967"/>
            <a:ext cx="12420175" cy="4569042"/>
            <a:chOff x="0" y="0"/>
            <a:chExt cx="3381187" cy="12438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243846"/>
            </a:xfrm>
            <a:custGeom>
              <a:avLst/>
              <a:gdLst/>
              <a:ahLst/>
              <a:cxnLst/>
              <a:rect r="r" b="b" t="t" l="l"/>
              <a:pathLst>
                <a:path h="124384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203953"/>
                  </a:lnTo>
                  <a:cubicBezTo>
                    <a:pt x="3381187" y="1225985"/>
                    <a:pt x="3363326" y="1243846"/>
                    <a:pt x="3341294" y="1243846"/>
                  </a:cubicBezTo>
                  <a:lnTo>
                    <a:pt x="39893" y="1243846"/>
                  </a:lnTo>
                  <a:cubicBezTo>
                    <a:pt x="17861" y="1243846"/>
                    <a:pt x="0" y="1225985"/>
                    <a:pt x="0" y="120395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27242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363019"/>
            <a:ext cx="11599086" cy="394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  <a:spcBef>
                <a:spcPct val="0"/>
              </a:spcBef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Dois amigos, Alice e Bob, estão jogando um jogo muito simples, em que um deles grita ou "par" ou "ímpar" e o outro imediatamente responde ao contrário, respectivamente "ímpar" ou "par". Em seguida, ambos exibem ao mesmo tempo uma mão cada um, em que alguns dedos estão estendidos e outros dobrados. Então eles contam o número total de dedos estendidos. Se a soma for par, quem gritou "par" ganha. Se a soma for ímpar, quem gritou "ímpar" ganha.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JOGO DE PAR OU ÍMPAR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2933913" y="6712009"/>
            <a:ext cx="12420175" cy="3167376"/>
            <a:chOff x="0" y="0"/>
            <a:chExt cx="3381187" cy="8622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521154" y="6858560"/>
            <a:ext cx="11544954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exemplo, suponhamos que a Alice gritou "par" e o Bob respondeu "ímpar". Em seguida, Alice não deixou nenhum dos seus dedos estendidos, ao passo que Bob deixou três dedos estendidos. A soma então é três, que é ímpar, portanto Bob ganhou. Seu programa deve determinar quem ganhou, tendo a informação de quem gritou par e o número de dedos estendidos de cada um.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7098" y="1590865"/>
            <a:ext cx="17020199" cy="4879991"/>
            <a:chOff x="0" y="0"/>
            <a:chExt cx="4633468" cy="1328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33468" cy="1328497"/>
            </a:xfrm>
            <a:custGeom>
              <a:avLst/>
              <a:gdLst/>
              <a:ahLst/>
              <a:cxnLst/>
              <a:rect r="r" b="b" t="t" l="l"/>
              <a:pathLst>
                <a:path h="1328497" w="4633468">
                  <a:moveTo>
                    <a:pt x="29111" y="0"/>
                  </a:moveTo>
                  <a:lnTo>
                    <a:pt x="4604357" y="0"/>
                  </a:lnTo>
                  <a:cubicBezTo>
                    <a:pt x="4612077" y="0"/>
                    <a:pt x="4619482" y="3067"/>
                    <a:pt x="4624941" y="8527"/>
                  </a:cubicBezTo>
                  <a:cubicBezTo>
                    <a:pt x="4630401" y="13986"/>
                    <a:pt x="4633468" y="21391"/>
                    <a:pt x="4633468" y="29111"/>
                  </a:cubicBezTo>
                  <a:lnTo>
                    <a:pt x="4633468" y="1299385"/>
                  </a:lnTo>
                  <a:cubicBezTo>
                    <a:pt x="4633468" y="1315463"/>
                    <a:pt x="4620434" y="1328497"/>
                    <a:pt x="4604357" y="1328497"/>
                  </a:cubicBezTo>
                  <a:lnTo>
                    <a:pt x="29111" y="1328497"/>
                  </a:lnTo>
                  <a:cubicBezTo>
                    <a:pt x="21391" y="1328497"/>
                    <a:pt x="13986" y="1325430"/>
                    <a:pt x="8527" y="1319970"/>
                  </a:cubicBezTo>
                  <a:cubicBezTo>
                    <a:pt x="3067" y="1314511"/>
                    <a:pt x="0" y="1307106"/>
                    <a:pt x="0" y="1299385"/>
                  </a:cubicBezTo>
                  <a:lnTo>
                    <a:pt x="0" y="29111"/>
                  </a:lnTo>
                  <a:cubicBezTo>
                    <a:pt x="0" y="13034"/>
                    <a:pt x="13034" y="0"/>
                    <a:pt x="29111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633468" cy="135707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7642" y="1730716"/>
            <a:ext cx="16235577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e única linha da entrada contém 4 inteiros, P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C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P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C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nesta ordem.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</a:t>
            </a: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eu programa deve produzir uma única linha, contendo um único inteiro. Se a gangorra estiver equilibrada, imprima "0". Se ela estiver desequilibrada de modo que a criança esquerda esteja na parte de baixo, imprima "-1", senão, imprima "1".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número P pode ser 0 ou 1. O número R pode ser 0 ou 1.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2707110" y="6566105"/>
            <a:ext cx="12420175" cy="3167376"/>
            <a:chOff x="0" y="0"/>
            <a:chExt cx="3381187" cy="8622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53256" y="6762750"/>
            <a:ext cx="376414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30 100 60 50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58423" y="6762750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78259" y="6784725"/>
            <a:ext cx="392468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567" spc="-154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40 40 38 60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080"/>
              </a:lnSpc>
            </a:pPr>
            <a:r>
              <a:rPr lang="en-US" b="true" sz="2567" spc="-15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GANGORRA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2014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2878" y="3752130"/>
            <a:ext cx="8472427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Nesta questão faremos uma abordagem direto na main. Criamos as variáveis P1,C1,P2 e C2 e utilizamos da flexibilidade do Python para adicionar cada um dos valores que vieram como vetor em uma variável, usando o map + split.</a:t>
            </a:r>
          </a:p>
          <a:p>
            <a:pPr algn="just">
              <a:lnSpc>
                <a:spcPts val="3599"/>
              </a:lnSpc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fazer as verificações do equilíbrio da gangorra, fizemos os cálculos direto no if.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5905" y="3462648"/>
            <a:ext cx="8043469" cy="6018173"/>
            <a:chOff x="0" y="0"/>
            <a:chExt cx="2189702" cy="1638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9702" cy="1638348"/>
            </a:xfrm>
            <a:custGeom>
              <a:avLst/>
              <a:gdLst/>
              <a:ahLst/>
              <a:cxnLst/>
              <a:rect r="r" b="b" t="t" l="l"/>
              <a:pathLst>
                <a:path h="1638348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576748"/>
                  </a:lnTo>
                  <a:cubicBezTo>
                    <a:pt x="2189702" y="1593085"/>
                    <a:pt x="2183212" y="1608753"/>
                    <a:pt x="2171659" y="1620306"/>
                  </a:cubicBezTo>
                  <a:cubicBezTo>
                    <a:pt x="2160107" y="1631858"/>
                    <a:pt x="2144438" y="1638348"/>
                    <a:pt x="2128101" y="1638348"/>
                  </a:cubicBezTo>
                  <a:lnTo>
                    <a:pt x="61601" y="1638348"/>
                  </a:lnTo>
                  <a:cubicBezTo>
                    <a:pt x="45263" y="1638348"/>
                    <a:pt x="29595" y="1631858"/>
                    <a:pt x="18042" y="1620306"/>
                  </a:cubicBezTo>
                  <a:cubicBezTo>
                    <a:pt x="6490" y="1608753"/>
                    <a:pt x="0" y="1593085"/>
                    <a:pt x="0" y="1576748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189702" cy="16669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00720" y="3966443"/>
            <a:ext cx="7339261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P1, C1, P2, C2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</a:t>
            </a: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map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</a:t>
            </a:r>
            <a:r>
              <a:rPr lang="en-US" b="true" sz="2088" spc="-125">
                <a:solidFill>
                  <a:srgbClr val="FFE05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input().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split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if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P1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==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P2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print("0")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elif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P1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C1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&gt;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P2 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*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C2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print("-1")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else</a:t>
            </a: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print("1")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GANGORRA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90284" y="1721792"/>
            <a:ext cx="12420175" cy="4451652"/>
            <a:chOff x="0" y="0"/>
            <a:chExt cx="3381187" cy="12118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211889"/>
            </a:xfrm>
            <a:custGeom>
              <a:avLst/>
              <a:gdLst/>
              <a:ahLst/>
              <a:cxnLst/>
              <a:rect r="r" b="b" t="t" l="l"/>
              <a:pathLst>
                <a:path h="121188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171995"/>
                  </a:lnTo>
                  <a:cubicBezTo>
                    <a:pt x="3381187" y="1194028"/>
                    <a:pt x="3363326" y="1211889"/>
                    <a:pt x="3341294" y="1211889"/>
                  </a:cubicBezTo>
                  <a:lnTo>
                    <a:pt x="39893" y="1211889"/>
                  </a:lnTo>
                  <a:cubicBezTo>
                    <a:pt x="17861" y="1211889"/>
                    <a:pt x="0" y="1194028"/>
                    <a:pt x="0" y="11719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24046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06910" y="1880085"/>
            <a:ext cx="2238861" cy="2238861"/>
          </a:xfrm>
          <a:custGeom>
            <a:avLst/>
            <a:gdLst/>
            <a:ahLst/>
            <a:cxnLst/>
            <a:rect r="r" b="b" t="t" l="l"/>
            <a:pathLst>
              <a:path h="2238861" w="2238861">
                <a:moveTo>
                  <a:pt x="0" y="0"/>
                </a:moveTo>
                <a:lnTo>
                  <a:pt x="2238861" y="0"/>
                </a:lnTo>
                <a:lnTo>
                  <a:pt x="2238861" y="2238861"/>
                </a:lnTo>
                <a:lnTo>
                  <a:pt x="0" y="2238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740508">
            <a:off x="1028700" y="6492923"/>
            <a:ext cx="1981894" cy="1981894"/>
          </a:xfrm>
          <a:custGeom>
            <a:avLst/>
            <a:gdLst/>
            <a:ahLst/>
            <a:cxnLst/>
            <a:rect r="r" b="b" t="t" l="l"/>
            <a:pathLst>
              <a:path h="1981894" w="1981894">
                <a:moveTo>
                  <a:pt x="0" y="0"/>
                </a:moveTo>
                <a:lnTo>
                  <a:pt x="1981894" y="0"/>
                </a:lnTo>
                <a:lnTo>
                  <a:pt x="1981894" y="1981894"/>
                </a:lnTo>
                <a:lnTo>
                  <a:pt x="0" y="1981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8903537">
            <a:off x="2232282" y="4615783"/>
            <a:ext cx="2069237" cy="2069237"/>
          </a:xfrm>
          <a:custGeom>
            <a:avLst/>
            <a:gdLst/>
            <a:ahLst/>
            <a:cxnLst/>
            <a:rect r="r" b="b" t="t" l="l"/>
            <a:pathLst>
              <a:path h="2069237" w="2069237">
                <a:moveTo>
                  <a:pt x="0" y="0"/>
                </a:moveTo>
                <a:lnTo>
                  <a:pt x="2069237" y="0"/>
                </a:lnTo>
                <a:lnTo>
                  <a:pt x="2069237" y="2069237"/>
                </a:lnTo>
                <a:lnTo>
                  <a:pt x="0" y="206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47030"/>
            <a:ext cx="15818438" cy="12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JOGO DE PAR OU ÍMPAR </a:t>
            </a:r>
          </a:p>
          <a:p>
            <a:pPr algn="ctr" marL="0" indent="0" lvl="0">
              <a:lnSpc>
                <a:spcPts val="103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100828" y="1861643"/>
            <a:ext cx="11599086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</a:t>
            </a: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 contém três linhas, cada uma com um número inteiro, P, D_1 e D_2, nesta ordem. Se P = 0 então Alice gritou "par", ao passo que se P=1 então Bob gritou "par". Os números D_1 e D_2 indicam, respectivamente, o número de dedos estendidos da Alice e do Bob.</a:t>
            </a:r>
          </a:p>
          <a:p>
            <a:pPr algn="just">
              <a:lnSpc>
                <a:spcPts val="2400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deverá imprimir uma única linha, contendo um único número inteiro, que deve ser 0 se Alice foi a ganhadora, ou 1 se Bob foi o ganhador.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4633045" y="6424387"/>
            <a:ext cx="12420175" cy="3167376"/>
            <a:chOff x="0" y="0"/>
            <a:chExt cx="3381187" cy="8622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268611" y="6880430"/>
            <a:ext cx="2230427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579978" y="6880430"/>
            <a:ext cx="2230427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709210" y="6880430"/>
            <a:ext cx="2230427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268611" y="6470855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47030"/>
            <a:ext cx="15818438" cy="12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JOGO DE PAR OU ÍMPAR </a:t>
            </a:r>
          </a:p>
          <a:p>
            <a:pPr algn="ctr" marL="0" indent="0" lvl="0">
              <a:lnSpc>
                <a:spcPts val="1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2878" y="3883057"/>
            <a:ext cx="8472427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Primeiro:</a:t>
            </a: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Precisamos entender o que estamos recebendo de entrada, no caso: P, D1 e D2. </a:t>
            </a: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‘P’ representa quem escolheu par;</a:t>
            </a: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 número de dados da primeira mão;</a:t>
            </a:r>
          </a:p>
          <a:p>
            <a:pPr algn="just" marL="647695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 número de dedos da segunda mão;</a:t>
            </a:r>
          </a:p>
          <a:p>
            <a:pPr algn="just">
              <a:lnSpc>
                <a:spcPts val="3599"/>
              </a:lnSpc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Assim, elencamos também três variáveis para essas entradas.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945905" y="3462648"/>
            <a:ext cx="8043469" cy="5457057"/>
            <a:chOff x="0" y="0"/>
            <a:chExt cx="2189702" cy="14855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8970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423993"/>
                  </a:lnTo>
                  <a:cubicBezTo>
                    <a:pt x="2189702" y="1458014"/>
                    <a:pt x="2162122" y="1485594"/>
                    <a:pt x="2128101" y="1485594"/>
                  </a:cubicBezTo>
                  <a:lnTo>
                    <a:pt x="61601" y="1485594"/>
                  </a:lnTo>
                  <a:cubicBezTo>
                    <a:pt x="45263" y="1485594"/>
                    <a:pt x="29595" y="1479104"/>
                    <a:pt x="18042" y="1467551"/>
                  </a:cubicBezTo>
                  <a:cubicBezTo>
                    <a:pt x="6490" y="1455999"/>
                    <a:pt x="0" y="1440330"/>
                    <a:pt x="0" y="1423993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8970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300720" y="3981314"/>
            <a:ext cx="4748483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47030"/>
            <a:ext cx="15818438" cy="12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JOGO DE PAR OU ÍMPAR </a:t>
            </a:r>
          </a:p>
          <a:p>
            <a:pPr algn="ctr" marL="0" indent="0" lvl="0">
              <a:lnSpc>
                <a:spcPts val="1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2878" y="3883057"/>
            <a:ext cx="847242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adicionar uma variável que realiza a operação mod (%), que retorna o resto da divisão entre dois números. Essa operação é especialmente útil para verificar se um número é par ou ímpar, pois ao dividir um número por 2, o resto será 0 se for par e 1 se for ímpar.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945905" y="3462648"/>
            <a:ext cx="8043469" cy="5457057"/>
            <a:chOff x="0" y="0"/>
            <a:chExt cx="2189702" cy="14855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8970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423993"/>
                  </a:lnTo>
                  <a:cubicBezTo>
                    <a:pt x="2189702" y="1458014"/>
                    <a:pt x="2162122" y="1485594"/>
                    <a:pt x="2128101" y="1485594"/>
                  </a:cubicBezTo>
                  <a:lnTo>
                    <a:pt x="61601" y="1485594"/>
                  </a:lnTo>
                  <a:cubicBezTo>
                    <a:pt x="45263" y="1485594"/>
                    <a:pt x="29595" y="1479104"/>
                    <a:pt x="18042" y="1467551"/>
                  </a:cubicBezTo>
                  <a:cubicBezTo>
                    <a:pt x="6490" y="1455999"/>
                    <a:pt x="0" y="1440330"/>
                    <a:pt x="0" y="1423993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8970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300720" y="3981314"/>
            <a:ext cx="4748483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(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 % 2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3001" y="3462648"/>
            <a:ext cx="9072182" cy="5457057"/>
            <a:chOff x="0" y="0"/>
            <a:chExt cx="2469752" cy="1485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75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469752">
                  <a:moveTo>
                    <a:pt x="54616" y="0"/>
                  </a:moveTo>
                  <a:lnTo>
                    <a:pt x="2415136" y="0"/>
                  </a:lnTo>
                  <a:cubicBezTo>
                    <a:pt x="2429621" y="0"/>
                    <a:pt x="2443513" y="5754"/>
                    <a:pt x="2453755" y="15997"/>
                  </a:cubicBezTo>
                  <a:cubicBezTo>
                    <a:pt x="2463998" y="26239"/>
                    <a:pt x="2469752" y="40131"/>
                    <a:pt x="2469752" y="54616"/>
                  </a:cubicBezTo>
                  <a:lnTo>
                    <a:pt x="2469752" y="1430978"/>
                  </a:lnTo>
                  <a:cubicBezTo>
                    <a:pt x="2469752" y="1461141"/>
                    <a:pt x="2445300" y="1485594"/>
                    <a:pt x="2415136" y="1485594"/>
                  </a:cubicBezTo>
                  <a:lnTo>
                    <a:pt x="54616" y="1485594"/>
                  </a:lnTo>
                  <a:cubicBezTo>
                    <a:pt x="40131" y="1485594"/>
                    <a:pt x="26239" y="1479840"/>
                    <a:pt x="15997" y="1469597"/>
                  </a:cubicBezTo>
                  <a:cubicBezTo>
                    <a:pt x="5754" y="1459355"/>
                    <a:pt x="0" y="1445463"/>
                    <a:pt x="0" y="1430978"/>
                  </a:cubicBezTo>
                  <a:lnTo>
                    <a:pt x="0" y="54616"/>
                  </a:lnTo>
                  <a:cubicBezTo>
                    <a:pt x="0" y="40131"/>
                    <a:pt x="5754" y="26239"/>
                    <a:pt x="15997" y="15997"/>
                  </a:cubicBezTo>
                  <a:cubicBezTo>
                    <a:pt x="26239" y="5754"/>
                    <a:pt x="40131" y="0"/>
                    <a:pt x="54616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46975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47030"/>
            <a:ext cx="15818438" cy="12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JOGO DE PAR OU ÍMPAR </a:t>
            </a:r>
          </a:p>
          <a:p>
            <a:pPr algn="ctr" marL="0" indent="0" lvl="0">
              <a:lnSpc>
                <a:spcPts val="1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7065695" y="1721792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2878" y="3883057"/>
            <a:ext cx="8472427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Agora, precisamos fazer as verificações de pariedade e de vitória.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isso podemos fazer a seguinte solução: 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Abrangendo o resultado se Bob ou Alice acertou.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945905" y="3462648"/>
            <a:ext cx="8043469" cy="5457057"/>
            <a:chOff x="0" y="0"/>
            <a:chExt cx="2189702" cy="14855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89702" cy="1485594"/>
            </a:xfrm>
            <a:custGeom>
              <a:avLst/>
              <a:gdLst/>
              <a:ahLst/>
              <a:cxnLst/>
              <a:rect r="r" b="b" t="t" l="l"/>
              <a:pathLst>
                <a:path h="1485594" w="2189702">
                  <a:moveTo>
                    <a:pt x="61601" y="0"/>
                  </a:moveTo>
                  <a:lnTo>
                    <a:pt x="2128101" y="0"/>
                  </a:lnTo>
                  <a:cubicBezTo>
                    <a:pt x="2144438" y="0"/>
                    <a:pt x="2160107" y="6490"/>
                    <a:pt x="2171659" y="18042"/>
                  </a:cubicBezTo>
                  <a:cubicBezTo>
                    <a:pt x="2183212" y="29595"/>
                    <a:pt x="2189702" y="45263"/>
                    <a:pt x="2189702" y="61601"/>
                  </a:cubicBezTo>
                  <a:lnTo>
                    <a:pt x="2189702" y="1423993"/>
                  </a:lnTo>
                  <a:cubicBezTo>
                    <a:pt x="2189702" y="1458014"/>
                    <a:pt x="2162122" y="1485594"/>
                    <a:pt x="2128101" y="1485594"/>
                  </a:cubicBezTo>
                  <a:lnTo>
                    <a:pt x="61601" y="1485594"/>
                  </a:lnTo>
                  <a:cubicBezTo>
                    <a:pt x="45263" y="1485594"/>
                    <a:pt x="29595" y="1479104"/>
                    <a:pt x="18042" y="1467551"/>
                  </a:cubicBezTo>
                  <a:cubicBezTo>
                    <a:pt x="6490" y="1455999"/>
                    <a:pt x="0" y="1440330"/>
                    <a:pt x="0" y="1423993"/>
                  </a:cubicBezTo>
                  <a:lnTo>
                    <a:pt x="0" y="61601"/>
                  </a:lnTo>
                  <a:cubicBezTo>
                    <a:pt x="0" y="45263"/>
                    <a:pt x="6490" y="29595"/>
                    <a:pt x="18042" y="18042"/>
                  </a:cubicBezTo>
                  <a:cubicBezTo>
                    <a:pt x="29595" y="6490"/>
                    <a:pt x="45263" y="0"/>
                    <a:pt x="61601" y="0"/>
                  </a:cubicBezTo>
                  <a:close/>
                </a:path>
              </a:pathLst>
            </a:custGeom>
            <a:solidFill>
              <a:srgbClr val="1B1E2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89702" cy="15141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300720" y="3981314"/>
            <a:ext cx="5824247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nput())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= int(input())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 (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D1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 </a:t>
            </a:r>
            <a:r>
              <a:rPr lang="en-US" b="true" sz="2088" spc="-125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D2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) % 2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if </a:t>
            </a:r>
            <a:r>
              <a:rPr lang="en-US" b="true" sz="2088" spc="-125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resultado </a:t>
            </a: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== P: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print(0)  # Alice acertou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else:</a:t>
            </a:r>
          </a:p>
          <a:p>
            <a:pPr algn="just">
              <a:lnSpc>
                <a:spcPts val="2505"/>
              </a:lnSpc>
            </a:pPr>
            <a:r>
              <a:rPr lang="en-US" b="true" sz="2088" spc="-125">
                <a:solidFill>
                  <a:srgbClr val="EBE9E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print(1)  # Bob acertou</a:t>
            </a:r>
          </a:p>
          <a:p>
            <a:pPr algn="just">
              <a:lnSpc>
                <a:spcPts val="2505"/>
              </a:lnSpc>
            </a:pPr>
          </a:p>
          <a:p>
            <a:pPr algn="just">
              <a:lnSpc>
                <a:spcPts val="2505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2119063" y="2335533"/>
            <a:ext cx="3235025" cy="973022"/>
            <a:chOff x="0" y="0"/>
            <a:chExt cx="975234" cy="2933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5234" cy="293328"/>
            </a:xfrm>
            <a:custGeom>
              <a:avLst/>
              <a:gdLst/>
              <a:ahLst/>
              <a:cxnLst/>
              <a:rect r="r" b="b" t="t" l="l"/>
              <a:pathLst>
                <a:path h="293328" w="975234">
                  <a:moveTo>
                    <a:pt x="146664" y="0"/>
                  </a:moveTo>
                  <a:lnTo>
                    <a:pt x="828570" y="0"/>
                  </a:lnTo>
                  <a:cubicBezTo>
                    <a:pt x="867468" y="0"/>
                    <a:pt x="904772" y="15452"/>
                    <a:pt x="932277" y="42957"/>
                  </a:cubicBezTo>
                  <a:cubicBezTo>
                    <a:pt x="959782" y="70462"/>
                    <a:pt x="975234" y="107766"/>
                    <a:pt x="975234" y="146664"/>
                  </a:cubicBezTo>
                  <a:lnTo>
                    <a:pt x="975234" y="146664"/>
                  </a:lnTo>
                  <a:cubicBezTo>
                    <a:pt x="975234" y="185562"/>
                    <a:pt x="959782" y="222867"/>
                    <a:pt x="932277" y="250371"/>
                  </a:cubicBezTo>
                  <a:cubicBezTo>
                    <a:pt x="904772" y="277876"/>
                    <a:pt x="867468" y="293328"/>
                    <a:pt x="828570" y="293328"/>
                  </a:cubicBezTo>
                  <a:lnTo>
                    <a:pt x="146664" y="293328"/>
                  </a:lnTo>
                  <a:cubicBezTo>
                    <a:pt x="107766" y="293328"/>
                    <a:pt x="70462" y="277876"/>
                    <a:pt x="42957" y="250371"/>
                  </a:cubicBezTo>
                  <a:cubicBezTo>
                    <a:pt x="15452" y="222867"/>
                    <a:pt x="0" y="185562"/>
                    <a:pt x="0" y="146664"/>
                  </a:cubicBezTo>
                  <a:lnTo>
                    <a:pt x="0" y="146664"/>
                  </a:lnTo>
                  <a:cubicBezTo>
                    <a:pt x="0" y="107766"/>
                    <a:pt x="15452" y="70462"/>
                    <a:pt x="42957" y="42957"/>
                  </a:cubicBezTo>
                  <a:cubicBezTo>
                    <a:pt x="70462" y="15452"/>
                    <a:pt x="107766" y="0"/>
                    <a:pt x="14666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975234" cy="36952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607252" y="3059060"/>
            <a:ext cx="12420175" cy="4569042"/>
            <a:chOff x="0" y="0"/>
            <a:chExt cx="3381187" cy="12438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243846"/>
            </a:xfrm>
            <a:custGeom>
              <a:avLst/>
              <a:gdLst/>
              <a:ahLst/>
              <a:cxnLst/>
              <a:rect r="r" b="b" t="t" l="l"/>
              <a:pathLst>
                <a:path h="124384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203953"/>
                  </a:lnTo>
                  <a:cubicBezTo>
                    <a:pt x="3381187" y="1225985"/>
                    <a:pt x="3363326" y="1243846"/>
                    <a:pt x="3341294" y="1243846"/>
                  </a:cubicBezTo>
                  <a:lnTo>
                    <a:pt x="39893" y="1243846"/>
                  </a:lnTo>
                  <a:cubicBezTo>
                    <a:pt x="17861" y="1243846"/>
                    <a:pt x="0" y="1225985"/>
                    <a:pt x="0" y="120395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27242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80661" y="2232468"/>
            <a:ext cx="1653183" cy="1653183"/>
          </a:xfrm>
          <a:custGeom>
            <a:avLst/>
            <a:gdLst/>
            <a:ahLst/>
            <a:cxnLst/>
            <a:rect r="r" b="b" t="t" l="l"/>
            <a:pathLst>
              <a:path h="1653183" w="1653183">
                <a:moveTo>
                  <a:pt x="0" y="0"/>
                </a:moveTo>
                <a:lnTo>
                  <a:pt x="1653182" y="0"/>
                </a:lnTo>
                <a:lnTo>
                  <a:pt x="1653182" y="1653183"/>
                </a:lnTo>
                <a:lnTo>
                  <a:pt x="0" y="165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8374" y="5908320"/>
            <a:ext cx="2590816" cy="2590816"/>
          </a:xfrm>
          <a:custGeom>
            <a:avLst/>
            <a:gdLst/>
            <a:ahLst/>
            <a:cxnLst/>
            <a:rect r="r" b="b" t="t" l="l"/>
            <a:pathLst>
              <a:path h="2590816" w="2590816">
                <a:moveTo>
                  <a:pt x="0" y="0"/>
                </a:moveTo>
                <a:lnTo>
                  <a:pt x="2590816" y="0"/>
                </a:lnTo>
                <a:lnTo>
                  <a:pt x="2590816" y="2590816"/>
                </a:lnTo>
                <a:lnTo>
                  <a:pt x="0" y="2590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039372">
            <a:off x="14730390" y="7005646"/>
            <a:ext cx="2256659" cy="2264710"/>
          </a:xfrm>
          <a:custGeom>
            <a:avLst/>
            <a:gdLst/>
            <a:ahLst/>
            <a:cxnLst/>
            <a:rect r="r" b="b" t="t" l="l"/>
            <a:pathLst>
              <a:path h="2264710" w="2256659">
                <a:moveTo>
                  <a:pt x="0" y="0"/>
                </a:moveTo>
                <a:lnTo>
                  <a:pt x="2256660" y="0"/>
                </a:lnTo>
                <a:lnTo>
                  <a:pt x="2256660" y="2264711"/>
                </a:lnTo>
                <a:lnTo>
                  <a:pt x="0" y="2264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43" r="-6421" b="-3199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17796" y="3590981"/>
            <a:ext cx="11599086" cy="350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  <a:spcBef>
                <a:spcPct val="0"/>
              </a:spcBef>
            </a:pPr>
            <a:r>
              <a:rPr lang="en-US" b="true" sz="2881" spc="-17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administradores da Fazenda Fartura planejam criar uma nova plantação de morangos, no formato retangular. Eles têm vários locais possíveis para a nova plantação, com diferentes dimensões de comprimento e largura. Para os administradores, o melhor local é aquele que tem a maior área. Eles gostariam de ter um programa de computador que, dadas as dimensões de dois locais, determina o que tem maior área. Você pode ajudá-los?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27310" y="9923032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07098" y="1590865"/>
            <a:ext cx="12420175" cy="4702595"/>
            <a:chOff x="0" y="0"/>
            <a:chExt cx="3381187" cy="12802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280204"/>
            </a:xfrm>
            <a:custGeom>
              <a:avLst/>
              <a:gdLst/>
              <a:ahLst/>
              <a:cxnLst/>
              <a:rect r="r" b="b" t="t" l="l"/>
              <a:pathLst>
                <a:path h="1280204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240310"/>
                  </a:lnTo>
                  <a:cubicBezTo>
                    <a:pt x="3381187" y="1262343"/>
                    <a:pt x="3363326" y="1280204"/>
                    <a:pt x="3341294" y="1280204"/>
                  </a:cubicBezTo>
                  <a:lnTo>
                    <a:pt x="39893" y="1280204"/>
                  </a:lnTo>
                  <a:cubicBezTo>
                    <a:pt x="17861" y="1280204"/>
                    <a:pt x="0" y="1262343"/>
                    <a:pt x="0" y="124031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387EB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30877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7642" y="1730716"/>
            <a:ext cx="11599086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entrada contém quatro linhas, cada uma contendo um número inteiro. As duas primeiras linhas indicam as dimensões (comprimento e largura) de um dos possíveis locais. As duas últimas linhas indicam as dimensões (comprimento e largura) de um outro possível local para a plantação de morangos. As dimensões são dadas em metros.</a:t>
            </a:r>
          </a:p>
          <a:p>
            <a:pPr algn="just">
              <a:lnSpc>
                <a:spcPts val="2400"/>
              </a:lnSpc>
              <a:spcBef>
                <a:spcPct val="0"/>
              </a:spcBef>
            </a:pPr>
          </a:p>
          <a:p>
            <a:pPr algn="just">
              <a:lnSpc>
                <a:spcPts val="3599"/>
              </a:lnSpc>
              <a:spcBef>
                <a:spcPct val="0"/>
              </a:spcBef>
            </a:pPr>
            <a:r>
              <a:rPr lang="en-US" b="true" sz="2999" spc="-179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b="true" sz="2499" spc="-149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escrever uma linha contendo um único inteiro, a área, em metros quadrados, do melhor local para a plantação, entre os dois locais dados na entrada.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10405" y="9842705"/>
            <a:ext cx="647759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b="true" sz="2100" spc="-126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fase 1 - programação nível júnior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4633045" y="6424387"/>
            <a:ext cx="12420175" cy="3167376"/>
            <a:chOff x="0" y="0"/>
            <a:chExt cx="3381187" cy="8622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81187" cy="862266"/>
            </a:xfrm>
            <a:custGeom>
              <a:avLst/>
              <a:gdLst/>
              <a:ahLst/>
              <a:cxnLst/>
              <a:rect r="r" b="b" t="t" l="l"/>
              <a:pathLst>
                <a:path h="86226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822372"/>
                  </a:lnTo>
                  <a:cubicBezTo>
                    <a:pt x="3381187" y="844405"/>
                    <a:pt x="3363326" y="862266"/>
                    <a:pt x="3341294" y="862266"/>
                  </a:cubicBezTo>
                  <a:lnTo>
                    <a:pt x="39893" y="862266"/>
                  </a:lnTo>
                  <a:cubicBezTo>
                    <a:pt x="17861" y="862266"/>
                    <a:pt x="0" y="844405"/>
                    <a:pt x="0" y="8223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381187" cy="8908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63444" y="6470855"/>
            <a:ext cx="2230427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8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11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56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</a:t>
            </a: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16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16728" y="6470855"/>
            <a:ext cx="2230427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12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38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456</a:t>
            </a:r>
          </a:p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</a:p>
          <a:p>
            <a:pPr algn="just">
              <a:lnSpc>
                <a:spcPts val="323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268611" y="6470855"/>
            <a:ext cx="22304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3"/>
              </a:lnSpc>
            </a:pPr>
            <a:r>
              <a:rPr lang="en-US" b="true" sz="2694" spc="-16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4781" y="447030"/>
            <a:ext cx="16192516" cy="118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13"/>
              </a:lnSpc>
              <a:spcBef>
                <a:spcPct val="0"/>
              </a:spcBef>
            </a:pPr>
            <a:r>
              <a:rPr lang="en-US" sz="6313" i="true" spc="-650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PLANTAÇÃO DE MORANGOS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DAGjW8zR3Bk</dc:identifier>
  <dcterms:modified xsi:type="dcterms:W3CDTF">2011-08-01T06:04:30Z</dcterms:modified>
  <cp:revision>1</cp:revision>
  <dc:title>Maratona OBI Nivel programacao</dc:title>
</cp:coreProperties>
</file>