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ugaki" charset="1" panose="00000000000000000000"/>
      <p:regular r:id="rId16"/>
    </p:embeddedFont>
    <p:embeddedFont>
      <p:font typeface="Bugaki Italics" charset="1" panose="00000000000000000000"/>
      <p:regular r:id="rId17"/>
    </p:embeddedFont>
    <p:embeddedFont>
      <p:font typeface="Space Mono Bold" charset="1" panose="02000809030000020004"/>
      <p:regular r:id="rId18"/>
    </p:embeddedFont>
    <p:embeddedFont>
      <p:font typeface="Open Sans Extra Bold" charset="1" panose="020B09060308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2966356" y="3515763"/>
            <a:ext cx="13805342" cy="5158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40"/>
              </a:lnSpc>
            </a:pPr>
            <a:r>
              <a:rPr lang="en-US" sz="15402" spc="-1586">
                <a:solidFill>
                  <a:srgbClr val="F2EFEB"/>
                </a:solidFill>
                <a:latin typeface="Bugaki"/>
                <a:ea typeface="Bugaki"/>
                <a:cs typeface="Bugaki"/>
                <a:sym typeface="Bugaki"/>
              </a:rPr>
              <a:t>MARATONA OBI</a:t>
            </a:r>
          </a:p>
          <a:p>
            <a:pPr algn="ctr">
              <a:lnSpc>
                <a:spcPts val="8369"/>
              </a:lnSpc>
            </a:pPr>
            <a:r>
              <a:rPr lang="en-US" sz="8628" i="true" spc="-888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JÚNIOR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b="true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i="true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55964" y="8343483"/>
            <a:ext cx="85760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https://forms.gle/Q1BYFnKxjyKuCC647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b="true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75120" y="3591510"/>
            <a:ext cx="493776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i="true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0949" y="5487392"/>
            <a:ext cx="15516169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56"/>
              </a:lnSpc>
              <a:spcBef>
                <a:spcPct val="0"/>
              </a:spcBef>
            </a:pPr>
            <a:r>
              <a:rPr lang="en-US" b="true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revisar alguns conceitos que foram vistos anteriormente. Após isso realizaremos alguns exercícios.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b="true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933913" y="1947707"/>
            <a:ext cx="12420175" cy="2508115"/>
            <a:chOff x="0" y="0"/>
            <a:chExt cx="16560233" cy="33441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6560233" cy="3344154"/>
              <a:chOff x="0" y="0"/>
              <a:chExt cx="3381187" cy="68279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381187" cy="682793"/>
              </a:xfrm>
              <a:custGeom>
                <a:avLst/>
                <a:gdLst/>
                <a:ahLst/>
                <a:cxnLst/>
                <a:rect r="r" b="b" t="t" l="l"/>
                <a:pathLst>
                  <a:path h="682793" w="3381187">
                    <a:moveTo>
                      <a:pt x="39893" y="0"/>
                    </a:moveTo>
                    <a:lnTo>
                      <a:pt x="3341294" y="0"/>
                    </a:lnTo>
                    <a:cubicBezTo>
                      <a:pt x="3363326" y="0"/>
                      <a:pt x="3381187" y="17861"/>
                      <a:pt x="3381187" y="39893"/>
                    </a:cubicBezTo>
                    <a:lnTo>
                      <a:pt x="3381187" y="642900"/>
                    </a:lnTo>
                    <a:cubicBezTo>
                      <a:pt x="3381187" y="664932"/>
                      <a:pt x="3363326" y="682793"/>
                      <a:pt x="3341294" y="682793"/>
                    </a:cubicBezTo>
                    <a:lnTo>
                      <a:pt x="39893" y="682793"/>
                    </a:lnTo>
                    <a:cubicBezTo>
                      <a:pt x="17861" y="682793"/>
                      <a:pt x="0" y="664932"/>
                      <a:pt x="0" y="642900"/>
                    </a:cubicBezTo>
                    <a:lnTo>
                      <a:pt x="0" y="39893"/>
                    </a:lnTo>
                    <a:cubicBezTo>
                      <a:pt x="0" y="17861"/>
                      <a:pt x="17861" y="0"/>
                      <a:pt x="3989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3381187" cy="711368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547393" y="293402"/>
              <a:ext cx="15465448" cy="2603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Split é uma função capaz de separar uma string em várias substrings, utilizando um separador para definir o intervalo entre as substrings. Se não for definido um separador, o padrão é um espaço em branco. Além Disso, é possível adicionar um maxsplit para determinar o máximo de separações.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933913" y="4655847"/>
            <a:ext cx="2072605" cy="946015"/>
            <a:chOff x="0" y="0"/>
            <a:chExt cx="2763473" cy="126135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763473" cy="1261354"/>
              <a:chOff x="0" y="0"/>
              <a:chExt cx="564232" cy="25753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64233" cy="257537"/>
              </a:xfrm>
              <a:custGeom>
                <a:avLst/>
                <a:gdLst/>
                <a:ahLst/>
                <a:cxnLst/>
                <a:rect r="r" b="b" t="t" l="l"/>
                <a:pathLst>
                  <a:path h="257537" w="564233">
                    <a:moveTo>
                      <a:pt x="128769" y="0"/>
                    </a:moveTo>
                    <a:lnTo>
                      <a:pt x="435464" y="0"/>
                    </a:lnTo>
                    <a:cubicBezTo>
                      <a:pt x="506581" y="0"/>
                      <a:pt x="564233" y="57652"/>
                      <a:pt x="564233" y="128769"/>
                    </a:cubicBezTo>
                    <a:lnTo>
                      <a:pt x="564233" y="128769"/>
                    </a:lnTo>
                    <a:cubicBezTo>
                      <a:pt x="564233" y="162920"/>
                      <a:pt x="550666" y="195673"/>
                      <a:pt x="526517" y="219822"/>
                    </a:cubicBezTo>
                    <a:cubicBezTo>
                      <a:pt x="502368" y="243970"/>
                      <a:pt x="469616" y="257537"/>
                      <a:pt x="435464" y="257537"/>
                    </a:cubicBezTo>
                    <a:lnTo>
                      <a:pt x="128769" y="257537"/>
                    </a:lnTo>
                    <a:cubicBezTo>
                      <a:pt x="94617" y="257537"/>
                      <a:pt x="61864" y="243970"/>
                      <a:pt x="37715" y="219822"/>
                    </a:cubicBezTo>
                    <a:cubicBezTo>
                      <a:pt x="13567" y="195673"/>
                      <a:pt x="0" y="162920"/>
                      <a:pt x="0" y="128769"/>
                    </a:cubicBezTo>
                    <a:lnTo>
                      <a:pt x="0" y="128769"/>
                    </a:lnTo>
                    <a:cubicBezTo>
                      <a:pt x="0" y="94617"/>
                      <a:pt x="13567" y="61864"/>
                      <a:pt x="37715" y="37715"/>
                    </a:cubicBezTo>
                    <a:cubicBezTo>
                      <a:pt x="61864" y="13567"/>
                      <a:pt x="94617" y="0"/>
                      <a:pt x="128769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564232" cy="28611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91346" y="293402"/>
              <a:ext cx="2580782" cy="520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Exemplos: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5006518" y="4655847"/>
            <a:ext cx="10347570" cy="4553786"/>
          </a:xfrm>
          <a:custGeom>
            <a:avLst/>
            <a:gdLst/>
            <a:ahLst/>
            <a:cxnLst/>
            <a:rect r="r" b="b" t="t" l="l"/>
            <a:pathLst>
              <a:path h="4553786" w="10347570">
                <a:moveTo>
                  <a:pt x="0" y="0"/>
                </a:moveTo>
                <a:lnTo>
                  <a:pt x="10347569" y="0"/>
                </a:lnTo>
                <a:lnTo>
                  <a:pt x="10347569" y="4553786"/>
                </a:lnTo>
                <a:lnTo>
                  <a:pt x="0" y="45537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34781" y="427980"/>
            <a:ext cx="1581843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SPLIT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933913" y="1947707"/>
            <a:ext cx="12420175" cy="1336540"/>
            <a:chOff x="0" y="0"/>
            <a:chExt cx="16560233" cy="17820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6560233" cy="1782054"/>
              <a:chOff x="0" y="0"/>
              <a:chExt cx="3381187" cy="36385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381187" cy="363851"/>
              </a:xfrm>
              <a:custGeom>
                <a:avLst/>
                <a:gdLst/>
                <a:ahLst/>
                <a:cxnLst/>
                <a:rect r="r" b="b" t="t" l="l"/>
                <a:pathLst>
                  <a:path h="363851" w="3381187">
                    <a:moveTo>
                      <a:pt x="39893" y="0"/>
                    </a:moveTo>
                    <a:lnTo>
                      <a:pt x="3341294" y="0"/>
                    </a:lnTo>
                    <a:cubicBezTo>
                      <a:pt x="3363326" y="0"/>
                      <a:pt x="3381187" y="17861"/>
                      <a:pt x="3381187" y="39893"/>
                    </a:cubicBezTo>
                    <a:lnTo>
                      <a:pt x="3381187" y="323958"/>
                    </a:lnTo>
                    <a:cubicBezTo>
                      <a:pt x="3381187" y="345990"/>
                      <a:pt x="3363326" y="363851"/>
                      <a:pt x="3341294" y="363851"/>
                    </a:cubicBezTo>
                    <a:lnTo>
                      <a:pt x="39893" y="363851"/>
                    </a:lnTo>
                    <a:cubicBezTo>
                      <a:pt x="17861" y="363851"/>
                      <a:pt x="0" y="345990"/>
                      <a:pt x="0" y="323958"/>
                    </a:cubicBezTo>
                    <a:lnTo>
                      <a:pt x="0" y="39893"/>
                    </a:lnTo>
                    <a:cubicBezTo>
                      <a:pt x="0" y="17861"/>
                      <a:pt x="17861" y="0"/>
                      <a:pt x="3989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3381187" cy="392426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547393" y="293402"/>
              <a:ext cx="15465448" cy="104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Map é uma função que aplica outra função a todos os itens de uma lista. Para usá-lá é necessário passar a função e a lista.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933913" y="3484272"/>
            <a:ext cx="2072605" cy="946015"/>
            <a:chOff x="0" y="0"/>
            <a:chExt cx="2763473" cy="126135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763473" cy="1261354"/>
              <a:chOff x="0" y="0"/>
              <a:chExt cx="564232" cy="25753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64233" cy="257537"/>
              </a:xfrm>
              <a:custGeom>
                <a:avLst/>
                <a:gdLst/>
                <a:ahLst/>
                <a:cxnLst/>
                <a:rect r="r" b="b" t="t" l="l"/>
                <a:pathLst>
                  <a:path h="257537" w="564233">
                    <a:moveTo>
                      <a:pt x="128769" y="0"/>
                    </a:moveTo>
                    <a:lnTo>
                      <a:pt x="435464" y="0"/>
                    </a:lnTo>
                    <a:cubicBezTo>
                      <a:pt x="506581" y="0"/>
                      <a:pt x="564233" y="57652"/>
                      <a:pt x="564233" y="128769"/>
                    </a:cubicBezTo>
                    <a:lnTo>
                      <a:pt x="564233" y="128769"/>
                    </a:lnTo>
                    <a:cubicBezTo>
                      <a:pt x="564233" y="162920"/>
                      <a:pt x="550666" y="195673"/>
                      <a:pt x="526517" y="219822"/>
                    </a:cubicBezTo>
                    <a:cubicBezTo>
                      <a:pt x="502368" y="243970"/>
                      <a:pt x="469616" y="257537"/>
                      <a:pt x="435464" y="257537"/>
                    </a:cubicBezTo>
                    <a:lnTo>
                      <a:pt x="128769" y="257537"/>
                    </a:lnTo>
                    <a:cubicBezTo>
                      <a:pt x="94617" y="257537"/>
                      <a:pt x="61864" y="243970"/>
                      <a:pt x="37715" y="219822"/>
                    </a:cubicBezTo>
                    <a:cubicBezTo>
                      <a:pt x="13567" y="195673"/>
                      <a:pt x="0" y="162920"/>
                      <a:pt x="0" y="128769"/>
                    </a:cubicBezTo>
                    <a:lnTo>
                      <a:pt x="0" y="128769"/>
                    </a:lnTo>
                    <a:cubicBezTo>
                      <a:pt x="0" y="94617"/>
                      <a:pt x="13567" y="61864"/>
                      <a:pt x="37715" y="37715"/>
                    </a:cubicBezTo>
                    <a:cubicBezTo>
                      <a:pt x="61864" y="13567"/>
                      <a:pt x="94617" y="0"/>
                      <a:pt x="128769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564232" cy="28611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91346" y="293402"/>
              <a:ext cx="2580782" cy="520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Exemplos: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5203063" y="3484272"/>
            <a:ext cx="9485686" cy="5392737"/>
          </a:xfrm>
          <a:custGeom>
            <a:avLst/>
            <a:gdLst/>
            <a:ahLst/>
            <a:cxnLst/>
            <a:rect r="r" b="b" t="t" l="l"/>
            <a:pathLst>
              <a:path h="5392737" w="9485686">
                <a:moveTo>
                  <a:pt x="0" y="0"/>
                </a:moveTo>
                <a:lnTo>
                  <a:pt x="9485685" y="0"/>
                </a:lnTo>
                <a:lnTo>
                  <a:pt x="9485685" y="5392737"/>
                </a:lnTo>
                <a:lnTo>
                  <a:pt x="0" y="53927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34781" y="427980"/>
            <a:ext cx="1581843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MAP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933913" y="1947707"/>
            <a:ext cx="12420175" cy="1727065"/>
            <a:chOff x="0" y="0"/>
            <a:chExt cx="16560233" cy="23027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6560233" cy="2302754"/>
              <a:chOff x="0" y="0"/>
              <a:chExt cx="3381187" cy="47016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381187" cy="470165"/>
              </a:xfrm>
              <a:custGeom>
                <a:avLst/>
                <a:gdLst/>
                <a:ahLst/>
                <a:cxnLst/>
                <a:rect r="r" b="b" t="t" l="l"/>
                <a:pathLst>
                  <a:path h="470165" w="3381187">
                    <a:moveTo>
                      <a:pt x="39893" y="0"/>
                    </a:moveTo>
                    <a:lnTo>
                      <a:pt x="3341294" y="0"/>
                    </a:lnTo>
                    <a:cubicBezTo>
                      <a:pt x="3363326" y="0"/>
                      <a:pt x="3381187" y="17861"/>
                      <a:pt x="3381187" y="39893"/>
                    </a:cubicBezTo>
                    <a:lnTo>
                      <a:pt x="3381187" y="430272"/>
                    </a:lnTo>
                    <a:cubicBezTo>
                      <a:pt x="3381187" y="452304"/>
                      <a:pt x="3363326" y="470165"/>
                      <a:pt x="3341294" y="470165"/>
                    </a:cubicBezTo>
                    <a:lnTo>
                      <a:pt x="39893" y="470165"/>
                    </a:lnTo>
                    <a:cubicBezTo>
                      <a:pt x="17861" y="470165"/>
                      <a:pt x="0" y="452304"/>
                      <a:pt x="0" y="430272"/>
                    </a:cubicBezTo>
                    <a:lnTo>
                      <a:pt x="0" y="39893"/>
                    </a:lnTo>
                    <a:cubicBezTo>
                      <a:pt x="0" y="17861"/>
                      <a:pt x="17861" y="0"/>
                      <a:pt x="3989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3381187" cy="498740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547393" y="293402"/>
              <a:ext cx="15465448" cy="1562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Join é uma função que une strings de uma lista em uma única string com os itens unidos pelo separador escolhido. Ela é o oposto do split, mas no join o uso de separador é obrigatório.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933913" y="3874797"/>
            <a:ext cx="2072605" cy="946015"/>
            <a:chOff x="0" y="0"/>
            <a:chExt cx="2763473" cy="126135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763473" cy="1261354"/>
              <a:chOff x="0" y="0"/>
              <a:chExt cx="564232" cy="25753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64233" cy="257537"/>
              </a:xfrm>
              <a:custGeom>
                <a:avLst/>
                <a:gdLst/>
                <a:ahLst/>
                <a:cxnLst/>
                <a:rect r="r" b="b" t="t" l="l"/>
                <a:pathLst>
                  <a:path h="257537" w="564233">
                    <a:moveTo>
                      <a:pt x="128769" y="0"/>
                    </a:moveTo>
                    <a:lnTo>
                      <a:pt x="435464" y="0"/>
                    </a:lnTo>
                    <a:cubicBezTo>
                      <a:pt x="506581" y="0"/>
                      <a:pt x="564233" y="57652"/>
                      <a:pt x="564233" y="128769"/>
                    </a:cubicBezTo>
                    <a:lnTo>
                      <a:pt x="564233" y="128769"/>
                    </a:lnTo>
                    <a:cubicBezTo>
                      <a:pt x="564233" y="162920"/>
                      <a:pt x="550666" y="195673"/>
                      <a:pt x="526517" y="219822"/>
                    </a:cubicBezTo>
                    <a:cubicBezTo>
                      <a:pt x="502368" y="243970"/>
                      <a:pt x="469616" y="257537"/>
                      <a:pt x="435464" y="257537"/>
                    </a:cubicBezTo>
                    <a:lnTo>
                      <a:pt x="128769" y="257537"/>
                    </a:lnTo>
                    <a:cubicBezTo>
                      <a:pt x="94617" y="257537"/>
                      <a:pt x="61864" y="243970"/>
                      <a:pt x="37715" y="219822"/>
                    </a:cubicBezTo>
                    <a:cubicBezTo>
                      <a:pt x="13567" y="195673"/>
                      <a:pt x="0" y="162920"/>
                      <a:pt x="0" y="128769"/>
                    </a:cubicBezTo>
                    <a:lnTo>
                      <a:pt x="0" y="128769"/>
                    </a:lnTo>
                    <a:cubicBezTo>
                      <a:pt x="0" y="94617"/>
                      <a:pt x="13567" y="61864"/>
                      <a:pt x="37715" y="37715"/>
                    </a:cubicBezTo>
                    <a:cubicBezTo>
                      <a:pt x="61864" y="13567"/>
                      <a:pt x="94617" y="0"/>
                      <a:pt x="128769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564232" cy="28611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91346" y="293402"/>
              <a:ext cx="2580782" cy="520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Exemplos: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5311318" y="3874797"/>
            <a:ext cx="9531069" cy="5778042"/>
          </a:xfrm>
          <a:custGeom>
            <a:avLst/>
            <a:gdLst/>
            <a:ahLst/>
            <a:cxnLst/>
            <a:rect r="r" b="b" t="t" l="l"/>
            <a:pathLst>
              <a:path h="5778042" w="9531069">
                <a:moveTo>
                  <a:pt x="0" y="0"/>
                </a:moveTo>
                <a:lnTo>
                  <a:pt x="9531069" y="0"/>
                </a:lnTo>
                <a:lnTo>
                  <a:pt x="9531069" y="5778042"/>
                </a:lnTo>
                <a:lnTo>
                  <a:pt x="0" y="57780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34781" y="427980"/>
            <a:ext cx="1581843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JOIN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933913" y="1947707"/>
            <a:ext cx="12420175" cy="2117590"/>
            <a:chOff x="0" y="0"/>
            <a:chExt cx="16560233" cy="28234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6560233" cy="2823454"/>
              <a:chOff x="0" y="0"/>
              <a:chExt cx="3381187" cy="57647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381187" cy="576479"/>
              </a:xfrm>
              <a:custGeom>
                <a:avLst/>
                <a:gdLst/>
                <a:ahLst/>
                <a:cxnLst/>
                <a:rect r="r" b="b" t="t" l="l"/>
                <a:pathLst>
                  <a:path h="576479" w="3381187">
                    <a:moveTo>
                      <a:pt x="39893" y="0"/>
                    </a:moveTo>
                    <a:lnTo>
                      <a:pt x="3341294" y="0"/>
                    </a:lnTo>
                    <a:cubicBezTo>
                      <a:pt x="3363326" y="0"/>
                      <a:pt x="3381187" y="17861"/>
                      <a:pt x="3381187" y="39893"/>
                    </a:cubicBezTo>
                    <a:lnTo>
                      <a:pt x="3381187" y="536586"/>
                    </a:lnTo>
                    <a:cubicBezTo>
                      <a:pt x="3381187" y="558618"/>
                      <a:pt x="3363326" y="576479"/>
                      <a:pt x="3341294" y="576479"/>
                    </a:cubicBezTo>
                    <a:lnTo>
                      <a:pt x="39893" y="576479"/>
                    </a:lnTo>
                    <a:cubicBezTo>
                      <a:pt x="17861" y="576479"/>
                      <a:pt x="0" y="558618"/>
                      <a:pt x="0" y="536586"/>
                    </a:cubicBezTo>
                    <a:lnTo>
                      <a:pt x="0" y="39893"/>
                    </a:lnTo>
                    <a:cubicBezTo>
                      <a:pt x="0" y="17861"/>
                      <a:pt x="17861" y="0"/>
                      <a:pt x="3989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3381187" cy="605054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547393" y="293402"/>
              <a:ext cx="15465448" cy="2082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Set é uma função que retira valores repetidos de uma lista, criando um conjunto não ordenado de elementos únicos. Útil para quando é necessário verificar se há um elemento na lista ou realizar operações de conjuntos.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933913" y="4197485"/>
            <a:ext cx="2072605" cy="946015"/>
            <a:chOff x="0" y="0"/>
            <a:chExt cx="2763473" cy="126135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763473" cy="1261354"/>
              <a:chOff x="0" y="0"/>
              <a:chExt cx="564232" cy="25753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64233" cy="257537"/>
              </a:xfrm>
              <a:custGeom>
                <a:avLst/>
                <a:gdLst/>
                <a:ahLst/>
                <a:cxnLst/>
                <a:rect r="r" b="b" t="t" l="l"/>
                <a:pathLst>
                  <a:path h="257537" w="564233">
                    <a:moveTo>
                      <a:pt x="128769" y="0"/>
                    </a:moveTo>
                    <a:lnTo>
                      <a:pt x="435464" y="0"/>
                    </a:lnTo>
                    <a:cubicBezTo>
                      <a:pt x="506581" y="0"/>
                      <a:pt x="564233" y="57652"/>
                      <a:pt x="564233" y="128769"/>
                    </a:cubicBezTo>
                    <a:lnTo>
                      <a:pt x="564233" y="128769"/>
                    </a:lnTo>
                    <a:cubicBezTo>
                      <a:pt x="564233" y="162920"/>
                      <a:pt x="550666" y="195673"/>
                      <a:pt x="526517" y="219822"/>
                    </a:cubicBezTo>
                    <a:cubicBezTo>
                      <a:pt x="502368" y="243970"/>
                      <a:pt x="469616" y="257537"/>
                      <a:pt x="435464" y="257537"/>
                    </a:cubicBezTo>
                    <a:lnTo>
                      <a:pt x="128769" y="257537"/>
                    </a:lnTo>
                    <a:cubicBezTo>
                      <a:pt x="94617" y="257537"/>
                      <a:pt x="61864" y="243970"/>
                      <a:pt x="37715" y="219822"/>
                    </a:cubicBezTo>
                    <a:cubicBezTo>
                      <a:pt x="13567" y="195673"/>
                      <a:pt x="0" y="162920"/>
                      <a:pt x="0" y="128769"/>
                    </a:cubicBezTo>
                    <a:lnTo>
                      <a:pt x="0" y="128769"/>
                    </a:lnTo>
                    <a:cubicBezTo>
                      <a:pt x="0" y="94617"/>
                      <a:pt x="13567" y="61864"/>
                      <a:pt x="37715" y="37715"/>
                    </a:cubicBezTo>
                    <a:cubicBezTo>
                      <a:pt x="61864" y="13567"/>
                      <a:pt x="94617" y="0"/>
                      <a:pt x="128769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564232" cy="28611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91346" y="293402"/>
              <a:ext cx="2580782" cy="520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Exemplos: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5311318" y="4265322"/>
            <a:ext cx="9631094" cy="5080137"/>
          </a:xfrm>
          <a:custGeom>
            <a:avLst/>
            <a:gdLst/>
            <a:ahLst/>
            <a:cxnLst/>
            <a:rect r="r" b="b" t="t" l="l"/>
            <a:pathLst>
              <a:path h="5080137" w="9631094">
                <a:moveTo>
                  <a:pt x="0" y="0"/>
                </a:moveTo>
                <a:lnTo>
                  <a:pt x="9631093" y="0"/>
                </a:lnTo>
                <a:lnTo>
                  <a:pt x="9631093" y="5080138"/>
                </a:lnTo>
                <a:lnTo>
                  <a:pt x="0" y="50801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34781" y="427980"/>
            <a:ext cx="1581843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SET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933913" y="1947707"/>
            <a:ext cx="12420175" cy="3679690"/>
            <a:chOff x="0" y="0"/>
            <a:chExt cx="16560233" cy="49062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6560233" cy="4906254"/>
              <a:chOff x="0" y="0"/>
              <a:chExt cx="3381187" cy="100173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381187" cy="1001735"/>
              </a:xfrm>
              <a:custGeom>
                <a:avLst/>
                <a:gdLst/>
                <a:ahLst/>
                <a:cxnLst/>
                <a:rect r="r" b="b" t="t" l="l"/>
                <a:pathLst>
                  <a:path h="1001735" w="3381187">
                    <a:moveTo>
                      <a:pt x="39893" y="0"/>
                    </a:moveTo>
                    <a:lnTo>
                      <a:pt x="3341294" y="0"/>
                    </a:lnTo>
                    <a:cubicBezTo>
                      <a:pt x="3363326" y="0"/>
                      <a:pt x="3381187" y="17861"/>
                      <a:pt x="3381187" y="39893"/>
                    </a:cubicBezTo>
                    <a:lnTo>
                      <a:pt x="3381187" y="961841"/>
                    </a:lnTo>
                    <a:cubicBezTo>
                      <a:pt x="3381187" y="983874"/>
                      <a:pt x="3363326" y="1001735"/>
                      <a:pt x="3341294" y="1001735"/>
                    </a:cubicBezTo>
                    <a:lnTo>
                      <a:pt x="39893" y="1001735"/>
                    </a:lnTo>
                    <a:cubicBezTo>
                      <a:pt x="17861" y="1001735"/>
                      <a:pt x="0" y="983874"/>
                      <a:pt x="0" y="961841"/>
                    </a:cubicBezTo>
                    <a:lnTo>
                      <a:pt x="0" y="39893"/>
                    </a:lnTo>
                    <a:cubicBezTo>
                      <a:pt x="0" y="17861"/>
                      <a:pt x="17861" y="0"/>
                      <a:pt x="3989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3381187" cy="1030310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547393" y="293402"/>
              <a:ext cx="15465448" cy="4165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João e Maria viajaram separados e cada um passou por várias cidades diferentes no trajeto. Toda vez que mudavam de cidade, eles anotavam em uma lista o nome da cidade. Ambos gostariam de saber por quais cidades ambos passaram, então eles pediram para você criar um código que receba a lista das cidades visitadas por cada um e diga as cidades em comum das listas. Eles gostam muito das funções Split, Map, Join e Set e querem que o código utilize todas elas.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EXERCÍCIO: CIDADES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933913" y="5827422"/>
            <a:ext cx="12420175" cy="3289165"/>
            <a:chOff x="0" y="0"/>
            <a:chExt cx="16560233" cy="4385554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6560233" cy="4385554"/>
              <a:chOff x="0" y="0"/>
              <a:chExt cx="3381187" cy="89542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381187" cy="895421"/>
              </a:xfrm>
              <a:custGeom>
                <a:avLst/>
                <a:gdLst/>
                <a:ahLst/>
                <a:cxnLst/>
                <a:rect r="r" b="b" t="t" l="l"/>
                <a:pathLst>
                  <a:path h="895421" w="3381187">
                    <a:moveTo>
                      <a:pt x="39893" y="0"/>
                    </a:moveTo>
                    <a:lnTo>
                      <a:pt x="3341294" y="0"/>
                    </a:lnTo>
                    <a:cubicBezTo>
                      <a:pt x="3363326" y="0"/>
                      <a:pt x="3381187" y="17861"/>
                      <a:pt x="3381187" y="39893"/>
                    </a:cubicBezTo>
                    <a:lnTo>
                      <a:pt x="3381187" y="855528"/>
                    </a:lnTo>
                    <a:cubicBezTo>
                      <a:pt x="3381187" y="877560"/>
                      <a:pt x="3363326" y="895421"/>
                      <a:pt x="3341294" y="895421"/>
                    </a:cubicBezTo>
                    <a:lnTo>
                      <a:pt x="39893" y="895421"/>
                    </a:lnTo>
                    <a:cubicBezTo>
                      <a:pt x="17861" y="895421"/>
                      <a:pt x="0" y="877560"/>
                      <a:pt x="0" y="855528"/>
                    </a:cubicBezTo>
                    <a:lnTo>
                      <a:pt x="0" y="39893"/>
                    </a:lnTo>
                    <a:cubicBezTo>
                      <a:pt x="0" y="17861"/>
                      <a:pt x="17861" y="0"/>
                      <a:pt x="39893" y="0"/>
                    </a:cubicBezTo>
                    <a:close/>
                  </a:path>
                </a:pathLst>
              </a:custGeom>
              <a:solidFill>
                <a:srgbClr val="3777FF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3381187" cy="923996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547393" y="293402"/>
              <a:ext cx="15465448" cy="3644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Entrada: Primeiro é listado as cidades de João separadas por uma vírgula e um espaço, depois é listado as cidades de Maria. Entre as listas de João e Maria há uma barra ( / ) separando ambas.</a:t>
              </a: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Saída: O programa deve retornar as cidades presentes em ambas as listas separadas por uma vírgula entre elas e em maiúsculo.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EXERCÍCIO: CIDADES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933913" y="1968396"/>
            <a:ext cx="12420175" cy="4460740"/>
            <a:chOff x="0" y="0"/>
            <a:chExt cx="16560233" cy="594765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6560233" cy="5947654"/>
              <a:chOff x="0" y="0"/>
              <a:chExt cx="3381187" cy="121436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381187" cy="1214363"/>
              </a:xfrm>
              <a:custGeom>
                <a:avLst/>
                <a:gdLst/>
                <a:ahLst/>
                <a:cxnLst/>
                <a:rect r="r" b="b" t="t" l="l"/>
                <a:pathLst>
                  <a:path h="1214363" w="3381187">
                    <a:moveTo>
                      <a:pt x="39893" y="0"/>
                    </a:moveTo>
                    <a:lnTo>
                      <a:pt x="3341294" y="0"/>
                    </a:lnTo>
                    <a:cubicBezTo>
                      <a:pt x="3363326" y="0"/>
                      <a:pt x="3381187" y="17861"/>
                      <a:pt x="3381187" y="39893"/>
                    </a:cubicBezTo>
                    <a:lnTo>
                      <a:pt x="3381187" y="1174469"/>
                    </a:lnTo>
                    <a:cubicBezTo>
                      <a:pt x="3381187" y="1196502"/>
                      <a:pt x="3363326" y="1214363"/>
                      <a:pt x="3341294" y="1214363"/>
                    </a:cubicBezTo>
                    <a:lnTo>
                      <a:pt x="39893" y="1214363"/>
                    </a:lnTo>
                    <a:cubicBezTo>
                      <a:pt x="17861" y="1214363"/>
                      <a:pt x="0" y="1196502"/>
                      <a:pt x="0" y="1174469"/>
                    </a:cubicBezTo>
                    <a:lnTo>
                      <a:pt x="0" y="39893"/>
                    </a:lnTo>
                    <a:cubicBezTo>
                      <a:pt x="0" y="17861"/>
                      <a:pt x="17861" y="0"/>
                      <a:pt x="3989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3381187" cy="1242938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547393" y="293402"/>
              <a:ext cx="15465448" cy="520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19"/>
                </a:lnSpc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Exemplo:</a:t>
              </a:r>
            </a:p>
            <a:p>
              <a:pPr algn="just">
                <a:lnSpc>
                  <a:spcPts val="3119"/>
                </a:lnSpc>
              </a:pPr>
              <a:r>
                <a:rPr lang="en-US" b="true" sz="2599" spc="-155" u="sng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Entrada:</a:t>
              </a: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                   </a:t>
              </a:r>
              <a:r>
                <a:rPr lang="en-US" b="true" sz="2599" spc="-155" u="sng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Saída:</a:t>
              </a:r>
            </a:p>
            <a:p>
              <a:pPr algn="just">
                <a:lnSpc>
                  <a:spcPts val="3119"/>
                </a:lnSpc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São Paulo, Rio de Janeiro,    SÃO PAULO</a:t>
              </a:r>
            </a:p>
            <a:p>
              <a:pPr algn="just">
                <a:lnSpc>
                  <a:spcPts val="3119"/>
                </a:lnSpc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Santa Catarina/Uberlândia,</a:t>
              </a: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São Paulo, Fortaleza</a:t>
              </a: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Brasília, Salvador, Manaus,   SALVADOR, BRASÍLIA</a:t>
              </a: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Porto Alegre, Salvador/</a:t>
              </a: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Teresina, Salvador,</a:t>
              </a: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João Pessoa, Brasília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33913" y="6657736"/>
            <a:ext cx="12420175" cy="3289165"/>
            <a:chOff x="0" y="0"/>
            <a:chExt cx="16560233" cy="4385554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6560233" cy="4385554"/>
              <a:chOff x="0" y="0"/>
              <a:chExt cx="3381187" cy="89542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381187" cy="895421"/>
              </a:xfrm>
              <a:custGeom>
                <a:avLst/>
                <a:gdLst/>
                <a:ahLst/>
                <a:cxnLst/>
                <a:rect r="r" b="b" t="t" l="l"/>
                <a:pathLst>
                  <a:path h="895421" w="3381187">
                    <a:moveTo>
                      <a:pt x="39893" y="0"/>
                    </a:moveTo>
                    <a:lnTo>
                      <a:pt x="3341294" y="0"/>
                    </a:lnTo>
                    <a:cubicBezTo>
                      <a:pt x="3363326" y="0"/>
                      <a:pt x="3381187" y="17861"/>
                      <a:pt x="3381187" y="39893"/>
                    </a:cubicBezTo>
                    <a:lnTo>
                      <a:pt x="3381187" y="855528"/>
                    </a:lnTo>
                    <a:cubicBezTo>
                      <a:pt x="3381187" y="877560"/>
                      <a:pt x="3363326" y="895421"/>
                      <a:pt x="3341294" y="895421"/>
                    </a:cubicBezTo>
                    <a:lnTo>
                      <a:pt x="39893" y="895421"/>
                    </a:lnTo>
                    <a:cubicBezTo>
                      <a:pt x="17861" y="895421"/>
                      <a:pt x="0" y="877560"/>
                      <a:pt x="0" y="855528"/>
                    </a:cubicBezTo>
                    <a:lnTo>
                      <a:pt x="0" y="39893"/>
                    </a:lnTo>
                    <a:cubicBezTo>
                      <a:pt x="0" y="17861"/>
                      <a:pt x="17861" y="0"/>
                      <a:pt x="39893" y="0"/>
                    </a:cubicBezTo>
                    <a:close/>
                  </a:path>
                </a:pathLst>
              </a:custGeom>
              <a:solidFill>
                <a:srgbClr val="3777FF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3381187" cy="923996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547393" y="293402"/>
              <a:ext cx="15465448" cy="3644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19"/>
                </a:lnSpc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Entrada: Primeiro é listado as cidades de João separadas por uma vírgula e um espaço, depois é listado as cidades de Maria. Entre as listas de João e Maria há uma barra ( / ) separando ambas.</a:t>
              </a:r>
            </a:p>
            <a:p>
              <a:pPr algn="just">
                <a:lnSpc>
                  <a:spcPts val="3119"/>
                </a:lnSpc>
              </a:pP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Saída: O programa deve retornar as cidades presentes em ambas as listas separadas por uma vírgula entre elas e em maiúsculo.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EXERCÍCIO: CIDADES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437431" y="2033037"/>
            <a:ext cx="9821869" cy="5241790"/>
            <a:chOff x="0" y="0"/>
            <a:chExt cx="13095825" cy="698905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3095825" cy="6989054"/>
              <a:chOff x="0" y="0"/>
              <a:chExt cx="2673841" cy="142699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673841" cy="1426991"/>
              </a:xfrm>
              <a:custGeom>
                <a:avLst/>
                <a:gdLst/>
                <a:ahLst/>
                <a:cxnLst/>
                <a:rect r="r" b="b" t="t" l="l"/>
                <a:pathLst>
                  <a:path h="1426991" w="2673841">
                    <a:moveTo>
                      <a:pt x="50447" y="0"/>
                    </a:moveTo>
                    <a:lnTo>
                      <a:pt x="2623395" y="0"/>
                    </a:lnTo>
                    <a:cubicBezTo>
                      <a:pt x="2651256" y="0"/>
                      <a:pt x="2673841" y="22586"/>
                      <a:pt x="2673841" y="50447"/>
                    </a:cubicBezTo>
                    <a:lnTo>
                      <a:pt x="2673841" y="1376544"/>
                    </a:lnTo>
                    <a:cubicBezTo>
                      <a:pt x="2673841" y="1404405"/>
                      <a:pt x="2651256" y="1426991"/>
                      <a:pt x="2623395" y="1426991"/>
                    </a:cubicBezTo>
                    <a:lnTo>
                      <a:pt x="50447" y="1426991"/>
                    </a:lnTo>
                    <a:cubicBezTo>
                      <a:pt x="37068" y="1426991"/>
                      <a:pt x="24236" y="1421676"/>
                      <a:pt x="14776" y="1412215"/>
                    </a:cubicBezTo>
                    <a:cubicBezTo>
                      <a:pt x="5315" y="1402755"/>
                      <a:pt x="0" y="1389923"/>
                      <a:pt x="0" y="1376544"/>
                    </a:cubicBezTo>
                    <a:lnTo>
                      <a:pt x="0" y="50447"/>
                    </a:lnTo>
                    <a:cubicBezTo>
                      <a:pt x="0" y="22586"/>
                      <a:pt x="22586" y="0"/>
                      <a:pt x="50447" y="0"/>
                    </a:cubicBezTo>
                    <a:close/>
                  </a:path>
                </a:pathLst>
              </a:custGeom>
              <a:solidFill>
                <a:srgbClr val="1C2130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673841" cy="1455566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432878" y="293402"/>
              <a:ext cx="12230069" cy="6248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19"/>
                </a:lnSpc>
              </a:pPr>
              <a:r>
                <a:rPr lang="en-US" b="true" sz="2599" spc="-155">
                  <a:solidFill>
                    <a:srgbClr val="3777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entrada</a:t>
              </a:r>
              <a:r>
                <a:rPr lang="en-US" b="true" sz="2599" spc="-155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= </a:t>
              </a:r>
              <a:r>
                <a:rPr lang="en-US" b="true" sz="2599" spc="-155">
                  <a:solidFill>
                    <a:srgbClr val="D10719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input</a:t>
              </a:r>
              <a:r>
                <a:rPr lang="en-US" b="true" sz="2599" spc="-155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().</a:t>
              </a:r>
              <a:r>
                <a:rPr lang="en-US" b="true" sz="2599" spc="-155">
                  <a:solidFill>
                    <a:srgbClr val="D10719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strip</a:t>
              </a:r>
              <a:r>
                <a:rPr lang="en-US" b="true" sz="2599" spc="-155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()</a:t>
              </a:r>
            </a:p>
            <a:p>
              <a:pPr algn="just">
                <a:lnSpc>
                  <a:spcPts val="3119"/>
                </a:lnSpc>
              </a:pPr>
            </a:p>
            <a:p>
              <a:pPr algn="just">
                <a:lnSpc>
                  <a:spcPts val="3119"/>
                </a:lnSpc>
              </a:pPr>
              <a:r>
                <a:rPr lang="en-US" b="true" sz="2599" spc="-155">
                  <a:solidFill>
                    <a:srgbClr val="3777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joao_str</a:t>
              </a:r>
              <a:r>
                <a:rPr lang="en-US" b="true" sz="2599" spc="-155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</a:t>
              </a:r>
              <a:r>
                <a:rPr lang="en-US" b="true" sz="2599" spc="-155">
                  <a:solidFill>
                    <a:srgbClr val="3777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maria_str </a:t>
              </a:r>
              <a:r>
                <a:rPr lang="en-US" b="true" sz="2599" spc="-155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= </a:t>
              </a:r>
              <a:r>
                <a:rPr lang="en-US" b="true" sz="2599" spc="-155">
                  <a:solidFill>
                    <a:srgbClr val="3777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entrada</a:t>
              </a:r>
              <a:r>
                <a:rPr lang="en-US" b="true" sz="2599" spc="-155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.</a:t>
              </a:r>
              <a:r>
                <a:rPr lang="en-US" b="true" sz="2599" spc="-155">
                  <a:solidFill>
                    <a:srgbClr val="D10719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split</a:t>
              </a:r>
              <a:r>
                <a:rPr lang="en-US" b="true" sz="2599" spc="-155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(</a:t>
              </a:r>
              <a:r>
                <a:rPr lang="en-US" b="true" sz="2599" spc="-155">
                  <a:solidFill>
                    <a:srgbClr val="169D53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"/"</a:t>
              </a:r>
              <a:r>
                <a:rPr lang="en-US" b="true" sz="2599" spc="-155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)</a:t>
              </a:r>
            </a:p>
            <a:p>
              <a:pPr algn="just">
                <a:lnSpc>
                  <a:spcPts val="3119"/>
                </a:lnSpc>
              </a:pP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3777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joao </a:t>
              </a:r>
              <a:r>
                <a:rPr lang="en-US" b="true" sz="2599" spc="-155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= </a:t>
              </a:r>
              <a:r>
                <a:rPr lang="en-US" b="true" sz="2599" spc="-155">
                  <a:solidFill>
                    <a:srgbClr val="D10719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set</a:t>
              </a:r>
              <a:r>
                <a:rPr lang="en-US" b="true" sz="2599" spc="-155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(</a:t>
              </a:r>
              <a:r>
                <a:rPr lang="en-US" b="true" sz="2599" spc="-155">
                  <a:solidFill>
                    <a:srgbClr val="D10719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map</a:t>
              </a:r>
              <a:r>
                <a:rPr lang="en-US" b="true" sz="2599" spc="-155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(</a:t>
              </a:r>
              <a:r>
                <a:rPr lang="en-US" b="true" sz="2599" spc="-155">
                  <a:solidFill>
                    <a:srgbClr val="FFE052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str.upper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</a:t>
              </a:r>
              <a:r>
                <a:rPr lang="en-US" b="true" sz="2599" spc="-155" u="none">
                  <a:solidFill>
                    <a:srgbClr val="3777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joao_str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.</a:t>
              </a:r>
              <a:r>
                <a:rPr lang="en-US" b="true" sz="2599" spc="-155" u="none">
                  <a:solidFill>
                    <a:srgbClr val="D10719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split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(</a:t>
              </a:r>
              <a:r>
                <a:rPr lang="en-US" b="true" sz="2599" spc="-155" u="none">
                  <a:solidFill>
                    <a:srgbClr val="169D53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", "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)))</a:t>
              </a:r>
            </a:p>
            <a:p>
              <a:pPr algn="l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 u="none">
                  <a:solidFill>
                    <a:srgbClr val="3777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maria 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= </a:t>
              </a:r>
              <a:r>
                <a:rPr lang="en-US" b="true" sz="2599" spc="-155" u="none">
                  <a:solidFill>
                    <a:srgbClr val="D10719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set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(</a:t>
              </a:r>
              <a:r>
                <a:rPr lang="en-US" b="true" sz="2599" spc="-155" u="none">
                  <a:solidFill>
                    <a:srgbClr val="D10719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map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(</a:t>
              </a:r>
              <a:r>
                <a:rPr lang="en-US" b="true" sz="2599" spc="-155" u="none">
                  <a:solidFill>
                    <a:srgbClr val="FFE052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str.upper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</a:t>
              </a:r>
              <a:r>
                <a:rPr lang="en-US" b="true" sz="2599" spc="-155" u="none">
                  <a:solidFill>
                    <a:srgbClr val="3777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maria_str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.</a:t>
              </a:r>
              <a:r>
                <a:rPr lang="en-US" b="true" sz="2599" spc="-155" u="none">
                  <a:solidFill>
                    <a:srgbClr val="D10719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split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(</a:t>
              </a:r>
              <a:r>
                <a:rPr lang="en-US" b="true" sz="2599" spc="-155" u="none">
                  <a:solidFill>
                    <a:srgbClr val="169D53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", "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)))</a:t>
              </a: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 u="none">
                  <a:solidFill>
                    <a:srgbClr val="3777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comum 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= </a:t>
              </a:r>
              <a:r>
                <a:rPr lang="en-US" b="true" sz="2599" spc="-155" u="none">
                  <a:solidFill>
                    <a:srgbClr val="3777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joao </a:t>
              </a:r>
              <a:r>
                <a:rPr lang="en-US" b="true" sz="2599" spc="-155" u="none">
                  <a:solidFill>
                    <a:srgbClr val="FFE052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&amp; </a:t>
              </a:r>
              <a:r>
                <a:rPr lang="en-US" b="true" sz="2599" spc="-155" u="none">
                  <a:solidFill>
                    <a:srgbClr val="3777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maria</a:t>
              </a: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 u="none">
                  <a:solidFill>
                    <a:srgbClr val="3777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= </a:t>
              </a:r>
              <a:r>
                <a:rPr lang="en-US" b="true" sz="2599" spc="-155" u="none">
                  <a:solidFill>
                    <a:srgbClr val="169D53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", "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.</a:t>
              </a:r>
              <a:r>
                <a:rPr lang="en-US" b="true" sz="2599" spc="-155" u="none">
                  <a:solidFill>
                    <a:srgbClr val="D10719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join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(</a:t>
              </a:r>
              <a:r>
                <a:rPr lang="en-US" b="true" sz="2599" spc="-155" u="none">
                  <a:solidFill>
                    <a:srgbClr val="3777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comum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)</a:t>
              </a: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 u="none">
                  <a:solidFill>
                    <a:srgbClr val="D10719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print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(</a:t>
              </a:r>
              <a:r>
                <a:rPr lang="en-US" b="true" sz="2599" spc="-155" u="none">
                  <a:solidFill>
                    <a:srgbClr val="3777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</a:t>
              </a:r>
              <a:r>
                <a:rPr lang="en-US" b="true" sz="2599" spc="-155" u="non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)</a:t>
              </a: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40862" y="675630"/>
            <a:ext cx="2224033" cy="946015"/>
            <a:chOff x="0" y="0"/>
            <a:chExt cx="2965377" cy="1261354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965377" cy="1261354"/>
              <a:chOff x="0" y="0"/>
              <a:chExt cx="605456" cy="25753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05456" cy="257537"/>
              </a:xfrm>
              <a:custGeom>
                <a:avLst/>
                <a:gdLst/>
                <a:ahLst/>
                <a:cxnLst/>
                <a:rect r="r" b="b" t="t" l="l"/>
                <a:pathLst>
                  <a:path h="257537" w="605456">
                    <a:moveTo>
                      <a:pt x="128769" y="0"/>
                    </a:moveTo>
                    <a:lnTo>
                      <a:pt x="476688" y="0"/>
                    </a:lnTo>
                    <a:cubicBezTo>
                      <a:pt x="547805" y="0"/>
                      <a:pt x="605456" y="57652"/>
                      <a:pt x="605456" y="128769"/>
                    </a:cubicBezTo>
                    <a:lnTo>
                      <a:pt x="605456" y="128769"/>
                    </a:lnTo>
                    <a:cubicBezTo>
                      <a:pt x="605456" y="162920"/>
                      <a:pt x="591890" y="195673"/>
                      <a:pt x="567741" y="219822"/>
                    </a:cubicBezTo>
                    <a:cubicBezTo>
                      <a:pt x="543592" y="243970"/>
                      <a:pt x="510839" y="257537"/>
                      <a:pt x="476688" y="257537"/>
                    </a:cubicBezTo>
                    <a:lnTo>
                      <a:pt x="128769" y="257537"/>
                    </a:lnTo>
                    <a:cubicBezTo>
                      <a:pt x="94617" y="257537"/>
                      <a:pt x="61864" y="243970"/>
                      <a:pt x="37715" y="219822"/>
                    </a:cubicBezTo>
                    <a:cubicBezTo>
                      <a:pt x="13567" y="195673"/>
                      <a:pt x="0" y="162920"/>
                      <a:pt x="0" y="128769"/>
                    </a:cubicBezTo>
                    <a:lnTo>
                      <a:pt x="0" y="128769"/>
                    </a:lnTo>
                    <a:cubicBezTo>
                      <a:pt x="0" y="94617"/>
                      <a:pt x="13567" y="61864"/>
                      <a:pt x="37715" y="37715"/>
                    </a:cubicBezTo>
                    <a:cubicBezTo>
                      <a:pt x="61864" y="13567"/>
                      <a:pt x="94617" y="0"/>
                      <a:pt x="128769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605456" cy="28611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98019" y="293402"/>
              <a:ext cx="2769338" cy="520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8700" y="2033037"/>
            <a:ext cx="5996570" cy="6803890"/>
            <a:chOff x="0" y="0"/>
            <a:chExt cx="7995426" cy="9071854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7995426" cy="9071854"/>
              <a:chOff x="0" y="0"/>
              <a:chExt cx="1632467" cy="1852247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632467" cy="1852247"/>
              </a:xfrm>
              <a:custGeom>
                <a:avLst/>
                <a:gdLst/>
                <a:ahLst/>
                <a:cxnLst/>
                <a:rect r="r" b="b" t="t" l="l"/>
                <a:pathLst>
                  <a:path h="1852247" w="1632467">
                    <a:moveTo>
                      <a:pt x="82628" y="0"/>
                    </a:moveTo>
                    <a:lnTo>
                      <a:pt x="1549839" y="0"/>
                    </a:lnTo>
                    <a:cubicBezTo>
                      <a:pt x="1595473" y="0"/>
                      <a:pt x="1632467" y="36994"/>
                      <a:pt x="1632467" y="82628"/>
                    </a:cubicBezTo>
                    <a:lnTo>
                      <a:pt x="1632467" y="1769619"/>
                    </a:lnTo>
                    <a:cubicBezTo>
                      <a:pt x="1632467" y="1791533"/>
                      <a:pt x="1623762" y="1812550"/>
                      <a:pt x="1608266" y="1828046"/>
                    </a:cubicBezTo>
                    <a:cubicBezTo>
                      <a:pt x="1592770" y="1843541"/>
                      <a:pt x="1571754" y="1852247"/>
                      <a:pt x="1549839" y="1852247"/>
                    </a:cubicBezTo>
                    <a:lnTo>
                      <a:pt x="82628" y="1852247"/>
                    </a:lnTo>
                    <a:cubicBezTo>
                      <a:pt x="36994" y="1852247"/>
                      <a:pt x="0" y="1815253"/>
                      <a:pt x="0" y="1769619"/>
                    </a:cubicBezTo>
                    <a:lnTo>
                      <a:pt x="0" y="82628"/>
                    </a:lnTo>
                    <a:cubicBezTo>
                      <a:pt x="0" y="36994"/>
                      <a:pt x="36994" y="0"/>
                      <a:pt x="82628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28575"/>
                <a:ext cx="1632467" cy="188082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264286" y="293402"/>
              <a:ext cx="7466855" cy="8331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Primeiro armazenamos as listas das cidades, depois separamos com split a lista do João da Maria. Com as listas separadas, vamos tirar os termos repetidos com Set e usar o Map para colocar em maiúsculo com str.upper e separar as cidades com split novamente. No final usamos &amp; para pegar os elementos em comum e juntamos com “, ”.join para colocar uma virgula e espaço entre elas. No final imprimimos o resultado com print(C).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DAGkJ4cPE9U</dc:identifier>
  <dcterms:modified xsi:type="dcterms:W3CDTF">2011-08-01T06:04:30Z</dcterms:modified>
  <cp:revision>1</cp:revision>
  <dc:title>Cópia de Aula 04/04 -Maratona OBI nível 2</dc:title>
</cp:coreProperties>
</file>