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Bugaki Italics" charset="1" panose="00000000000000000000"/>
      <p:regular r:id="rId25"/>
    </p:embeddedFont>
    <p:embeddedFont>
      <p:font typeface="Space Mono Bold" charset="1" panose="02000809030000020004"/>
      <p:regular r:id="rId26"/>
    </p:embeddedFont>
    <p:embeddedFont>
      <p:font typeface="Open Sans Extra Bold" charset="1" panose="020B09060308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-582495">
            <a:off x="1748575" y="3128919"/>
            <a:ext cx="14872554" cy="4302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i="true" spc="-170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PYTHON</a:t>
            </a:r>
          </a:p>
          <a:p>
            <a:pPr algn="ctr">
              <a:lnSpc>
                <a:spcPts val="7760"/>
              </a:lnSpc>
            </a:pPr>
            <a:r>
              <a:rPr lang="en-US" sz="8000" i="true" spc="-824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NÍVEL JÚNIOR PROGRAMAÇÃO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32651" y="2134410"/>
            <a:ext cx="11422698" cy="6759499"/>
          </a:xfrm>
          <a:custGeom>
            <a:avLst/>
            <a:gdLst/>
            <a:ahLst/>
            <a:cxnLst/>
            <a:rect r="r" b="b" t="t" l="l"/>
            <a:pathLst>
              <a:path h="6759499" w="11422698">
                <a:moveTo>
                  <a:pt x="0" y="0"/>
                </a:moveTo>
                <a:lnTo>
                  <a:pt x="11422698" y="0"/>
                </a:lnTo>
                <a:lnTo>
                  <a:pt x="11422698" y="6759500"/>
                </a:lnTo>
                <a:lnTo>
                  <a:pt x="0" y="6759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IDADE DE CAMILA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34030" y="1742712"/>
            <a:ext cx="17258620" cy="7383235"/>
            <a:chOff x="0" y="0"/>
            <a:chExt cx="4698374" cy="20099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98374" cy="2009964"/>
            </a:xfrm>
            <a:custGeom>
              <a:avLst/>
              <a:gdLst/>
              <a:ahLst/>
              <a:cxnLst/>
              <a:rect r="r" b="b" t="t" l="l"/>
              <a:pathLst>
                <a:path h="2009964" w="4698374">
                  <a:moveTo>
                    <a:pt x="28709" y="0"/>
                  </a:moveTo>
                  <a:lnTo>
                    <a:pt x="4669665" y="0"/>
                  </a:lnTo>
                  <a:cubicBezTo>
                    <a:pt x="4685521" y="0"/>
                    <a:pt x="4698374" y="12854"/>
                    <a:pt x="4698374" y="28709"/>
                  </a:cubicBezTo>
                  <a:lnTo>
                    <a:pt x="4698374" y="1981255"/>
                  </a:lnTo>
                  <a:cubicBezTo>
                    <a:pt x="4698374" y="1988869"/>
                    <a:pt x="4695349" y="1996171"/>
                    <a:pt x="4689965" y="2001555"/>
                  </a:cubicBezTo>
                  <a:cubicBezTo>
                    <a:pt x="4684581" y="2006939"/>
                    <a:pt x="4677279" y="2009964"/>
                    <a:pt x="4669665" y="2009964"/>
                  </a:cubicBezTo>
                  <a:lnTo>
                    <a:pt x="28709" y="2009964"/>
                  </a:lnTo>
                  <a:cubicBezTo>
                    <a:pt x="21095" y="2009964"/>
                    <a:pt x="13793" y="2006939"/>
                    <a:pt x="8409" y="2001555"/>
                  </a:cubicBezTo>
                  <a:cubicBezTo>
                    <a:pt x="3025" y="1996171"/>
                    <a:pt x="0" y="1988869"/>
                    <a:pt x="0" y="1981255"/>
                  </a:cubicBezTo>
                  <a:lnTo>
                    <a:pt x="0" y="28709"/>
                  </a:lnTo>
                  <a:cubicBezTo>
                    <a:pt x="0" y="21095"/>
                    <a:pt x="3025" y="13793"/>
                    <a:pt x="8409" y="8409"/>
                  </a:cubicBezTo>
                  <a:cubicBezTo>
                    <a:pt x="13793" y="3025"/>
                    <a:pt x="21095" y="0"/>
                    <a:pt x="2870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698374" cy="203853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45326" y="1885032"/>
            <a:ext cx="16383758" cy="671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78"/>
              </a:lnSpc>
            </a:pPr>
            <a:r>
              <a:rPr lang="en-US" b="true" sz="2981" spc="-17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prefeitura contratou um novo professor para ensinar as crianças do bairro a jogar tênis na quadra de tênis do parque municipal. O professor convidou todas as crianças do bairro interessadas em aprender a jogar tênis. Ao final do primeiro mês de aulas e treinamentos foi organizado um torneio em que cada participante disputou exatamente seis jogos. O professor vai usar o desempenho no torneio para separar as crianças em três grupos, de forma a ter grupos de treino em que os participantes tenham habilidades mais ou menos iguais, usando o seguinte critério:</a:t>
            </a:r>
          </a:p>
          <a:p>
            <a:pPr algn="just" marL="643743" indent="-321871" lvl="1">
              <a:lnSpc>
                <a:spcPts val="3578"/>
              </a:lnSpc>
              <a:buFont typeface="Arial"/>
              <a:buChar char="•"/>
            </a:pPr>
            <a:r>
              <a:rPr lang="en-US" b="true" sz="2981" spc="-17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participantes que venceram 5 ou 6 jogos serão colocados no Grupo 1;</a:t>
            </a:r>
          </a:p>
          <a:p>
            <a:pPr algn="just" marL="643743" indent="-321871" lvl="1">
              <a:lnSpc>
                <a:spcPts val="3578"/>
              </a:lnSpc>
              <a:buFont typeface="Arial"/>
              <a:buChar char="•"/>
            </a:pPr>
            <a:r>
              <a:rPr lang="en-US" b="true" sz="2981" spc="-17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participantes que venceram 3 ou 4 jogos serão colocados no Grupo 2;</a:t>
            </a:r>
          </a:p>
          <a:p>
            <a:pPr algn="just" marL="643743" indent="-321871" lvl="1">
              <a:lnSpc>
                <a:spcPts val="3578"/>
              </a:lnSpc>
              <a:buFont typeface="Arial"/>
              <a:buChar char="•"/>
            </a:pPr>
            <a:r>
              <a:rPr lang="en-US" b="true" sz="2981" spc="-17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participantes que venceram 1 ou 2 jogos serão colocados no Grupo 3;</a:t>
            </a:r>
          </a:p>
          <a:p>
            <a:pPr algn="just" marL="643743" indent="-321871" lvl="1">
              <a:lnSpc>
                <a:spcPts val="3578"/>
              </a:lnSpc>
              <a:buFont typeface="Arial"/>
              <a:buChar char="•"/>
            </a:pPr>
            <a:r>
              <a:rPr lang="en-US" b="true" sz="2981" spc="-17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participantes que não venceram nenhum jogo não serão convidados a continuar com os treinamentos.</a:t>
            </a:r>
          </a:p>
          <a:p>
            <a:pPr algn="just">
              <a:lnSpc>
                <a:spcPts val="3578"/>
              </a:lnSpc>
              <a:spcBef>
                <a:spcPct val="0"/>
              </a:spcBef>
            </a:pPr>
            <a:r>
              <a:rPr lang="en-US" b="true" sz="2981" spc="-17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Dada uma lista com o resultado dos jogos de um participante, escreva um programa para determinar em qual grupo ele será colocado.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TORNEIO DE TÊNIS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176315" y="8809707"/>
            <a:ext cx="6652535" cy="991518"/>
            <a:chOff x="0" y="0"/>
            <a:chExt cx="1811043" cy="2699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11043" cy="269924"/>
            </a:xfrm>
            <a:custGeom>
              <a:avLst/>
              <a:gdLst/>
              <a:ahLst/>
              <a:cxnLst/>
              <a:rect r="r" b="b" t="t" l="l"/>
              <a:pathLst>
                <a:path h="269924" w="1811043">
                  <a:moveTo>
                    <a:pt x="74480" y="0"/>
                  </a:moveTo>
                  <a:lnTo>
                    <a:pt x="1736562" y="0"/>
                  </a:lnTo>
                  <a:cubicBezTo>
                    <a:pt x="1777697" y="0"/>
                    <a:pt x="1811043" y="33346"/>
                    <a:pt x="1811043" y="74480"/>
                  </a:cubicBezTo>
                  <a:lnTo>
                    <a:pt x="1811043" y="195444"/>
                  </a:lnTo>
                  <a:cubicBezTo>
                    <a:pt x="1811043" y="236578"/>
                    <a:pt x="1777697" y="269924"/>
                    <a:pt x="1736562" y="269924"/>
                  </a:cubicBezTo>
                  <a:lnTo>
                    <a:pt x="74480" y="269924"/>
                  </a:lnTo>
                  <a:cubicBezTo>
                    <a:pt x="33346" y="269924"/>
                    <a:pt x="0" y="236578"/>
                    <a:pt x="0" y="195444"/>
                  </a:cubicBezTo>
                  <a:lnTo>
                    <a:pt x="0" y="74480"/>
                  </a:lnTo>
                  <a:cubicBezTo>
                    <a:pt x="0" y="33346"/>
                    <a:pt x="33346" y="0"/>
                    <a:pt x="74480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811043" cy="29849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809474" y="8992518"/>
            <a:ext cx="666406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fazer juntos!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2840360" y="2045636"/>
            <a:ext cx="12607280" cy="7080312"/>
            <a:chOff x="0" y="0"/>
            <a:chExt cx="3432124" cy="19274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32123" cy="1927498"/>
            </a:xfrm>
            <a:custGeom>
              <a:avLst/>
              <a:gdLst/>
              <a:ahLst/>
              <a:cxnLst/>
              <a:rect r="r" b="b" t="t" l="l"/>
              <a:pathLst>
                <a:path h="1927498" w="3432123">
                  <a:moveTo>
                    <a:pt x="39301" y="0"/>
                  </a:moveTo>
                  <a:lnTo>
                    <a:pt x="3392822" y="0"/>
                  </a:lnTo>
                  <a:cubicBezTo>
                    <a:pt x="3414528" y="0"/>
                    <a:pt x="3432123" y="17596"/>
                    <a:pt x="3432123" y="39301"/>
                  </a:cubicBezTo>
                  <a:lnTo>
                    <a:pt x="3432123" y="1888197"/>
                  </a:lnTo>
                  <a:cubicBezTo>
                    <a:pt x="3432123" y="1898620"/>
                    <a:pt x="3427983" y="1908616"/>
                    <a:pt x="3420613" y="1915987"/>
                  </a:cubicBezTo>
                  <a:cubicBezTo>
                    <a:pt x="3413242" y="1923357"/>
                    <a:pt x="3403245" y="1927498"/>
                    <a:pt x="3392822" y="1927498"/>
                  </a:cubicBezTo>
                  <a:lnTo>
                    <a:pt x="39301" y="1927498"/>
                  </a:lnTo>
                  <a:cubicBezTo>
                    <a:pt x="28878" y="1927498"/>
                    <a:pt x="18882" y="1923357"/>
                    <a:pt x="11511" y="1915987"/>
                  </a:cubicBezTo>
                  <a:cubicBezTo>
                    <a:pt x="4141" y="1908616"/>
                    <a:pt x="0" y="1898620"/>
                    <a:pt x="0" y="1888197"/>
                  </a:cubicBezTo>
                  <a:lnTo>
                    <a:pt x="0" y="39301"/>
                  </a:lnTo>
                  <a:cubicBezTo>
                    <a:pt x="0" y="28878"/>
                    <a:pt x="4141" y="18882"/>
                    <a:pt x="11511" y="11511"/>
                  </a:cubicBezTo>
                  <a:cubicBezTo>
                    <a:pt x="18882" y="4141"/>
                    <a:pt x="28878" y="0"/>
                    <a:pt x="3930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432124" cy="195607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250904" y="2164988"/>
            <a:ext cx="12009630" cy="668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7"/>
              </a:lnSpc>
            </a:pPr>
            <a:r>
              <a:rPr lang="en-US" b="true" sz="3381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4057"/>
              </a:lnSpc>
            </a:pPr>
            <a:r>
              <a:rPr lang="en-US" b="true" sz="3381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entrada consiste de seis linhas, cada linha indicando o resultado de um jogo do participante. Cada linha contém um único caractere: V se o participante venceu o jogo, ou P se o jogador perdeu o jogo. Não há empates nos jogos.</a:t>
            </a:r>
          </a:p>
          <a:p>
            <a:pPr algn="just">
              <a:lnSpc>
                <a:spcPts val="4057"/>
              </a:lnSpc>
            </a:pPr>
          </a:p>
          <a:p>
            <a:pPr algn="just">
              <a:lnSpc>
                <a:spcPts val="4057"/>
              </a:lnSpc>
            </a:pPr>
            <a:r>
              <a:rPr lang="en-US" b="true" sz="3381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4057"/>
              </a:lnSpc>
              <a:spcBef>
                <a:spcPct val="0"/>
              </a:spcBef>
            </a:pPr>
            <a:r>
              <a:rPr lang="en-US" b="true" sz="3381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Seu programa deve produzir uma única linha na saída, contendo um único inteiro, identificando o grupo em que o participante será colocado. Se o participante não for colocado em nenhum dos três grupos seu programa deve imprimir o valor -1.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TORNEIO DE TÊNIS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816791" y="2067293"/>
            <a:ext cx="5223003" cy="4760232"/>
            <a:chOff x="0" y="0"/>
            <a:chExt cx="1421876" cy="12958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21876" cy="1295895"/>
            </a:xfrm>
            <a:custGeom>
              <a:avLst/>
              <a:gdLst/>
              <a:ahLst/>
              <a:cxnLst/>
              <a:rect r="r" b="b" t="t" l="l"/>
              <a:pathLst>
                <a:path h="1295895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1201029"/>
                  </a:lnTo>
                  <a:cubicBezTo>
                    <a:pt x="1421876" y="1226189"/>
                    <a:pt x="1411882" y="1250318"/>
                    <a:pt x="1394091" y="1268109"/>
                  </a:cubicBezTo>
                  <a:cubicBezTo>
                    <a:pt x="1376300" y="1285900"/>
                    <a:pt x="1352171" y="1295895"/>
                    <a:pt x="1327011" y="1295895"/>
                  </a:cubicBezTo>
                  <a:lnTo>
                    <a:pt x="94866" y="1295895"/>
                  </a:lnTo>
                  <a:cubicBezTo>
                    <a:pt x="69706" y="1295895"/>
                    <a:pt x="45576" y="1285900"/>
                    <a:pt x="27785" y="1268109"/>
                  </a:cubicBezTo>
                  <a:cubicBezTo>
                    <a:pt x="9995" y="1250318"/>
                    <a:pt x="0" y="1226189"/>
                    <a:pt x="0" y="1201029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421876" cy="13244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35265" y="2218957"/>
            <a:ext cx="4786054" cy="600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ENTRADA: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5650205" y="2067293"/>
            <a:ext cx="5223003" cy="2855153"/>
            <a:chOff x="0" y="0"/>
            <a:chExt cx="1421876" cy="7772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21876" cy="777268"/>
            </a:xfrm>
            <a:custGeom>
              <a:avLst/>
              <a:gdLst/>
              <a:ahLst/>
              <a:cxnLst/>
              <a:rect r="r" b="b" t="t" l="l"/>
              <a:pathLst>
                <a:path h="777268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682403"/>
                  </a:lnTo>
                  <a:cubicBezTo>
                    <a:pt x="1421876" y="707563"/>
                    <a:pt x="1411882" y="731692"/>
                    <a:pt x="1394091" y="749483"/>
                  </a:cubicBezTo>
                  <a:cubicBezTo>
                    <a:pt x="1376300" y="767274"/>
                    <a:pt x="1352171" y="777268"/>
                    <a:pt x="1327011" y="777268"/>
                  </a:cubicBezTo>
                  <a:lnTo>
                    <a:pt x="94866" y="777268"/>
                  </a:lnTo>
                  <a:cubicBezTo>
                    <a:pt x="42473" y="777268"/>
                    <a:pt x="0" y="734796"/>
                    <a:pt x="0" y="682403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421876" cy="80584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868680" y="2218957"/>
            <a:ext cx="4786054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SAÍDA: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6302133" y="5185351"/>
            <a:ext cx="5223003" cy="4615874"/>
            <a:chOff x="0" y="0"/>
            <a:chExt cx="1421876" cy="125659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21876" cy="1256595"/>
            </a:xfrm>
            <a:custGeom>
              <a:avLst/>
              <a:gdLst/>
              <a:ahLst/>
              <a:cxnLst/>
              <a:rect r="r" b="b" t="t" l="l"/>
              <a:pathLst>
                <a:path h="1256595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1161730"/>
                  </a:lnTo>
                  <a:cubicBezTo>
                    <a:pt x="1421876" y="1186890"/>
                    <a:pt x="1411882" y="1211019"/>
                    <a:pt x="1394091" y="1228810"/>
                  </a:cubicBezTo>
                  <a:cubicBezTo>
                    <a:pt x="1376300" y="1246601"/>
                    <a:pt x="1352171" y="1256595"/>
                    <a:pt x="1327011" y="1256595"/>
                  </a:cubicBezTo>
                  <a:lnTo>
                    <a:pt x="94866" y="1256595"/>
                  </a:lnTo>
                  <a:cubicBezTo>
                    <a:pt x="69706" y="1256595"/>
                    <a:pt x="45576" y="1246601"/>
                    <a:pt x="27785" y="1228810"/>
                  </a:cubicBezTo>
                  <a:cubicBezTo>
                    <a:pt x="9995" y="1211019"/>
                    <a:pt x="0" y="1186890"/>
                    <a:pt x="0" y="1161730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421876" cy="1285170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520608" y="5337015"/>
            <a:ext cx="4786054" cy="540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ENTRADA: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1135548" y="5185351"/>
            <a:ext cx="5223003" cy="2855153"/>
            <a:chOff x="0" y="0"/>
            <a:chExt cx="1421876" cy="77726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21876" cy="777268"/>
            </a:xfrm>
            <a:custGeom>
              <a:avLst/>
              <a:gdLst/>
              <a:ahLst/>
              <a:cxnLst/>
              <a:rect r="r" b="b" t="t" l="l"/>
              <a:pathLst>
                <a:path h="777268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682403"/>
                  </a:lnTo>
                  <a:cubicBezTo>
                    <a:pt x="1421876" y="707563"/>
                    <a:pt x="1411882" y="731692"/>
                    <a:pt x="1394091" y="749483"/>
                  </a:cubicBezTo>
                  <a:cubicBezTo>
                    <a:pt x="1376300" y="767274"/>
                    <a:pt x="1352171" y="777268"/>
                    <a:pt x="1327011" y="777268"/>
                  </a:cubicBezTo>
                  <a:lnTo>
                    <a:pt x="94866" y="777268"/>
                  </a:lnTo>
                  <a:cubicBezTo>
                    <a:pt x="42473" y="777268"/>
                    <a:pt x="0" y="734796"/>
                    <a:pt x="0" y="682403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1421876" cy="80584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482611" y="5337015"/>
            <a:ext cx="4786054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SAÍDA: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-1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TORNEIO DE TÊNIS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871336" y="1942710"/>
            <a:ext cx="6545329" cy="7764955"/>
          </a:xfrm>
          <a:custGeom>
            <a:avLst/>
            <a:gdLst/>
            <a:ahLst/>
            <a:cxnLst/>
            <a:rect r="r" b="b" t="t" l="l"/>
            <a:pathLst>
              <a:path h="7764955" w="6545329">
                <a:moveTo>
                  <a:pt x="0" y="0"/>
                </a:moveTo>
                <a:lnTo>
                  <a:pt x="6545328" y="0"/>
                </a:lnTo>
                <a:lnTo>
                  <a:pt x="6545328" y="7764955"/>
                </a:lnTo>
                <a:lnTo>
                  <a:pt x="0" y="7764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TORNEIO DE TÊNIS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34781" y="1742712"/>
            <a:ext cx="15604849" cy="7515588"/>
            <a:chOff x="0" y="0"/>
            <a:chExt cx="4248162" cy="20459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48162" cy="2045995"/>
            </a:xfrm>
            <a:custGeom>
              <a:avLst/>
              <a:gdLst/>
              <a:ahLst/>
              <a:cxnLst/>
              <a:rect r="r" b="b" t="t" l="l"/>
              <a:pathLst>
                <a:path h="2045995" w="4248162">
                  <a:moveTo>
                    <a:pt x="31752" y="0"/>
                  </a:moveTo>
                  <a:lnTo>
                    <a:pt x="4216410" y="0"/>
                  </a:lnTo>
                  <a:cubicBezTo>
                    <a:pt x="4233947" y="0"/>
                    <a:pt x="4248162" y="14216"/>
                    <a:pt x="4248162" y="31752"/>
                  </a:cubicBezTo>
                  <a:lnTo>
                    <a:pt x="4248162" y="2014243"/>
                  </a:lnTo>
                  <a:cubicBezTo>
                    <a:pt x="4248162" y="2022664"/>
                    <a:pt x="4244817" y="2030740"/>
                    <a:pt x="4238863" y="2036695"/>
                  </a:cubicBezTo>
                  <a:cubicBezTo>
                    <a:pt x="4232908" y="2042649"/>
                    <a:pt x="4224832" y="2045995"/>
                    <a:pt x="4216410" y="2045995"/>
                  </a:cubicBezTo>
                  <a:lnTo>
                    <a:pt x="31752" y="2045995"/>
                  </a:lnTo>
                  <a:cubicBezTo>
                    <a:pt x="23331" y="2045995"/>
                    <a:pt x="15255" y="2042649"/>
                    <a:pt x="9300" y="2036695"/>
                  </a:cubicBezTo>
                  <a:cubicBezTo>
                    <a:pt x="3345" y="2030740"/>
                    <a:pt x="0" y="2022664"/>
                    <a:pt x="0" y="2014243"/>
                  </a:cubicBezTo>
                  <a:lnTo>
                    <a:pt x="0" y="31752"/>
                  </a:lnTo>
                  <a:cubicBezTo>
                    <a:pt x="0" y="23331"/>
                    <a:pt x="3345" y="15255"/>
                    <a:pt x="9300" y="9300"/>
                  </a:cubicBezTo>
                  <a:cubicBezTo>
                    <a:pt x="15255" y="3345"/>
                    <a:pt x="23331" y="0"/>
                    <a:pt x="3175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248162" cy="2074570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39951" y="1820732"/>
            <a:ext cx="14794509" cy="760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97"/>
              </a:lnSpc>
            </a:pPr>
            <a:r>
              <a:rPr lang="en-US" b="true" sz="3581" spc="-21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Alice e Bia criaram uma página na Internet com informações sobre o Macaco-prego-de-peito-amarelo, uma espécie em extinção. A página mostra como todos podem ajudar a manter o habitat natural para evitar que a espécie seja extinta.</a:t>
            </a:r>
          </a:p>
          <a:p>
            <a:pPr algn="just">
              <a:lnSpc>
                <a:spcPts val="4297"/>
              </a:lnSpc>
            </a:pPr>
            <a:r>
              <a:rPr lang="en-US" b="true" sz="3581" spc="-21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Uma empresa gostou tanto da iniciativa de Alice e Bia que prometeu doar um prêmio para que as duas amigas possam realizar outras iniciativas semelhantes. A empresa decidiu que o prêmio seria dado quando a soma do número de acessos à página chegasse a 1 milhão.</a:t>
            </a:r>
          </a:p>
          <a:p>
            <a:pPr algn="just">
              <a:lnSpc>
                <a:spcPts val="4297"/>
              </a:lnSpc>
            </a:pPr>
            <a:r>
              <a:rPr lang="en-US" b="true" sz="3581" spc="-21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Dada a lista de acessos diários que ocorreram à página de Alice e Bia, escreva um programa para determinar quantos dias foram necessários para a soma dos acessos chegar a 1 milhão e as amigas ganharem o prêmio.</a:t>
            </a:r>
          </a:p>
          <a:p>
            <a:pPr algn="just">
              <a:lnSpc>
                <a:spcPts val="429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PRÊMIO DO MILHÃO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2015 - Fase 1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257523" y="8911869"/>
            <a:ext cx="5559364" cy="991518"/>
            <a:chOff x="0" y="0"/>
            <a:chExt cx="1513445" cy="2699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13445" cy="269924"/>
            </a:xfrm>
            <a:custGeom>
              <a:avLst/>
              <a:gdLst/>
              <a:ahLst/>
              <a:cxnLst/>
              <a:rect r="r" b="b" t="t" l="l"/>
              <a:pathLst>
                <a:path h="269924" w="1513445">
                  <a:moveTo>
                    <a:pt x="89126" y="0"/>
                  </a:moveTo>
                  <a:lnTo>
                    <a:pt x="1424319" y="0"/>
                  </a:lnTo>
                  <a:cubicBezTo>
                    <a:pt x="1447957" y="0"/>
                    <a:pt x="1470626" y="9390"/>
                    <a:pt x="1487341" y="26104"/>
                  </a:cubicBezTo>
                  <a:cubicBezTo>
                    <a:pt x="1504055" y="42819"/>
                    <a:pt x="1513445" y="65488"/>
                    <a:pt x="1513445" y="89126"/>
                  </a:cubicBezTo>
                  <a:lnTo>
                    <a:pt x="1513445" y="180799"/>
                  </a:lnTo>
                  <a:cubicBezTo>
                    <a:pt x="1513445" y="204436"/>
                    <a:pt x="1504055" y="227106"/>
                    <a:pt x="1487341" y="243820"/>
                  </a:cubicBezTo>
                  <a:cubicBezTo>
                    <a:pt x="1470626" y="260534"/>
                    <a:pt x="1447957" y="269924"/>
                    <a:pt x="1424319" y="269924"/>
                  </a:cubicBezTo>
                  <a:lnTo>
                    <a:pt x="89126" y="269924"/>
                  </a:lnTo>
                  <a:cubicBezTo>
                    <a:pt x="65488" y="269924"/>
                    <a:pt x="42819" y="260534"/>
                    <a:pt x="26104" y="243820"/>
                  </a:cubicBezTo>
                  <a:cubicBezTo>
                    <a:pt x="9390" y="227106"/>
                    <a:pt x="0" y="204436"/>
                    <a:pt x="0" y="180799"/>
                  </a:cubicBezTo>
                  <a:lnTo>
                    <a:pt x="0" y="89126"/>
                  </a:lnTo>
                  <a:cubicBezTo>
                    <a:pt x="0" y="65488"/>
                    <a:pt x="9390" y="42819"/>
                    <a:pt x="26104" y="26104"/>
                  </a:cubicBezTo>
                  <a:cubicBezTo>
                    <a:pt x="42819" y="9390"/>
                    <a:pt x="65488" y="0"/>
                    <a:pt x="8912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513445" cy="29849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807033" y="9107590"/>
            <a:ext cx="4673934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 é sua vez!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571431" y="1681246"/>
            <a:ext cx="12747430" cy="7248492"/>
            <a:chOff x="0" y="0"/>
            <a:chExt cx="3470277" cy="19732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70277" cy="1973282"/>
            </a:xfrm>
            <a:custGeom>
              <a:avLst/>
              <a:gdLst/>
              <a:ahLst/>
              <a:cxnLst/>
              <a:rect r="r" b="b" t="t" l="l"/>
              <a:pathLst>
                <a:path h="1973282" w="3470277">
                  <a:moveTo>
                    <a:pt x="38869" y="0"/>
                  </a:moveTo>
                  <a:lnTo>
                    <a:pt x="3431408" y="0"/>
                  </a:lnTo>
                  <a:cubicBezTo>
                    <a:pt x="3441717" y="0"/>
                    <a:pt x="3451603" y="4095"/>
                    <a:pt x="3458893" y="11385"/>
                  </a:cubicBezTo>
                  <a:cubicBezTo>
                    <a:pt x="3466182" y="18674"/>
                    <a:pt x="3470277" y="28560"/>
                    <a:pt x="3470277" y="38869"/>
                  </a:cubicBezTo>
                  <a:lnTo>
                    <a:pt x="3470277" y="1934413"/>
                  </a:lnTo>
                  <a:cubicBezTo>
                    <a:pt x="3470277" y="1955880"/>
                    <a:pt x="3452875" y="1973282"/>
                    <a:pt x="3431408" y="1973282"/>
                  </a:cubicBezTo>
                  <a:lnTo>
                    <a:pt x="38869" y="1973282"/>
                  </a:lnTo>
                  <a:cubicBezTo>
                    <a:pt x="17402" y="1973282"/>
                    <a:pt x="0" y="1955880"/>
                    <a:pt x="0" y="1934413"/>
                  </a:cubicBezTo>
                  <a:lnTo>
                    <a:pt x="0" y="38869"/>
                  </a:lnTo>
                  <a:cubicBezTo>
                    <a:pt x="0" y="17402"/>
                    <a:pt x="17402" y="0"/>
                    <a:pt x="3886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470277" cy="2001857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081495" y="2198068"/>
            <a:ext cx="5206505" cy="4284685"/>
            <a:chOff x="0" y="0"/>
            <a:chExt cx="1417385" cy="11664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7385" cy="1166435"/>
            </a:xfrm>
            <a:custGeom>
              <a:avLst/>
              <a:gdLst/>
              <a:ahLst/>
              <a:cxnLst/>
              <a:rect r="r" b="b" t="t" l="l"/>
              <a:pathLst>
                <a:path h="1166435" w="1417385">
                  <a:moveTo>
                    <a:pt x="95166" y="0"/>
                  </a:moveTo>
                  <a:lnTo>
                    <a:pt x="1322219" y="0"/>
                  </a:lnTo>
                  <a:cubicBezTo>
                    <a:pt x="1347458" y="0"/>
                    <a:pt x="1371664" y="10026"/>
                    <a:pt x="1389511" y="27874"/>
                  </a:cubicBezTo>
                  <a:cubicBezTo>
                    <a:pt x="1407358" y="45721"/>
                    <a:pt x="1417385" y="69926"/>
                    <a:pt x="1417385" y="95166"/>
                  </a:cubicBezTo>
                  <a:lnTo>
                    <a:pt x="1417385" y="1071269"/>
                  </a:lnTo>
                  <a:cubicBezTo>
                    <a:pt x="1417385" y="1096508"/>
                    <a:pt x="1407358" y="1120714"/>
                    <a:pt x="1389511" y="1138561"/>
                  </a:cubicBezTo>
                  <a:cubicBezTo>
                    <a:pt x="1371664" y="1156408"/>
                    <a:pt x="1347458" y="1166435"/>
                    <a:pt x="1322219" y="1166435"/>
                  </a:cubicBezTo>
                  <a:lnTo>
                    <a:pt x="95166" y="1166435"/>
                  </a:lnTo>
                  <a:cubicBezTo>
                    <a:pt x="69926" y="1166435"/>
                    <a:pt x="45721" y="1156408"/>
                    <a:pt x="27874" y="1138561"/>
                  </a:cubicBezTo>
                  <a:cubicBezTo>
                    <a:pt x="10026" y="1120714"/>
                    <a:pt x="0" y="1096508"/>
                    <a:pt x="0" y="1071269"/>
                  </a:cubicBezTo>
                  <a:lnTo>
                    <a:pt x="0" y="95166"/>
                  </a:lnTo>
                  <a:cubicBezTo>
                    <a:pt x="0" y="69926"/>
                    <a:pt x="10026" y="45721"/>
                    <a:pt x="27874" y="27874"/>
                  </a:cubicBezTo>
                  <a:cubicBezTo>
                    <a:pt x="45721" y="10026"/>
                    <a:pt x="69926" y="0"/>
                    <a:pt x="951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417385" cy="1195010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81975" y="1810123"/>
            <a:ext cx="11897510" cy="652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98"/>
              </a:lnSpc>
            </a:pPr>
            <a:r>
              <a:rPr lang="en-US" b="true" sz="3081" spc="-18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3698"/>
              </a:lnSpc>
            </a:pPr>
            <a:r>
              <a:rPr lang="en-US" b="true" sz="3081" spc="-18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primeira linha da entrada contém um número inteiro N, que indica o número de dias que a lista contém. Cada uma das linhas seguintes contém um único inteiro A, o número de acessos em um dia. O primeiro número dado indica o número de acessos no primeiro dia, o segundo número dado indica o número de acessos no segundo dia, e assim por diante.</a:t>
            </a:r>
          </a:p>
          <a:p>
            <a:pPr algn="just">
              <a:lnSpc>
                <a:spcPts val="3698"/>
              </a:lnSpc>
            </a:pPr>
          </a:p>
          <a:p>
            <a:pPr algn="just">
              <a:lnSpc>
                <a:spcPts val="3698"/>
              </a:lnSpc>
            </a:pPr>
            <a:r>
              <a:rPr lang="en-US" b="true" sz="3081" spc="-18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3698"/>
              </a:lnSpc>
              <a:spcBef>
                <a:spcPct val="0"/>
              </a:spcBef>
            </a:pPr>
            <a:r>
              <a:rPr lang="en-US" b="true" sz="3081" spc="-184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Seu programa deve escrever na saída uma única linha, contendo um único número inteiro, o número de dias que foram necessários para a soma dos acessos à pagina de Alice e Bia chegar a 1000000.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2015 - Fase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79485" y="2540185"/>
            <a:ext cx="5150445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RESTRIÇÕES</a:t>
            </a:r>
          </a:p>
          <a:p>
            <a:pPr algn="just" marL="859637" indent="-429819" lvl="1">
              <a:lnSpc>
                <a:spcPts val="4777"/>
              </a:lnSpc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≤ N ≤ 1000</a:t>
            </a:r>
          </a:p>
          <a:p>
            <a:pPr algn="just" marL="859637" indent="-429819" lvl="1">
              <a:lnSpc>
                <a:spcPts val="47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0 &lt; A ≤ 1000000</a:t>
            </a:r>
          </a:p>
          <a:p>
            <a:pPr algn="just" marL="859637" indent="-429819" lvl="1">
              <a:lnSpc>
                <a:spcPts val="47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81" spc="-238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Alice e Bia sempre ganham o prêmio.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PRÊMIO DO MILHÃO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816791" y="2067293"/>
            <a:ext cx="5223003" cy="4760232"/>
            <a:chOff x="0" y="0"/>
            <a:chExt cx="1421876" cy="12958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21876" cy="1295895"/>
            </a:xfrm>
            <a:custGeom>
              <a:avLst/>
              <a:gdLst/>
              <a:ahLst/>
              <a:cxnLst/>
              <a:rect r="r" b="b" t="t" l="l"/>
              <a:pathLst>
                <a:path h="1295895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1201029"/>
                  </a:lnTo>
                  <a:cubicBezTo>
                    <a:pt x="1421876" y="1226189"/>
                    <a:pt x="1411882" y="1250318"/>
                    <a:pt x="1394091" y="1268109"/>
                  </a:cubicBezTo>
                  <a:cubicBezTo>
                    <a:pt x="1376300" y="1285900"/>
                    <a:pt x="1352171" y="1295895"/>
                    <a:pt x="1327011" y="1295895"/>
                  </a:cubicBezTo>
                  <a:lnTo>
                    <a:pt x="94866" y="1295895"/>
                  </a:lnTo>
                  <a:cubicBezTo>
                    <a:pt x="69706" y="1295895"/>
                    <a:pt x="45576" y="1285900"/>
                    <a:pt x="27785" y="1268109"/>
                  </a:cubicBezTo>
                  <a:cubicBezTo>
                    <a:pt x="9995" y="1250318"/>
                    <a:pt x="0" y="1226189"/>
                    <a:pt x="0" y="1201029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421876" cy="132446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35265" y="2218957"/>
            <a:ext cx="4786054" cy="660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ENTRADA: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100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99900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400000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500000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600000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5650205" y="2067293"/>
            <a:ext cx="5223003" cy="2855153"/>
            <a:chOff x="0" y="0"/>
            <a:chExt cx="1421876" cy="7772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21876" cy="777268"/>
            </a:xfrm>
            <a:custGeom>
              <a:avLst/>
              <a:gdLst/>
              <a:ahLst/>
              <a:cxnLst/>
              <a:rect r="r" b="b" t="t" l="l"/>
              <a:pathLst>
                <a:path h="777268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682403"/>
                  </a:lnTo>
                  <a:cubicBezTo>
                    <a:pt x="1421876" y="707563"/>
                    <a:pt x="1411882" y="731692"/>
                    <a:pt x="1394091" y="749483"/>
                  </a:cubicBezTo>
                  <a:cubicBezTo>
                    <a:pt x="1376300" y="767274"/>
                    <a:pt x="1352171" y="777268"/>
                    <a:pt x="1327011" y="777268"/>
                  </a:cubicBezTo>
                  <a:lnTo>
                    <a:pt x="94866" y="777268"/>
                  </a:lnTo>
                  <a:cubicBezTo>
                    <a:pt x="42473" y="777268"/>
                    <a:pt x="0" y="734796"/>
                    <a:pt x="0" y="682403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421876" cy="80584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868680" y="2218957"/>
            <a:ext cx="4786054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SAÍDA: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302133" y="5185351"/>
            <a:ext cx="5223003" cy="2855153"/>
            <a:chOff x="0" y="0"/>
            <a:chExt cx="1421876" cy="77726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21876" cy="777268"/>
            </a:xfrm>
            <a:custGeom>
              <a:avLst/>
              <a:gdLst/>
              <a:ahLst/>
              <a:cxnLst/>
              <a:rect r="r" b="b" t="t" l="l"/>
              <a:pathLst>
                <a:path h="777268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682403"/>
                  </a:lnTo>
                  <a:cubicBezTo>
                    <a:pt x="1421876" y="707563"/>
                    <a:pt x="1411882" y="731692"/>
                    <a:pt x="1394091" y="749483"/>
                  </a:cubicBezTo>
                  <a:cubicBezTo>
                    <a:pt x="1376300" y="767274"/>
                    <a:pt x="1352171" y="777268"/>
                    <a:pt x="1327011" y="777268"/>
                  </a:cubicBezTo>
                  <a:lnTo>
                    <a:pt x="94866" y="777268"/>
                  </a:lnTo>
                  <a:cubicBezTo>
                    <a:pt x="42473" y="777268"/>
                    <a:pt x="0" y="734796"/>
                    <a:pt x="0" y="682403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421876" cy="80584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6520608" y="5337015"/>
            <a:ext cx="4786054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ENTRADA: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1000000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1135548" y="5185351"/>
            <a:ext cx="5223003" cy="2855153"/>
            <a:chOff x="0" y="0"/>
            <a:chExt cx="1421876" cy="77726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21876" cy="777268"/>
            </a:xfrm>
            <a:custGeom>
              <a:avLst/>
              <a:gdLst/>
              <a:ahLst/>
              <a:cxnLst/>
              <a:rect r="r" b="b" t="t" l="l"/>
              <a:pathLst>
                <a:path h="777268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682403"/>
                  </a:lnTo>
                  <a:cubicBezTo>
                    <a:pt x="1421876" y="707563"/>
                    <a:pt x="1411882" y="731692"/>
                    <a:pt x="1394091" y="749483"/>
                  </a:cubicBezTo>
                  <a:cubicBezTo>
                    <a:pt x="1376300" y="767274"/>
                    <a:pt x="1352171" y="777268"/>
                    <a:pt x="1327011" y="777268"/>
                  </a:cubicBezTo>
                  <a:lnTo>
                    <a:pt x="94866" y="777268"/>
                  </a:lnTo>
                  <a:cubicBezTo>
                    <a:pt x="42473" y="777268"/>
                    <a:pt x="0" y="734796"/>
                    <a:pt x="0" y="682403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1421876" cy="80584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482611" y="5337015"/>
            <a:ext cx="4786054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SAÍDA: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2015 - Fase 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PRÊMIO DO MILHÃO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970736" y="1842358"/>
            <a:ext cx="10346528" cy="7958867"/>
          </a:xfrm>
          <a:custGeom>
            <a:avLst/>
            <a:gdLst/>
            <a:ahLst/>
            <a:cxnLst/>
            <a:rect r="r" b="b" t="t" l="l"/>
            <a:pathLst>
              <a:path h="7958867" w="10346528">
                <a:moveTo>
                  <a:pt x="0" y="0"/>
                </a:moveTo>
                <a:lnTo>
                  <a:pt x="10346528" y="0"/>
                </a:lnTo>
                <a:lnTo>
                  <a:pt x="10346528" y="7958867"/>
                </a:lnTo>
                <a:lnTo>
                  <a:pt x="0" y="7958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2015 - Fase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PRÊMIO DO MILHÃO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55964" y="8343483"/>
            <a:ext cx="85760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https://forms.gle/Q1BYFnKxjyKuCC647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75120" y="3591510"/>
            <a:ext cx="493776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0949" y="6125567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realizar alguns exercícios de provas antigas da Olimpíada Brasileira de Informática.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34781" y="1918161"/>
            <a:ext cx="15604849" cy="7207787"/>
            <a:chOff x="0" y="0"/>
            <a:chExt cx="4248162" cy="19622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48162" cy="1962201"/>
            </a:xfrm>
            <a:custGeom>
              <a:avLst/>
              <a:gdLst/>
              <a:ahLst/>
              <a:cxnLst/>
              <a:rect r="r" b="b" t="t" l="l"/>
              <a:pathLst>
                <a:path h="1962201" w="4248162">
                  <a:moveTo>
                    <a:pt x="31752" y="0"/>
                  </a:moveTo>
                  <a:lnTo>
                    <a:pt x="4216410" y="0"/>
                  </a:lnTo>
                  <a:cubicBezTo>
                    <a:pt x="4233947" y="0"/>
                    <a:pt x="4248162" y="14216"/>
                    <a:pt x="4248162" y="31752"/>
                  </a:cubicBezTo>
                  <a:lnTo>
                    <a:pt x="4248162" y="1930449"/>
                  </a:lnTo>
                  <a:cubicBezTo>
                    <a:pt x="4248162" y="1938870"/>
                    <a:pt x="4244817" y="1946946"/>
                    <a:pt x="4238863" y="1952901"/>
                  </a:cubicBezTo>
                  <a:cubicBezTo>
                    <a:pt x="4232908" y="1958855"/>
                    <a:pt x="4224832" y="1962201"/>
                    <a:pt x="4216410" y="1962201"/>
                  </a:cubicBezTo>
                  <a:lnTo>
                    <a:pt x="31752" y="1962201"/>
                  </a:lnTo>
                  <a:cubicBezTo>
                    <a:pt x="23331" y="1962201"/>
                    <a:pt x="15255" y="1958855"/>
                    <a:pt x="9300" y="1952901"/>
                  </a:cubicBezTo>
                  <a:cubicBezTo>
                    <a:pt x="3345" y="1946946"/>
                    <a:pt x="0" y="1938870"/>
                    <a:pt x="0" y="1930449"/>
                  </a:cubicBezTo>
                  <a:lnTo>
                    <a:pt x="0" y="31752"/>
                  </a:lnTo>
                  <a:cubicBezTo>
                    <a:pt x="0" y="23331"/>
                    <a:pt x="3345" y="15255"/>
                    <a:pt x="9300" y="9300"/>
                  </a:cubicBezTo>
                  <a:cubicBezTo>
                    <a:pt x="15255" y="3345"/>
                    <a:pt x="23331" y="0"/>
                    <a:pt x="3175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248162" cy="199077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46745" y="2057400"/>
            <a:ext cx="14794509" cy="720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7"/>
              </a:lnSpc>
            </a:pPr>
            <a:r>
              <a:rPr lang="en-US" b="true" sz="3381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Dona Mônica é mãe de três filhos que têm idades diferentes. Ela notou que, neste ano, a soma das idades dos seus três filhos é igual à idade dela. Neste problema, dada a idade de dona Mônica e as idades de dois dos filhos, seu programa deve computar e imprimir a idade do filho mais velho.</a:t>
            </a:r>
          </a:p>
          <a:p>
            <a:pPr algn="just">
              <a:lnSpc>
                <a:spcPts val="4057"/>
              </a:lnSpc>
            </a:pPr>
            <a:r>
              <a:rPr lang="en-US" b="true" sz="3381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Por exemplo, se sabemos que dona Mônica tem 52 anos e as idades conhecidas de dois dos filhos são 14 e 18 anos, então a idade do outro filho, que não era conhecida, tem que ser 20 anos, pois a soma das três idades tem que ser 52. Portanto, a idade do filho mais velho é 20. Em mais um exemplo, se dona Mônica tem 47 anos e as idades de dois dos filhos são 21 e 9 anos, então o outro filho tem que ter 17 anos e, portanto, a idade do filho mais velho é 21.</a:t>
            </a:r>
          </a:p>
          <a:p>
            <a:pPr algn="just">
              <a:lnSpc>
                <a:spcPts val="405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IDADE DE DONA MÔNICA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176315" y="8809707"/>
            <a:ext cx="6652535" cy="991518"/>
            <a:chOff x="0" y="0"/>
            <a:chExt cx="1811043" cy="2699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11043" cy="269924"/>
            </a:xfrm>
            <a:custGeom>
              <a:avLst/>
              <a:gdLst/>
              <a:ahLst/>
              <a:cxnLst/>
              <a:rect r="r" b="b" t="t" l="l"/>
              <a:pathLst>
                <a:path h="269924" w="1811043">
                  <a:moveTo>
                    <a:pt x="74480" y="0"/>
                  </a:moveTo>
                  <a:lnTo>
                    <a:pt x="1736562" y="0"/>
                  </a:lnTo>
                  <a:cubicBezTo>
                    <a:pt x="1777697" y="0"/>
                    <a:pt x="1811043" y="33346"/>
                    <a:pt x="1811043" y="74480"/>
                  </a:cubicBezTo>
                  <a:lnTo>
                    <a:pt x="1811043" y="195444"/>
                  </a:lnTo>
                  <a:cubicBezTo>
                    <a:pt x="1811043" y="236578"/>
                    <a:pt x="1777697" y="269924"/>
                    <a:pt x="1736562" y="269924"/>
                  </a:cubicBezTo>
                  <a:lnTo>
                    <a:pt x="74480" y="269924"/>
                  </a:lnTo>
                  <a:cubicBezTo>
                    <a:pt x="33346" y="269924"/>
                    <a:pt x="0" y="236578"/>
                    <a:pt x="0" y="195444"/>
                  </a:cubicBezTo>
                  <a:lnTo>
                    <a:pt x="0" y="74480"/>
                  </a:lnTo>
                  <a:cubicBezTo>
                    <a:pt x="0" y="33346"/>
                    <a:pt x="33346" y="0"/>
                    <a:pt x="74480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811043" cy="29849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809474" y="8992518"/>
            <a:ext cx="6664066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fazer juntos!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IDADE DE DONA MÔNICA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89018" y="1800019"/>
            <a:ext cx="12420175" cy="6631831"/>
            <a:chOff x="0" y="0"/>
            <a:chExt cx="3381187" cy="18054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81187" cy="1805406"/>
            </a:xfrm>
            <a:custGeom>
              <a:avLst/>
              <a:gdLst/>
              <a:ahLst/>
              <a:cxnLst/>
              <a:rect r="r" b="b" t="t" l="l"/>
              <a:pathLst>
                <a:path h="1805406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765513"/>
                  </a:lnTo>
                  <a:cubicBezTo>
                    <a:pt x="3381187" y="1787546"/>
                    <a:pt x="3363326" y="1805406"/>
                    <a:pt x="3341294" y="1805406"/>
                  </a:cubicBezTo>
                  <a:lnTo>
                    <a:pt x="39893" y="1805406"/>
                  </a:lnTo>
                  <a:cubicBezTo>
                    <a:pt x="17861" y="1805406"/>
                    <a:pt x="0" y="1787546"/>
                    <a:pt x="0" y="1765513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81187" cy="183398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99562" y="1919372"/>
            <a:ext cx="11599086" cy="617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7"/>
              </a:lnSpc>
            </a:pPr>
            <a:r>
              <a:rPr lang="en-US" b="true" sz="3381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4057"/>
              </a:lnSpc>
            </a:pPr>
            <a:r>
              <a:rPr lang="en-US" b="true" sz="3381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primeira linha da entrada contém um inteiro M representando a idade de dona Mônica. A segunda linha da entrada contém um inteiro A representando a idade de um dos filhos. A terceira linha da entrada contém um inteiro B representando a idade de outro filho.</a:t>
            </a:r>
          </a:p>
          <a:p>
            <a:pPr algn="just">
              <a:lnSpc>
                <a:spcPts val="4057"/>
              </a:lnSpc>
            </a:pPr>
          </a:p>
          <a:p>
            <a:pPr algn="just">
              <a:lnSpc>
                <a:spcPts val="4057"/>
              </a:lnSpc>
            </a:pPr>
            <a:r>
              <a:rPr lang="en-US" b="true" sz="3381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4057"/>
              </a:lnSpc>
              <a:spcBef>
                <a:spcPct val="0"/>
              </a:spcBef>
            </a:pPr>
            <a:r>
              <a:rPr lang="en-US" b="true" sz="3381" spc="-20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Seu programa deve imprimir uma linha, contendo um número inteiro, representando a idade do filho mais velho de dona Mônica.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3064997" y="2363981"/>
            <a:ext cx="5223003" cy="3752114"/>
            <a:chOff x="0" y="0"/>
            <a:chExt cx="1421876" cy="10214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21876" cy="1021451"/>
            </a:xfrm>
            <a:custGeom>
              <a:avLst/>
              <a:gdLst/>
              <a:ahLst/>
              <a:cxnLst/>
              <a:rect r="r" b="b" t="t" l="l"/>
              <a:pathLst>
                <a:path h="1021451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926586"/>
                  </a:lnTo>
                  <a:cubicBezTo>
                    <a:pt x="1421876" y="951745"/>
                    <a:pt x="1411882" y="975875"/>
                    <a:pt x="1394091" y="993666"/>
                  </a:cubicBezTo>
                  <a:cubicBezTo>
                    <a:pt x="1376300" y="1011456"/>
                    <a:pt x="1352171" y="1021451"/>
                    <a:pt x="1327011" y="1021451"/>
                  </a:cubicBezTo>
                  <a:lnTo>
                    <a:pt x="94866" y="1021451"/>
                  </a:lnTo>
                  <a:cubicBezTo>
                    <a:pt x="42473" y="1021451"/>
                    <a:pt x="0" y="978978"/>
                    <a:pt x="0" y="926586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421876" cy="1050026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296297" y="2686942"/>
            <a:ext cx="4786054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RESTRIÇÕES</a:t>
            </a:r>
          </a:p>
          <a:p>
            <a:pPr algn="just" marL="859637" indent="-429819" lvl="1">
              <a:lnSpc>
                <a:spcPts val="4777"/>
              </a:lnSpc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40 ≤ M ≤ 110</a:t>
            </a:r>
          </a:p>
          <a:p>
            <a:pPr algn="just" marL="859637" indent="-429819" lvl="1">
              <a:lnSpc>
                <a:spcPts val="4777"/>
              </a:lnSpc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≤ A &lt; M</a:t>
            </a:r>
          </a:p>
          <a:p>
            <a:pPr algn="just" marL="859637" indent="-429819" lvl="1">
              <a:lnSpc>
                <a:spcPts val="47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 ≤ B &lt; M</a:t>
            </a:r>
          </a:p>
          <a:p>
            <a:pPr algn="just" marL="859637" indent="-429819" lvl="1">
              <a:lnSpc>
                <a:spcPts val="47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81" spc="-238" u="non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≠ B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IDADE DE DONA MÔNICA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092111" y="1923328"/>
            <a:ext cx="5223003" cy="2855153"/>
            <a:chOff x="0" y="0"/>
            <a:chExt cx="1421876" cy="7772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21876" cy="777268"/>
            </a:xfrm>
            <a:custGeom>
              <a:avLst/>
              <a:gdLst/>
              <a:ahLst/>
              <a:cxnLst/>
              <a:rect r="r" b="b" t="t" l="l"/>
              <a:pathLst>
                <a:path h="777268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682403"/>
                  </a:lnTo>
                  <a:cubicBezTo>
                    <a:pt x="1421876" y="707563"/>
                    <a:pt x="1411882" y="731692"/>
                    <a:pt x="1394091" y="749483"/>
                  </a:cubicBezTo>
                  <a:cubicBezTo>
                    <a:pt x="1376300" y="767274"/>
                    <a:pt x="1352171" y="777268"/>
                    <a:pt x="1327011" y="777268"/>
                  </a:cubicBezTo>
                  <a:lnTo>
                    <a:pt x="94866" y="777268"/>
                  </a:lnTo>
                  <a:cubicBezTo>
                    <a:pt x="42473" y="777268"/>
                    <a:pt x="0" y="734796"/>
                    <a:pt x="0" y="682403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421876" cy="80584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310585" y="2074992"/>
            <a:ext cx="4786054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ENTRADA: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52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14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18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8925525" y="1923328"/>
            <a:ext cx="5223003" cy="2855153"/>
            <a:chOff x="0" y="0"/>
            <a:chExt cx="1421876" cy="7772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21876" cy="777268"/>
            </a:xfrm>
            <a:custGeom>
              <a:avLst/>
              <a:gdLst/>
              <a:ahLst/>
              <a:cxnLst/>
              <a:rect r="r" b="b" t="t" l="l"/>
              <a:pathLst>
                <a:path h="777268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682403"/>
                  </a:lnTo>
                  <a:cubicBezTo>
                    <a:pt x="1421876" y="707563"/>
                    <a:pt x="1411882" y="731692"/>
                    <a:pt x="1394091" y="749483"/>
                  </a:cubicBezTo>
                  <a:cubicBezTo>
                    <a:pt x="1376300" y="767274"/>
                    <a:pt x="1352171" y="777268"/>
                    <a:pt x="1327011" y="777268"/>
                  </a:cubicBezTo>
                  <a:lnTo>
                    <a:pt x="94866" y="777268"/>
                  </a:lnTo>
                  <a:cubicBezTo>
                    <a:pt x="42473" y="777268"/>
                    <a:pt x="0" y="734796"/>
                    <a:pt x="0" y="682403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421876" cy="80584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144000" y="2074992"/>
            <a:ext cx="4786054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SAÍDA: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20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4115791" y="5255984"/>
            <a:ext cx="5223003" cy="2855153"/>
            <a:chOff x="0" y="0"/>
            <a:chExt cx="1421876" cy="77726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21876" cy="777268"/>
            </a:xfrm>
            <a:custGeom>
              <a:avLst/>
              <a:gdLst/>
              <a:ahLst/>
              <a:cxnLst/>
              <a:rect r="r" b="b" t="t" l="l"/>
              <a:pathLst>
                <a:path h="777268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682403"/>
                  </a:lnTo>
                  <a:cubicBezTo>
                    <a:pt x="1421876" y="707563"/>
                    <a:pt x="1411882" y="731692"/>
                    <a:pt x="1394091" y="749483"/>
                  </a:cubicBezTo>
                  <a:cubicBezTo>
                    <a:pt x="1376300" y="767274"/>
                    <a:pt x="1352171" y="777268"/>
                    <a:pt x="1327011" y="777268"/>
                  </a:cubicBezTo>
                  <a:lnTo>
                    <a:pt x="94866" y="777268"/>
                  </a:lnTo>
                  <a:cubicBezTo>
                    <a:pt x="42473" y="777268"/>
                    <a:pt x="0" y="734796"/>
                    <a:pt x="0" y="682403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421876" cy="80584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334266" y="5407648"/>
            <a:ext cx="4786054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ENTRADA: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47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21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9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8949206" y="5255984"/>
            <a:ext cx="5223003" cy="2855153"/>
            <a:chOff x="0" y="0"/>
            <a:chExt cx="1421876" cy="77726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21876" cy="777268"/>
            </a:xfrm>
            <a:custGeom>
              <a:avLst/>
              <a:gdLst/>
              <a:ahLst/>
              <a:cxnLst/>
              <a:rect r="r" b="b" t="t" l="l"/>
              <a:pathLst>
                <a:path h="777268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682403"/>
                  </a:lnTo>
                  <a:cubicBezTo>
                    <a:pt x="1421876" y="707563"/>
                    <a:pt x="1411882" y="731692"/>
                    <a:pt x="1394091" y="749483"/>
                  </a:cubicBezTo>
                  <a:cubicBezTo>
                    <a:pt x="1376300" y="767274"/>
                    <a:pt x="1352171" y="777268"/>
                    <a:pt x="1327011" y="777268"/>
                  </a:cubicBezTo>
                  <a:lnTo>
                    <a:pt x="94866" y="777268"/>
                  </a:lnTo>
                  <a:cubicBezTo>
                    <a:pt x="42473" y="777268"/>
                    <a:pt x="0" y="734796"/>
                    <a:pt x="0" y="682403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421876" cy="80584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167680" y="5407648"/>
            <a:ext cx="4786054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SAÍDA: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21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264943" y="1862165"/>
            <a:ext cx="11758114" cy="7845500"/>
          </a:xfrm>
          <a:custGeom>
            <a:avLst/>
            <a:gdLst/>
            <a:ahLst/>
            <a:cxnLst/>
            <a:rect r="r" b="b" t="t" l="l"/>
            <a:pathLst>
              <a:path h="7845500" w="11758114">
                <a:moveTo>
                  <a:pt x="0" y="0"/>
                </a:moveTo>
                <a:lnTo>
                  <a:pt x="11758114" y="0"/>
                </a:lnTo>
                <a:lnTo>
                  <a:pt x="11758114" y="7845500"/>
                </a:lnTo>
                <a:lnTo>
                  <a:pt x="0" y="7845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IDADE DE DONA MÔNICA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34781" y="1742712"/>
            <a:ext cx="15604849" cy="7515588"/>
            <a:chOff x="0" y="0"/>
            <a:chExt cx="4248162" cy="20459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48162" cy="2045995"/>
            </a:xfrm>
            <a:custGeom>
              <a:avLst/>
              <a:gdLst/>
              <a:ahLst/>
              <a:cxnLst/>
              <a:rect r="r" b="b" t="t" l="l"/>
              <a:pathLst>
                <a:path h="2045995" w="4248162">
                  <a:moveTo>
                    <a:pt x="31752" y="0"/>
                  </a:moveTo>
                  <a:lnTo>
                    <a:pt x="4216410" y="0"/>
                  </a:lnTo>
                  <a:cubicBezTo>
                    <a:pt x="4233947" y="0"/>
                    <a:pt x="4248162" y="14216"/>
                    <a:pt x="4248162" y="31752"/>
                  </a:cubicBezTo>
                  <a:lnTo>
                    <a:pt x="4248162" y="2014243"/>
                  </a:lnTo>
                  <a:cubicBezTo>
                    <a:pt x="4248162" y="2022664"/>
                    <a:pt x="4244817" y="2030740"/>
                    <a:pt x="4238863" y="2036695"/>
                  </a:cubicBezTo>
                  <a:cubicBezTo>
                    <a:pt x="4232908" y="2042649"/>
                    <a:pt x="4224832" y="2045995"/>
                    <a:pt x="4216410" y="2045995"/>
                  </a:cubicBezTo>
                  <a:lnTo>
                    <a:pt x="31752" y="2045995"/>
                  </a:lnTo>
                  <a:cubicBezTo>
                    <a:pt x="23331" y="2045995"/>
                    <a:pt x="15255" y="2042649"/>
                    <a:pt x="9300" y="2036695"/>
                  </a:cubicBezTo>
                  <a:cubicBezTo>
                    <a:pt x="3345" y="2030740"/>
                    <a:pt x="0" y="2022664"/>
                    <a:pt x="0" y="2014243"/>
                  </a:cubicBezTo>
                  <a:lnTo>
                    <a:pt x="0" y="31752"/>
                  </a:lnTo>
                  <a:cubicBezTo>
                    <a:pt x="0" y="23331"/>
                    <a:pt x="3345" y="15255"/>
                    <a:pt x="9300" y="9300"/>
                  </a:cubicBezTo>
                  <a:cubicBezTo>
                    <a:pt x="15255" y="3345"/>
                    <a:pt x="23331" y="0"/>
                    <a:pt x="3175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248162" cy="2074570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39951" y="1820732"/>
            <a:ext cx="14794509" cy="780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Cibele, Camila e Celeste são três irmãs inseparáveis. Estão sempre juntas e adoram fazer esportes, ler, cozinhar, jogar no computador... Agora estão aprendendo a programar computadores para desenvolverem seus próprios jogos.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Mas nada disso interessa para esta tarefa: estamos interessados apenas nas suas idades. Sabemos que Cibele nasceu antes de Camila e Celeste nasceu depois de Camila.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Dados três números inteiros indicando as idades das irmãs, escreva um programa para determinar a idade de Camila.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IDADE DE CAMILA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257523" y="8911869"/>
            <a:ext cx="5559364" cy="991518"/>
            <a:chOff x="0" y="0"/>
            <a:chExt cx="1513445" cy="2699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13445" cy="269924"/>
            </a:xfrm>
            <a:custGeom>
              <a:avLst/>
              <a:gdLst/>
              <a:ahLst/>
              <a:cxnLst/>
              <a:rect r="r" b="b" t="t" l="l"/>
              <a:pathLst>
                <a:path h="269924" w="1513445">
                  <a:moveTo>
                    <a:pt x="89126" y="0"/>
                  </a:moveTo>
                  <a:lnTo>
                    <a:pt x="1424319" y="0"/>
                  </a:lnTo>
                  <a:cubicBezTo>
                    <a:pt x="1447957" y="0"/>
                    <a:pt x="1470626" y="9390"/>
                    <a:pt x="1487341" y="26104"/>
                  </a:cubicBezTo>
                  <a:cubicBezTo>
                    <a:pt x="1504055" y="42819"/>
                    <a:pt x="1513445" y="65488"/>
                    <a:pt x="1513445" y="89126"/>
                  </a:cubicBezTo>
                  <a:lnTo>
                    <a:pt x="1513445" y="180799"/>
                  </a:lnTo>
                  <a:cubicBezTo>
                    <a:pt x="1513445" y="204436"/>
                    <a:pt x="1504055" y="227106"/>
                    <a:pt x="1487341" y="243820"/>
                  </a:cubicBezTo>
                  <a:cubicBezTo>
                    <a:pt x="1470626" y="260534"/>
                    <a:pt x="1447957" y="269924"/>
                    <a:pt x="1424319" y="269924"/>
                  </a:cubicBezTo>
                  <a:lnTo>
                    <a:pt x="89126" y="269924"/>
                  </a:lnTo>
                  <a:cubicBezTo>
                    <a:pt x="65488" y="269924"/>
                    <a:pt x="42819" y="260534"/>
                    <a:pt x="26104" y="243820"/>
                  </a:cubicBezTo>
                  <a:cubicBezTo>
                    <a:pt x="9390" y="227106"/>
                    <a:pt x="0" y="204436"/>
                    <a:pt x="0" y="180799"/>
                  </a:cubicBezTo>
                  <a:lnTo>
                    <a:pt x="0" y="89126"/>
                  </a:lnTo>
                  <a:cubicBezTo>
                    <a:pt x="0" y="65488"/>
                    <a:pt x="9390" y="42819"/>
                    <a:pt x="26104" y="26104"/>
                  </a:cubicBezTo>
                  <a:cubicBezTo>
                    <a:pt x="42819" y="9390"/>
                    <a:pt x="65488" y="0"/>
                    <a:pt x="8912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513445" cy="298499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807033" y="9107590"/>
            <a:ext cx="4673934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Agora é sua vez!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IDADE DE CAMILA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2021 - Fase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933913" y="2128974"/>
            <a:ext cx="12420175" cy="5903050"/>
            <a:chOff x="0" y="0"/>
            <a:chExt cx="3381187" cy="16070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81187" cy="1607008"/>
            </a:xfrm>
            <a:custGeom>
              <a:avLst/>
              <a:gdLst/>
              <a:ahLst/>
              <a:cxnLst/>
              <a:rect r="r" b="b" t="t" l="l"/>
              <a:pathLst>
                <a:path h="1607008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567115"/>
                  </a:lnTo>
                  <a:cubicBezTo>
                    <a:pt x="3381187" y="1589147"/>
                    <a:pt x="3363326" y="1607008"/>
                    <a:pt x="3341294" y="1607008"/>
                  </a:cubicBezTo>
                  <a:lnTo>
                    <a:pt x="39893" y="1607008"/>
                  </a:lnTo>
                  <a:cubicBezTo>
                    <a:pt x="17861" y="1607008"/>
                    <a:pt x="0" y="1589147"/>
                    <a:pt x="0" y="1567115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81187" cy="163558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344457" y="2248326"/>
            <a:ext cx="11599086" cy="540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ENTRADA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entrada é composta por três linhas, cada linha contendo um número inteiro N, a idade de uma das irmãs.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Seu programa deve produzir uma única linha, contendo um único número inteiro, a idade de Camila.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933913" y="8306347"/>
            <a:ext cx="7297225" cy="1565772"/>
            <a:chOff x="0" y="0"/>
            <a:chExt cx="1986549" cy="42625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86549" cy="426256"/>
            </a:xfrm>
            <a:custGeom>
              <a:avLst/>
              <a:gdLst/>
              <a:ahLst/>
              <a:cxnLst/>
              <a:rect r="r" b="b" t="t" l="l"/>
              <a:pathLst>
                <a:path h="426256" w="1986549">
                  <a:moveTo>
                    <a:pt x="67900" y="0"/>
                  </a:moveTo>
                  <a:lnTo>
                    <a:pt x="1918649" y="0"/>
                  </a:lnTo>
                  <a:cubicBezTo>
                    <a:pt x="1956149" y="0"/>
                    <a:pt x="1986549" y="30400"/>
                    <a:pt x="1986549" y="67900"/>
                  </a:cubicBezTo>
                  <a:lnTo>
                    <a:pt x="1986549" y="358355"/>
                  </a:lnTo>
                  <a:cubicBezTo>
                    <a:pt x="1986549" y="395856"/>
                    <a:pt x="1956149" y="426256"/>
                    <a:pt x="1918649" y="426256"/>
                  </a:cubicBezTo>
                  <a:lnTo>
                    <a:pt x="67900" y="426256"/>
                  </a:lnTo>
                  <a:cubicBezTo>
                    <a:pt x="30400" y="426256"/>
                    <a:pt x="0" y="395856"/>
                    <a:pt x="0" y="358355"/>
                  </a:cubicBezTo>
                  <a:lnTo>
                    <a:pt x="0" y="67900"/>
                  </a:lnTo>
                  <a:cubicBezTo>
                    <a:pt x="0" y="30400"/>
                    <a:pt x="30400" y="0"/>
                    <a:pt x="67900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986549" cy="454831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567072" y="8489158"/>
            <a:ext cx="6664066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RESTRIÇÕES</a:t>
            </a:r>
          </a:p>
          <a:p>
            <a:pPr algn="just" marL="859637" indent="-429819" lvl="1">
              <a:lnSpc>
                <a:spcPts val="4777"/>
              </a:lnSpc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 ≤ N ≤ 100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-264682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4" y="0"/>
                </a:lnTo>
                <a:lnTo>
                  <a:pt x="10816364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8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IDADE DE CAMILA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092111" y="1923328"/>
            <a:ext cx="5223003" cy="2855153"/>
            <a:chOff x="0" y="0"/>
            <a:chExt cx="1421876" cy="7772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21876" cy="777268"/>
            </a:xfrm>
            <a:custGeom>
              <a:avLst/>
              <a:gdLst/>
              <a:ahLst/>
              <a:cxnLst/>
              <a:rect r="r" b="b" t="t" l="l"/>
              <a:pathLst>
                <a:path h="777268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682403"/>
                  </a:lnTo>
                  <a:cubicBezTo>
                    <a:pt x="1421876" y="707563"/>
                    <a:pt x="1411882" y="731692"/>
                    <a:pt x="1394091" y="749483"/>
                  </a:cubicBezTo>
                  <a:cubicBezTo>
                    <a:pt x="1376300" y="767274"/>
                    <a:pt x="1352171" y="777268"/>
                    <a:pt x="1327011" y="777268"/>
                  </a:cubicBezTo>
                  <a:lnTo>
                    <a:pt x="94866" y="777268"/>
                  </a:lnTo>
                  <a:cubicBezTo>
                    <a:pt x="42473" y="777268"/>
                    <a:pt x="0" y="734796"/>
                    <a:pt x="0" y="682403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421876" cy="80584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310585" y="2074992"/>
            <a:ext cx="4786054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ENTRADA: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6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9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7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8925525" y="1923328"/>
            <a:ext cx="5223003" cy="2855153"/>
            <a:chOff x="0" y="0"/>
            <a:chExt cx="1421876" cy="7772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21876" cy="777268"/>
            </a:xfrm>
            <a:custGeom>
              <a:avLst/>
              <a:gdLst/>
              <a:ahLst/>
              <a:cxnLst/>
              <a:rect r="r" b="b" t="t" l="l"/>
              <a:pathLst>
                <a:path h="777268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682403"/>
                  </a:lnTo>
                  <a:cubicBezTo>
                    <a:pt x="1421876" y="707563"/>
                    <a:pt x="1411882" y="731692"/>
                    <a:pt x="1394091" y="749483"/>
                  </a:cubicBezTo>
                  <a:cubicBezTo>
                    <a:pt x="1376300" y="767274"/>
                    <a:pt x="1352171" y="777268"/>
                    <a:pt x="1327011" y="777268"/>
                  </a:cubicBezTo>
                  <a:lnTo>
                    <a:pt x="94866" y="777268"/>
                  </a:lnTo>
                  <a:cubicBezTo>
                    <a:pt x="42473" y="777268"/>
                    <a:pt x="0" y="734796"/>
                    <a:pt x="0" y="682403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421876" cy="80584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144000" y="2074992"/>
            <a:ext cx="4786054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SAÍDA: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7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4115791" y="5255984"/>
            <a:ext cx="5223003" cy="2855153"/>
            <a:chOff x="0" y="0"/>
            <a:chExt cx="1421876" cy="77726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21876" cy="777268"/>
            </a:xfrm>
            <a:custGeom>
              <a:avLst/>
              <a:gdLst/>
              <a:ahLst/>
              <a:cxnLst/>
              <a:rect r="r" b="b" t="t" l="l"/>
              <a:pathLst>
                <a:path h="777268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682403"/>
                  </a:lnTo>
                  <a:cubicBezTo>
                    <a:pt x="1421876" y="707563"/>
                    <a:pt x="1411882" y="731692"/>
                    <a:pt x="1394091" y="749483"/>
                  </a:cubicBezTo>
                  <a:cubicBezTo>
                    <a:pt x="1376300" y="767274"/>
                    <a:pt x="1352171" y="777268"/>
                    <a:pt x="1327011" y="777268"/>
                  </a:cubicBezTo>
                  <a:lnTo>
                    <a:pt x="94866" y="777268"/>
                  </a:lnTo>
                  <a:cubicBezTo>
                    <a:pt x="42473" y="777268"/>
                    <a:pt x="0" y="734796"/>
                    <a:pt x="0" y="682403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421876" cy="80584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334266" y="5407648"/>
            <a:ext cx="4786054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ENTRADA: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34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36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38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8949206" y="5255984"/>
            <a:ext cx="5223003" cy="2855153"/>
            <a:chOff x="0" y="0"/>
            <a:chExt cx="1421876" cy="77726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21876" cy="777268"/>
            </a:xfrm>
            <a:custGeom>
              <a:avLst/>
              <a:gdLst/>
              <a:ahLst/>
              <a:cxnLst/>
              <a:rect r="r" b="b" t="t" l="l"/>
              <a:pathLst>
                <a:path h="777268" w="1421876">
                  <a:moveTo>
                    <a:pt x="94866" y="0"/>
                  </a:moveTo>
                  <a:lnTo>
                    <a:pt x="1327011" y="0"/>
                  </a:lnTo>
                  <a:cubicBezTo>
                    <a:pt x="1379404" y="0"/>
                    <a:pt x="1421876" y="42473"/>
                    <a:pt x="1421876" y="94866"/>
                  </a:cubicBezTo>
                  <a:lnTo>
                    <a:pt x="1421876" y="682403"/>
                  </a:lnTo>
                  <a:cubicBezTo>
                    <a:pt x="1421876" y="707563"/>
                    <a:pt x="1411882" y="731692"/>
                    <a:pt x="1394091" y="749483"/>
                  </a:cubicBezTo>
                  <a:cubicBezTo>
                    <a:pt x="1376300" y="767274"/>
                    <a:pt x="1352171" y="777268"/>
                    <a:pt x="1327011" y="777268"/>
                  </a:cubicBezTo>
                  <a:lnTo>
                    <a:pt x="94866" y="777268"/>
                  </a:lnTo>
                  <a:cubicBezTo>
                    <a:pt x="42473" y="777268"/>
                    <a:pt x="0" y="734796"/>
                    <a:pt x="0" y="682403"/>
                  </a:cubicBezTo>
                  <a:lnTo>
                    <a:pt x="0" y="94866"/>
                  </a:lnTo>
                  <a:cubicBezTo>
                    <a:pt x="0" y="69706"/>
                    <a:pt x="9995" y="45576"/>
                    <a:pt x="27785" y="27785"/>
                  </a:cubicBezTo>
                  <a:cubicBezTo>
                    <a:pt x="45576" y="9995"/>
                    <a:pt x="69706" y="0"/>
                    <a:pt x="94866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421876" cy="80584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167680" y="5407648"/>
            <a:ext cx="4786054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 SAÍDA: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36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DAGlZ9oh2iQ</dc:identifier>
  <dcterms:modified xsi:type="dcterms:W3CDTF">2011-08-01T06:04:30Z</dcterms:modified>
  <cp:revision>1</cp:revision>
  <dc:title>Python - Nível Junior Programação</dc:title>
</cp:coreProperties>
</file>