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Space Mono" charset="1" panose="02000509040000020004"/>
      <p:regular r:id="rId16"/>
    </p:embeddedFont>
    <p:embeddedFont>
      <p:font typeface="Space Mono Bold" charset="1" panose="02000809030000020004"/>
      <p:regular r:id="rId17"/>
    </p:embeddedFont>
    <p:embeddedFont>
      <p:font typeface="Space Mono Italics" charset="1" panose="02000509090000090004"/>
      <p:regular r:id="rId18"/>
    </p:embeddedFont>
    <p:embeddedFont>
      <p:font typeface="Space Mono Bold Italics" charset="1" panose="02000809040000090004"/>
      <p:regular r:id="rId19"/>
    </p:embeddedFont>
    <p:embeddedFont>
      <p:font typeface="Bugaki" charset="1" panose="00000000000000000000"/>
      <p:regular r:id="rId20"/>
    </p:embeddedFont>
    <p:embeddedFont>
      <p:font typeface="Bugaki Italics" charset="1" panose="00000000000000000000"/>
      <p:regular r:id="rId21"/>
    </p:embeddedFont>
    <p:embeddedFont>
      <p:font typeface="Dosis" charset="1" panose="02010503020202060003"/>
      <p:regular r:id="rId22"/>
    </p:embeddedFont>
    <p:embeddedFont>
      <p:font typeface="Dosis Bold" charset="1" panose="02010803020202060003"/>
      <p:regular r:id="rId23"/>
    </p:embeddedFont>
    <p:embeddedFont>
      <p:font typeface="Dosis Extra-Light" charset="1" panose="02010203020202060003"/>
      <p:regular r:id="rId24"/>
    </p:embeddedFont>
    <p:embeddedFont>
      <p:font typeface="Dosis Light" charset="1" panose="02010803020202060003"/>
      <p:regular r:id="rId25"/>
    </p:embeddedFont>
    <p:embeddedFont>
      <p:font typeface="Dosis Medium" charset="1" panose="02010603020202060003"/>
      <p:regular r:id="rId26"/>
    </p:embeddedFont>
    <p:embeddedFont>
      <p:font typeface="Dosis Semi-Bold" charset="1" panose="02010703020202060003"/>
      <p:regular r:id="rId27"/>
    </p:embeddedFont>
    <p:embeddedFont>
      <p:font typeface="Dosis Ultra-Bold" charset="1" panose="020109030202020600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35" Target="slides/slide7.xml" Type="http://schemas.openxmlformats.org/officeDocument/2006/relationships/slide"/><Relationship Id="rId36" Target="slides/slide8.xml" Type="http://schemas.openxmlformats.org/officeDocument/2006/relationships/slide"/><Relationship Id="rId37" Target="slides/slide9.xml" Type="http://schemas.openxmlformats.org/officeDocument/2006/relationships/slide"/><Relationship Id="rId38" Target="slides/slide10.xml" Type="http://schemas.openxmlformats.org/officeDocument/2006/relationships/slide"/><Relationship Id="rId39" Target="slides/slide11.xml" Type="http://schemas.openxmlformats.org/officeDocument/2006/relationships/slide"/><Relationship Id="rId4" Target="theme/theme1.xml" Type="http://schemas.openxmlformats.org/officeDocument/2006/relationships/theme"/><Relationship Id="rId40" Target="slides/slide12.xml" Type="http://schemas.openxmlformats.org/officeDocument/2006/relationships/slide"/><Relationship Id="rId41" Target="slides/slide13.xml" Type="http://schemas.openxmlformats.org/officeDocument/2006/relationships/slide"/><Relationship Id="rId42" Target="slides/slide14.xml" Type="http://schemas.openxmlformats.org/officeDocument/2006/relationships/slide"/><Relationship Id="rId43" Target="slides/slide15.xml" Type="http://schemas.openxmlformats.org/officeDocument/2006/relationships/slide"/><Relationship Id="rId44" Target="slides/slide16.xml" Type="http://schemas.openxmlformats.org/officeDocument/2006/relationships/slide"/><Relationship Id="rId45" Target="slides/slide17.xml" Type="http://schemas.openxmlformats.org/officeDocument/2006/relationships/slide"/><Relationship Id="rId46" Target="slides/slide18.xml" Type="http://schemas.openxmlformats.org/officeDocument/2006/relationships/slide"/><Relationship Id="rId47" Target="slides/slide19.xml" Type="http://schemas.openxmlformats.org/officeDocument/2006/relationships/slide"/><Relationship Id="rId48" Target="slides/slide20.xml" Type="http://schemas.openxmlformats.org/officeDocument/2006/relationships/slide"/><Relationship Id="rId49" Target="slides/slide21.xml" Type="http://schemas.openxmlformats.org/officeDocument/2006/relationships/slide"/><Relationship Id="rId5" Target="tableStyles.xml" Type="http://schemas.openxmlformats.org/officeDocument/2006/relationships/tableStyles"/><Relationship Id="rId50" Target="slides/slide22.xml" Type="http://schemas.openxmlformats.org/officeDocument/2006/relationships/slide"/><Relationship Id="rId51" Target="slides/slide23.xml" Type="http://schemas.openxmlformats.org/officeDocument/2006/relationships/slide"/><Relationship Id="rId52" Target="slides/slide24.xml" Type="http://schemas.openxmlformats.org/officeDocument/2006/relationships/slide"/><Relationship Id="rId53" Target="slides/slide25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13.png" Type="http://schemas.openxmlformats.org/officeDocument/2006/relationships/image"/><Relationship Id="rId7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8.pn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31.pn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5.png" Type="http://schemas.openxmlformats.org/officeDocument/2006/relationships/image"/><Relationship Id="rId4" Target="../media/image32.pn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Relationship Id="rId7" Target="../media/image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8.png" Type="http://schemas.openxmlformats.org/officeDocument/2006/relationships/image"/><Relationship Id="rId4" Target="../media/image37.png" Type="http://schemas.openxmlformats.org/officeDocument/2006/relationships/image"/><Relationship Id="rId5" Target="../media/image3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8.pn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8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43.png" Type="http://schemas.openxmlformats.org/officeDocument/2006/relationships/image"/><Relationship Id="rId4" Target="../media/image44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8.png" Type="http://schemas.openxmlformats.org/officeDocument/2006/relationships/image"/><Relationship Id="rId4" Target="../media/image45.png" Type="http://schemas.openxmlformats.org/officeDocument/2006/relationships/image"/><Relationship Id="rId5" Target="../media/image4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8.png" Type="http://schemas.openxmlformats.org/officeDocument/2006/relationships/image"/><Relationship Id="rId4" Target="../media/image45.png" Type="http://schemas.openxmlformats.org/officeDocument/2006/relationships/image"/><Relationship Id="rId5" Target="../media/image46.png" Type="http://schemas.openxmlformats.org/officeDocument/2006/relationships/image"/><Relationship Id="rId6" Target="../media/image47.png" Type="http://schemas.openxmlformats.org/officeDocument/2006/relationships/image"/><Relationship Id="rId7" Target="../media/image4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8.png" Type="http://schemas.openxmlformats.org/officeDocument/2006/relationships/image"/><Relationship Id="rId4" Target="../media/image49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50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51.png" Type="http://schemas.openxmlformats.org/officeDocument/2006/relationships/image"/><Relationship Id="rId4" Target="../media/image5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https://www.programiz.com/python-programming/online-compiler/" TargetMode="External" Type="http://schemas.openxmlformats.org/officeDocument/2006/relationships/hyperlink"/><Relationship Id="rId2" Target="../media/image5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8.pn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2.png" Type="http://schemas.openxmlformats.org/officeDocument/2006/relationships/image"/><Relationship Id="rId4" Target="../media/image8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872603" y="3346296"/>
            <a:ext cx="14872554" cy="2465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spc="-1709">
                <a:solidFill>
                  <a:srgbClr val="F2EFEB"/>
                </a:solidFill>
                <a:latin typeface="Bugaki Italics"/>
              </a:rPr>
              <a:t>PYTHON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14091" y="7092934"/>
            <a:ext cx="3194066" cy="3194066"/>
          </a:xfrm>
          <a:custGeom>
            <a:avLst/>
            <a:gdLst/>
            <a:ahLst/>
            <a:cxnLst/>
            <a:rect r="r" b="b" t="t" l="l"/>
            <a:pathLst>
              <a:path h="3194066" w="3194066">
                <a:moveTo>
                  <a:pt x="0" y="0"/>
                </a:moveTo>
                <a:lnTo>
                  <a:pt x="3194066" y="0"/>
                </a:lnTo>
                <a:lnTo>
                  <a:pt x="3194066" y="3194066"/>
                </a:lnTo>
                <a:lnTo>
                  <a:pt x="0" y="3194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609131">
            <a:off x="5744480" y="4312438"/>
            <a:ext cx="4503323" cy="4012052"/>
          </a:xfrm>
          <a:custGeom>
            <a:avLst/>
            <a:gdLst/>
            <a:ahLst/>
            <a:cxnLst/>
            <a:rect r="r" b="b" t="t" l="l"/>
            <a:pathLst>
              <a:path h="4012052" w="4503323">
                <a:moveTo>
                  <a:pt x="4503323" y="0"/>
                </a:moveTo>
                <a:lnTo>
                  <a:pt x="0" y="0"/>
                </a:lnTo>
                <a:lnTo>
                  <a:pt x="0" y="4012052"/>
                </a:lnTo>
                <a:lnTo>
                  <a:pt x="4503323" y="4012052"/>
                </a:lnTo>
                <a:lnTo>
                  <a:pt x="450332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9325" y="311153"/>
            <a:ext cx="2695802" cy="8947147"/>
          </a:xfrm>
          <a:custGeom>
            <a:avLst/>
            <a:gdLst/>
            <a:ahLst/>
            <a:cxnLst/>
            <a:rect r="r" b="b" t="t" l="l"/>
            <a:pathLst>
              <a:path h="8947147" w="2695802">
                <a:moveTo>
                  <a:pt x="0" y="0"/>
                </a:moveTo>
                <a:lnTo>
                  <a:pt x="2695802" y="0"/>
                </a:lnTo>
                <a:lnTo>
                  <a:pt x="2695802" y="8947147"/>
                </a:lnTo>
                <a:lnTo>
                  <a:pt x="0" y="89471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4674171" y="482386"/>
            <a:ext cx="11783935" cy="2006394"/>
            <a:chOff x="0" y="0"/>
            <a:chExt cx="2751349" cy="4684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51349" cy="468459"/>
            </a:xfrm>
            <a:custGeom>
              <a:avLst/>
              <a:gdLst/>
              <a:ahLst/>
              <a:cxnLst/>
              <a:rect r="r" b="b" t="t" l="l"/>
              <a:pathLst>
                <a:path h="468459" w="2751349">
                  <a:moveTo>
                    <a:pt x="33506" y="0"/>
                  </a:moveTo>
                  <a:lnTo>
                    <a:pt x="2717842" y="0"/>
                  </a:lnTo>
                  <a:cubicBezTo>
                    <a:pt x="2736347" y="0"/>
                    <a:pt x="2751349" y="15001"/>
                    <a:pt x="2751349" y="33506"/>
                  </a:cubicBezTo>
                  <a:lnTo>
                    <a:pt x="2751349" y="434952"/>
                  </a:lnTo>
                  <a:cubicBezTo>
                    <a:pt x="2751349" y="453457"/>
                    <a:pt x="2736347" y="468459"/>
                    <a:pt x="2717842" y="468459"/>
                  </a:cubicBezTo>
                  <a:lnTo>
                    <a:pt x="33506" y="468459"/>
                  </a:lnTo>
                  <a:cubicBezTo>
                    <a:pt x="15001" y="468459"/>
                    <a:pt x="0" y="453457"/>
                    <a:pt x="0" y="434952"/>
                  </a:cubicBezTo>
                  <a:lnTo>
                    <a:pt x="0" y="33506"/>
                  </a:lnTo>
                  <a:cubicBezTo>
                    <a:pt x="0" y="15001"/>
                    <a:pt x="15001" y="0"/>
                    <a:pt x="33506" y="0"/>
                  </a:cubicBez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51349" cy="506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977074" y="4599402"/>
            <a:ext cx="3811406" cy="3811406"/>
          </a:xfrm>
          <a:custGeom>
            <a:avLst/>
            <a:gdLst/>
            <a:ahLst/>
            <a:cxnLst/>
            <a:rect r="r" b="b" t="t" l="l"/>
            <a:pathLst>
              <a:path h="3811406" w="3811406">
                <a:moveTo>
                  <a:pt x="0" y="0"/>
                </a:moveTo>
                <a:lnTo>
                  <a:pt x="3811406" y="0"/>
                </a:lnTo>
                <a:lnTo>
                  <a:pt x="3811406" y="3811407"/>
                </a:lnTo>
                <a:lnTo>
                  <a:pt x="0" y="38114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05471" y="4775201"/>
            <a:ext cx="3381341" cy="248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084">
                <a:solidFill>
                  <a:srgbClr val="2F1C0E"/>
                </a:solidFill>
                <a:latin typeface="Dosis Bold"/>
              </a:rPr>
              <a:t>o símbolo é parecido com esse aqui</a:t>
            </a:r>
          </a:p>
          <a:p>
            <a:pPr algn="ctr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4084">
                <a:solidFill>
                  <a:srgbClr val="2F1C0E"/>
                </a:solidFill>
                <a:latin typeface="Dosis Bold"/>
              </a:rPr>
              <a:t>- -&gt;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35319" y="739229"/>
            <a:ext cx="11522786" cy="1504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Essa parte no canto é onde escolhemos a linguagem que vamos programar, então tenha certeza que python esteja selecionado, assim como na imagem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3511" t="-123567" r="-70535" b="-427893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12036" y="482386"/>
            <a:ext cx="7447264" cy="1590015"/>
            <a:chOff x="0" y="0"/>
            <a:chExt cx="1738810" cy="3712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38810" cy="371242"/>
            </a:xfrm>
            <a:custGeom>
              <a:avLst/>
              <a:gdLst/>
              <a:ahLst/>
              <a:cxnLst/>
              <a:rect r="r" b="b" t="t" l="l"/>
              <a:pathLst>
                <a:path h="371242" w="1738810">
                  <a:moveTo>
                    <a:pt x="53018" y="0"/>
                  </a:moveTo>
                  <a:lnTo>
                    <a:pt x="1685792" y="0"/>
                  </a:lnTo>
                  <a:cubicBezTo>
                    <a:pt x="1715073" y="0"/>
                    <a:pt x="1738810" y="23737"/>
                    <a:pt x="1738810" y="53018"/>
                  </a:cubicBezTo>
                  <a:lnTo>
                    <a:pt x="1738810" y="318224"/>
                  </a:lnTo>
                  <a:cubicBezTo>
                    <a:pt x="1738810" y="347505"/>
                    <a:pt x="1715073" y="371242"/>
                    <a:pt x="1685792" y="371242"/>
                  </a:cubicBezTo>
                  <a:lnTo>
                    <a:pt x="53018" y="371242"/>
                  </a:lnTo>
                  <a:cubicBezTo>
                    <a:pt x="23737" y="371242"/>
                    <a:pt x="0" y="347505"/>
                    <a:pt x="0" y="318224"/>
                  </a:cubicBezTo>
                  <a:lnTo>
                    <a:pt x="0" y="53018"/>
                  </a:lnTo>
                  <a:cubicBezTo>
                    <a:pt x="0" y="23737"/>
                    <a:pt x="23737" y="0"/>
                    <a:pt x="53018" y="0"/>
                  </a:cubicBez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38810" cy="4093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37328" y="482386"/>
            <a:ext cx="9134894" cy="7251045"/>
          </a:xfrm>
          <a:custGeom>
            <a:avLst/>
            <a:gdLst/>
            <a:ahLst/>
            <a:cxnLst/>
            <a:rect r="r" b="b" t="t" l="l"/>
            <a:pathLst>
              <a:path h="7251045" w="9134894">
                <a:moveTo>
                  <a:pt x="0" y="0"/>
                </a:moveTo>
                <a:lnTo>
                  <a:pt x="9134895" y="0"/>
                </a:lnTo>
                <a:lnTo>
                  <a:pt x="9134895" y="7251044"/>
                </a:lnTo>
                <a:lnTo>
                  <a:pt x="0" y="7251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738632" y="8284448"/>
            <a:ext cx="1985082" cy="1985082"/>
          </a:xfrm>
          <a:custGeom>
            <a:avLst/>
            <a:gdLst/>
            <a:ahLst/>
            <a:cxnLst/>
            <a:rect r="r" b="b" t="t" l="l"/>
            <a:pathLst>
              <a:path h="1985082" w="1985082">
                <a:moveTo>
                  <a:pt x="0" y="0"/>
                </a:moveTo>
                <a:lnTo>
                  <a:pt x="1985082" y="0"/>
                </a:lnTo>
                <a:lnTo>
                  <a:pt x="1985082" y="1985082"/>
                </a:lnTo>
                <a:lnTo>
                  <a:pt x="0" y="1985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609131">
            <a:off x="11720589" y="6152519"/>
            <a:ext cx="3241932" cy="2888266"/>
          </a:xfrm>
          <a:custGeom>
            <a:avLst/>
            <a:gdLst/>
            <a:ahLst/>
            <a:cxnLst/>
            <a:rect r="r" b="b" t="t" l="l"/>
            <a:pathLst>
              <a:path h="2888266" w="3241932">
                <a:moveTo>
                  <a:pt x="3241932" y="0"/>
                </a:moveTo>
                <a:lnTo>
                  <a:pt x="0" y="0"/>
                </a:lnTo>
                <a:lnTo>
                  <a:pt x="0" y="2888267"/>
                </a:lnTo>
                <a:lnTo>
                  <a:pt x="3241932" y="2888267"/>
                </a:lnTo>
                <a:lnTo>
                  <a:pt x="324193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018027" y="6915288"/>
            <a:ext cx="2647056" cy="91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8"/>
              </a:lnSpc>
              <a:spcBef>
                <a:spcPct val="0"/>
              </a:spcBef>
            </a:pPr>
            <a:r>
              <a:rPr lang="en-US" sz="3031">
                <a:solidFill>
                  <a:srgbClr val="2F1C0E"/>
                </a:solidFill>
                <a:latin typeface="Dosis Bold"/>
              </a:rPr>
              <a:t>Para executar usamos Run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78819" y="739229"/>
            <a:ext cx="6942622" cy="99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Nesta parte aqui, vamos usar para escrever o nosso código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441124" y="2349286"/>
            <a:ext cx="7447264" cy="1590015"/>
            <a:chOff x="0" y="0"/>
            <a:chExt cx="1738810" cy="37124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38810" cy="371242"/>
            </a:xfrm>
            <a:custGeom>
              <a:avLst/>
              <a:gdLst/>
              <a:ahLst/>
              <a:cxnLst/>
              <a:rect r="r" b="b" t="t" l="l"/>
              <a:pathLst>
                <a:path h="371242" w="1738810">
                  <a:moveTo>
                    <a:pt x="53018" y="0"/>
                  </a:moveTo>
                  <a:lnTo>
                    <a:pt x="1685792" y="0"/>
                  </a:lnTo>
                  <a:cubicBezTo>
                    <a:pt x="1715073" y="0"/>
                    <a:pt x="1738810" y="23737"/>
                    <a:pt x="1738810" y="53018"/>
                  </a:cubicBezTo>
                  <a:lnTo>
                    <a:pt x="1738810" y="318224"/>
                  </a:lnTo>
                  <a:cubicBezTo>
                    <a:pt x="1738810" y="347505"/>
                    <a:pt x="1715073" y="371242"/>
                    <a:pt x="1685792" y="371242"/>
                  </a:cubicBezTo>
                  <a:lnTo>
                    <a:pt x="53018" y="371242"/>
                  </a:lnTo>
                  <a:cubicBezTo>
                    <a:pt x="23737" y="371242"/>
                    <a:pt x="0" y="347505"/>
                    <a:pt x="0" y="318224"/>
                  </a:cubicBezTo>
                  <a:lnTo>
                    <a:pt x="0" y="53018"/>
                  </a:lnTo>
                  <a:cubicBezTo>
                    <a:pt x="0" y="23737"/>
                    <a:pt x="23737" y="0"/>
                    <a:pt x="53018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738810" cy="4093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693445" y="2434679"/>
            <a:ext cx="6942622" cy="1504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Já temos um código ali, que imprime a frase que está entre aspas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7302675">
            <a:off x="3860134" y="1347733"/>
            <a:ext cx="561288" cy="1449335"/>
          </a:xfrm>
          <a:custGeom>
            <a:avLst/>
            <a:gdLst/>
            <a:ahLst/>
            <a:cxnLst/>
            <a:rect r="r" b="b" t="t" l="l"/>
            <a:pathLst>
              <a:path h="1449335" w="561288">
                <a:moveTo>
                  <a:pt x="0" y="0"/>
                </a:moveTo>
                <a:lnTo>
                  <a:pt x="561288" y="0"/>
                </a:lnTo>
                <a:lnTo>
                  <a:pt x="561288" y="1449335"/>
                </a:lnTo>
                <a:lnTo>
                  <a:pt x="0" y="14493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9812036" y="4358401"/>
            <a:ext cx="7447264" cy="1590015"/>
            <a:chOff x="0" y="0"/>
            <a:chExt cx="1738810" cy="37124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38810" cy="371242"/>
            </a:xfrm>
            <a:custGeom>
              <a:avLst/>
              <a:gdLst/>
              <a:ahLst/>
              <a:cxnLst/>
              <a:rect r="r" b="b" t="t" l="l"/>
              <a:pathLst>
                <a:path h="371242" w="1738810">
                  <a:moveTo>
                    <a:pt x="53018" y="0"/>
                  </a:moveTo>
                  <a:lnTo>
                    <a:pt x="1685792" y="0"/>
                  </a:lnTo>
                  <a:cubicBezTo>
                    <a:pt x="1715073" y="0"/>
                    <a:pt x="1738810" y="23737"/>
                    <a:pt x="1738810" y="53018"/>
                  </a:cubicBezTo>
                  <a:lnTo>
                    <a:pt x="1738810" y="318224"/>
                  </a:lnTo>
                  <a:cubicBezTo>
                    <a:pt x="1738810" y="347505"/>
                    <a:pt x="1715073" y="371242"/>
                    <a:pt x="1685792" y="371242"/>
                  </a:cubicBezTo>
                  <a:lnTo>
                    <a:pt x="53018" y="371242"/>
                  </a:lnTo>
                  <a:cubicBezTo>
                    <a:pt x="23737" y="371242"/>
                    <a:pt x="0" y="347505"/>
                    <a:pt x="0" y="318224"/>
                  </a:cubicBezTo>
                  <a:lnTo>
                    <a:pt x="0" y="53018"/>
                  </a:lnTo>
                  <a:cubicBezTo>
                    <a:pt x="0" y="23737"/>
                    <a:pt x="23737" y="0"/>
                    <a:pt x="53018" y="0"/>
                  </a:cubicBez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738810" cy="4093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078819" y="4615244"/>
            <a:ext cx="6942622" cy="99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Vamos mudar e escrever,</a:t>
            </a:r>
          </a:p>
          <a:p>
            <a:pPr algn="ctr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“Oii Codelab!”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9508952">
            <a:off x="8336474" y="1329824"/>
            <a:ext cx="561288" cy="1449335"/>
          </a:xfrm>
          <a:custGeom>
            <a:avLst/>
            <a:gdLst/>
            <a:ahLst/>
            <a:cxnLst/>
            <a:rect r="r" b="b" t="t" l="l"/>
            <a:pathLst>
              <a:path h="1449335" w="561288">
                <a:moveTo>
                  <a:pt x="0" y="0"/>
                </a:moveTo>
                <a:lnTo>
                  <a:pt x="561288" y="0"/>
                </a:lnTo>
                <a:lnTo>
                  <a:pt x="561288" y="1449335"/>
                </a:lnTo>
                <a:lnTo>
                  <a:pt x="0" y="14493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3511" t="-123567" r="-70535" b="-427893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78819" y="482386"/>
            <a:ext cx="7180481" cy="1590015"/>
            <a:chOff x="0" y="0"/>
            <a:chExt cx="1676520" cy="3712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6520" cy="371242"/>
            </a:xfrm>
            <a:custGeom>
              <a:avLst/>
              <a:gdLst/>
              <a:ahLst/>
              <a:cxnLst/>
              <a:rect r="r" b="b" t="t" l="l"/>
              <a:pathLst>
                <a:path h="371242" w="1676520">
                  <a:moveTo>
                    <a:pt x="54988" y="0"/>
                  </a:moveTo>
                  <a:lnTo>
                    <a:pt x="1621533" y="0"/>
                  </a:lnTo>
                  <a:cubicBezTo>
                    <a:pt x="1636116" y="0"/>
                    <a:pt x="1650103" y="5793"/>
                    <a:pt x="1660415" y="16106"/>
                  </a:cubicBezTo>
                  <a:cubicBezTo>
                    <a:pt x="1670727" y="26418"/>
                    <a:pt x="1676520" y="40404"/>
                    <a:pt x="1676520" y="54988"/>
                  </a:cubicBezTo>
                  <a:lnTo>
                    <a:pt x="1676520" y="316254"/>
                  </a:lnTo>
                  <a:cubicBezTo>
                    <a:pt x="1676520" y="346623"/>
                    <a:pt x="1651901" y="371242"/>
                    <a:pt x="1621533" y="371242"/>
                  </a:cubicBezTo>
                  <a:lnTo>
                    <a:pt x="54988" y="371242"/>
                  </a:lnTo>
                  <a:cubicBezTo>
                    <a:pt x="40404" y="371242"/>
                    <a:pt x="26418" y="365448"/>
                    <a:pt x="16106" y="355136"/>
                  </a:cubicBezTo>
                  <a:cubicBezTo>
                    <a:pt x="5793" y="344824"/>
                    <a:pt x="0" y="330838"/>
                    <a:pt x="0" y="316254"/>
                  </a:cubicBezTo>
                  <a:lnTo>
                    <a:pt x="0" y="54988"/>
                  </a:lnTo>
                  <a:cubicBezTo>
                    <a:pt x="0" y="24619"/>
                    <a:pt x="24619" y="0"/>
                    <a:pt x="54988" y="0"/>
                  </a:cubicBez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6520" cy="4093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21743" y="8301918"/>
            <a:ext cx="1985082" cy="1985082"/>
          </a:xfrm>
          <a:custGeom>
            <a:avLst/>
            <a:gdLst/>
            <a:ahLst/>
            <a:cxnLst/>
            <a:rect r="r" b="b" t="t" l="l"/>
            <a:pathLst>
              <a:path h="1985082" w="1985082">
                <a:moveTo>
                  <a:pt x="0" y="0"/>
                </a:moveTo>
                <a:lnTo>
                  <a:pt x="1985083" y="0"/>
                </a:lnTo>
                <a:lnTo>
                  <a:pt x="1985083" y="1985082"/>
                </a:lnTo>
                <a:lnTo>
                  <a:pt x="0" y="1985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441124" y="2349286"/>
            <a:ext cx="7447264" cy="1180440"/>
            <a:chOff x="0" y="0"/>
            <a:chExt cx="1738810" cy="2756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38810" cy="275613"/>
            </a:xfrm>
            <a:custGeom>
              <a:avLst/>
              <a:gdLst/>
              <a:ahLst/>
              <a:cxnLst/>
              <a:rect r="r" b="b" t="t" l="l"/>
              <a:pathLst>
                <a:path h="275613" w="1738810">
                  <a:moveTo>
                    <a:pt x="53018" y="0"/>
                  </a:moveTo>
                  <a:lnTo>
                    <a:pt x="1685792" y="0"/>
                  </a:lnTo>
                  <a:cubicBezTo>
                    <a:pt x="1715073" y="0"/>
                    <a:pt x="1738810" y="23737"/>
                    <a:pt x="1738810" y="53018"/>
                  </a:cubicBezTo>
                  <a:lnTo>
                    <a:pt x="1738810" y="222595"/>
                  </a:lnTo>
                  <a:cubicBezTo>
                    <a:pt x="1738810" y="251876"/>
                    <a:pt x="1715073" y="275613"/>
                    <a:pt x="1685792" y="275613"/>
                  </a:cubicBezTo>
                  <a:lnTo>
                    <a:pt x="53018" y="275613"/>
                  </a:lnTo>
                  <a:cubicBezTo>
                    <a:pt x="23737" y="275613"/>
                    <a:pt x="0" y="251876"/>
                    <a:pt x="0" y="222595"/>
                  </a:cubicBezTo>
                  <a:lnTo>
                    <a:pt x="0" y="53018"/>
                  </a:lnTo>
                  <a:cubicBezTo>
                    <a:pt x="0" y="23737"/>
                    <a:pt x="23737" y="0"/>
                    <a:pt x="53018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38810" cy="3137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078819" y="3805951"/>
            <a:ext cx="7180481" cy="2252300"/>
            <a:chOff x="0" y="0"/>
            <a:chExt cx="1676520" cy="52587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76520" cy="525874"/>
            </a:xfrm>
            <a:custGeom>
              <a:avLst/>
              <a:gdLst/>
              <a:ahLst/>
              <a:cxnLst/>
              <a:rect r="r" b="b" t="t" l="l"/>
              <a:pathLst>
                <a:path h="525874" w="1676520">
                  <a:moveTo>
                    <a:pt x="54988" y="0"/>
                  </a:moveTo>
                  <a:lnTo>
                    <a:pt x="1621533" y="0"/>
                  </a:lnTo>
                  <a:cubicBezTo>
                    <a:pt x="1636116" y="0"/>
                    <a:pt x="1650103" y="5793"/>
                    <a:pt x="1660415" y="16106"/>
                  </a:cubicBezTo>
                  <a:cubicBezTo>
                    <a:pt x="1670727" y="26418"/>
                    <a:pt x="1676520" y="40404"/>
                    <a:pt x="1676520" y="54988"/>
                  </a:cubicBezTo>
                  <a:lnTo>
                    <a:pt x="1676520" y="470886"/>
                  </a:lnTo>
                  <a:cubicBezTo>
                    <a:pt x="1676520" y="501255"/>
                    <a:pt x="1651901" y="525874"/>
                    <a:pt x="1621533" y="525874"/>
                  </a:cubicBezTo>
                  <a:lnTo>
                    <a:pt x="54988" y="525874"/>
                  </a:lnTo>
                  <a:cubicBezTo>
                    <a:pt x="40404" y="525874"/>
                    <a:pt x="26418" y="520080"/>
                    <a:pt x="16106" y="509768"/>
                  </a:cubicBezTo>
                  <a:cubicBezTo>
                    <a:pt x="5793" y="499456"/>
                    <a:pt x="0" y="485470"/>
                    <a:pt x="0" y="470886"/>
                  </a:cubicBezTo>
                  <a:lnTo>
                    <a:pt x="0" y="54988"/>
                  </a:lnTo>
                  <a:cubicBezTo>
                    <a:pt x="0" y="24619"/>
                    <a:pt x="24619" y="0"/>
                    <a:pt x="54988" y="0"/>
                  </a:cubicBez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676520" cy="563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17271" y="796379"/>
            <a:ext cx="9419258" cy="6263195"/>
          </a:xfrm>
          <a:custGeom>
            <a:avLst/>
            <a:gdLst/>
            <a:ahLst/>
            <a:cxnLst/>
            <a:rect r="r" b="b" t="t" l="l"/>
            <a:pathLst>
              <a:path h="6263195" w="9419258">
                <a:moveTo>
                  <a:pt x="0" y="0"/>
                </a:moveTo>
                <a:lnTo>
                  <a:pt x="9419258" y="0"/>
                </a:lnTo>
                <a:lnTo>
                  <a:pt x="9419258" y="6263195"/>
                </a:lnTo>
                <a:lnTo>
                  <a:pt x="0" y="62631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13" id="13"/>
          <p:cNvGrpSpPr/>
          <p:nvPr/>
        </p:nvGrpSpPr>
        <p:grpSpPr>
          <a:xfrm rot="0">
            <a:off x="3071997" y="4723044"/>
            <a:ext cx="5151412" cy="4753543"/>
            <a:chOff x="0" y="0"/>
            <a:chExt cx="6868549" cy="6338058"/>
          </a:xfrm>
        </p:grpSpPr>
        <p:sp>
          <p:nvSpPr>
            <p:cNvPr name="Freeform 14" id="14"/>
            <p:cNvSpPr/>
            <p:nvPr/>
          </p:nvSpPr>
          <p:spPr>
            <a:xfrm flipH="true" flipV="false" rot="609131">
              <a:off x="425389" y="488386"/>
              <a:ext cx="6017771" cy="5361287"/>
            </a:xfrm>
            <a:custGeom>
              <a:avLst/>
              <a:gdLst/>
              <a:ahLst/>
              <a:cxnLst/>
              <a:rect r="r" b="b" t="t" l="l"/>
              <a:pathLst>
                <a:path h="5361287" w="6017771">
                  <a:moveTo>
                    <a:pt x="6017771" y="0"/>
                  </a:moveTo>
                  <a:lnTo>
                    <a:pt x="0" y="0"/>
                  </a:lnTo>
                  <a:lnTo>
                    <a:pt x="0" y="5361286"/>
                  </a:lnTo>
                  <a:lnTo>
                    <a:pt x="6017771" y="5361286"/>
                  </a:lnTo>
                  <a:lnTo>
                    <a:pt x="601777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920940" y="1422294"/>
              <a:ext cx="5456179" cy="2743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18"/>
                </a:lnSpc>
                <a:spcBef>
                  <a:spcPct val="0"/>
                </a:spcBef>
              </a:pPr>
              <a:r>
                <a:rPr lang="en-US" sz="3431">
                  <a:solidFill>
                    <a:srgbClr val="2F1C0E"/>
                  </a:solidFill>
                  <a:latin typeface="Dosis Bold"/>
                </a:rPr>
                <a:t>O que acontece se escrevemos pint() ao invés de print(), vamos ver 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078819" y="739229"/>
            <a:ext cx="6942622" cy="99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Essa parte é o output, aqui vai sair o resultado do nosso código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93445" y="2434679"/>
            <a:ext cx="6942622" cy="99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podemos ver que foi impressa nossa mensagem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197749" y="3904574"/>
            <a:ext cx="6942622" cy="1984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Aparece também:</a:t>
            </a:r>
          </a:p>
          <a:p>
            <a:pPr algn="ctr">
              <a:lnSpc>
                <a:spcPts val="3859"/>
              </a:lnSpc>
            </a:pPr>
            <a:r>
              <a:rPr lang="en-US" sz="2756" spc="-165">
                <a:solidFill>
                  <a:srgbClr val="160E0C"/>
                </a:solidFill>
                <a:latin typeface="Space Mono Bold"/>
              </a:rPr>
              <a:t>“=== Code Execution Successful ===”</a:t>
            </a:r>
          </a:p>
          <a:p>
            <a:pPr algn="ctr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Isso significa que ocorreu tudo certo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441124" y="6486875"/>
            <a:ext cx="7447264" cy="1180440"/>
            <a:chOff x="0" y="0"/>
            <a:chExt cx="1738810" cy="27561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38810" cy="275613"/>
            </a:xfrm>
            <a:custGeom>
              <a:avLst/>
              <a:gdLst/>
              <a:ahLst/>
              <a:cxnLst/>
              <a:rect r="r" b="b" t="t" l="l"/>
              <a:pathLst>
                <a:path h="275613" w="1738810">
                  <a:moveTo>
                    <a:pt x="53018" y="0"/>
                  </a:moveTo>
                  <a:lnTo>
                    <a:pt x="1685792" y="0"/>
                  </a:lnTo>
                  <a:cubicBezTo>
                    <a:pt x="1715073" y="0"/>
                    <a:pt x="1738810" y="23737"/>
                    <a:pt x="1738810" y="53018"/>
                  </a:cubicBezTo>
                  <a:lnTo>
                    <a:pt x="1738810" y="222595"/>
                  </a:lnTo>
                  <a:cubicBezTo>
                    <a:pt x="1738810" y="251876"/>
                    <a:pt x="1715073" y="275613"/>
                    <a:pt x="1685792" y="275613"/>
                  </a:cubicBezTo>
                  <a:lnTo>
                    <a:pt x="53018" y="275613"/>
                  </a:lnTo>
                  <a:cubicBezTo>
                    <a:pt x="23737" y="275613"/>
                    <a:pt x="0" y="251876"/>
                    <a:pt x="0" y="222595"/>
                  </a:cubicBezTo>
                  <a:lnTo>
                    <a:pt x="0" y="53018"/>
                  </a:lnTo>
                  <a:cubicBezTo>
                    <a:pt x="0" y="23737"/>
                    <a:pt x="23737" y="0"/>
                    <a:pt x="53018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738810" cy="3137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693445" y="6572269"/>
            <a:ext cx="6942622" cy="99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O botão “Clear” limpa o texto do output, aperte ele para ver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23511" t="-123567" r="-70535" b="-427893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27959" y="7848034"/>
            <a:ext cx="2438966" cy="2438966"/>
          </a:xfrm>
          <a:custGeom>
            <a:avLst/>
            <a:gdLst/>
            <a:ahLst/>
            <a:cxnLst/>
            <a:rect r="r" b="b" t="t" l="l"/>
            <a:pathLst>
              <a:path h="2438966" w="2438966">
                <a:moveTo>
                  <a:pt x="0" y="0"/>
                </a:moveTo>
                <a:lnTo>
                  <a:pt x="2438966" y="0"/>
                </a:lnTo>
                <a:lnTo>
                  <a:pt x="2438966" y="2438966"/>
                </a:lnTo>
                <a:lnTo>
                  <a:pt x="0" y="2438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45358" y="1029370"/>
            <a:ext cx="17797284" cy="3296566"/>
          </a:xfrm>
          <a:custGeom>
            <a:avLst/>
            <a:gdLst/>
            <a:ahLst/>
            <a:cxnLst/>
            <a:rect r="r" b="b" t="t" l="l"/>
            <a:pathLst>
              <a:path h="3296566" w="17797284">
                <a:moveTo>
                  <a:pt x="0" y="0"/>
                </a:moveTo>
                <a:lnTo>
                  <a:pt x="17797284" y="0"/>
                </a:lnTo>
                <a:lnTo>
                  <a:pt x="17797284" y="3296567"/>
                </a:lnTo>
                <a:lnTo>
                  <a:pt x="0" y="32965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325646" y="4979113"/>
            <a:ext cx="3716997" cy="2260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69"/>
              </a:lnSpc>
              <a:spcBef>
                <a:spcPct val="0"/>
              </a:spcBef>
            </a:pPr>
            <a:r>
              <a:rPr lang="en-US" sz="3724">
                <a:solidFill>
                  <a:srgbClr val="2F1C0E"/>
                </a:solidFill>
                <a:latin typeface="Dosis Bold"/>
              </a:rPr>
              <a:t>Escrevemos pint() , vamos tentar de novo com o comando correto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4979113"/>
            <a:ext cx="11783935" cy="2006394"/>
            <a:chOff x="0" y="0"/>
            <a:chExt cx="15711913" cy="267519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5711913" cy="2675192"/>
              <a:chOff x="0" y="0"/>
              <a:chExt cx="2751349" cy="46845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751349" cy="468459"/>
              </a:xfrm>
              <a:custGeom>
                <a:avLst/>
                <a:gdLst/>
                <a:ahLst/>
                <a:cxnLst/>
                <a:rect r="r" b="b" t="t" l="l"/>
                <a:pathLst>
                  <a:path h="468459" w="2751349">
                    <a:moveTo>
                      <a:pt x="33506" y="0"/>
                    </a:moveTo>
                    <a:lnTo>
                      <a:pt x="2717842" y="0"/>
                    </a:lnTo>
                    <a:cubicBezTo>
                      <a:pt x="2736347" y="0"/>
                      <a:pt x="2751349" y="15001"/>
                      <a:pt x="2751349" y="33506"/>
                    </a:cubicBezTo>
                    <a:lnTo>
                      <a:pt x="2751349" y="434952"/>
                    </a:lnTo>
                    <a:cubicBezTo>
                      <a:pt x="2751349" y="453457"/>
                      <a:pt x="2736347" y="468459"/>
                      <a:pt x="2717842" y="468459"/>
                    </a:cubicBezTo>
                    <a:lnTo>
                      <a:pt x="33506" y="468459"/>
                    </a:lnTo>
                    <a:cubicBezTo>
                      <a:pt x="15001" y="468459"/>
                      <a:pt x="0" y="453457"/>
                      <a:pt x="0" y="434952"/>
                    </a:cubicBezTo>
                    <a:lnTo>
                      <a:pt x="0" y="33506"/>
                    </a:lnTo>
                    <a:cubicBezTo>
                      <a:pt x="0" y="15001"/>
                      <a:pt x="15001" y="0"/>
                      <a:pt x="33506" y="0"/>
                    </a:cubicBezTo>
                    <a:close/>
                  </a:path>
                </a:pathLst>
              </a:custGeom>
              <a:solidFill>
                <a:srgbClr val="2B9ED8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2751349" cy="5065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74099" y="315465"/>
              <a:ext cx="15363715" cy="19871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Se escrevemos algum comando errado, no nosso terminal será imprimido um erro sintático, pois aquele comando não está definido no Python 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848865" y="4465663"/>
            <a:ext cx="5193778" cy="4792637"/>
            <a:chOff x="0" y="0"/>
            <a:chExt cx="6925037" cy="6390183"/>
          </a:xfrm>
        </p:grpSpPr>
        <p:sp>
          <p:nvSpPr>
            <p:cNvPr name="Freeform 16" id="16"/>
            <p:cNvSpPr/>
            <p:nvPr/>
          </p:nvSpPr>
          <p:spPr>
            <a:xfrm flipH="true" flipV="false" rot="609131">
              <a:off x="428888" y="492402"/>
              <a:ext cx="6067262" cy="5405379"/>
            </a:xfrm>
            <a:custGeom>
              <a:avLst/>
              <a:gdLst/>
              <a:ahLst/>
              <a:cxnLst/>
              <a:rect r="r" b="b" t="t" l="l"/>
              <a:pathLst>
                <a:path h="5405379" w="6067262">
                  <a:moveTo>
                    <a:pt x="6067261" y="0"/>
                  </a:moveTo>
                  <a:lnTo>
                    <a:pt x="0" y="0"/>
                  </a:lnTo>
                  <a:lnTo>
                    <a:pt x="0" y="5405379"/>
                  </a:lnTo>
                  <a:lnTo>
                    <a:pt x="6067261" y="5405379"/>
                  </a:lnTo>
                  <a:lnTo>
                    <a:pt x="6067261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965621" y="1391686"/>
              <a:ext cx="4993794" cy="2510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69"/>
                </a:lnSpc>
                <a:spcBef>
                  <a:spcPct val="0"/>
                </a:spcBef>
              </a:pPr>
              <a:r>
                <a:rPr lang="en-US" sz="3140">
                  <a:solidFill>
                    <a:srgbClr val="2F1C0E"/>
                  </a:solidFill>
                  <a:latin typeface="Dosis Bold"/>
                </a:rPr>
                <a:t>Agora que sabemos mexer no compilador, temos que aprender o que é indentação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4725" y="8076132"/>
            <a:ext cx="2210868" cy="2210868"/>
          </a:xfrm>
          <a:custGeom>
            <a:avLst/>
            <a:gdLst/>
            <a:ahLst/>
            <a:cxnLst/>
            <a:rect r="r" b="b" t="t" l="l"/>
            <a:pathLst>
              <a:path h="2210868" w="2210868">
                <a:moveTo>
                  <a:pt x="0" y="0"/>
                </a:moveTo>
                <a:lnTo>
                  <a:pt x="2210869" y="0"/>
                </a:lnTo>
                <a:lnTo>
                  <a:pt x="2210869" y="2210868"/>
                </a:lnTo>
                <a:lnTo>
                  <a:pt x="0" y="221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29874" y="332006"/>
            <a:ext cx="6239721" cy="1296101"/>
            <a:chOff x="0" y="0"/>
            <a:chExt cx="1456869" cy="3026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6869" cy="302618"/>
            </a:xfrm>
            <a:custGeom>
              <a:avLst/>
              <a:gdLst/>
              <a:ahLst/>
              <a:cxnLst/>
              <a:rect r="r" b="b" t="t" l="l"/>
              <a:pathLst>
                <a:path h="302618" w="1456869">
                  <a:moveTo>
                    <a:pt x="63278" y="0"/>
                  </a:moveTo>
                  <a:lnTo>
                    <a:pt x="1393591" y="0"/>
                  </a:lnTo>
                  <a:cubicBezTo>
                    <a:pt x="1428538" y="0"/>
                    <a:pt x="1456869" y="28331"/>
                    <a:pt x="1456869" y="63278"/>
                  </a:cubicBezTo>
                  <a:lnTo>
                    <a:pt x="1456869" y="239339"/>
                  </a:lnTo>
                  <a:cubicBezTo>
                    <a:pt x="1456869" y="274287"/>
                    <a:pt x="1428538" y="302618"/>
                    <a:pt x="1393591" y="302618"/>
                  </a:cubicBezTo>
                  <a:lnTo>
                    <a:pt x="63278" y="302618"/>
                  </a:lnTo>
                  <a:cubicBezTo>
                    <a:pt x="28331" y="302618"/>
                    <a:pt x="0" y="274287"/>
                    <a:pt x="0" y="239339"/>
                  </a:cubicBezTo>
                  <a:lnTo>
                    <a:pt x="0" y="63278"/>
                  </a:lnTo>
                  <a:cubicBezTo>
                    <a:pt x="0" y="28331"/>
                    <a:pt x="28331" y="0"/>
                    <a:pt x="63278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6869" cy="340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66090">
            <a:off x="14602936" y="5245167"/>
            <a:ext cx="3667152" cy="3267099"/>
          </a:xfrm>
          <a:custGeom>
            <a:avLst/>
            <a:gdLst/>
            <a:ahLst/>
            <a:cxnLst/>
            <a:rect r="r" b="b" t="t" l="l"/>
            <a:pathLst>
              <a:path h="3267099" w="3667152">
                <a:moveTo>
                  <a:pt x="3667151" y="0"/>
                </a:moveTo>
                <a:lnTo>
                  <a:pt x="0" y="0"/>
                </a:lnTo>
                <a:lnTo>
                  <a:pt x="0" y="3267099"/>
                </a:lnTo>
                <a:lnTo>
                  <a:pt x="3667151" y="3267099"/>
                </a:lnTo>
                <a:lnTo>
                  <a:pt x="366715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85995" y="360250"/>
            <a:ext cx="5727479" cy="106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59"/>
              </a:lnSpc>
            </a:pPr>
            <a:r>
              <a:rPr lang="en-US" sz="6256" spc="-375">
                <a:solidFill>
                  <a:srgbClr val="160E0C"/>
                </a:solidFill>
                <a:latin typeface="Space Mono Bold"/>
              </a:rPr>
              <a:t>Indentação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572359" y="2183098"/>
            <a:ext cx="9897800" cy="2223570"/>
            <a:chOff x="0" y="0"/>
            <a:chExt cx="13197067" cy="296476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3197067" cy="2964760"/>
              <a:chOff x="0" y="0"/>
              <a:chExt cx="2310968" cy="519166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310968" cy="519166"/>
              </a:xfrm>
              <a:custGeom>
                <a:avLst/>
                <a:gdLst/>
                <a:ahLst/>
                <a:cxnLst/>
                <a:rect r="r" b="b" t="t" l="l"/>
                <a:pathLst>
                  <a:path h="519166" w="2310968">
                    <a:moveTo>
                      <a:pt x="39891" y="0"/>
                    </a:moveTo>
                    <a:lnTo>
                      <a:pt x="2271077" y="0"/>
                    </a:lnTo>
                    <a:cubicBezTo>
                      <a:pt x="2281657" y="0"/>
                      <a:pt x="2291803" y="4203"/>
                      <a:pt x="2299284" y="11684"/>
                    </a:cubicBezTo>
                    <a:cubicBezTo>
                      <a:pt x="2306765" y="19165"/>
                      <a:pt x="2310968" y="29312"/>
                      <a:pt x="2310968" y="39891"/>
                    </a:cubicBezTo>
                    <a:lnTo>
                      <a:pt x="2310968" y="479274"/>
                    </a:lnTo>
                    <a:cubicBezTo>
                      <a:pt x="2310968" y="489854"/>
                      <a:pt x="2306765" y="500001"/>
                      <a:pt x="2299284" y="507482"/>
                    </a:cubicBezTo>
                    <a:cubicBezTo>
                      <a:pt x="2291803" y="514963"/>
                      <a:pt x="2281657" y="519166"/>
                      <a:pt x="2271077" y="519166"/>
                    </a:cubicBezTo>
                    <a:lnTo>
                      <a:pt x="39891" y="519166"/>
                    </a:lnTo>
                    <a:cubicBezTo>
                      <a:pt x="29312" y="519166"/>
                      <a:pt x="19165" y="514963"/>
                      <a:pt x="11684" y="507482"/>
                    </a:cubicBezTo>
                    <a:cubicBezTo>
                      <a:pt x="4203" y="500001"/>
                      <a:pt x="0" y="489854"/>
                      <a:pt x="0" y="479274"/>
                    </a:cubicBezTo>
                    <a:lnTo>
                      <a:pt x="0" y="39891"/>
                    </a:lnTo>
                    <a:cubicBezTo>
                      <a:pt x="0" y="29312"/>
                      <a:pt x="4203" y="19165"/>
                      <a:pt x="11684" y="11684"/>
                    </a:cubicBezTo>
                    <a:cubicBezTo>
                      <a:pt x="19165" y="4203"/>
                      <a:pt x="29312" y="0"/>
                      <a:pt x="39891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310968" cy="5572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56414" y="122464"/>
              <a:ext cx="12684240" cy="2662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No Python, para separar um bloco de código que deve ser executado em conjunto de outro usamos espaços em branco no início de cada linha, esse espaço é chamado de indentação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029309" y="4406669"/>
            <a:ext cx="11440850" cy="2086676"/>
            <a:chOff x="0" y="0"/>
            <a:chExt cx="15254467" cy="278223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5254467" cy="2782234"/>
              <a:chOff x="0" y="0"/>
              <a:chExt cx="2671244" cy="487203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671244" cy="487203"/>
              </a:xfrm>
              <a:custGeom>
                <a:avLst/>
                <a:gdLst/>
                <a:ahLst/>
                <a:cxnLst/>
                <a:rect r="r" b="b" t="t" l="l"/>
                <a:pathLst>
                  <a:path h="487203" w="2671244">
                    <a:moveTo>
                      <a:pt x="34511" y="0"/>
                    </a:moveTo>
                    <a:lnTo>
                      <a:pt x="2636733" y="0"/>
                    </a:lnTo>
                    <a:cubicBezTo>
                      <a:pt x="2655793" y="0"/>
                      <a:pt x="2671244" y="15451"/>
                      <a:pt x="2671244" y="34511"/>
                    </a:cubicBezTo>
                    <a:lnTo>
                      <a:pt x="2671244" y="452692"/>
                    </a:lnTo>
                    <a:cubicBezTo>
                      <a:pt x="2671244" y="471752"/>
                      <a:pt x="2655793" y="487203"/>
                      <a:pt x="2636733" y="487203"/>
                    </a:cubicBezTo>
                    <a:lnTo>
                      <a:pt x="34511" y="487203"/>
                    </a:lnTo>
                    <a:cubicBezTo>
                      <a:pt x="15451" y="487203"/>
                      <a:pt x="0" y="471752"/>
                      <a:pt x="0" y="452692"/>
                    </a:cubicBezTo>
                    <a:lnTo>
                      <a:pt x="0" y="34511"/>
                    </a:lnTo>
                    <a:cubicBezTo>
                      <a:pt x="0" y="15451"/>
                      <a:pt x="15451" y="0"/>
                      <a:pt x="34511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2671244" cy="5253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240085" y="37237"/>
              <a:ext cx="14774297" cy="2662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Exemplo, se temos uma condição if/else, e queremos que algo seja executado dentro de cada uma das condições, temos que indentar o bloco de código, o que significa que você o move um pouco para a direita. 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4827635" y="5824808"/>
            <a:ext cx="3217753" cy="1457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19"/>
              </a:lnSpc>
              <a:spcBef>
                <a:spcPct val="0"/>
              </a:spcBef>
            </a:pPr>
            <a:r>
              <a:rPr lang="en-US" sz="3182">
                <a:solidFill>
                  <a:srgbClr val="2F1C0E"/>
                </a:solidFill>
                <a:latin typeface="Dosis Bold"/>
              </a:rPr>
              <a:t>Agora, vamos ver como iniciamos um bloco de comando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8181083" y="6802063"/>
            <a:ext cx="5032982" cy="2690042"/>
          </a:xfrm>
          <a:custGeom>
            <a:avLst/>
            <a:gdLst/>
            <a:ahLst/>
            <a:cxnLst/>
            <a:rect r="r" b="b" t="t" l="l"/>
            <a:pathLst>
              <a:path h="2690042" w="5032982">
                <a:moveTo>
                  <a:pt x="0" y="0"/>
                </a:moveTo>
                <a:lnTo>
                  <a:pt x="5032981" y="0"/>
                </a:lnTo>
                <a:lnTo>
                  <a:pt x="5032981" y="2690041"/>
                </a:lnTo>
                <a:lnTo>
                  <a:pt x="0" y="26900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20" id="20"/>
          <p:cNvGrpSpPr/>
          <p:nvPr/>
        </p:nvGrpSpPr>
        <p:grpSpPr>
          <a:xfrm rot="0">
            <a:off x="8928861" y="9247020"/>
            <a:ext cx="3537424" cy="734786"/>
            <a:chOff x="0" y="0"/>
            <a:chExt cx="1456869" cy="30261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56869" cy="302618"/>
            </a:xfrm>
            <a:custGeom>
              <a:avLst/>
              <a:gdLst/>
              <a:ahLst/>
              <a:cxnLst/>
              <a:rect r="r" b="b" t="t" l="l"/>
              <a:pathLst>
                <a:path h="302618" w="1456869">
                  <a:moveTo>
                    <a:pt x="111617" y="0"/>
                  </a:moveTo>
                  <a:lnTo>
                    <a:pt x="1345252" y="0"/>
                  </a:lnTo>
                  <a:cubicBezTo>
                    <a:pt x="1374854" y="0"/>
                    <a:pt x="1403245" y="11760"/>
                    <a:pt x="1424177" y="32692"/>
                  </a:cubicBezTo>
                  <a:cubicBezTo>
                    <a:pt x="1445109" y="53624"/>
                    <a:pt x="1456869" y="82015"/>
                    <a:pt x="1456869" y="111617"/>
                  </a:cubicBezTo>
                  <a:lnTo>
                    <a:pt x="1456869" y="191000"/>
                  </a:lnTo>
                  <a:cubicBezTo>
                    <a:pt x="1456869" y="252645"/>
                    <a:pt x="1406896" y="302618"/>
                    <a:pt x="1345252" y="302618"/>
                  </a:cubicBezTo>
                  <a:lnTo>
                    <a:pt x="111617" y="302618"/>
                  </a:lnTo>
                  <a:cubicBezTo>
                    <a:pt x="82015" y="302618"/>
                    <a:pt x="53624" y="290858"/>
                    <a:pt x="32692" y="269926"/>
                  </a:cubicBezTo>
                  <a:cubicBezTo>
                    <a:pt x="11760" y="248993"/>
                    <a:pt x="0" y="220603"/>
                    <a:pt x="0" y="191000"/>
                  </a:cubicBezTo>
                  <a:lnTo>
                    <a:pt x="0" y="111617"/>
                  </a:lnTo>
                  <a:cubicBezTo>
                    <a:pt x="0" y="82015"/>
                    <a:pt x="11760" y="53624"/>
                    <a:pt x="32692" y="32692"/>
                  </a:cubicBezTo>
                  <a:cubicBezTo>
                    <a:pt x="53624" y="11760"/>
                    <a:pt x="82015" y="0"/>
                    <a:pt x="11161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456869" cy="340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3250194" y="6769570"/>
            <a:ext cx="4278641" cy="2755028"/>
          </a:xfrm>
          <a:custGeom>
            <a:avLst/>
            <a:gdLst/>
            <a:ahLst/>
            <a:cxnLst/>
            <a:rect r="r" b="b" t="t" l="l"/>
            <a:pathLst>
              <a:path h="2755028" w="4278641">
                <a:moveTo>
                  <a:pt x="0" y="0"/>
                </a:moveTo>
                <a:lnTo>
                  <a:pt x="4278641" y="0"/>
                </a:lnTo>
                <a:lnTo>
                  <a:pt x="4278641" y="2755027"/>
                </a:lnTo>
                <a:lnTo>
                  <a:pt x="0" y="27550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24" id="24"/>
          <p:cNvGrpSpPr/>
          <p:nvPr/>
        </p:nvGrpSpPr>
        <p:grpSpPr>
          <a:xfrm rot="0">
            <a:off x="3644162" y="9251165"/>
            <a:ext cx="3537424" cy="734786"/>
            <a:chOff x="0" y="0"/>
            <a:chExt cx="1456869" cy="30261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56869" cy="302618"/>
            </a:xfrm>
            <a:custGeom>
              <a:avLst/>
              <a:gdLst/>
              <a:ahLst/>
              <a:cxnLst/>
              <a:rect r="r" b="b" t="t" l="l"/>
              <a:pathLst>
                <a:path h="302618" w="1456869">
                  <a:moveTo>
                    <a:pt x="111617" y="0"/>
                  </a:moveTo>
                  <a:lnTo>
                    <a:pt x="1345252" y="0"/>
                  </a:lnTo>
                  <a:cubicBezTo>
                    <a:pt x="1374854" y="0"/>
                    <a:pt x="1403245" y="11760"/>
                    <a:pt x="1424177" y="32692"/>
                  </a:cubicBezTo>
                  <a:cubicBezTo>
                    <a:pt x="1445109" y="53624"/>
                    <a:pt x="1456869" y="82015"/>
                    <a:pt x="1456869" y="111617"/>
                  </a:cubicBezTo>
                  <a:lnTo>
                    <a:pt x="1456869" y="191000"/>
                  </a:lnTo>
                  <a:cubicBezTo>
                    <a:pt x="1456869" y="252645"/>
                    <a:pt x="1406896" y="302618"/>
                    <a:pt x="1345252" y="302618"/>
                  </a:cubicBezTo>
                  <a:lnTo>
                    <a:pt x="111617" y="302618"/>
                  </a:lnTo>
                  <a:cubicBezTo>
                    <a:pt x="82015" y="302618"/>
                    <a:pt x="53624" y="290858"/>
                    <a:pt x="32692" y="269926"/>
                  </a:cubicBezTo>
                  <a:cubicBezTo>
                    <a:pt x="11760" y="248993"/>
                    <a:pt x="0" y="220603"/>
                    <a:pt x="0" y="191000"/>
                  </a:cubicBezTo>
                  <a:lnTo>
                    <a:pt x="0" y="111617"/>
                  </a:lnTo>
                  <a:cubicBezTo>
                    <a:pt x="0" y="82015"/>
                    <a:pt x="11760" y="53624"/>
                    <a:pt x="32692" y="32692"/>
                  </a:cubicBezTo>
                  <a:cubicBezTo>
                    <a:pt x="53624" y="11760"/>
                    <a:pt x="82015" y="0"/>
                    <a:pt x="11161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456869" cy="340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9049335" y="9333405"/>
            <a:ext cx="3247024" cy="513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65"/>
              </a:lnSpc>
            </a:pPr>
            <a:r>
              <a:rPr lang="en-US" sz="3047" spc="-182">
                <a:solidFill>
                  <a:srgbClr val="160E0C"/>
                </a:solidFill>
                <a:latin typeface="Space Mono Bold"/>
              </a:rPr>
              <a:t>Com Indentação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526237" y="0"/>
            <a:ext cx="2761763" cy="1163435"/>
            <a:chOff x="0" y="0"/>
            <a:chExt cx="3682351" cy="1551247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3511" t="-123567" r="-70535" b="-427893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3764637" y="9337550"/>
            <a:ext cx="3247024" cy="513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65"/>
              </a:lnSpc>
            </a:pPr>
            <a:r>
              <a:rPr lang="en-US" sz="3047" spc="-182">
                <a:solidFill>
                  <a:srgbClr val="160E0C"/>
                </a:solidFill>
                <a:latin typeface="Space Mono Bold"/>
              </a:rPr>
              <a:t>Sem Indentação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3914" y="332006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6" y="0"/>
                </a:lnTo>
                <a:lnTo>
                  <a:pt x="2397566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024139" y="332006"/>
            <a:ext cx="6239721" cy="1296101"/>
            <a:chOff x="0" y="0"/>
            <a:chExt cx="1456869" cy="3026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6869" cy="302618"/>
            </a:xfrm>
            <a:custGeom>
              <a:avLst/>
              <a:gdLst/>
              <a:ahLst/>
              <a:cxnLst/>
              <a:rect r="r" b="b" t="t" l="l"/>
              <a:pathLst>
                <a:path h="302618" w="1456869">
                  <a:moveTo>
                    <a:pt x="63278" y="0"/>
                  </a:moveTo>
                  <a:lnTo>
                    <a:pt x="1393591" y="0"/>
                  </a:lnTo>
                  <a:cubicBezTo>
                    <a:pt x="1428538" y="0"/>
                    <a:pt x="1456869" y="28331"/>
                    <a:pt x="1456869" y="63278"/>
                  </a:cubicBezTo>
                  <a:lnTo>
                    <a:pt x="1456869" y="239339"/>
                  </a:lnTo>
                  <a:cubicBezTo>
                    <a:pt x="1456869" y="274287"/>
                    <a:pt x="1428538" y="302618"/>
                    <a:pt x="1393591" y="302618"/>
                  </a:cubicBezTo>
                  <a:lnTo>
                    <a:pt x="63278" y="302618"/>
                  </a:lnTo>
                  <a:cubicBezTo>
                    <a:pt x="28331" y="302618"/>
                    <a:pt x="0" y="274287"/>
                    <a:pt x="0" y="239339"/>
                  </a:cubicBezTo>
                  <a:lnTo>
                    <a:pt x="0" y="63278"/>
                  </a:lnTo>
                  <a:cubicBezTo>
                    <a:pt x="0" y="28331"/>
                    <a:pt x="28331" y="0"/>
                    <a:pt x="63278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6869" cy="340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46542" y="1893622"/>
            <a:ext cx="11440850" cy="2086676"/>
            <a:chOff x="0" y="0"/>
            <a:chExt cx="2671244" cy="4872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71244" cy="487203"/>
            </a:xfrm>
            <a:custGeom>
              <a:avLst/>
              <a:gdLst/>
              <a:ahLst/>
              <a:cxnLst/>
              <a:rect r="r" b="b" t="t" l="l"/>
              <a:pathLst>
                <a:path h="487203" w="2671244">
                  <a:moveTo>
                    <a:pt x="34511" y="0"/>
                  </a:moveTo>
                  <a:lnTo>
                    <a:pt x="2636733" y="0"/>
                  </a:lnTo>
                  <a:cubicBezTo>
                    <a:pt x="2655793" y="0"/>
                    <a:pt x="2671244" y="15451"/>
                    <a:pt x="2671244" y="34511"/>
                  </a:cubicBezTo>
                  <a:lnTo>
                    <a:pt x="2671244" y="452692"/>
                  </a:lnTo>
                  <a:cubicBezTo>
                    <a:pt x="2671244" y="471752"/>
                    <a:pt x="2655793" y="487203"/>
                    <a:pt x="2636733" y="487203"/>
                  </a:cubicBezTo>
                  <a:lnTo>
                    <a:pt x="34511" y="487203"/>
                  </a:lnTo>
                  <a:cubicBezTo>
                    <a:pt x="15451" y="487203"/>
                    <a:pt x="0" y="471752"/>
                    <a:pt x="0" y="452692"/>
                  </a:cubicBezTo>
                  <a:lnTo>
                    <a:pt x="0" y="34511"/>
                  </a:lnTo>
                  <a:cubicBezTo>
                    <a:pt x="0" y="15451"/>
                    <a:pt x="15451" y="0"/>
                    <a:pt x="34511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671244" cy="52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143892" y="4456548"/>
            <a:ext cx="6671844" cy="2980549"/>
          </a:xfrm>
          <a:custGeom>
            <a:avLst/>
            <a:gdLst/>
            <a:ahLst/>
            <a:cxnLst/>
            <a:rect r="r" b="b" t="t" l="l"/>
            <a:pathLst>
              <a:path h="2980549" w="6671844">
                <a:moveTo>
                  <a:pt x="0" y="0"/>
                </a:moveTo>
                <a:lnTo>
                  <a:pt x="6671844" y="0"/>
                </a:lnTo>
                <a:lnTo>
                  <a:pt x="6671844" y="2980549"/>
                </a:lnTo>
                <a:lnTo>
                  <a:pt x="0" y="29805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958061" y="4456548"/>
            <a:ext cx="6570756" cy="2980549"/>
          </a:xfrm>
          <a:custGeom>
            <a:avLst/>
            <a:gdLst/>
            <a:ahLst/>
            <a:cxnLst/>
            <a:rect r="r" b="b" t="t" l="l"/>
            <a:pathLst>
              <a:path h="2980549" w="6570756">
                <a:moveTo>
                  <a:pt x="0" y="0"/>
                </a:moveTo>
                <a:lnTo>
                  <a:pt x="6570756" y="0"/>
                </a:lnTo>
                <a:lnTo>
                  <a:pt x="6570756" y="2980549"/>
                </a:lnTo>
                <a:lnTo>
                  <a:pt x="0" y="29805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6418723" y="8396912"/>
            <a:ext cx="1890088" cy="1890088"/>
          </a:xfrm>
          <a:custGeom>
            <a:avLst/>
            <a:gdLst/>
            <a:ahLst/>
            <a:cxnLst/>
            <a:rect r="r" b="b" t="t" l="l"/>
            <a:pathLst>
              <a:path h="1890088" w="1890088">
                <a:moveTo>
                  <a:pt x="0" y="0"/>
                </a:moveTo>
                <a:lnTo>
                  <a:pt x="1890088" y="0"/>
                </a:lnTo>
                <a:lnTo>
                  <a:pt x="1890088" y="1890088"/>
                </a:lnTo>
                <a:lnTo>
                  <a:pt x="0" y="18900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308811" y="7617319"/>
            <a:ext cx="5766344" cy="1724637"/>
            <a:chOff x="0" y="0"/>
            <a:chExt cx="1346343" cy="40267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46343" cy="402673"/>
            </a:xfrm>
            <a:custGeom>
              <a:avLst/>
              <a:gdLst/>
              <a:ahLst/>
              <a:cxnLst/>
              <a:rect r="r" b="b" t="t" l="l"/>
              <a:pathLst>
                <a:path h="402673" w="1346343">
                  <a:moveTo>
                    <a:pt x="68473" y="0"/>
                  </a:moveTo>
                  <a:lnTo>
                    <a:pt x="1277871" y="0"/>
                  </a:lnTo>
                  <a:cubicBezTo>
                    <a:pt x="1296031" y="0"/>
                    <a:pt x="1313447" y="7214"/>
                    <a:pt x="1326288" y="20055"/>
                  </a:cubicBezTo>
                  <a:cubicBezTo>
                    <a:pt x="1339129" y="32896"/>
                    <a:pt x="1346343" y="50313"/>
                    <a:pt x="1346343" y="68473"/>
                  </a:cubicBezTo>
                  <a:lnTo>
                    <a:pt x="1346343" y="334201"/>
                  </a:lnTo>
                  <a:cubicBezTo>
                    <a:pt x="1346343" y="352361"/>
                    <a:pt x="1339129" y="369777"/>
                    <a:pt x="1326288" y="382618"/>
                  </a:cubicBezTo>
                  <a:cubicBezTo>
                    <a:pt x="1313447" y="395459"/>
                    <a:pt x="1296031" y="402673"/>
                    <a:pt x="1277871" y="402673"/>
                  </a:cubicBezTo>
                  <a:lnTo>
                    <a:pt x="68473" y="402673"/>
                  </a:lnTo>
                  <a:cubicBezTo>
                    <a:pt x="50313" y="402673"/>
                    <a:pt x="32896" y="395459"/>
                    <a:pt x="20055" y="382618"/>
                  </a:cubicBezTo>
                  <a:cubicBezTo>
                    <a:pt x="7214" y="369777"/>
                    <a:pt x="0" y="352361"/>
                    <a:pt x="0" y="334201"/>
                  </a:cubicBezTo>
                  <a:lnTo>
                    <a:pt x="0" y="68473"/>
                  </a:lnTo>
                  <a:cubicBezTo>
                    <a:pt x="0" y="50313"/>
                    <a:pt x="7214" y="32896"/>
                    <a:pt x="20055" y="20055"/>
                  </a:cubicBezTo>
                  <a:cubicBezTo>
                    <a:pt x="32896" y="7214"/>
                    <a:pt x="50313" y="0"/>
                    <a:pt x="68473" y="0"/>
                  </a:cubicBez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346343" cy="440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6129821">
            <a:off x="7833992" y="8287743"/>
            <a:ext cx="499036" cy="937786"/>
            <a:chOff x="0" y="0"/>
            <a:chExt cx="573017" cy="107681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73017" cy="1076810"/>
            </a:xfrm>
            <a:custGeom>
              <a:avLst/>
              <a:gdLst/>
              <a:ahLst/>
              <a:cxnLst/>
              <a:rect r="r" b="b" t="t" l="l"/>
              <a:pathLst>
                <a:path h="1076810" w="573017">
                  <a:moveTo>
                    <a:pt x="286508" y="0"/>
                  </a:moveTo>
                  <a:lnTo>
                    <a:pt x="573017" y="1076810"/>
                  </a:lnTo>
                  <a:lnTo>
                    <a:pt x="0" y="1076810"/>
                  </a:lnTo>
                  <a:lnTo>
                    <a:pt x="286508" y="0"/>
                  </a:ln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89534" y="461848"/>
              <a:ext cx="393949" cy="538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329138" y="360250"/>
            <a:ext cx="5727479" cy="106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59"/>
              </a:lnSpc>
            </a:pPr>
            <a:r>
              <a:rPr lang="en-US" sz="6256" spc="-375">
                <a:solidFill>
                  <a:srgbClr val="160E0C"/>
                </a:solidFill>
                <a:latin typeface="Space Mono Bold"/>
              </a:rPr>
              <a:t>Indentação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10726" y="2189435"/>
            <a:ext cx="11080723" cy="1504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Em python, diferente de outras linguagens, o uso da indentação faz parte da sintaxe da linguagem e é usada para delimitar blocos de código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505040" y="7616026"/>
            <a:ext cx="5373887" cy="1504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Apesar dos códigos parecerem iguais, eles tem resultados bem diferentes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3914" y="332006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6" y="0"/>
                </a:lnTo>
                <a:lnTo>
                  <a:pt x="2397566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01172" y="332006"/>
            <a:ext cx="6239721" cy="1296101"/>
            <a:chOff x="0" y="0"/>
            <a:chExt cx="1456869" cy="3026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6869" cy="302618"/>
            </a:xfrm>
            <a:custGeom>
              <a:avLst/>
              <a:gdLst/>
              <a:ahLst/>
              <a:cxnLst/>
              <a:rect r="r" b="b" t="t" l="l"/>
              <a:pathLst>
                <a:path h="302618" w="1456869">
                  <a:moveTo>
                    <a:pt x="63278" y="0"/>
                  </a:moveTo>
                  <a:lnTo>
                    <a:pt x="1393591" y="0"/>
                  </a:lnTo>
                  <a:cubicBezTo>
                    <a:pt x="1428538" y="0"/>
                    <a:pt x="1456869" y="28331"/>
                    <a:pt x="1456869" y="63278"/>
                  </a:cubicBezTo>
                  <a:lnTo>
                    <a:pt x="1456869" y="239339"/>
                  </a:lnTo>
                  <a:cubicBezTo>
                    <a:pt x="1456869" y="274287"/>
                    <a:pt x="1428538" y="302618"/>
                    <a:pt x="1393591" y="302618"/>
                  </a:cubicBezTo>
                  <a:lnTo>
                    <a:pt x="63278" y="302618"/>
                  </a:lnTo>
                  <a:cubicBezTo>
                    <a:pt x="28331" y="302618"/>
                    <a:pt x="0" y="274287"/>
                    <a:pt x="0" y="239339"/>
                  </a:cubicBezTo>
                  <a:lnTo>
                    <a:pt x="0" y="63278"/>
                  </a:lnTo>
                  <a:cubicBezTo>
                    <a:pt x="0" y="28331"/>
                    <a:pt x="28331" y="0"/>
                    <a:pt x="63278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6869" cy="340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202542" y="7647371"/>
            <a:ext cx="1890088" cy="1890088"/>
          </a:xfrm>
          <a:custGeom>
            <a:avLst/>
            <a:gdLst/>
            <a:ahLst/>
            <a:cxnLst/>
            <a:rect r="r" b="b" t="t" l="l"/>
            <a:pathLst>
              <a:path h="1890088" w="1890088">
                <a:moveTo>
                  <a:pt x="0" y="0"/>
                </a:moveTo>
                <a:lnTo>
                  <a:pt x="1890088" y="0"/>
                </a:lnTo>
                <a:lnTo>
                  <a:pt x="1890088" y="1890088"/>
                </a:lnTo>
                <a:lnTo>
                  <a:pt x="0" y="189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79881" y="2849917"/>
            <a:ext cx="4691799" cy="3383981"/>
          </a:xfrm>
          <a:custGeom>
            <a:avLst/>
            <a:gdLst/>
            <a:ahLst/>
            <a:cxnLst/>
            <a:rect r="r" b="b" t="t" l="l"/>
            <a:pathLst>
              <a:path h="3383981" w="4691799">
                <a:moveTo>
                  <a:pt x="0" y="0"/>
                </a:moveTo>
                <a:lnTo>
                  <a:pt x="4691799" y="0"/>
                </a:lnTo>
                <a:lnTo>
                  <a:pt x="4691799" y="3383981"/>
                </a:lnTo>
                <a:lnTo>
                  <a:pt x="0" y="33839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070386" y="2849917"/>
            <a:ext cx="4455830" cy="3383981"/>
          </a:xfrm>
          <a:custGeom>
            <a:avLst/>
            <a:gdLst/>
            <a:ahLst/>
            <a:cxnLst/>
            <a:rect r="r" b="b" t="t" l="l"/>
            <a:pathLst>
              <a:path h="3383981" w="4455830">
                <a:moveTo>
                  <a:pt x="0" y="0"/>
                </a:moveTo>
                <a:lnTo>
                  <a:pt x="4455830" y="0"/>
                </a:lnTo>
                <a:lnTo>
                  <a:pt x="4455830" y="3383981"/>
                </a:lnTo>
                <a:lnTo>
                  <a:pt x="0" y="33839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6406171" y="360250"/>
            <a:ext cx="5727479" cy="106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59"/>
              </a:lnSpc>
            </a:pPr>
            <a:r>
              <a:rPr lang="en-US" sz="6256" spc="-375">
                <a:solidFill>
                  <a:srgbClr val="160E0C"/>
                </a:solidFill>
                <a:latin typeface="Space Mono Bold"/>
              </a:rPr>
              <a:t>Indentação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319113" y="7453098"/>
            <a:ext cx="5766344" cy="1724637"/>
            <a:chOff x="0" y="0"/>
            <a:chExt cx="1346343" cy="40267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46343" cy="402673"/>
            </a:xfrm>
            <a:custGeom>
              <a:avLst/>
              <a:gdLst/>
              <a:ahLst/>
              <a:cxnLst/>
              <a:rect r="r" b="b" t="t" l="l"/>
              <a:pathLst>
                <a:path h="402673" w="1346343">
                  <a:moveTo>
                    <a:pt x="68473" y="0"/>
                  </a:moveTo>
                  <a:lnTo>
                    <a:pt x="1277871" y="0"/>
                  </a:lnTo>
                  <a:cubicBezTo>
                    <a:pt x="1296031" y="0"/>
                    <a:pt x="1313447" y="7214"/>
                    <a:pt x="1326288" y="20055"/>
                  </a:cubicBezTo>
                  <a:cubicBezTo>
                    <a:pt x="1339129" y="32896"/>
                    <a:pt x="1346343" y="50313"/>
                    <a:pt x="1346343" y="68473"/>
                  </a:cubicBezTo>
                  <a:lnTo>
                    <a:pt x="1346343" y="334201"/>
                  </a:lnTo>
                  <a:cubicBezTo>
                    <a:pt x="1346343" y="352361"/>
                    <a:pt x="1339129" y="369777"/>
                    <a:pt x="1326288" y="382618"/>
                  </a:cubicBezTo>
                  <a:cubicBezTo>
                    <a:pt x="1313447" y="395459"/>
                    <a:pt x="1296031" y="402673"/>
                    <a:pt x="1277871" y="402673"/>
                  </a:cubicBezTo>
                  <a:lnTo>
                    <a:pt x="68473" y="402673"/>
                  </a:lnTo>
                  <a:cubicBezTo>
                    <a:pt x="50313" y="402673"/>
                    <a:pt x="32896" y="395459"/>
                    <a:pt x="20055" y="382618"/>
                  </a:cubicBezTo>
                  <a:cubicBezTo>
                    <a:pt x="7214" y="369777"/>
                    <a:pt x="0" y="352361"/>
                    <a:pt x="0" y="334201"/>
                  </a:cubicBezTo>
                  <a:lnTo>
                    <a:pt x="0" y="68473"/>
                  </a:lnTo>
                  <a:cubicBezTo>
                    <a:pt x="0" y="50313"/>
                    <a:pt x="7214" y="32896"/>
                    <a:pt x="20055" y="20055"/>
                  </a:cubicBezTo>
                  <a:cubicBezTo>
                    <a:pt x="32896" y="7214"/>
                    <a:pt x="50313" y="0"/>
                    <a:pt x="68473" y="0"/>
                  </a:cubicBez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46343" cy="440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6796931" y="7763798"/>
            <a:ext cx="499036" cy="937786"/>
            <a:chOff x="0" y="0"/>
            <a:chExt cx="573017" cy="10768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3017" cy="1076810"/>
            </a:xfrm>
            <a:custGeom>
              <a:avLst/>
              <a:gdLst/>
              <a:ahLst/>
              <a:cxnLst/>
              <a:rect r="r" b="b" t="t" l="l"/>
              <a:pathLst>
                <a:path h="1076810" w="573017">
                  <a:moveTo>
                    <a:pt x="286508" y="0"/>
                  </a:moveTo>
                  <a:lnTo>
                    <a:pt x="573017" y="1076810"/>
                  </a:lnTo>
                  <a:lnTo>
                    <a:pt x="0" y="1076810"/>
                  </a:lnTo>
                  <a:lnTo>
                    <a:pt x="286508" y="0"/>
                  </a:ln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89534" y="461848"/>
              <a:ext cx="393949" cy="538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515342" y="7451805"/>
            <a:ext cx="5373887" cy="1504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Viu só, por causa da indentação você pode ficar com menos doces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3914" y="332006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6" y="0"/>
                </a:lnTo>
                <a:lnTo>
                  <a:pt x="2397566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82210" y="7647371"/>
            <a:ext cx="1890088" cy="1890088"/>
          </a:xfrm>
          <a:custGeom>
            <a:avLst/>
            <a:gdLst/>
            <a:ahLst/>
            <a:cxnLst/>
            <a:rect r="r" b="b" t="t" l="l"/>
            <a:pathLst>
              <a:path h="1890088" w="1890088">
                <a:moveTo>
                  <a:pt x="0" y="0"/>
                </a:moveTo>
                <a:lnTo>
                  <a:pt x="1890088" y="0"/>
                </a:lnTo>
                <a:lnTo>
                  <a:pt x="1890088" y="1890088"/>
                </a:lnTo>
                <a:lnTo>
                  <a:pt x="0" y="189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098781" y="7453098"/>
            <a:ext cx="5766344" cy="1724637"/>
            <a:chOff x="0" y="0"/>
            <a:chExt cx="1346343" cy="40267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6343" cy="402673"/>
            </a:xfrm>
            <a:custGeom>
              <a:avLst/>
              <a:gdLst/>
              <a:ahLst/>
              <a:cxnLst/>
              <a:rect r="r" b="b" t="t" l="l"/>
              <a:pathLst>
                <a:path h="402673" w="1346343">
                  <a:moveTo>
                    <a:pt x="68473" y="0"/>
                  </a:moveTo>
                  <a:lnTo>
                    <a:pt x="1277871" y="0"/>
                  </a:lnTo>
                  <a:cubicBezTo>
                    <a:pt x="1296031" y="0"/>
                    <a:pt x="1313447" y="7214"/>
                    <a:pt x="1326288" y="20055"/>
                  </a:cubicBezTo>
                  <a:cubicBezTo>
                    <a:pt x="1339129" y="32896"/>
                    <a:pt x="1346343" y="50313"/>
                    <a:pt x="1346343" y="68473"/>
                  </a:cubicBezTo>
                  <a:lnTo>
                    <a:pt x="1346343" y="334201"/>
                  </a:lnTo>
                  <a:cubicBezTo>
                    <a:pt x="1346343" y="352361"/>
                    <a:pt x="1339129" y="369777"/>
                    <a:pt x="1326288" y="382618"/>
                  </a:cubicBezTo>
                  <a:cubicBezTo>
                    <a:pt x="1313447" y="395459"/>
                    <a:pt x="1296031" y="402673"/>
                    <a:pt x="1277871" y="402673"/>
                  </a:cubicBezTo>
                  <a:lnTo>
                    <a:pt x="68473" y="402673"/>
                  </a:lnTo>
                  <a:cubicBezTo>
                    <a:pt x="50313" y="402673"/>
                    <a:pt x="32896" y="395459"/>
                    <a:pt x="20055" y="382618"/>
                  </a:cubicBezTo>
                  <a:cubicBezTo>
                    <a:pt x="7214" y="369777"/>
                    <a:pt x="0" y="352361"/>
                    <a:pt x="0" y="334201"/>
                  </a:cubicBezTo>
                  <a:lnTo>
                    <a:pt x="0" y="68473"/>
                  </a:lnTo>
                  <a:cubicBezTo>
                    <a:pt x="0" y="50313"/>
                    <a:pt x="7214" y="32896"/>
                    <a:pt x="20055" y="20055"/>
                  </a:cubicBezTo>
                  <a:cubicBezTo>
                    <a:pt x="32896" y="7214"/>
                    <a:pt x="50313" y="0"/>
                    <a:pt x="68473" y="0"/>
                  </a:cubicBez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346343" cy="440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6576599" y="7763798"/>
            <a:ext cx="499036" cy="937786"/>
            <a:chOff x="0" y="0"/>
            <a:chExt cx="573017" cy="10768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3017" cy="1076810"/>
            </a:xfrm>
            <a:custGeom>
              <a:avLst/>
              <a:gdLst/>
              <a:ahLst/>
              <a:cxnLst/>
              <a:rect r="r" b="b" t="t" l="l"/>
              <a:pathLst>
                <a:path h="1076810" w="573017">
                  <a:moveTo>
                    <a:pt x="286508" y="0"/>
                  </a:moveTo>
                  <a:lnTo>
                    <a:pt x="573017" y="1076810"/>
                  </a:lnTo>
                  <a:lnTo>
                    <a:pt x="0" y="1076810"/>
                  </a:lnTo>
                  <a:lnTo>
                    <a:pt x="286508" y="0"/>
                  </a:ln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89534" y="461848"/>
              <a:ext cx="393949" cy="538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6024139" y="549344"/>
            <a:ext cx="6239721" cy="1296101"/>
            <a:chOff x="0" y="0"/>
            <a:chExt cx="8319629" cy="172813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8319629" cy="1728134"/>
              <a:chOff x="0" y="0"/>
              <a:chExt cx="1456869" cy="30261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456869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1456869">
                    <a:moveTo>
                      <a:pt x="63278" y="0"/>
                    </a:moveTo>
                    <a:lnTo>
                      <a:pt x="1393591" y="0"/>
                    </a:lnTo>
                    <a:cubicBezTo>
                      <a:pt x="1428538" y="0"/>
                      <a:pt x="1456869" y="28331"/>
                      <a:pt x="1456869" y="63278"/>
                    </a:cubicBezTo>
                    <a:lnTo>
                      <a:pt x="1456869" y="239339"/>
                    </a:lnTo>
                    <a:cubicBezTo>
                      <a:pt x="1456869" y="274287"/>
                      <a:pt x="1428538" y="302618"/>
                      <a:pt x="1393591" y="302618"/>
                    </a:cubicBezTo>
                    <a:lnTo>
                      <a:pt x="63278" y="302618"/>
                    </a:lnTo>
                    <a:cubicBezTo>
                      <a:pt x="28331" y="302618"/>
                      <a:pt x="0" y="274287"/>
                      <a:pt x="0" y="239339"/>
                    </a:cubicBezTo>
                    <a:lnTo>
                      <a:pt x="0" y="63278"/>
                    </a:lnTo>
                    <a:cubicBezTo>
                      <a:pt x="0" y="28331"/>
                      <a:pt x="28331" y="0"/>
                      <a:pt x="63278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456869" cy="340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341495" y="75758"/>
              <a:ext cx="7636639" cy="1375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759"/>
                </a:lnSpc>
              </a:pPr>
              <a:r>
                <a:rPr lang="en-US" sz="6256" spc="-375">
                  <a:solidFill>
                    <a:srgbClr val="160E0C"/>
                  </a:solidFill>
                  <a:latin typeface="Space Mono Bold"/>
                </a:rPr>
                <a:t>Operações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7295010" y="7705143"/>
            <a:ext cx="5373887" cy="99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Vamos aprender a fazer algumas operações básicas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2606754" y="3074170"/>
            <a:ext cx="13074491" cy="3590003"/>
            <a:chOff x="0" y="0"/>
            <a:chExt cx="17432655" cy="478667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1196847"/>
              <a:ext cx="6655924" cy="3420405"/>
            </a:xfrm>
            <a:custGeom>
              <a:avLst/>
              <a:gdLst/>
              <a:ahLst/>
              <a:cxnLst/>
              <a:rect r="r" b="b" t="t" l="l"/>
              <a:pathLst>
                <a:path h="3420405" w="6655924">
                  <a:moveTo>
                    <a:pt x="0" y="0"/>
                  </a:moveTo>
                  <a:lnTo>
                    <a:pt x="6655924" y="0"/>
                  </a:lnTo>
                  <a:lnTo>
                    <a:pt x="6655924" y="3420405"/>
                  </a:lnTo>
                  <a:lnTo>
                    <a:pt x="0" y="34204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  <p:grpSp>
          <p:nvGrpSpPr>
            <p:cNvPr name="Group 23" id="23"/>
            <p:cNvGrpSpPr/>
            <p:nvPr/>
          </p:nvGrpSpPr>
          <p:grpSpPr>
            <a:xfrm rot="0">
              <a:off x="1757335" y="0"/>
              <a:ext cx="2673445" cy="1236532"/>
              <a:chOff x="0" y="0"/>
              <a:chExt cx="654274" cy="302618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54274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654274">
                    <a:moveTo>
                      <a:pt x="151309" y="0"/>
                    </a:moveTo>
                    <a:lnTo>
                      <a:pt x="502965" y="0"/>
                    </a:lnTo>
                    <a:cubicBezTo>
                      <a:pt x="543095" y="0"/>
                      <a:pt x="581581" y="15941"/>
                      <a:pt x="609957" y="44317"/>
                    </a:cubicBezTo>
                    <a:cubicBezTo>
                      <a:pt x="638333" y="72693"/>
                      <a:pt x="654274" y="111179"/>
                      <a:pt x="654274" y="151309"/>
                    </a:cubicBezTo>
                    <a:lnTo>
                      <a:pt x="654274" y="151309"/>
                    </a:lnTo>
                    <a:cubicBezTo>
                      <a:pt x="654274" y="234874"/>
                      <a:pt x="586531" y="302618"/>
                      <a:pt x="502965" y="302618"/>
                    </a:cubicBezTo>
                    <a:lnTo>
                      <a:pt x="151309" y="302618"/>
                    </a:lnTo>
                    <a:cubicBezTo>
                      <a:pt x="111179" y="302618"/>
                      <a:pt x="72693" y="286676"/>
                      <a:pt x="44317" y="258300"/>
                    </a:cubicBezTo>
                    <a:cubicBezTo>
                      <a:pt x="15941" y="229924"/>
                      <a:pt x="0" y="191438"/>
                      <a:pt x="0" y="151309"/>
                    </a:cubicBezTo>
                    <a:lnTo>
                      <a:pt x="0" y="151309"/>
                    </a:lnTo>
                    <a:cubicBezTo>
                      <a:pt x="0" y="111179"/>
                      <a:pt x="15941" y="72693"/>
                      <a:pt x="44317" y="44317"/>
                    </a:cubicBezTo>
                    <a:cubicBezTo>
                      <a:pt x="72693" y="15941"/>
                      <a:pt x="111179" y="0"/>
                      <a:pt x="151309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654274" cy="340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6" id="26"/>
            <p:cNvSpPr/>
            <p:nvPr/>
          </p:nvSpPr>
          <p:spPr>
            <a:xfrm flipH="false" flipV="false" rot="0">
              <a:off x="8299117" y="1236532"/>
              <a:ext cx="9133538" cy="3550139"/>
            </a:xfrm>
            <a:custGeom>
              <a:avLst/>
              <a:gdLst/>
              <a:ahLst/>
              <a:cxnLst/>
              <a:rect r="r" b="b" t="t" l="l"/>
              <a:pathLst>
                <a:path h="3550139" w="9133538">
                  <a:moveTo>
                    <a:pt x="0" y="0"/>
                  </a:moveTo>
                  <a:lnTo>
                    <a:pt x="9133538" y="0"/>
                  </a:lnTo>
                  <a:lnTo>
                    <a:pt x="9133538" y="3550139"/>
                  </a:lnTo>
                  <a:lnTo>
                    <a:pt x="0" y="35501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 rot="0">
              <a:off x="2196126" y="167897"/>
              <a:ext cx="1919596" cy="8340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84"/>
                </a:lnSpc>
              </a:pPr>
              <a:r>
                <a:rPr lang="en-US" sz="3845" spc="-230">
                  <a:solidFill>
                    <a:srgbClr val="160E0C"/>
                  </a:solidFill>
                  <a:latin typeface="Space Mono Bold"/>
                </a:rPr>
                <a:t>Soma:</a:t>
              </a:r>
            </a:p>
          </p:txBody>
        </p:sp>
        <p:grpSp>
          <p:nvGrpSpPr>
            <p:cNvPr name="Group 28" id="28"/>
            <p:cNvGrpSpPr/>
            <p:nvPr/>
          </p:nvGrpSpPr>
          <p:grpSpPr>
            <a:xfrm rot="0">
              <a:off x="10794722" y="0"/>
              <a:ext cx="4142328" cy="1236532"/>
              <a:chOff x="0" y="0"/>
              <a:chExt cx="1013755" cy="302618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013755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1013755">
                    <a:moveTo>
                      <a:pt x="127091" y="0"/>
                    </a:moveTo>
                    <a:lnTo>
                      <a:pt x="886665" y="0"/>
                    </a:lnTo>
                    <a:cubicBezTo>
                      <a:pt x="920371" y="0"/>
                      <a:pt x="952697" y="13390"/>
                      <a:pt x="976531" y="37224"/>
                    </a:cubicBezTo>
                    <a:cubicBezTo>
                      <a:pt x="1000365" y="61058"/>
                      <a:pt x="1013755" y="93384"/>
                      <a:pt x="1013755" y="127091"/>
                    </a:cubicBezTo>
                    <a:lnTo>
                      <a:pt x="1013755" y="175527"/>
                    </a:lnTo>
                    <a:cubicBezTo>
                      <a:pt x="1013755" y="245717"/>
                      <a:pt x="956855" y="302618"/>
                      <a:pt x="886665" y="302618"/>
                    </a:cubicBezTo>
                    <a:lnTo>
                      <a:pt x="127091" y="302618"/>
                    </a:lnTo>
                    <a:cubicBezTo>
                      <a:pt x="93384" y="302618"/>
                      <a:pt x="61058" y="289228"/>
                      <a:pt x="37224" y="265394"/>
                    </a:cubicBezTo>
                    <a:cubicBezTo>
                      <a:pt x="13390" y="241559"/>
                      <a:pt x="0" y="209234"/>
                      <a:pt x="0" y="175527"/>
                    </a:cubicBezTo>
                    <a:lnTo>
                      <a:pt x="0" y="127091"/>
                    </a:lnTo>
                    <a:cubicBezTo>
                      <a:pt x="0" y="56900"/>
                      <a:pt x="56900" y="0"/>
                      <a:pt x="127091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38100"/>
                <a:ext cx="1013755" cy="340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11015223" y="167897"/>
              <a:ext cx="3659767" cy="8340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84"/>
                </a:lnSpc>
              </a:pPr>
              <a:r>
                <a:rPr lang="en-US" sz="3845" spc="-230">
                  <a:solidFill>
                    <a:srgbClr val="160E0C"/>
                  </a:solidFill>
                  <a:latin typeface="Space Mono Bold"/>
                </a:rPr>
                <a:t>Subtração</a:t>
              </a:r>
              <a:r>
                <a:rPr lang="en-US" sz="3845" spc="-230">
                  <a:solidFill>
                    <a:srgbClr val="160E0C"/>
                  </a:solidFill>
                  <a:latin typeface="Space Mono"/>
                </a:rPr>
                <a:t>: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3914" y="332006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6" y="0"/>
                </a:lnTo>
                <a:lnTo>
                  <a:pt x="2397566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82210" y="7647371"/>
            <a:ext cx="1890088" cy="1890088"/>
          </a:xfrm>
          <a:custGeom>
            <a:avLst/>
            <a:gdLst/>
            <a:ahLst/>
            <a:cxnLst/>
            <a:rect r="r" b="b" t="t" l="l"/>
            <a:pathLst>
              <a:path h="1890088" w="1890088">
                <a:moveTo>
                  <a:pt x="0" y="0"/>
                </a:moveTo>
                <a:lnTo>
                  <a:pt x="1890088" y="0"/>
                </a:lnTo>
                <a:lnTo>
                  <a:pt x="1890088" y="1890088"/>
                </a:lnTo>
                <a:lnTo>
                  <a:pt x="0" y="189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098781" y="7453098"/>
            <a:ext cx="5766344" cy="1724637"/>
            <a:chOff x="0" y="0"/>
            <a:chExt cx="1346343" cy="40267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6343" cy="402673"/>
            </a:xfrm>
            <a:custGeom>
              <a:avLst/>
              <a:gdLst/>
              <a:ahLst/>
              <a:cxnLst/>
              <a:rect r="r" b="b" t="t" l="l"/>
              <a:pathLst>
                <a:path h="402673" w="1346343">
                  <a:moveTo>
                    <a:pt x="68473" y="0"/>
                  </a:moveTo>
                  <a:lnTo>
                    <a:pt x="1277871" y="0"/>
                  </a:lnTo>
                  <a:cubicBezTo>
                    <a:pt x="1296031" y="0"/>
                    <a:pt x="1313447" y="7214"/>
                    <a:pt x="1326288" y="20055"/>
                  </a:cubicBezTo>
                  <a:cubicBezTo>
                    <a:pt x="1339129" y="32896"/>
                    <a:pt x="1346343" y="50313"/>
                    <a:pt x="1346343" y="68473"/>
                  </a:cubicBezTo>
                  <a:lnTo>
                    <a:pt x="1346343" y="334201"/>
                  </a:lnTo>
                  <a:cubicBezTo>
                    <a:pt x="1346343" y="352361"/>
                    <a:pt x="1339129" y="369777"/>
                    <a:pt x="1326288" y="382618"/>
                  </a:cubicBezTo>
                  <a:cubicBezTo>
                    <a:pt x="1313447" y="395459"/>
                    <a:pt x="1296031" y="402673"/>
                    <a:pt x="1277871" y="402673"/>
                  </a:cubicBezTo>
                  <a:lnTo>
                    <a:pt x="68473" y="402673"/>
                  </a:lnTo>
                  <a:cubicBezTo>
                    <a:pt x="50313" y="402673"/>
                    <a:pt x="32896" y="395459"/>
                    <a:pt x="20055" y="382618"/>
                  </a:cubicBezTo>
                  <a:cubicBezTo>
                    <a:pt x="7214" y="369777"/>
                    <a:pt x="0" y="352361"/>
                    <a:pt x="0" y="334201"/>
                  </a:cubicBezTo>
                  <a:lnTo>
                    <a:pt x="0" y="68473"/>
                  </a:lnTo>
                  <a:cubicBezTo>
                    <a:pt x="0" y="50313"/>
                    <a:pt x="7214" y="32896"/>
                    <a:pt x="20055" y="20055"/>
                  </a:cubicBezTo>
                  <a:cubicBezTo>
                    <a:pt x="32896" y="7214"/>
                    <a:pt x="50313" y="0"/>
                    <a:pt x="68473" y="0"/>
                  </a:cubicBez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346343" cy="440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6576599" y="7763798"/>
            <a:ext cx="499036" cy="937786"/>
            <a:chOff x="0" y="0"/>
            <a:chExt cx="573017" cy="10768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3017" cy="1076810"/>
            </a:xfrm>
            <a:custGeom>
              <a:avLst/>
              <a:gdLst/>
              <a:ahLst/>
              <a:cxnLst/>
              <a:rect r="r" b="b" t="t" l="l"/>
              <a:pathLst>
                <a:path h="1076810" w="573017">
                  <a:moveTo>
                    <a:pt x="286508" y="0"/>
                  </a:moveTo>
                  <a:lnTo>
                    <a:pt x="573017" y="1076810"/>
                  </a:lnTo>
                  <a:lnTo>
                    <a:pt x="0" y="1076810"/>
                  </a:lnTo>
                  <a:lnTo>
                    <a:pt x="286508" y="0"/>
                  </a:ln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89534" y="461848"/>
              <a:ext cx="393949" cy="538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6024139" y="549344"/>
            <a:ext cx="6239721" cy="1296101"/>
            <a:chOff x="0" y="0"/>
            <a:chExt cx="8319629" cy="172813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8319629" cy="1728134"/>
              <a:chOff x="0" y="0"/>
              <a:chExt cx="1456869" cy="30261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456869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1456869">
                    <a:moveTo>
                      <a:pt x="63278" y="0"/>
                    </a:moveTo>
                    <a:lnTo>
                      <a:pt x="1393591" y="0"/>
                    </a:lnTo>
                    <a:cubicBezTo>
                      <a:pt x="1428538" y="0"/>
                      <a:pt x="1456869" y="28331"/>
                      <a:pt x="1456869" y="63278"/>
                    </a:cubicBezTo>
                    <a:lnTo>
                      <a:pt x="1456869" y="239339"/>
                    </a:lnTo>
                    <a:cubicBezTo>
                      <a:pt x="1456869" y="274287"/>
                      <a:pt x="1428538" y="302618"/>
                      <a:pt x="1393591" y="302618"/>
                    </a:cubicBezTo>
                    <a:lnTo>
                      <a:pt x="63278" y="302618"/>
                    </a:lnTo>
                    <a:cubicBezTo>
                      <a:pt x="28331" y="302618"/>
                      <a:pt x="0" y="274287"/>
                      <a:pt x="0" y="239339"/>
                    </a:cubicBezTo>
                    <a:lnTo>
                      <a:pt x="0" y="63278"/>
                    </a:lnTo>
                    <a:cubicBezTo>
                      <a:pt x="0" y="28331"/>
                      <a:pt x="28331" y="0"/>
                      <a:pt x="63278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456869" cy="340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341495" y="75758"/>
              <a:ext cx="7636639" cy="1375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759"/>
                </a:lnSpc>
              </a:pPr>
              <a:r>
                <a:rPr lang="en-US" sz="6256" spc="-375">
                  <a:solidFill>
                    <a:srgbClr val="160E0C"/>
                  </a:solidFill>
                  <a:latin typeface="Space Mono Bold"/>
                </a:rPr>
                <a:t>Operações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558787" y="3067267"/>
            <a:ext cx="4355296" cy="927399"/>
            <a:chOff x="0" y="0"/>
            <a:chExt cx="1421167" cy="30261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21167" cy="302618"/>
            </a:xfrm>
            <a:custGeom>
              <a:avLst/>
              <a:gdLst/>
              <a:ahLst/>
              <a:cxnLst/>
              <a:rect r="r" b="b" t="t" l="l"/>
              <a:pathLst>
                <a:path h="302618" w="1421167">
                  <a:moveTo>
                    <a:pt x="90657" y="0"/>
                  </a:moveTo>
                  <a:lnTo>
                    <a:pt x="1330510" y="0"/>
                  </a:lnTo>
                  <a:cubicBezTo>
                    <a:pt x="1354553" y="0"/>
                    <a:pt x="1377612" y="9551"/>
                    <a:pt x="1394614" y="26553"/>
                  </a:cubicBezTo>
                  <a:cubicBezTo>
                    <a:pt x="1411615" y="43554"/>
                    <a:pt x="1421167" y="66613"/>
                    <a:pt x="1421167" y="90657"/>
                  </a:cubicBezTo>
                  <a:lnTo>
                    <a:pt x="1421167" y="211961"/>
                  </a:lnTo>
                  <a:cubicBezTo>
                    <a:pt x="1421167" y="262029"/>
                    <a:pt x="1380578" y="302618"/>
                    <a:pt x="1330510" y="302618"/>
                  </a:cubicBezTo>
                  <a:lnTo>
                    <a:pt x="90657" y="302618"/>
                  </a:lnTo>
                  <a:cubicBezTo>
                    <a:pt x="66613" y="302618"/>
                    <a:pt x="43554" y="293066"/>
                    <a:pt x="26553" y="276065"/>
                  </a:cubicBezTo>
                  <a:cubicBezTo>
                    <a:pt x="9551" y="259063"/>
                    <a:pt x="0" y="236004"/>
                    <a:pt x="0" y="211961"/>
                  </a:cubicBezTo>
                  <a:lnTo>
                    <a:pt x="0" y="90657"/>
                  </a:lnTo>
                  <a:cubicBezTo>
                    <a:pt x="0" y="66613"/>
                    <a:pt x="9551" y="43554"/>
                    <a:pt x="26553" y="26553"/>
                  </a:cubicBezTo>
                  <a:cubicBezTo>
                    <a:pt x="43554" y="9551"/>
                    <a:pt x="66613" y="0"/>
                    <a:pt x="9065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421167" cy="340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2282555" y="3994666"/>
            <a:ext cx="6907761" cy="2236610"/>
          </a:xfrm>
          <a:custGeom>
            <a:avLst/>
            <a:gdLst/>
            <a:ahLst/>
            <a:cxnLst/>
            <a:rect r="r" b="b" t="t" l="l"/>
            <a:pathLst>
              <a:path h="2236610" w="6907761">
                <a:moveTo>
                  <a:pt x="0" y="0"/>
                </a:moveTo>
                <a:lnTo>
                  <a:pt x="6907761" y="0"/>
                </a:lnTo>
                <a:lnTo>
                  <a:pt x="6907761" y="2236610"/>
                </a:lnTo>
                <a:lnTo>
                  <a:pt x="0" y="22366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0471581" y="3994666"/>
            <a:ext cx="5239467" cy="2236610"/>
          </a:xfrm>
          <a:custGeom>
            <a:avLst/>
            <a:gdLst/>
            <a:ahLst/>
            <a:cxnLst/>
            <a:rect r="r" b="b" t="t" l="l"/>
            <a:pathLst>
              <a:path h="2236610" w="5239467">
                <a:moveTo>
                  <a:pt x="0" y="0"/>
                </a:moveTo>
                <a:lnTo>
                  <a:pt x="5239466" y="0"/>
                </a:lnTo>
                <a:lnTo>
                  <a:pt x="5239466" y="2236610"/>
                </a:lnTo>
                <a:lnTo>
                  <a:pt x="0" y="22366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25" id="25"/>
          <p:cNvGrpSpPr/>
          <p:nvPr/>
        </p:nvGrpSpPr>
        <p:grpSpPr>
          <a:xfrm rot="0">
            <a:off x="11553650" y="3067267"/>
            <a:ext cx="2574150" cy="927399"/>
            <a:chOff x="0" y="0"/>
            <a:chExt cx="839965" cy="30261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39965" cy="302618"/>
            </a:xfrm>
            <a:custGeom>
              <a:avLst/>
              <a:gdLst/>
              <a:ahLst/>
              <a:cxnLst/>
              <a:rect r="r" b="b" t="t" l="l"/>
              <a:pathLst>
                <a:path h="302618" w="839965">
                  <a:moveTo>
                    <a:pt x="151309" y="0"/>
                  </a:moveTo>
                  <a:lnTo>
                    <a:pt x="688656" y="0"/>
                  </a:lnTo>
                  <a:cubicBezTo>
                    <a:pt x="772222" y="0"/>
                    <a:pt x="839965" y="67743"/>
                    <a:pt x="839965" y="151309"/>
                  </a:cubicBezTo>
                  <a:lnTo>
                    <a:pt x="839965" y="151309"/>
                  </a:lnTo>
                  <a:cubicBezTo>
                    <a:pt x="839965" y="191438"/>
                    <a:pt x="824023" y="229924"/>
                    <a:pt x="795648" y="258300"/>
                  </a:cubicBezTo>
                  <a:cubicBezTo>
                    <a:pt x="767272" y="286676"/>
                    <a:pt x="728786" y="302618"/>
                    <a:pt x="688656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39965" cy="340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1553650" y="3176521"/>
            <a:ext cx="2744825" cy="64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84"/>
              </a:lnSpc>
            </a:pPr>
            <a:r>
              <a:rPr lang="en-US" sz="3845" spc="-230">
                <a:solidFill>
                  <a:srgbClr val="160E0C"/>
                </a:solidFill>
                <a:latin typeface="Space Mono Bold"/>
              </a:rPr>
              <a:t>Divisão</a:t>
            </a:r>
            <a:r>
              <a:rPr lang="en-US" sz="3845" spc="-230">
                <a:solidFill>
                  <a:srgbClr val="160E0C"/>
                </a:solidFill>
                <a:latin typeface="Space Mono"/>
              </a:rPr>
              <a:t>: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295010" y="7574301"/>
            <a:ext cx="5373887" cy="1504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Nos também podemos juntar as operações umas com as outras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887880" y="3176521"/>
            <a:ext cx="3812971" cy="64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84"/>
              </a:lnSpc>
            </a:pPr>
            <a:r>
              <a:rPr lang="en-US" sz="3845" spc="-230">
                <a:solidFill>
                  <a:srgbClr val="160E0C"/>
                </a:solidFill>
                <a:latin typeface="Space Mono Bold"/>
              </a:rPr>
              <a:t>Multiplicação: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3914" y="332006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6" y="0"/>
                </a:lnTo>
                <a:lnTo>
                  <a:pt x="2397566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024139" y="549344"/>
            <a:ext cx="6239721" cy="1296101"/>
            <a:chOff x="0" y="0"/>
            <a:chExt cx="8319629" cy="172813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8319629" cy="1728134"/>
              <a:chOff x="0" y="0"/>
              <a:chExt cx="1456869" cy="30261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456869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1456869">
                    <a:moveTo>
                      <a:pt x="63278" y="0"/>
                    </a:moveTo>
                    <a:lnTo>
                      <a:pt x="1393591" y="0"/>
                    </a:lnTo>
                    <a:cubicBezTo>
                      <a:pt x="1428538" y="0"/>
                      <a:pt x="1456869" y="28331"/>
                      <a:pt x="1456869" y="63278"/>
                    </a:cubicBezTo>
                    <a:lnTo>
                      <a:pt x="1456869" y="239339"/>
                    </a:lnTo>
                    <a:cubicBezTo>
                      <a:pt x="1456869" y="274287"/>
                      <a:pt x="1428538" y="302618"/>
                      <a:pt x="1393591" y="302618"/>
                    </a:cubicBezTo>
                    <a:lnTo>
                      <a:pt x="63278" y="302618"/>
                    </a:lnTo>
                    <a:cubicBezTo>
                      <a:pt x="28331" y="302618"/>
                      <a:pt x="0" y="274287"/>
                      <a:pt x="0" y="239339"/>
                    </a:cubicBezTo>
                    <a:lnTo>
                      <a:pt x="0" y="63278"/>
                    </a:lnTo>
                    <a:cubicBezTo>
                      <a:pt x="0" y="28331"/>
                      <a:pt x="28331" y="0"/>
                      <a:pt x="63278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456869" cy="340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341495" y="75758"/>
              <a:ext cx="7636639" cy="1375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759"/>
                </a:lnSpc>
              </a:pPr>
              <a:r>
                <a:rPr lang="en-US" sz="6256" spc="-375">
                  <a:solidFill>
                    <a:srgbClr val="160E0C"/>
                  </a:solidFill>
                  <a:latin typeface="Space Mono Bold"/>
                </a:rPr>
                <a:t>Operações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691480" y="2998053"/>
            <a:ext cx="6217381" cy="3213714"/>
          </a:xfrm>
          <a:custGeom>
            <a:avLst/>
            <a:gdLst/>
            <a:ahLst/>
            <a:cxnLst/>
            <a:rect r="r" b="b" t="t" l="l"/>
            <a:pathLst>
              <a:path h="3213714" w="6217381">
                <a:moveTo>
                  <a:pt x="0" y="0"/>
                </a:moveTo>
                <a:lnTo>
                  <a:pt x="6217380" y="0"/>
                </a:lnTo>
                <a:lnTo>
                  <a:pt x="6217380" y="3213714"/>
                </a:lnTo>
                <a:lnTo>
                  <a:pt x="0" y="32137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9301453" y="2998053"/>
            <a:ext cx="6702285" cy="3213714"/>
          </a:xfrm>
          <a:custGeom>
            <a:avLst/>
            <a:gdLst/>
            <a:ahLst/>
            <a:cxnLst/>
            <a:rect r="r" b="b" t="t" l="l"/>
            <a:pathLst>
              <a:path h="3213714" w="6702285">
                <a:moveTo>
                  <a:pt x="0" y="0"/>
                </a:moveTo>
                <a:lnTo>
                  <a:pt x="6702284" y="0"/>
                </a:lnTo>
                <a:lnTo>
                  <a:pt x="6702284" y="3213714"/>
                </a:lnTo>
                <a:lnTo>
                  <a:pt x="0" y="32137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982210" y="7647371"/>
            <a:ext cx="1890088" cy="1890088"/>
          </a:xfrm>
          <a:custGeom>
            <a:avLst/>
            <a:gdLst/>
            <a:ahLst/>
            <a:cxnLst/>
            <a:rect r="r" b="b" t="t" l="l"/>
            <a:pathLst>
              <a:path h="1890088" w="1890088">
                <a:moveTo>
                  <a:pt x="0" y="0"/>
                </a:moveTo>
                <a:lnTo>
                  <a:pt x="1890088" y="0"/>
                </a:lnTo>
                <a:lnTo>
                  <a:pt x="1890088" y="1890088"/>
                </a:lnTo>
                <a:lnTo>
                  <a:pt x="0" y="18900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098781" y="7453098"/>
            <a:ext cx="5766344" cy="1724637"/>
            <a:chOff x="0" y="0"/>
            <a:chExt cx="1346343" cy="40267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46343" cy="402673"/>
            </a:xfrm>
            <a:custGeom>
              <a:avLst/>
              <a:gdLst/>
              <a:ahLst/>
              <a:cxnLst/>
              <a:rect r="r" b="b" t="t" l="l"/>
              <a:pathLst>
                <a:path h="402673" w="1346343">
                  <a:moveTo>
                    <a:pt x="68473" y="0"/>
                  </a:moveTo>
                  <a:lnTo>
                    <a:pt x="1277871" y="0"/>
                  </a:lnTo>
                  <a:cubicBezTo>
                    <a:pt x="1296031" y="0"/>
                    <a:pt x="1313447" y="7214"/>
                    <a:pt x="1326288" y="20055"/>
                  </a:cubicBezTo>
                  <a:cubicBezTo>
                    <a:pt x="1339129" y="32896"/>
                    <a:pt x="1346343" y="50313"/>
                    <a:pt x="1346343" y="68473"/>
                  </a:cubicBezTo>
                  <a:lnTo>
                    <a:pt x="1346343" y="334201"/>
                  </a:lnTo>
                  <a:cubicBezTo>
                    <a:pt x="1346343" y="352361"/>
                    <a:pt x="1339129" y="369777"/>
                    <a:pt x="1326288" y="382618"/>
                  </a:cubicBezTo>
                  <a:cubicBezTo>
                    <a:pt x="1313447" y="395459"/>
                    <a:pt x="1296031" y="402673"/>
                    <a:pt x="1277871" y="402673"/>
                  </a:cubicBezTo>
                  <a:lnTo>
                    <a:pt x="68473" y="402673"/>
                  </a:lnTo>
                  <a:cubicBezTo>
                    <a:pt x="50313" y="402673"/>
                    <a:pt x="32896" y="395459"/>
                    <a:pt x="20055" y="382618"/>
                  </a:cubicBezTo>
                  <a:cubicBezTo>
                    <a:pt x="7214" y="369777"/>
                    <a:pt x="0" y="352361"/>
                    <a:pt x="0" y="334201"/>
                  </a:cubicBezTo>
                  <a:lnTo>
                    <a:pt x="0" y="68473"/>
                  </a:lnTo>
                  <a:cubicBezTo>
                    <a:pt x="0" y="50313"/>
                    <a:pt x="7214" y="32896"/>
                    <a:pt x="20055" y="20055"/>
                  </a:cubicBezTo>
                  <a:cubicBezTo>
                    <a:pt x="32896" y="7214"/>
                    <a:pt x="50313" y="0"/>
                    <a:pt x="68473" y="0"/>
                  </a:cubicBez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346343" cy="440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5400000">
            <a:off x="6576599" y="7763798"/>
            <a:ext cx="499036" cy="937786"/>
            <a:chOff x="0" y="0"/>
            <a:chExt cx="573017" cy="107681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73017" cy="1076810"/>
            </a:xfrm>
            <a:custGeom>
              <a:avLst/>
              <a:gdLst/>
              <a:ahLst/>
              <a:cxnLst/>
              <a:rect r="r" b="b" t="t" l="l"/>
              <a:pathLst>
                <a:path h="1076810" w="573017">
                  <a:moveTo>
                    <a:pt x="286508" y="0"/>
                  </a:moveTo>
                  <a:lnTo>
                    <a:pt x="573017" y="1076810"/>
                  </a:lnTo>
                  <a:lnTo>
                    <a:pt x="0" y="1076810"/>
                  </a:lnTo>
                  <a:lnTo>
                    <a:pt x="286508" y="0"/>
                  </a:ln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89534" y="461848"/>
              <a:ext cx="393949" cy="538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7295010" y="7574301"/>
            <a:ext cx="5373887" cy="1504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Podemos usar parênteses para dar prioridade para as operações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spc="-1149">
                <a:solidFill>
                  <a:srgbClr val="F2EFEB"/>
                </a:solidFill>
                <a:latin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05638" y="4515262"/>
            <a:ext cx="15516169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sz="4213" spc="-252">
                <a:solidFill>
                  <a:srgbClr val="160E0C"/>
                </a:solidFill>
                <a:latin typeface="Space Mono Bold"/>
              </a:rPr>
              <a:t>Hoje, iremos relembrar alguns conceitos de aulas passadas: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sz="4213" spc="-252">
                <a:solidFill>
                  <a:srgbClr val="F2EFEB"/>
                </a:solidFill>
                <a:latin typeface="Space Mono Bold"/>
              </a:rPr>
              <a:t>AGENDA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04443" y="5912458"/>
            <a:ext cx="11207502" cy="1271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9704" indent="-454852" lvl="1">
              <a:lnSpc>
                <a:spcPts val="5056"/>
              </a:lnSpc>
              <a:buFont typeface="Arial"/>
              <a:buChar char="•"/>
            </a:pPr>
            <a:r>
              <a:rPr lang="en-US" sz="4213" spc="-252">
                <a:solidFill>
                  <a:srgbClr val="160E0C"/>
                </a:solidFill>
                <a:latin typeface="Space Mono Bold"/>
              </a:rPr>
              <a:t>Revisão de Programação</a:t>
            </a:r>
          </a:p>
          <a:p>
            <a:pPr algn="l">
              <a:lnSpc>
                <a:spcPts val="5056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405638" y="7544212"/>
            <a:ext cx="15501480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sz="4213" spc="-252">
                <a:solidFill>
                  <a:srgbClr val="160E0C"/>
                </a:solidFill>
                <a:latin typeface="Space Mono Bold"/>
              </a:rPr>
              <a:t>E depois iremos apresentar uma nova linguagem de programação o python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3914" y="332006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6" y="0"/>
                </a:lnTo>
                <a:lnTo>
                  <a:pt x="2397566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328627" y="549344"/>
            <a:ext cx="6239721" cy="1296101"/>
            <a:chOff x="0" y="0"/>
            <a:chExt cx="8319629" cy="172813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8319629" cy="1728134"/>
              <a:chOff x="0" y="0"/>
              <a:chExt cx="1456869" cy="30261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456869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1456869">
                    <a:moveTo>
                      <a:pt x="63278" y="0"/>
                    </a:moveTo>
                    <a:lnTo>
                      <a:pt x="1393591" y="0"/>
                    </a:lnTo>
                    <a:cubicBezTo>
                      <a:pt x="1428538" y="0"/>
                      <a:pt x="1456869" y="28331"/>
                      <a:pt x="1456869" y="63278"/>
                    </a:cubicBezTo>
                    <a:lnTo>
                      <a:pt x="1456869" y="239339"/>
                    </a:lnTo>
                    <a:cubicBezTo>
                      <a:pt x="1456869" y="274287"/>
                      <a:pt x="1428538" y="302618"/>
                      <a:pt x="1393591" y="302618"/>
                    </a:cubicBezTo>
                    <a:lnTo>
                      <a:pt x="63278" y="302618"/>
                    </a:lnTo>
                    <a:cubicBezTo>
                      <a:pt x="28331" y="302618"/>
                      <a:pt x="0" y="274287"/>
                      <a:pt x="0" y="239339"/>
                    </a:cubicBezTo>
                    <a:lnTo>
                      <a:pt x="0" y="63278"/>
                    </a:lnTo>
                    <a:cubicBezTo>
                      <a:pt x="0" y="28331"/>
                      <a:pt x="28331" y="0"/>
                      <a:pt x="63278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456869" cy="340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341495" y="75758"/>
              <a:ext cx="7636639" cy="1375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759"/>
                </a:lnSpc>
              </a:pPr>
              <a:r>
                <a:rPr lang="en-US" sz="6256" spc="-375">
                  <a:solidFill>
                    <a:srgbClr val="160E0C"/>
                  </a:solidFill>
                  <a:latin typeface="Space Mono Bold"/>
                </a:rPr>
                <a:t>Prioridade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982210" y="7647371"/>
            <a:ext cx="1890088" cy="1890088"/>
          </a:xfrm>
          <a:custGeom>
            <a:avLst/>
            <a:gdLst/>
            <a:ahLst/>
            <a:cxnLst/>
            <a:rect r="r" b="b" t="t" l="l"/>
            <a:pathLst>
              <a:path h="1890088" w="1890088">
                <a:moveTo>
                  <a:pt x="0" y="0"/>
                </a:moveTo>
                <a:lnTo>
                  <a:pt x="1890088" y="0"/>
                </a:lnTo>
                <a:lnTo>
                  <a:pt x="1890088" y="1890088"/>
                </a:lnTo>
                <a:lnTo>
                  <a:pt x="0" y="189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7194462" y="7456167"/>
            <a:ext cx="5373887" cy="1553046"/>
            <a:chOff x="0" y="0"/>
            <a:chExt cx="1254711" cy="3626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4711" cy="362610"/>
            </a:xfrm>
            <a:custGeom>
              <a:avLst/>
              <a:gdLst/>
              <a:ahLst/>
              <a:cxnLst/>
              <a:rect r="r" b="b" t="t" l="l"/>
              <a:pathLst>
                <a:path h="362610" w="1254711">
                  <a:moveTo>
                    <a:pt x="73473" y="0"/>
                  </a:moveTo>
                  <a:lnTo>
                    <a:pt x="1181238" y="0"/>
                  </a:lnTo>
                  <a:cubicBezTo>
                    <a:pt x="1200724" y="0"/>
                    <a:pt x="1219412" y="7741"/>
                    <a:pt x="1233191" y="21520"/>
                  </a:cubicBezTo>
                  <a:cubicBezTo>
                    <a:pt x="1246970" y="35299"/>
                    <a:pt x="1254711" y="53987"/>
                    <a:pt x="1254711" y="73473"/>
                  </a:cubicBezTo>
                  <a:lnTo>
                    <a:pt x="1254711" y="289136"/>
                  </a:lnTo>
                  <a:cubicBezTo>
                    <a:pt x="1254711" y="329715"/>
                    <a:pt x="1221816" y="362610"/>
                    <a:pt x="1181238" y="362610"/>
                  </a:cubicBezTo>
                  <a:lnTo>
                    <a:pt x="73473" y="362610"/>
                  </a:lnTo>
                  <a:cubicBezTo>
                    <a:pt x="32895" y="362610"/>
                    <a:pt x="0" y="329715"/>
                    <a:pt x="0" y="289136"/>
                  </a:cubicBezTo>
                  <a:lnTo>
                    <a:pt x="0" y="73473"/>
                  </a:lnTo>
                  <a:cubicBezTo>
                    <a:pt x="0" y="32895"/>
                    <a:pt x="32895" y="0"/>
                    <a:pt x="73473" y="0"/>
                  </a:cubicBez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54711" cy="400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6576599" y="7763798"/>
            <a:ext cx="499036" cy="937786"/>
            <a:chOff x="0" y="0"/>
            <a:chExt cx="573017" cy="10768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73017" cy="1076810"/>
            </a:xfrm>
            <a:custGeom>
              <a:avLst/>
              <a:gdLst/>
              <a:ahLst/>
              <a:cxnLst/>
              <a:rect r="r" b="b" t="t" l="l"/>
              <a:pathLst>
                <a:path h="1076810" w="573017">
                  <a:moveTo>
                    <a:pt x="286508" y="0"/>
                  </a:moveTo>
                  <a:lnTo>
                    <a:pt x="573017" y="1076810"/>
                  </a:lnTo>
                  <a:lnTo>
                    <a:pt x="0" y="1076810"/>
                  </a:lnTo>
                  <a:lnTo>
                    <a:pt x="286508" y="0"/>
                  </a:ln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89534" y="461848"/>
              <a:ext cx="393949" cy="538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7194462" y="7734792"/>
            <a:ext cx="5373887" cy="99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Que tal um exemplo pra ver se vocês aprenderam ?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2195389" y="2390964"/>
            <a:ext cx="14506198" cy="1406379"/>
            <a:chOff x="0" y="0"/>
            <a:chExt cx="3386951" cy="32836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386951" cy="328366"/>
            </a:xfrm>
            <a:custGeom>
              <a:avLst/>
              <a:gdLst/>
              <a:ahLst/>
              <a:cxnLst/>
              <a:rect r="r" b="b" t="t" l="l"/>
              <a:pathLst>
                <a:path h="328366" w="3386951">
                  <a:moveTo>
                    <a:pt x="27219" y="0"/>
                  </a:moveTo>
                  <a:lnTo>
                    <a:pt x="3359733" y="0"/>
                  </a:lnTo>
                  <a:cubicBezTo>
                    <a:pt x="3366951" y="0"/>
                    <a:pt x="3373874" y="2868"/>
                    <a:pt x="3378979" y="7972"/>
                  </a:cubicBezTo>
                  <a:cubicBezTo>
                    <a:pt x="3384083" y="13077"/>
                    <a:pt x="3386951" y="20000"/>
                    <a:pt x="3386951" y="27219"/>
                  </a:cubicBezTo>
                  <a:lnTo>
                    <a:pt x="3386951" y="301147"/>
                  </a:lnTo>
                  <a:cubicBezTo>
                    <a:pt x="3386951" y="316179"/>
                    <a:pt x="3374765" y="328366"/>
                    <a:pt x="3359733" y="328366"/>
                  </a:cubicBezTo>
                  <a:lnTo>
                    <a:pt x="27219" y="328366"/>
                  </a:lnTo>
                  <a:cubicBezTo>
                    <a:pt x="20000" y="328366"/>
                    <a:pt x="13077" y="325498"/>
                    <a:pt x="7972" y="320393"/>
                  </a:cubicBezTo>
                  <a:cubicBezTo>
                    <a:pt x="2868" y="315289"/>
                    <a:pt x="0" y="308366"/>
                    <a:pt x="0" y="301147"/>
                  </a:cubicBezTo>
                  <a:lnTo>
                    <a:pt x="0" y="27219"/>
                  </a:lnTo>
                  <a:cubicBezTo>
                    <a:pt x="0" y="20000"/>
                    <a:pt x="2868" y="13077"/>
                    <a:pt x="7972" y="7972"/>
                  </a:cubicBezTo>
                  <a:cubicBezTo>
                    <a:pt x="13077" y="2868"/>
                    <a:pt x="20000" y="0"/>
                    <a:pt x="27219" y="0"/>
                  </a:cubicBez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3386951" cy="366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452324" y="2472396"/>
            <a:ext cx="13992327" cy="99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A prioridade das operações em Python segue a convenção matemática padrão, conhecida como "PEMDAS", que significa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3554106" y="4164793"/>
            <a:ext cx="11788764" cy="2385634"/>
            <a:chOff x="0" y="0"/>
            <a:chExt cx="2752476" cy="55700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752476" cy="557005"/>
            </a:xfrm>
            <a:custGeom>
              <a:avLst/>
              <a:gdLst/>
              <a:ahLst/>
              <a:cxnLst/>
              <a:rect r="r" b="b" t="t" l="l"/>
              <a:pathLst>
                <a:path h="557005" w="2752476">
                  <a:moveTo>
                    <a:pt x="33493" y="0"/>
                  </a:moveTo>
                  <a:lnTo>
                    <a:pt x="2718984" y="0"/>
                  </a:lnTo>
                  <a:cubicBezTo>
                    <a:pt x="2727866" y="0"/>
                    <a:pt x="2736385" y="3529"/>
                    <a:pt x="2742667" y="9810"/>
                  </a:cubicBezTo>
                  <a:cubicBezTo>
                    <a:pt x="2748948" y="16091"/>
                    <a:pt x="2752476" y="24610"/>
                    <a:pt x="2752476" y="33493"/>
                  </a:cubicBezTo>
                  <a:lnTo>
                    <a:pt x="2752476" y="523512"/>
                  </a:lnTo>
                  <a:cubicBezTo>
                    <a:pt x="2752476" y="532395"/>
                    <a:pt x="2748948" y="540914"/>
                    <a:pt x="2742667" y="547195"/>
                  </a:cubicBezTo>
                  <a:cubicBezTo>
                    <a:pt x="2736385" y="553476"/>
                    <a:pt x="2727866" y="557005"/>
                    <a:pt x="2718984" y="557005"/>
                  </a:cubicBezTo>
                  <a:lnTo>
                    <a:pt x="33493" y="557005"/>
                  </a:lnTo>
                  <a:cubicBezTo>
                    <a:pt x="24610" y="557005"/>
                    <a:pt x="16091" y="553476"/>
                    <a:pt x="9810" y="547195"/>
                  </a:cubicBezTo>
                  <a:cubicBezTo>
                    <a:pt x="3529" y="540914"/>
                    <a:pt x="0" y="532395"/>
                    <a:pt x="0" y="523512"/>
                  </a:cubicBezTo>
                  <a:lnTo>
                    <a:pt x="0" y="33493"/>
                  </a:lnTo>
                  <a:cubicBezTo>
                    <a:pt x="0" y="24610"/>
                    <a:pt x="3529" y="16091"/>
                    <a:pt x="9810" y="9810"/>
                  </a:cubicBezTo>
                  <a:cubicBezTo>
                    <a:pt x="16091" y="3529"/>
                    <a:pt x="24610" y="0"/>
                    <a:pt x="33493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752476" cy="5951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3872245" y="4246226"/>
            <a:ext cx="11152487" cy="250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6769" indent="-308385" lvl="1">
              <a:lnSpc>
                <a:spcPts val="3999"/>
              </a:lnSpc>
              <a:buAutoNum type="arabicPeriod" startAt="1"/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Parênteses</a:t>
            </a:r>
          </a:p>
          <a:p>
            <a:pPr algn="just" marL="616769" indent="-308385" lvl="1">
              <a:lnSpc>
                <a:spcPts val="3999"/>
              </a:lnSpc>
              <a:buAutoNum type="arabicPeriod" startAt="1"/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Expoentes</a:t>
            </a:r>
          </a:p>
          <a:p>
            <a:pPr algn="just" marL="616769" indent="-308385" lvl="1">
              <a:lnSpc>
                <a:spcPts val="3999"/>
              </a:lnSpc>
              <a:buAutoNum type="arabicPeriod" startAt="1"/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Multiplicação e Divisão (da esquerda para a direita)</a:t>
            </a:r>
          </a:p>
          <a:p>
            <a:pPr algn="just" marL="616769" indent="-308385" lvl="1">
              <a:lnSpc>
                <a:spcPts val="3999"/>
              </a:lnSpc>
              <a:buAutoNum type="arabicPeriod" startAt="1"/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Adição e Subtração (da esquerda para a direita)</a:t>
            </a:r>
          </a:p>
          <a:p>
            <a:pPr algn="just" marL="0" indent="0" lvl="0">
              <a:lnSpc>
                <a:spcPts val="3999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3914" y="332006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6" y="0"/>
                </a:lnTo>
                <a:lnTo>
                  <a:pt x="2397566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024139" y="549344"/>
            <a:ext cx="6239721" cy="1296101"/>
            <a:chOff x="0" y="0"/>
            <a:chExt cx="8319629" cy="172813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8319629" cy="1728134"/>
              <a:chOff x="0" y="0"/>
              <a:chExt cx="1456869" cy="30261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456869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1456869">
                    <a:moveTo>
                      <a:pt x="63278" y="0"/>
                    </a:moveTo>
                    <a:lnTo>
                      <a:pt x="1393591" y="0"/>
                    </a:lnTo>
                    <a:cubicBezTo>
                      <a:pt x="1428538" y="0"/>
                      <a:pt x="1456869" y="28331"/>
                      <a:pt x="1456869" y="63278"/>
                    </a:cubicBezTo>
                    <a:lnTo>
                      <a:pt x="1456869" y="239339"/>
                    </a:lnTo>
                    <a:cubicBezTo>
                      <a:pt x="1456869" y="274287"/>
                      <a:pt x="1428538" y="302618"/>
                      <a:pt x="1393591" y="302618"/>
                    </a:cubicBezTo>
                    <a:lnTo>
                      <a:pt x="63278" y="302618"/>
                    </a:lnTo>
                    <a:cubicBezTo>
                      <a:pt x="28331" y="302618"/>
                      <a:pt x="0" y="274287"/>
                      <a:pt x="0" y="239339"/>
                    </a:cubicBezTo>
                    <a:lnTo>
                      <a:pt x="0" y="63278"/>
                    </a:lnTo>
                    <a:cubicBezTo>
                      <a:pt x="0" y="28331"/>
                      <a:pt x="28331" y="0"/>
                      <a:pt x="63278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456869" cy="340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341495" y="75758"/>
              <a:ext cx="7636639" cy="1375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759"/>
                </a:lnSpc>
              </a:pPr>
              <a:r>
                <a:rPr lang="en-US" sz="6256" spc="-375">
                  <a:solidFill>
                    <a:srgbClr val="160E0C"/>
                  </a:solidFill>
                  <a:latin typeface="Space Mono Bold"/>
                </a:rPr>
                <a:t>Prioridade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982210" y="7647371"/>
            <a:ext cx="1890088" cy="1890088"/>
          </a:xfrm>
          <a:custGeom>
            <a:avLst/>
            <a:gdLst/>
            <a:ahLst/>
            <a:cxnLst/>
            <a:rect r="r" b="b" t="t" l="l"/>
            <a:pathLst>
              <a:path h="1890088" w="1890088">
                <a:moveTo>
                  <a:pt x="0" y="0"/>
                </a:moveTo>
                <a:lnTo>
                  <a:pt x="1890088" y="0"/>
                </a:lnTo>
                <a:lnTo>
                  <a:pt x="1890088" y="1890088"/>
                </a:lnTo>
                <a:lnTo>
                  <a:pt x="0" y="189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7194462" y="7456167"/>
            <a:ext cx="5373887" cy="1553046"/>
            <a:chOff x="0" y="0"/>
            <a:chExt cx="1254711" cy="3626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4711" cy="362610"/>
            </a:xfrm>
            <a:custGeom>
              <a:avLst/>
              <a:gdLst/>
              <a:ahLst/>
              <a:cxnLst/>
              <a:rect r="r" b="b" t="t" l="l"/>
              <a:pathLst>
                <a:path h="362610" w="1254711">
                  <a:moveTo>
                    <a:pt x="73473" y="0"/>
                  </a:moveTo>
                  <a:lnTo>
                    <a:pt x="1181238" y="0"/>
                  </a:lnTo>
                  <a:cubicBezTo>
                    <a:pt x="1200724" y="0"/>
                    <a:pt x="1219412" y="7741"/>
                    <a:pt x="1233191" y="21520"/>
                  </a:cubicBezTo>
                  <a:cubicBezTo>
                    <a:pt x="1246970" y="35299"/>
                    <a:pt x="1254711" y="53987"/>
                    <a:pt x="1254711" y="73473"/>
                  </a:cubicBezTo>
                  <a:lnTo>
                    <a:pt x="1254711" y="289136"/>
                  </a:lnTo>
                  <a:cubicBezTo>
                    <a:pt x="1254711" y="329715"/>
                    <a:pt x="1221816" y="362610"/>
                    <a:pt x="1181238" y="362610"/>
                  </a:cubicBezTo>
                  <a:lnTo>
                    <a:pt x="73473" y="362610"/>
                  </a:lnTo>
                  <a:cubicBezTo>
                    <a:pt x="32895" y="362610"/>
                    <a:pt x="0" y="329715"/>
                    <a:pt x="0" y="289136"/>
                  </a:cubicBezTo>
                  <a:lnTo>
                    <a:pt x="0" y="73473"/>
                  </a:lnTo>
                  <a:cubicBezTo>
                    <a:pt x="0" y="32895"/>
                    <a:pt x="32895" y="0"/>
                    <a:pt x="73473" y="0"/>
                  </a:cubicBez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54711" cy="400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6576599" y="7763798"/>
            <a:ext cx="499036" cy="937786"/>
            <a:chOff x="0" y="0"/>
            <a:chExt cx="573017" cy="10768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73017" cy="1076810"/>
            </a:xfrm>
            <a:custGeom>
              <a:avLst/>
              <a:gdLst/>
              <a:ahLst/>
              <a:cxnLst/>
              <a:rect r="r" b="b" t="t" l="l"/>
              <a:pathLst>
                <a:path h="1076810" w="573017">
                  <a:moveTo>
                    <a:pt x="286508" y="0"/>
                  </a:moveTo>
                  <a:lnTo>
                    <a:pt x="573017" y="1076810"/>
                  </a:lnTo>
                  <a:lnTo>
                    <a:pt x="0" y="1076810"/>
                  </a:lnTo>
                  <a:lnTo>
                    <a:pt x="286508" y="0"/>
                  </a:ln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89534" y="461848"/>
              <a:ext cx="393949" cy="538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560926" y="2710526"/>
            <a:ext cx="13166148" cy="1830257"/>
            <a:chOff x="0" y="0"/>
            <a:chExt cx="17554864" cy="244034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8870113" y="0"/>
              <a:ext cx="8684751" cy="2440343"/>
            </a:xfrm>
            <a:custGeom>
              <a:avLst/>
              <a:gdLst/>
              <a:ahLst/>
              <a:cxnLst/>
              <a:rect r="r" b="b" t="t" l="l"/>
              <a:pathLst>
                <a:path h="2440343" w="8684751">
                  <a:moveTo>
                    <a:pt x="0" y="0"/>
                  </a:moveTo>
                  <a:lnTo>
                    <a:pt x="8684751" y="0"/>
                  </a:lnTo>
                  <a:lnTo>
                    <a:pt x="8684751" y="2440343"/>
                  </a:lnTo>
                  <a:lnTo>
                    <a:pt x="0" y="2440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886906" cy="2440343"/>
            </a:xfrm>
            <a:custGeom>
              <a:avLst/>
              <a:gdLst/>
              <a:ahLst/>
              <a:cxnLst/>
              <a:rect r="r" b="b" t="t" l="l"/>
              <a:pathLst>
                <a:path h="2440343" w="7886906">
                  <a:moveTo>
                    <a:pt x="0" y="0"/>
                  </a:moveTo>
                  <a:lnTo>
                    <a:pt x="7886906" y="0"/>
                  </a:lnTo>
                  <a:lnTo>
                    <a:pt x="7886906" y="2440343"/>
                  </a:lnTo>
                  <a:lnTo>
                    <a:pt x="0" y="2440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23" id="23"/>
          <p:cNvSpPr txBox="true"/>
          <p:nvPr/>
        </p:nvSpPr>
        <p:spPr>
          <a:xfrm rot="0">
            <a:off x="7194462" y="7734792"/>
            <a:ext cx="5373887" cy="99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Qual o resultado que essas operações vão dar ?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3914" y="332006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6" y="0"/>
                </a:lnTo>
                <a:lnTo>
                  <a:pt x="2397566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024139" y="549344"/>
            <a:ext cx="6239721" cy="1296101"/>
            <a:chOff x="0" y="0"/>
            <a:chExt cx="8319629" cy="172813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8319629" cy="1728134"/>
              <a:chOff x="0" y="0"/>
              <a:chExt cx="1456869" cy="30261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456869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1456869">
                    <a:moveTo>
                      <a:pt x="63278" y="0"/>
                    </a:moveTo>
                    <a:lnTo>
                      <a:pt x="1393591" y="0"/>
                    </a:lnTo>
                    <a:cubicBezTo>
                      <a:pt x="1428538" y="0"/>
                      <a:pt x="1456869" y="28331"/>
                      <a:pt x="1456869" y="63278"/>
                    </a:cubicBezTo>
                    <a:lnTo>
                      <a:pt x="1456869" y="239339"/>
                    </a:lnTo>
                    <a:cubicBezTo>
                      <a:pt x="1456869" y="274287"/>
                      <a:pt x="1428538" y="302618"/>
                      <a:pt x="1393591" y="302618"/>
                    </a:cubicBezTo>
                    <a:lnTo>
                      <a:pt x="63278" y="302618"/>
                    </a:lnTo>
                    <a:cubicBezTo>
                      <a:pt x="28331" y="302618"/>
                      <a:pt x="0" y="274287"/>
                      <a:pt x="0" y="239339"/>
                    </a:cubicBezTo>
                    <a:lnTo>
                      <a:pt x="0" y="63278"/>
                    </a:lnTo>
                    <a:cubicBezTo>
                      <a:pt x="0" y="28331"/>
                      <a:pt x="28331" y="0"/>
                      <a:pt x="63278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456869" cy="340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341495" y="75758"/>
              <a:ext cx="7636639" cy="1375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759"/>
                </a:lnSpc>
              </a:pPr>
              <a:r>
                <a:rPr lang="en-US" sz="6256" spc="-375">
                  <a:solidFill>
                    <a:srgbClr val="160E0C"/>
                  </a:solidFill>
                  <a:latin typeface="Space Mono Bold"/>
                </a:rPr>
                <a:t>Prioridade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982210" y="7647371"/>
            <a:ext cx="1890088" cy="1890088"/>
          </a:xfrm>
          <a:custGeom>
            <a:avLst/>
            <a:gdLst/>
            <a:ahLst/>
            <a:cxnLst/>
            <a:rect r="r" b="b" t="t" l="l"/>
            <a:pathLst>
              <a:path h="1890088" w="1890088">
                <a:moveTo>
                  <a:pt x="0" y="0"/>
                </a:moveTo>
                <a:lnTo>
                  <a:pt x="1890088" y="0"/>
                </a:lnTo>
                <a:lnTo>
                  <a:pt x="1890088" y="1890088"/>
                </a:lnTo>
                <a:lnTo>
                  <a:pt x="0" y="189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7096537" y="7078711"/>
            <a:ext cx="6622437" cy="2385413"/>
            <a:chOff x="0" y="0"/>
            <a:chExt cx="1546227" cy="5569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46227" cy="556953"/>
            </a:xfrm>
            <a:custGeom>
              <a:avLst/>
              <a:gdLst/>
              <a:ahLst/>
              <a:cxnLst/>
              <a:rect r="r" b="b" t="t" l="l"/>
              <a:pathLst>
                <a:path h="556953" w="1546227">
                  <a:moveTo>
                    <a:pt x="59621" y="0"/>
                  </a:moveTo>
                  <a:lnTo>
                    <a:pt x="1486605" y="0"/>
                  </a:lnTo>
                  <a:cubicBezTo>
                    <a:pt x="1502418" y="0"/>
                    <a:pt x="1517583" y="6282"/>
                    <a:pt x="1528764" y="17463"/>
                  </a:cubicBezTo>
                  <a:cubicBezTo>
                    <a:pt x="1539945" y="28644"/>
                    <a:pt x="1546227" y="43809"/>
                    <a:pt x="1546227" y="59621"/>
                  </a:cubicBezTo>
                  <a:lnTo>
                    <a:pt x="1546227" y="497332"/>
                  </a:lnTo>
                  <a:cubicBezTo>
                    <a:pt x="1546227" y="530260"/>
                    <a:pt x="1519533" y="556953"/>
                    <a:pt x="1486605" y="556953"/>
                  </a:cubicBezTo>
                  <a:lnTo>
                    <a:pt x="59621" y="556953"/>
                  </a:lnTo>
                  <a:cubicBezTo>
                    <a:pt x="43809" y="556953"/>
                    <a:pt x="28644" y="550672"/>
                    <a:pt x="17463" y="539491"/>
                  </a:cubicBezTo>
                  <a:cubicBezTo>
                    <a:pt x="6282" y="528310"/>
                    <a:pt x="0" y="513145"/>
                    <a:pt x="0" y="497332"/>
                  </a:cubicBezTo>
                  <a:lnTo>
                    <a:pt x="0" y="59621"/>
                  </a:lnTo>
                  <a:cubicBezTo>
                    <a:pt x="0" y="43809"/>
                    <a:pt x="6282" y="28644"/>
                    <a:pt x="17463" y="17463"/>
                  </a:cubicBezTo>
                  <a:cubicBezTo>
                    <a:pt x="28644" y="6282"/>
                    <a:pt x="43809" y="0"/>
                    <a:pt x="59621" y="0"/>
                  </a:cubicBez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546227" cy="59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6576599" y="7763798"/>
            <a:ext cx="499036" cy="937786"/>
            <a:chOff x="0" y="0"/>
            <a:chExt cx="573017" cy="10768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73017" cy="1076810"/>
            </a:xfrm>
            <a:custGeom>
              <a:avLst/>
              <a:gdLst/>
              <a:ahLst/>
              <a:cxnLst/>
              <a:rect r="r" b="b" t="t" l="l"/>
              <a:pathLst>
                <a:path h="1076810" w="573017">
                  <a:moveTo>
                    <a:pt x="286508" y="0"/>
                  </a:moveTo>
                  <a:lnTo>
                    <a:pt x="573017" y="1076810"/>
                  </a:lnTo>
                  <a:lnTo>
                    <a:pt x="0" y="1076810"/>
                  </a:lnTo>
                  <a:lnTo>
                    <a:pt x="286508" y="0"/>
                  </a:lnTo>
                  <a:close/>
                </a:path>
              </a:pathLst>
            </a:custGeom>
            <a:solidFill>
              <a:srgbClr val="2B9ED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89534" y="461848"/>
              <a:ext cx="393949" cy="538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560926" y="2710526"/>
            <a:ext cx="13166148" cy="1830257"/>
            <a:chOff x="0" y="0"/>
            <a:chExt cx="17554864" cy="244034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8870113" y="0"/>
              <a:ext cx="8684751" cy="2440343"/>
            </a:xfrm>
            <a:custGeom>
              <a:avLst/>
              <a:gdLst/>
              <a:ahLst/>
              <a:cxnLst/>
              <a:rect r="r" b="b" t="t" l="l"/>
              <a:pathLst>
                <a:path h="2440343" w="8684751">
                  <a:moveTo>
                    <a:pt x="0" y="0"/>
                  </a:moveTo>
                  <a:lnTo>
                    <a:pt x="8684751" y="0"/>
                  </a:lnTo>
                  <a:lnTo>
                    <a:pt x="8684751" y="2440343"/>
                  </a:lnTo>
                  <a:lnTo>
                    <a:pt x="0" y="2440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886906" cy="2440343"/>
            </a:xfrm>
            <a:custGeom>
              <a:avLst/>
              <a:gdLst/>
              <a:ahLst/>
              <a:cxnLst/>
              <a:rect r="r" b="b" t="t" l="l"/>
              <a:pathLst>
                <a:path h="2440343" w="7886906">
                  <a:moveTo>
                    <a:pt x="0" y="0"/>
                  </a:moveTo>
                  <a:lnTo>
                    <a:pt x="7886906" y="0"/>
                  </a:lnTo>
                  <a:lnTo>
                    <a:pt x="7886906" y="2440343"/>
                  </a:lnTo>
                  <a:lnTo>
                    <a:pt x="0" y="2440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9184858" y="4864887"/>
            <a:ext cx="6542216" cy="1889973"/>
          </a:xfrm>
          <a:custGeom>
            <a:avLst/>
            <a:gdLst/>
            <a:ahLst/>
            <a:cxnLst/>
            <a:rect r="r" b="b" t="t" l="l"/>
            <a:pathLst>
              <a:path h="1889973" w="6542216">
                <a:moveTo>
                  <a:pt x="0" y="0"/>
                </a:moveTo>
                <a:lnTo>
                  <a:pt x="6542216" y="0"/>
                </a:lnTo>
                <a:lnTo>
                  <a:pt x="6542216" y="1889974"/>
                </a:lnTo>
                <a:lnTo>
                  <a:pt x="0" y="18899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2560926" y="4864887"/>
            <a:ext cx="6542216" cy="1697807"/>
          </a:xfrm>
          <a:custGeom>
            <a:avLst/>
            <a:gdLst/>
            <a:ahLst/>
            <a:cxnLst/>
            <a:rect r="r" b="b" t="t" l="l"/>
            <a:pathLst>
              <a:path h="1697807" w="6542216">
                <a:moveTo>
                  <a:pt x="0" y="0"/>
                </a:moveTo>
                <a:lnTo>
                  <a:pt x="6542216" y="0"/>
                </a:lnTo>
                <a:lnTo>
                  <a:pt x="6542216" y="1697807"/>
                </a:lnTo>
                <a:lnTo>
                  <a:pt x="0" y="16978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25" id="25"/>
          <p:cNvSpPr txBox="true"/>
          <p:nvPr/>
        </p:nvSpPr>
        <p:spPr>
          <a:xfrm rot="0">
            <a:off x="7197084" y="7187029"/>
            <a:ext cx="6426586" cy="2011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Eai acertaram?</a:t>
            </a:r>
          </a:p>
          <a:p>
            <a:pPr algn="ctr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se não acertou não precisa ficar chateado, é so treinar que você aprende rapidinho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276989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10573" y="8076132"/>
            <a:ext cx="2210868" cy="2210868"/>
          </a:xfrm>
          <a:custGeom>
            <a:avLst/>
            <a:gdLst/>
            <a:ahLst/>
            <a:cxnLst/>
            <a:rect r="r" b="b" t="t" l="l"/>
            <a:pathLst>
              <a:path h="2210868" w="2210868">
                <a:moveTo>
                  <a:pt x="0" y="0"/>
                </a:moveTo>
                <a:lnTo>
                  <a:pt x="2210869" y="0"/>
                </a:lnTo>
                <a:lnTo>
                  <a:pt x="2210869" y="2210868"/>
                </a:lnTo>
                <a:lnTo>
                  <a:pt x="0" y="22108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703889" y="604876"/>
            <a:ext cx="12880222" cy="1296101"/>
            <a:chOff x="0" y="0"/>
            <a:chExt cx="3007313" cy="3026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07313" cy="302618"/>
            </a:xfrm>
            <a:custGeom>
              <a:avLst/>
              <a:gdLst/>
              <a:ahLst/>
              <a:cxnLst/>
              <a:rect r="r" b="b" t="t" l="l"/>
              <a:pathLst>
                <a:path h="302618" w="3007313">
                  <a:moveTo>
                    <a:pt x="30655" y="0"/>
                  </a:moveTo>
                  <a:lnTo>
                    <a:pt x="2976659" y="0"/>
                  </a:lnTo>
                  <a:cubicBezTo>
                    <a:pt x="2993589" y="0"/>
                    <a:pt x="3007313" y="13725"/>
                    <a:pt x="3007313" y="30655"/>
                  </a:cubicBezTo>
                  <a:lnTo>
                    <a:pt x="3007313" y="271963"/>
                  </a:lnTo>
                  <a:cubicBezTo>
                    <a:pt x="3007313" y="280093"/>
                    <a:pt x="3004083" y="287890"/>
                    <a:pt x="2998335" y="293639"/>
                  </a:cubicBezTo>
                  <a:cubicBezTo>
                    <a:pt x="2992586" y="299388"/>
                    <a:pt x="2984789" y="302618"/>
                    <a:pt x="2976659" y="302618"/>
                  </a:cubicBezTo>
                  <a:lnTo>
                    <a:pt x="30655" y="302618"/>
                  </a:lnTo>
                  <a:cubicBezTo>
                    <a:pt x="22524" y="302618"/>
                    <a:pt x="14727" y="299388"/>
                    <a:pt x="8979" y="293639"/>
                  </a:cubicBezTo>
                  <a:cubicBezTo>
                    <a:pt x="3230" y="287890"/>
                    <a:pt x="0" y="280093"/>
                    <a:pt x="0" y="271963"/>
                  </a:cubicBezTo>
                  <a:lnTo>
                    <a:pt x="0" y="30655"/>
                  </a:lnTo>
                  <a:cubicBezTo>
                    <a:pt x="0" y="22524"/>
                    <a:pt x="3230" y="14727"/>
                    <a:pt x="8979" y="8979"/>
                  </a:cubicBezTo>
                  <a:cubicBezTo>
                    <a:pt x="14727" y="3230"/>
                    <a:pt x="22524" y="0"/>
                    <a:pt x="30655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007313" cy="340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438600" y="7007512"/>
            <a:ext cx="6172620" cy="2003798"/>
          </a:xfrm>
          <a:custGeom>
            <a:avLst/>
            <a:gdLst/>
            <a:ahLst/>
            <a:cxnLst/>
            <a:rect r="r" b="b" t="t" l="l"/>
            <a:pathLst>
              <a:path h="2003798" w="6172620">
                <a:moveTo>
                  <a:pt x="0" y="0"/>
                </a:moveTo>
                <a:lnTo>
                  <a:pt x="6172621" y="0"/>
                </a:lnTo>
                <a:lnTo>
                  <a:pt x="6172621" y="2003798"/>
                </a:lnTo>
                <a:lnTo>
                  <a:pt x="0" y="20037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false" rot="66090">
            <a:off x="14687866" y="5641962"/>
            <a:ext cx="3667152" cy="3267099"/>
          </a:xfrm>
          <a:custGeom>
            <a:avLst/>
            <a:gdLst/>
            <a:ahLst/>
            <a:cxnLst/>
            <a:rect r="r" b="b" t="t" l="l"/>
            <a:pathLst>
              <a:path h="3267099" w="3667152">
                <a:moveTo>
                  <a:pt x="3667151" y="0"/>
                </a:moveTo>
                <a:lnTo>
                  <a:pt x="0" y="0"/>
                </a:lnTo>
                <a:lnTo>
                  <a:pt x="0" y="3267098"/>
                </a:lnTo>
                <a:lnTo>
                  <a:pt x="3667151" y="3267098"/>
                </a:lnTo>
                <a:lnTo>
                  <a:pt x="366715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19142" y="7061923"/>
            <a:ext cx="4191431" cy="1894977"/>
          </a:xfrm>
          <a:custGeom>
            <a:avLst/>
            <a:gdLst/>
            <a:ahLst/>
            <a:cxnLst/>
            <a:rect r="r" b="b" t="t" l="l"/>
            <a:pathLst>
              <a:path h="1894977" w="4191431">
                <a:moveTo>
                  <a:pt x="0" y="0"/>
                </a:moveTo>
                <a:lnTo>
                  <a:pt x="4191431" y="0"/>
                </a:lnTo>
                <a:lnTo>
                  <a:pt x="4191431" y="1894976"/>
                </a:lnTo>
                <a:lnTo>
                  <a:pt x="0" y="18949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2997598" y="665636"/>
            <a:ext cx="12292804" cy="106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59"/>
              </a:lnSpc>
            </a:pPr>
            <a:r>
              <a:rPr lang="en-US" sz="6256" spc="-375">
                <a:solidFill>
                  <a:srgbClr val="160E0C"/>
                </a:solidFill>
                <a:latin typeface="Space Mono Bold"/>
              </a:rPr>
              <a:t>Iniciando bloco de código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68328" y="5985951"/>
            <a:ext cx="2635187" cy="193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19"/>
              </a:lnSpc>
              <a:spcBef>
                <a:spcPct val="0"/>
              </a:spcBef>
            </a:pPr>
            <a:r>
              <a:rPr lang="en-US" sz="3182">
                <a:solidFill>
                  <a:srgbClr val="2F1C0E"/>
                </a:solidFill>
                <a:latin typeface="Dosis Bold"/>
              </a:rPr>
              <a:t>Vamos ver um exemplo para entender melhor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195100" y="4850121"/>
            <a:ext cx="9897800" cy="1795616"/>
            <a:chOff x="0" y="0"/>
            <a:chExt cx="13197067" cy="2394154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3197067" cy="2394154"/>
              <a:chOff x="0" y="0"/>
              <a:chExt cx="2310968" cy="41924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310968" cy="419246"/>
              </a:xfrm>
              <a:custGeom>
                <a:avLst/>
                <a:gdLst/>
                <a:ahLst/>
                <a:cxnLst/>
                <a:rect r="r" b="b" t="t" l="l"/>
                <a:pathLst>
                  <a:path h="419246" w="2310968">
                    <a:moveTo>
                      <a:pt x="39891" y="0"/>
                    </a:moveTo>
                    <a:lnTo>
                      <a:pt x="2271077" y="0"/>
                    </a:lnTo>
                    <a:cubicBezTo>
                      <a:pt x="2281657" y="0"/>
                      <a:pt x="2291803" y="4203"/>
                      <a:pt x="2299284" y="11684"/>
                    </a:cubicBezTo>
                    <a:cubicBezTo>
                      <a:pt x="2306765" y="19165"/>
                      <a:pt x="2310968" y="29312"/>
                      <a:pt x="2310968" y="39891"/>
                    </a:cubicBezTo>
                    <a:lnTo>
                      <a:pt x="2310968" y="379354"/>
                    </a:lnTo>
                    <a:cubicBezTo>
                      <a:pt x="2310968" y="389934"/>
                      <a:pt x="2306765" y="400081"/>
                      <a:pt x="2299284" y="407562"/>
                    </a:cubicBezTo>
                    <a:cubicBezTo>
                      <a:pt x="2291803" y="415043"/>
                      <a:pt x="2281657" y="419246"/>
                      <a:pt x="2271077" y="419246"/>
                    </a:cubicBezTo>
                    <a:lnTo>
                      <a:pt x="39891" y="419246"/>
                    </a:lnTo>
                    <a:cubicBezTo>
                      <a:pt x="29312" y="419246"/>
                      <a:pt x="19165" y="415043"/>
                      <a:pt x="11684" y="407562"/>
                    </a:cubicBezTo>
                    <a:cubicBezTo>
                      <a:pt x="4203" y="400081"/>
                      <a:pt x="0" y="389934"/>
                      <a:pt x="0" y="379354"/>
                    </a:cubicBezTo>
                    <a:lnTo>
                      <a:pt x="0" y="39891"/>
                    </a:lnTo>
                    <a:cubicBezTo>
                      <a:pt x="0" y="29312"/>
                      <a:pt x="4203" y="19165"/>
                      <a:pt x="11684" y="11684"/>
                    </a:cubicBezTo>
                    <a:cubicBezTo>
                      <a:pt x="19165" y="4203"/>
                      <a:pt x="29312" y="0"/>
                      <a:pt x="39891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2310968" cy="45734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56414" y="174946"/>
              <a:ext cx="12684240" cy="19871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Este bloco de código pode ser loops (como o for e o while) e condicionais (como o if, else, elif).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4195100" y="2320077"/>
            <a:ext cx="9897800" cy="2302293"/>
            <a:chOff x="0" y="0"/>
            <a:chExt cx="13197067" cy="3069724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13197067" cy="3069724"/>
              <a:chOff x="0" y="0"/>
              <a:chExt cx="2310968" cy="537546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2310968" cy="537546"/>
              </a:xfrm>
              <a:custGeom>
                <a:avLst/>
                <a:gdLst/>
                <a:ahLst/>
                <a:cxnLst/>
                <a:rect r="r" b="b" t="t" l="l"/>
                <a:pathLst>
                  <a:path h="537546" w="2310968">
                    <a:moveTo>
                      <a:pt x="39891" y="0"/>
                    </a:moveTo>
                    <a:lnTo>
                      <a:pt x="2271077" y="0"/>
                    </a:lnTo>
                    <a:cubicBezTo>
                      <a:pt x="2281657" y="0"/>
                      <a:pt x="2291803" y="4203"/>
                      <a:pt x="2299284" y="11684"/>
                    </a:cubicBezTo>
                    <a:cubicBezTo>
                      <a:pt x="2306765" y="19165"/>
                      <a:pt x="2310968" y="29312"/>
                      <a:pt x="2310968" y="39891"/>
                    </a:cubicBezTo>
                    <a:lnTo>
                      <a:pt x="2310968" y="497655"/>
                    </a:lnTo>
                    <a:cubicBezTo>
                      <a:pt x="2310968" y="508235"/>
                      <a:pt x="2306765" y="518381"/>
                      <a:pt x="2299284" y="525862"/>
                    </a:cubicBezTo>
                    <a:cubicBezTo>
                      <a:pt x="2291803" y="533344"/>
                      <a:pt x="2281657" y="537546"/>
                      <a:pt x="2271077" y="537546"/>
                    </a:cubicBezTo>
                    <a:lnTo>
                      <a:pt x="39891" y="537546"/>
                    </a:lnTo>
                    <a:cubicBezTo>
                      <a:pt x="29312" y="537546"/>
                      <a:pt x="19165" y="533344"/>
                      <a:pt x="11684" y="525862"/>
                    </a:cubicBezTo>
                    <a:cubicBezTo>
                      <a:pt x="4203" y="518381"/>
                      <a:pt x="0" y="508235"/>
                      <a:pt x="0" y="497655"/>
                    </a:cubicBezTo>
                    <a:lnTo>
                      <a:pt x="0" y="39891"/>
                    </a:lnTo>
                    <a:cubicBezTo>
                      <a:pt x="0" y="29312"/>
                      <a:pt x="4203" y="19165"/>
                      <a:pt x="11684" y="11684"/>
                    </a:cubicBezTo>
                    <a:cubicBezTo>
                      <a:pt x="19165" y="4203"/>
                      <a:pt x="29312" y="0"/>
                      <a:pt x="39891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2310968" cy="57564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just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256414" y="174946"/>
              <a:ext cx="12684240" cy="2662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O dois-pontos (“:”) é uma maneira de informar ao Python que um bloco de código está começando e que tudo indentado após ele faz parte desse bloco. 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8783" y="7782355"/>
            <a:ext cx="2210868" cy="2210868"/>
          </a:xfrm>
          <a:custGeom>
            <a:avLst/>
            <a:gdLst/>
            <a:ahLst/>
            <a:cxnLst/>
            <a:rect r="r" b="b" t="t" l="l"/>
            <a:pathLst>
              <a:path h="2210868" w="2210868">
                <a:moveTo>
                  <a:pt x="0" y="0"/>
                </a:moveTo>
                <a:lnTo>
                  <a:pt x="2210868" y="0"/>
                </a:lnTo>
                <a:lnTo>
                  <a:pt x="2210868" y="2210868"/>
                </a:lnTo>
                <a:lnTo>
                  <a:pt x="0" y="221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66090">
            <a:off x="2335281" y="4884670"/>
            <a:ext cx="3667152" cy="3267099"/>
          </a:xfrm>
          <a:custGeom>
            <a:avLst/>
            <a:gdLst/>
            <a:ahLst/>
            <a:cxnLst/>
            <a:rect r="r" b="b" t="t" l="l"/>
            <a:pathLst>
              <a:path h="3267099" w="3667152">
                <a:moveTo>
                  <a:pt x="3667151" y="0"/>
                </a:moveTo>
                <a:lnTo>
                  <a:pt x="0" y="0"/>
                </a:lnTo>
                <a:lnTo>
                  <a:pt x="0" y="3267098"/>
                </a:lnTo>
                <a:lnTo>
                  <a:pt x="3667151" y="3267098"/>
                </a:lnTo>
                <a:lnTo>
                  <a:pt x="366715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17455" y="5777884"/>
            <a:ext cx="2635187" cy="974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19"/>
              </a:lnSpc>
              <a:spcBef>
                <a:spcPct val="0"/>
              </a:spcBef>
            </a:pPr>
            <a:r>
              <a:rPr lang="en-US" sz="3182">
                <a:solidFill>
                  <a:srgbClr val="2F1C0E"/>
                </a:solidFill>
                <a:latin typeface="Dosis Bold"/>
              </a:rPr>
              <a:t>Vamos praticar um pouco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678723" y="2407425"/>
            <a:ext cx="12934067" cy="1795616"/>
            <a:chOff x="0" y="0"/>
            <a:chExt cx="17245422" cy="2394154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7245422" cy="2394154"/>
              <a:chOff x="0" y="0"/>
              <a:chExt cx="3019885" cy="41924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019885" cy="419246"/>
              </a:xfrm>
              <a:custGeom>
                <a:avLst/>
                <a:gdLst/>
                <a:ahLst/>
                <a:cxnLst/>
                <a:rect r="r" b="b" t="t" l="l"/>
                <a:pathLst>
                  <a:path h="419246" w="3019885">
                    <a:moveTo>
                      <a:pt x="30527" y="0"/>
                    </a:moveTo>
                    <a:lnTo>
                      <a:pt x="2989358" y="0"/>
                    </a:lnTo>
                    <a:cubicBezTo>
                      <a:pt x="2997454" y="0"/>
                      <a:pt x="3005219" y="3216"/>
                      <a:pt x="3010944" y="8941"/>
                    </a:cubicBezTo>
                    <a:cubicBezTo>
                      <a:pt x="3016669" y="14666"/>
                      <a:pt x="3019885" y="22431"/>
                      <a:pt x="3019885" y="30527"/>
                    </a:cubicBezTo>
                    <a:lnTo>
                      <a:pt x="3019885" y="388719"/>
                    </a:lnTo>
                    <a:cubicBezTo>
                      <a:pt x="3019885" y="405578"/>
                      <a:pt x="3006217" y="419246"/>
                      <a:pt x="2989358" y="419246"/>
                    </a:cubicBezTo>
                    <a:lnTo>
                      <a:pt x="30527" y="419246"/>
                    </a:lnTo>
                    <a:cubicBezTo>
                      <a:pt x="13667" y="419246"/>
                      <a:pt x="0" y="405578"/>
                      <a:pt x="0" y="388719"/>
                    </a:cubicBezTo>
                    <a:lnTo>
                      <a:pt x="0" y="30527"/>
                    </a:lnTo>
                    <a:cubicBezTo>
                      <a:pt x="0" y="22431"/>
                      <a:pt x="3216" y="14666"/>
                      <a:pt x="8941" y="8941"/>
                    </a:cubicBezTo>
                    <a:cubicBezTo>
                      <a:pt x="14666" y="3216"/>
                      <a:pt x="22431" y="0"/>
                      <a:pt x="30527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019885" cy="45734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just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335072" y="174946"/>
              <a:ext cx="16575279" cy="19871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Faça uma variável para receber como input o seu nome, verifique com um if se é mesmo seu nome e se for imprima-o na tela, caso não seja seu nome imprima “Nome errado”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579562" y="4936466"/>
            <a:ext cx="5475128" cy="3315648"/>
            <a:chOff x="0" y="0"/>
            <a:chExt cx="7300171" cy="442086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7300171" cy="4420864"/>
              <a:chOff x="0" y="0"/>
              <a:chExt cx="1278350" cy="7741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278349" cy="774148"/>
              </a:xfrm>
              <a:custGeom>
                <a:avLst/>
                <a:gdLst/>
                <a:ahLst/>
                <a:cxnLst/>
                <a:rect r="r" b="b" t="t" l="l"/>
                <a:pathLst>
                  <a:path h="774148" w="1278349">
                    <a:moveTo>
                      <a:pt x="72115" y="0"/>
                    </a:moveTo>
                    <a:lnTo>
                      <a:pt x="1206235" y="0"/>
                    </a:lnTo>
                    <a:cubicBezTo>
                      <a:pt x="1225361" y="0"/>
                      <a:pt x="1243703" y="7598"/>
                      <a:pt x="1257228" y="21122"/>
                    </a:cubicBezTo>
                    <a:cubicBezTo>
                      <a:pt x="1270752" y="34646"/>
                      <a:pt x="1278349" y="52989"/>
                      <a:pt x="1278349" y="72115"/>
                    </a:cubicBezTo>
                    <a:lnTo>
                      <a:pt x="1278349" y="702033"/>
                    </a:lnTo>
                    <a:cubicBezTo>
                      <a:pt x="1278349" y="721159"/>
                      <a:pt x="1270752" y="739502"/>
                      <a:pt x="1257228" y="753026"/>
                    </a:cubicBezTo>
                    <a:cubicBezTo>
                      <a:pt x="1243703" y="766550"/>
                      <a:pt x="1225361" y="774148"/>
                      <a:pt x="1206235" y="774148"/>
                    </a:cubicBezTo>
                    <a:lnTo>
                      <a:pt x="72115" y="774148"/>
                    </a:lnTo>
                    <a:cubicBezTo>
                      <a:pt x="52989" y="774148"/>
                      <a:pt x="34646" y="766550"/>
                      <a:pt x="21122" y="753026"/>
                    </a:cubicBezTo>
                    <a:cubicBezTo>
                      <a:pt x="7598" y="739502"/>
                      <a:pt x="0" y="721159"/>
                      <a:pt x="0" y="702033"/>
                    </a:cubicBezTo>
                    <a:lnTo>
                      <a:pt x="0" y="72115"/>
                    </a:lnTo>
                    <a:cubicBezTo>
                      <a:pt x="0" y="52989"/>
                      <a:pt x="7598" y="34646"/>
                      <a:pt x="21122" y="21122"/>
                    </a:cubicBezTo>
                    <a:cubicBezTo>
                      <a:pt x="34646" y="7598"/>
                      <a:pt x="52989" y="0"/>
                      <a:pt x="72115" y="0"/>
                    </a:cubicBezTo>
                    <a:close/>
                  </a:path>
                </a:pathLst>
              </a:custGeom>
              <a:solidFill>
                <a:srgbClr val="2B9ED8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278350" cy="8122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141839" y="174946"/>
              <a:ext cx="7016492" cy="40138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Dica, você usará os seguintes comandos</a:t>
              </a:r>
            </a:p>
            <a:p>
              <a:pPr algn="ctr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input(‘’)</a:t>
              </a:r>
            </a:p>
            <a:p>
              <a:pPr algn="ctr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if:</a:t>
              </a:r>
            </a:p>
            <a:p>
              <a:pPr algn="ctr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else:</a:t>
              </a:r>
            </a:p>
            <a:p>
              <a:pPr algn="ctr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print(“”)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190915" y="380650"/>
            <a:ext cx="5643967" cy="1296101"/>
            <a:chOff x="0" y="0"/>
            <a:chExt cx="1317771" cy="30261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17771" cy="302618"/>
            </a:xfrm>
            <a:custGeom>
              <a:avLst/>
              <a:gdLst/>
              <a:ahLst/>
              <a:cxnLst/>
              <a:rect r="r" b="b" t="t" l="l"/>
              <a:pathLst>
                <a:path h="302618" w="1317771">
                  <a:moveTo>
                    <a:pt x="69958" y="0"/>
                  </a:moveTo>
                  <a:lnTo>
                    <a:pt x="1247813" y="0"/>
                  </a:lnTo>
                  <a:cubicBezTo>
                    <a:pt x="1286449" y="0"/>
                    <a:pt x="1317771" y="31321"/>
                    <a:pt x="1317771" y="69958"/>
                  </a:cubicBezTo>
                  <a:lnTo>
                    <a:pt x="1317771" y="232660"/>
                  </a:lnTo>
                  <a:cubicBezTo>
                    <a:pt x="1317771" y="271296"/>
                    <a:pt x="1286449" y="302618"/>
                    <a:pt x="1247813" y="302618"/>
                  </a:cubicBezTo>
                  <a:lnTo>
                    <a:pt x="69958" y="302618"/>
                  </a:lnTo>
                  <a:cubicBezTo>
                    <a:pt x="51404" y="302618"/>
                    <a:pt x="33610" y="295247"/>
                    <a:pt x="20490" y="282127"/>
                  </a:cubicBezTo>
                  <a:cubicBezTo>
                    <a:pt x="7371" y="269008"/>
                    <a:pt x="0" y="251214"/>
                    <a:pt x="0" y="232660"/>
                  </a:cubicBezTo>
                  <a:lnTo>
                    <a:pt x="0" y="69958"/>
                  </a:lnTo>
                  <a:cubicBezTo>
                    <a:pt x="0" y="51404"/>
                    <a:pt x="7371" y="33610"/>
                    <a:pt x="20490" y="20490"/>
                  </a:cubicBezTo>
                  <a:cubicBezTo>
                    <a:pt x="33610" y="7371"/>
                    <a:pt x="51404" y="0"/>
                    <a:pt x="69958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317771" cy="340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7014826" y="441409"/>
            <a:ext cx="4164985" cy="106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59"/>
              </a:lnSpc>
            </a:pPr>
            <a:r>
              <a:rPr lang="en-US" sz="6256" spc="-375">
                <a:solidFill>
                  <a:srgbClr val="160E0C"/>
                </a:solidFill>
                <a:latin typeface="Space Mono Bold"/>
              </a:rPr>
              <a:t>Exercício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019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3189">
                <a:solidFill>
                  <a:srgbClr val="F2EFEB"/>
                </a:solidFill>
                <a:latin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828167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spc="-1315">
                <a:solidFill>
                  <a:srgbClr val="F2EFEB"/>
                </a:solidFill>
                <a:latin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086600" y="3443068"/>
            <a:ext cx="4114800" cy="4114800"/>
            <a:chOff x="0" y="0"/>
            <a:chExt cx="5486400" cy="548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5015270" y="7964999"/>
            <a:ext cx="825746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</a:rPr>
              <a:t>https://forms.gle/jy35CB6ZS2torZQz6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386559" y="2749018"/>
            <a:ext cx="6549252" cy="6084492"/>
            <a:chOff x="0" y="0"/>
            <a:chExt cx="8732337" cy="8112655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732337" cy="8112655"/>
              <a:chOff x="0" y="0"/>
              <a:chExt cx="1724906" cy="16025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724906" cy="1602500"/>
              </a:xfrm>
              <a:custGeom>
                <a:avLst/>
                <a:gdLst/>
                <a:ahLst/>
                <a:cxnLst/>
                <a:rect r="r" b="b" t="t" l="l"/>
                <a:pathLst>
                  <a:path h="1602500" w="1724906">
                    <a:moveTo>
                      <a:pt x="14185" y="0"/>
                    </a:moveTo>
                    <a:lnTo>
                      <a:pt x="1710721" y="0"/>
                    </a:lnTo>
                    <a:cubicBezTo>
                      <a:pt x="1714483" y="0"/>
                      <a:pt x="1718091" y="1495"/>
                      <a:pt x="1720751" y="4155"/>
                    </a:cubicBezTo>
                    <a:cubicBezTo>
                      <a:pt x="1723411" y="6815"/>
                      <a:pt x="1724906" y="10423"/>
                      <a:pt x="1724906" y="14185"/>
                    </a:cubicBezTo>
                    <a:lnTo>
                      <a:pt x="1724906" y="1588315"/>
                    </a:lnTo>
                    <a:cubicBezTo>
                      <a:pt x="1724906" y="1592077"/>
                      <a:pt x="1723411" y="1595685"/>
                      <a:pt x="1720751" y="1598345"/>
                    </a:cubicBezTo>
                    <a:cubicBezTo>
                      <a:pt x="1718091" y="1601005"/>
                      <a:pt x="1714483" y="1602500"/>
                      <a:pt x="1710721" y="1602500"/>
                    </a:cubicBezTo>
                    <a:lnTo>
                      <a:pt x="14185" y="1602500"/>
                    </a:lnTo>
                    <a:cubicBezTo>
                      <a:pt x="10423" y="1602500"/>
                      <a:pt x="6815" y="1601005"/>
                      <a:pt x="4155" y="1598345"/>
                    </a:cubicBezTo>
                    <a:cubicBezTo>
                      <a:pt x="1495" y="1595685"/>
                      <a:pt x="0" y="1592077"/>
                      <a:pt x="0" y="1588315"/>
                    </a:cubicBezTo>
                    <a:lnTo>
                      <a:pt x="0" y="14185"/>
                    </a:lnTo>
                    <a:cubicBezTo>
                      <a:pt x="0" y="10423"/>
                      <a:pt x="1495" y="6815"/>
                      <a:pt x="4155" y="4155"/>
                    </a:cubicBezTo>
                    <a:cubicBezTo>
                      <a:pt x="6815" y="1495"/>
                      <a:pt x="10423" y="0"/>
                      <a:pt x="14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724906" cy="1640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573920" y="679676"/>
              <a:ext cx="5584496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  <a:spcBef>
                  <a:spcPct val="0"/>
                </a:spcBef>
              </a:pPr>
              <a:r>
                <a:rPr lang="en-US" sz="3600" spc="-215" u="sng">
                  <a:solidFill>
                    <a:srgbClr val="160E0C"/>
                  </a:solidFill>
                  <a:latin typeface="Space Mono Bold"/>
                </a:rPr>
                <a:t>Variáveis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822336" y="2065217"/>
              <a:ext cx="7087664" cy="4352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3600" spc="-215">
                  <a:solidFill>
                    <a:srgbClr val="160E0C"/>
                  </a:solidFill>
                  <a:latin typeface="Space Mono Bold"/>
                </a:rPr>
                <a:t>Váriáveis são </a:t>
              </a:r>
              <a:r>
                <a:rPr lang="en-US" sz="3600" spc="-215">
                  <a:solidFill>
                    <a:srgbClr val="4477B2"/>
                  </a:solidFill>
                  <a:latin typeface="Space Mono Bold"/>
                </a:rPr>
                <a:t>armazenamentos </a:t>
              </a:r>
              <a:r>
                <a:rPr lang="en-US" sz="3600" spc="-215">
                  <a:solidFill>
                    <a:srgbClr val="160E0C"/>
                  </a:solidFill>
                  <a:latin typeface="Space Mono Bold"/>
                </a:rPr>
                <a:t>de informações. Elas </a:t>
              </a:r>
              <a:r>
                <a:rPr lang="en-US" sz="3600" spc="-215">
                  <a:solidFill>
                    <a:srgbClr val="4477B2"/>
                  </a:solidFill>
                  <a:latin typeface="Space Mono Bold"/>
                </a:rPr>
                <a:t>guardam </a:t>
              </a:r>
              <a:r>
                <a:rPr lang="en-US" sz="3600" spc="-215">
                  <a:solidFill>
                    <a:srgbClr val="160E0C"/>
                  </a:solidFill>
                  <a:latin typeface="Space Mono Bold"/>
                </a:rPr>
                <a:t>algo para ser usado em algum código que vem em sequência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2152450">
            <a:off x="14576891" y="4550817"/>
            <a:ext cx="1603277" cy="2480893"/>
          </a:xfrm>
          <a:custGeom>
            <a:avLst/>
            <a:gdLst/>
            <a:ahLst/>
            <a:cxnLst/>
            <a:rect r="r" b="b" t="t" l="l"/>
            <a:pathLst>
              <a:path h="2480893" w="1603277">
                <a:moveTo>
                  <a:pt x="0" y="0"/>
                </a:moveTo>
                <a:lnTo>
                  <a:pt x="1603277" y="0"/>
                </a:lnTo>
                <a:lnTo>
                  <a:pt x="1603277" y="2480893"/>
                </a:lnTo>
                <a:lnTo>
                  <a:pt x="0" y="24808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40862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9"/>
              </a:lnSpc>
            </a:pPr>
            <a:r>
              <a:rPr lang="en-US" sz="7013" spc="-722">
                <a:solidFill>
                  <a:srgbClr val="F2EFEB"/>
                </a:solidFill>
                <a:latin typeface="Bugaki Italics"/>
              </a:rPr>
              <a:t>REVISÃO DE PROGRAMAÇÃO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025069" y="2392084"/>
            <a:ext cx="4964505" cy="4242140"/>
            <a:chOff x="0" y="0"/>
            <a:chExt cx="6619340" cy="565618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481576" y="0"/>
              <a:ext cx="5656187" cy="5656187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445826" y="33348"/>
                    </a:lnTo>
                    <a:lnTo>
                      <a:pt x="491360" y="8881"/>
                    </a:lnTo>
                    <a:lnTo>
                      <a:pt x="522953" y="49652"/>
                    </a:lnTo>
                    <a:lnTo>
                      <a:pt x="572609" y="35135"/>
                    </a:lnTo>
                    <a:lnTo>
                      <a:pt x="594986" y="81548"/>
                    </a:lnTo>
                    <a:lnTo>
                      <a:pt x="646591" y="77616"/>
                    </a:lnTo>
                    <a:lnTo>
                      <a:pt x="658778" y="127641"/>
                    </a:lnTo>
                    <a:lnTo>
                      <a:pt x="710077" y="134465"/>
                    </a:lnTo>
                    <a:lnTo>
                      <a:pt x="711539" y="185918"/>
                    </a:lnTo>
                    <a:lnTo>
                      <a:pt x="760292" y="203200"/>
                    </a:lnTo>
                    <a:lnTo>
                      <a:pt x="750965" y="253830"/>
                    </a:lnTo>
                    <a:lnTo>
                      <a:pt x="795038" y="280816"/>
                    </a:lnTo>
                    <a:lnTo>
                      <a:pt x="775331" y="328411"/>
                    </a:lnTo>
                    <a:lnTo>
                      <a:pt x="812800" y="363920"/>
                    </a:lnTo>
                    <a:lnTo>
                      <a:pt x="783573" y="406400"/>
                    </a:lnTo>
                    <a:lnTo>
                      <a:pt x="812800" y="448880"/>
                    </a:lnTo>
                    <a:lnTo>
                      <a:pt x="775331" y="484389"/>
                    </a:lnTo>
                    <a:lnTo>
                      <a:pt x="795038" y="531984"/>
                    </a:lnTo>
                    <a:lnTo>
                      <a:pt x="750965" y="558970"/>
                    </a:lnTo>
                    <a:lnTo>
                      <a:pt x="760292" y="609600"/>
                    </a:lnTo>
                    <a:lnTo>
                      <a:pt x="711539" y="626882"/>
                    </a:lnTo>
                    <a:lnTo>
                      <a:pt x="710077" y="678335"/>
                    </a:lnTo>
                    <a:lnTo>
                      <a:pt x="658778" y="685159"/>
                    </a:lnTo>
                    <a:lnTo>
                      <a:pt x="646591" y="735184"/>
                    </a:lnTo>
                    <a:lnTo>
                      <a:pt x="594986" y="731252"/>
                    </a:lnTo>
                    <a:lnTo>
                      <a:pt x="572609" y="777665"/>
                    </a:lnTo>
                    <a:lnTo>
                      <a:pt x="522953" y="763148"/>
                    </a:lnTo>
                    <a:lnTo>
                      <a:pt x="491360" y="803919"/>
                    </a:lnTo>
                    <a:lnTo>
                      <a:pt x="445826" y="779452"/>
                    </a:lnTo>
                    <a:lnTo>
                      <a:pt x="406400" y="812800"/>
                    </a:lnTo>
                    <a:lnTo>
                      <a:pt x="366974" y="779452"/>
                    </a:lnTo>
                    <a:lnTo>
                      <a:pt x="321440" y="803919"/>
                    </a:lnTo>
                    <a:lnTo>
                      <a:pt x="289847" y="763148"/>
                    </a:lnTo>
                    <a:lnTo>
                      <a:pt x="240191" y="777665"/>
                    </a:lnTo>
                    <a:lnTo>
                      <a:pt x="217814" y="731252"/>
                    </a:lnTo>
                    <a:lnTo>
                      <a:pt x="166209" y="735184"/>
                    </a:lnTo>
                    <a:lnTo>
                      <a:pt x="154022" y="685159"/>
                    </a:lnTo>
                    <a:lnTo>
                      <a:pt x="102722" y="678335"/>
                    </a:lnTo>
                    <a:lnTo>
                      <a:pt x="101260" y="626882"/>
                    </a:lnTo>
                    <a:lnTo>
                      <a:pt x="52509" y="609600"/>
                    </a:lnTo>
                    <a:lnTo>
                      <a:pt x="61835" y="558970"/>
                    </a:lnTo>
                    <a:lnTo>
                      <a:pt x="17762" y="531984"/>
                    </a:lnTo>
                    <a:lnTo>
                      <a:pt x="37469" y="484389"/>
                    </a:lnTo>
                    <a:lnTo>
                      <a:pt x="0" y="448880"/>
                    </a:lnTo>
                    <a:lnTo>
                      <a:pt x="29227" y="406400"/>
                    </a:lnTo>
                    <a:lnTo>
                      <a:pt x="0" y="363920"/>
                    </a:lnTo>
                    <a:lnTo>
                      <a:pt x="37469" y="328411"/>
                    </a:lnTo>
                    <a:lnTo>
                      <a:pt x="17762" y="280816"/>
                    </a:lnTo>
                    <a:lnTo>
                      <a:pt x="61835" y="253830"/>
                    </a:lnTo>
                    <a:lnTo>
                      <a:pt x="52509" y="203200"/>
                    </a:lnTo>
                    <a:lnTo>
                      <a:pt x="101260" y="185918"/>
                    </a:lnTo>
                    <a:lnTo>
                      <a:pt x="102722" y="134465"/>
                    </a:lnTo>
                    <a:lnTo>
                      <a:pt x="154022" y="127641"/>
                    </a:lnTo>
                    <a:lnTo>
                      <a:pt x="166209" y="77616"/>
                    </a:lnTo>
                    <a:lnTo>
                      <a:pt x="217814" y="81548"/>
                    </a:lnTo>
                    <a:lnTo>
                      <a:pt x="240191" y="35135"/>
                    </a:lnTo>
                    <a:lnTo>
                      <a:pt x="289847" y="49652"/>
                    </a:lnTo>
                    <a:lnTo>
                      <a:pt x="321440" y="8881"/>
                    </a:lnTo>
                    <a:lnTo>
                      <a:pt x="366974" y="33348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7AC1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152400" y="114300"/>
                <a:ext cx="508000" cy="5461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0" y="1757407"/>
              <a:ext cx="6619340" cy="1832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3"/>
                </a:lnSpc>
              </a:pPr>
              <a:r>
                <a:rPr lang="en-US" sz="3036" spc="-182">
                  <a:solidFill>
                    <a:srgbClr val="F2EFEB"/>
                  </a:solidFill>
                  <a:latin typeface="Space Mono Bold"/>
                </a:rPr>
                <a:t>VARIAVEL1 = 14</a:t>
              </a:r>
            </a:p>
            <a:p>
              <a:pPr algn="ctr">
                <a:lnSpc>
                  <a:spcPts val="3643"/>
                </a:lnSpc>
              </a:pPr>
              <a:r>
                <a:rPr lang="en-US" sz="3036" spc="-182">
                  <a:solidFill>
                    <a:srgbClr val="F2EFEB"/>
                  </a:solidFill>
                  <a:latin typeface="Space Mono Bold"/>
                </a:rPr>
                <a:t>VARIAVEL2 = “OLÁ”</a:t>
              </a:r>
            </a:p>
            <a:p>
              <a:pPr algn="ctr">
                <a:lnSpc>
                  <a:spcPts val="3643"/>
                </a:lnSpc>
              </a:pPr>
              <a:r>
                <a:rPr lang="en-US" sz="3036" spc="-182">
                  <a:solidFill>
                    <a:srgbClr val="F2EFEB"/>
                  </a:solidFill>
                  <a:latin typeface="Space Mono Bold"/>
                </a:rPr>
                <a:t>VARIAVEL3 = TRUE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025069" y="6643749"/>
            <a:ext cx="5071151" cy="19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9"/>
              </a:lnSpc>
            </a:pPr>
            <a:r>
              <a:rPr lang="en-US" sz="2649" spc="-158">
                <a:solidFill>
                  <a:srgbClr val="000000"/>
                </a:solidFill>
                <a:latin typeface="DM Sans Bold"/>
              </a:rPr>
              <a:t>1 - Não podem iniciar com números</a:t>
            </a:r>
          </a:p>
          <a:p>
            <a:pPr algn="l">
              <a:lnSpc>
                <a:spcPts val="3179"/>
              </a:lnSpc>
            </a:pPr>
            <a:r>
              <a:rPr lang="en-US" sz="2649" spc="-158">
                <a:solidFill>
                  <a:srgbClr val="000000"/>
                </a:solidFill>
                <a:latin typeface="DM Sans Bold"/>
                <a:ea typeface="DM Sans Bold"/>
              </a:rPr>
              <a:t>2 - Não podem ter caractéres especiais (ex:  ´, @,#...)</a:t>
            </a:r>
          </a:p>
          <a:p>
            <a:pPr algn="l">
              <a:lnSpc>
                <a:spcPts val="3179"/>
              </a:lnSpc>
            </a:pPr>
            <a:r>
              <a:rPr lang="en-US" sz="2649" spc="-158">
                <a:solidFill>
                  <a:srgbClr val="000000"/>
                </a:solidFill>
                <a:latin typeface="DM Sans Bold"/>
              </a:rPr>
              <a:t>3 - Não podem ter espaços</a:t>
            </a:r>
          </a:p>
          <a:p>
            <a:pPr algn="l" marL="0" indent="0" lvl="0">
              <a:lnSpc>
                <a:spcPts val="3179"/>
              </a:lnSpc>
              <a:spcBef>
                <a:spcPct val="0"/>
              </a:spcBef>
            </a:pPr>
            <a:r>
              <a:rPr lang="en-US" sz="2649" spc="-158">
                <a:solidFill>
                  <a:srgbClr val="000000"/>
                </a:solidFill>
                <a:latin typeface="DM Sans Bold"/>
              </a:rPr>
              <a:t>4 - Possuem tipos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2821743" y="2749018"/>
            <a:ext cx="6114068" cy="6187038"/>
            <a:chOff x="0" y="0"/>
            <a:chExt cx="8152091" cy="824938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8152091" cy="8249384"/>
              <a:chOff x="0" y="0"/>
              <a:chExt cx="1724906" cy="174549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724906" cy="1745492"/>
              </a:xfrm>
              <a:custGeom>
                <a:avLst/>
                <a:gdLst/>
                <a:ahLst/>
                <a:cxnLst/>
                <a:rect r="r" b="b" t="t" l="l"/>
                <a:pathLst>
                  <a:path h="1745492" w="1724906">
                    <a:moveTo>
                      <a:pt x="14185" y="0"/>
                    </a:moveTo>
                    <a:lnTo>
                      <a:pt x="1710721" y="0"/>
                    </a:lnTo>
                    <a:cubicBezTo>
                      <a:pt x="1714483" y="0"/>
                      <a:pt x="1718091" y="1495"/>
                      <a:pt x="1720751" y="4155"/>
                    </a:cubicBezTo>
                    <a:cubicBezTo>
                      <a:pt x="1723411" y="6815"/>
                      <a:pt x="1724906" y="10423"/>
                      <a:pt x="1724906" y="14185"/>
                    </a:cubicBezTo>
                    <a:lnTo>
                      <a:pt x="1724906" y="1731307"/>
                    </a:lnTo>
                    <a:cubicBezTo>
                      <a:pt x="1724906" y="1735069"/>
                      <a:pt x="1723411" y="1738677"/>
                      <a:pt x="1720751" y="1741338"/>
                    </a:cubicBezTo>
                    <a:cubicBezTo>
                      <a:pt x="1718091" y="1743998"/>
                      <a:pt x="1714483" y="1745492"/>
                      <a:pt x="1710721" y="1745492"/>
                    </a:cubicBezTo>
                    <a:lnTo>
                      <a:pt x="14185" y="1745492"/>
                    </a:lnTo>
                    <a:cubicBezTo>
                      <a:pt x="10423" y="1745492"/>
                      <a:pt x="6815" y="1743998"/>
                      <a:pt x="4155" y="1741338"/>
                    </a:cubicBezTo>
                    <a:cubicBezTo>
                      <a:pt x="1495" y="1738677"/>
                      <a:pt x="0" y="1735069"/>
                      <a:pt x="0" y="1731307"/>
                    </a:cubicBezTo>
                    <a:lnTo>
                      <a:pt x="0" y="14185"/>
                    </a:lnTo>
                    <a:cubicBezTo>
                      <a:pt x="0" y="10423"/>
                      <a:pt x="1495" y="6815"/>
                      <a:pt x="4155" y="4155"/>
                    </a:cubicBezTo>
                    <a:cubicBezTo>
                      <a:pt x="6815" y="1495"/>
                      <a:pt x="10423" y="0"/>
                      <a:pt x="14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724906" cy="1783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469336" y="643405"/>
              <a:ext cx="5213418" cy="6757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32"/>
                </a:lnSpc>
                <a:spcBef>
                  <a:spcPct val="0"/>
                </a:spcBef>
              </a:pPr>
              <a:r>
                <a:rPr lang="en-US" sz="3360" spc="-201" u="sng">
                  <a:solidFill>
                    <a:srgbClr val="160E0C"/>
                  </a:solidFill>
                  <a:latin typeface="Space Mono Bold"/>
                </a:rPr>
                <a:t>Entrada e Saída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767694" y="1936880"/>
              <a:ext cx="6616704" cy="47305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32"/>
                </a:lnSpc>
                <a:spcBef>
                  <a:spcPct val="0"/>
                </a:spcBef>
              </a:pPr>
              <a:r>
                <a:rPr lang="en-US" sz="3360" spc="-201">
                  <a:solidFill>
                    <a:srgbClr val="160E0C"/>
                  </a:solidFill>
                  <a:latin typeface="Space Mono Bold"/>
                </a:rPr>
                <a:t>Também chamado de </a:t>
              </a:r>
              <a:r>
                <a:rPr lang="en-US" sz="3360" spc="-201">
                  <a:solidFill>
                    <a:srgbClr val="C03027"/>
                  </a:solidFill>
                  <a:latin typeface="Space Mono Bold"/>
                </a:rPr>
                <a:t>input </a:t>
              </a:r>
              <a:r>
                <a:rPr lang="en-US" sz="3360" spc="-201">
                  <a:solidFill>
                    <a:srgbClr val="160E0C"/>
                  </a:solidFill>
                  <a:latin typeface="Space Mono Bold"/>
                </a:rPr>
                <a:t>e </a:t>
              </a:r>
              <a:r>
                <a:rPr lang="en-US" sz="3360" spc="-201">
                  <a:solidFill>
                    <a:srgbClr val="4477B2"/>
                  </a:solidFill>
                  <a:latin typeface="Space Mono Bold"/>
                </a:rPr>
                <a:t>output</a:t>
              </a:r>
              <a:r>
                <a:rPr lang="en-US" sz="3360" spc="-201">
                  <a:solidFill>
                    <a:srgbClr val="160E0C"/>
                  </a:solidFill>
                  <a:latin typeface="Space Mono Bold"/>
                </a:rPr>
                <a:t>, é a forma que dados são </a:t>
              </a:r>
              <a:r>
                <a:rPr lang="en-US" sz="3360" spc="-201">
                  <a:solidFill>
                    <a:srgbClr val="C03027"/>
                  </a:solidFill>
                  <a:latin typeface="Space Mono Bold"/>
                </a:rPr>
                <a:t>inseridos </a:t>
              </a:r>
              <a:r>
                <a:rPr lang="en-US" sz="3360" spc="-201">
                  <a:solidFill>
                    <a:srgbClr val="160E0C"/>
                  </a:solidFill>
                  <a:latin typeface="Space Mono Bold"/>
                </a:rPr>
                <a:t>em um programa e como suas </a:t>
              </a:r>
              <a:r>
                <a:rPr lang="en-US" sz="3360" spc="-201">
                  <a:solidFill>
                    <a:srgbClr val="4477B2"/>
                  </a:solidFill>
                  <a:latin typeface="Space Mono Bold"/>
                </a:rPr>
                <a:t>saídas </a:t>
              </a:r>
              <a:r>
                <a:rPr lang="en-US" sz="3360" spc="-201">
                  <a:solidFill>
                    <a:srgbClr val="160E0C"/>
                  </a:solidFill>
                  <a:latin typeface="Space Mono Bold"/>
                </a:rPr>
                <a:t>são visisualizadas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440862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9"/>
              </a:lnSpc>
            </a:pPr>
            <a:r>
              <a:rPr lang="en-US" sz="7013" spc="-722">
                <a:solidFill>
                  <a:srgbClr val="F2EFEB"/>
                </a:solidFill>
                <a:latin typeface="Bugaki Italics"/>
              </a:rPr>
              <a:t>REVISÃO DE PROGRAMAÇÃO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360162" y="2618913"/>
            <a:ext cx="4964505" cy="4345889"/>
            <a:chOff x="0" y="0"/>
            <a:chExt cx="6619340" cy="5794519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129400" y="0"/>
              <a:ext cx="6360541" cy="5794519"/>
              <a:chOff x="0" y="0"/>
              <a:chExt cx="816937" cy="74423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6937" cy="744238"/>
              </a:xfrm>
              <a:custGeom>
                <a:avLst/>
                <a:gdLst/>
                <a:ahLst/>
                <a:cxnLst/>
                <a:rect r="r" b="b" t="t" l="l"/>
                <a:pathLst>
                  <a:path h="744238" w="816937">
                    <a:moveTo>
                      <a:pt x="816937" y="0"/>
                    </a:moveTo>
                    <a:lnTo>
                      <a:pt x="816937" y="744238"/>
                    </a:lnTo>
                    <a:lnTo>
                      <a:pt x="408468" y="617238"/>
                    </a:lnTo>
                    <a:lnTo>
                      <a:pt x="0" y="744238"/>
                    </a:lnTo>
                    <a:lnTo>
                      <a:pt x="0" y="0"/>
                    </a:lnTo>
                    <a:lnTo>
                      <a:pt x="816937" y="0"/>
                    </a:lnTo>
                    <a:close/>
                  </a:path>
                </a:pathLst>
              </a:custGeom>
              <a:solidFill>
                <a:srgbClr val="F7AC1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816937" cy="65533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0" y="284840"/>
              <a:ext cx="6619340" cy="6108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3"/>
                </a:lnSpc>
              </a:pPr>
              <a:r>
                <a:rPr lang="en-US" sz="3036" spc="-182">
                  <a:solidFill>
                    <a:srgbClr val="F2EFEB"/>
                  </a:solidFill>
                  <a:latin typeface="Space Mono Bold"/>
                </a:rPr>
                <a:t>ENTRADA (INPUT)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152645"/>
              <a:ext cx="6619340" cy="6108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3"/>
                </a:lnSpc>
              </a:pPr>
              <a:r>
                <a:rPr lang="en-US" sz="3036" spc="-182">
                  <a:solidFill>
                    <a:srgbClr val="F2EFEB"/>
                  </a:solidFill>
                  <a:latin typeface="Space Mono Bold"/>
                </a:rPr>
                <a:t>SAÍDA (0UTPUT)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453591" y="1022345"/>
              <a:ext cx="5712158" cy="1041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19"/>
                </a:lnSpc>
                <a:spcBef>
                  <a:spcPct val="0"/>
                </a:spcBef>
              </a:pPr>
              <a:r>
                <a:rPr lang="en-US" sz="2599" spc="-155" strike="noStrike" u="none">
                  <a:solidFill>
                    <a:srgbClr val="C03027"/>
                  </a:solidFill>
                  <a:latin typeface="Space Mono Bold"/>
                </a:rPr>
                <a:t>VARIAVEL =</a:t>
              </a:r>
              <a:r>
                <a:rPr lang="en-US" sz="2599" spc="-155" strike="noStrike" u="none">
                  <a:solidFill>
                    <a:srgbClr val="160E0C"/>
                  </a:solidFill>
                  <a:latin typeface="Space Mono Bold"/>
                </a:rPr>
                <a:t> </a:t>
              </a:r>
              <a:r>
                <a:rPr lang="en-US" sz="2599" spc="-155" strike="noStrike" u="none">
                  <a:solidFill>
                    <a:srgbClr val="C03027"/>
                  </a:solidFill>
                  <a:latin typeface="Space Mono Bold"/>
                </a:rPr>
                <a:t>input(‘insira aqui‘)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453591" y="2923994"/>
              <a:ext cx="5712158" cy="1041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19"/>
                </a:lnSpc>
                <a:spcBef>
                  <a:spcPct val="0"/>
                </a:spcBef>
              </a:pPr>
              <a:r>
                <a:rPr lang="en-US" sz="2599" spc="-155" strike="noStrike" u="none">
                  <a:solidFill>
                    <a:srgbClr val="4477B2"/>
                  </a:solidFill>
                  <a:latin typeface="Space Mono Bold"/>
                </a:rPr>
                <a:t>print(“O usuário inseriu“, VARIAVEL)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453591" y="4125930"/>
              <a:ext cx="5712158" cy="520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19"/>
                </a:lnSpc>
                <a:spcBef>
                  <a:spcPct val="0"/>
                </a:spcBef>
              </a:pPr>
              <a:r>
                <a:rPr lang="en-US" sz="2599" spc="-155">
                  <a:solidFill>
                    <a:srgbClr val="4477B2"/>
                  </a:solidFill>
                  <a:latin typeface="Space Mono Bold"/>
                </a:rPr>
                <a:t>&gt;&gt;O usuário inseriu 2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9845486" y="7126306"/>
            <a:ext cx="5993857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59"/>
              </a:lnSpc>
            </a:pPr>
            <a:r>
              <a:rPr lang="en-US" sz="2549" spc="-152">
                <a:solidFill>
                  <a:srgbClr val="000000"/>
                </a:solidFill>
                <a:latin typeface="DM Sans Bold"/>
              </a:rPr>
              <a:t>1 - O programa fica bloqueado enquanto a entrada não for inserida</a:t>
            </a:r>
          </a:p>
          <a:p>
            <a:pPr algn="just" marL="0" indent="0" lvl="0">
              <a:lnSpc>
                <a:spcPts val="3059"/>
              </a:lnSpc>
              <a:spcBef>
                <a:spcPct val="0"/>
              </a:spcBef>
            </a:pPr>
            <a:r>
              <a:rPr lang="en-US" sz="2549" spc="-152">
                <a:solidFill>
                  <a:srgbClr val="000000"/>
                </a:solidFill>
                <a:latin typeface="DM Sans Bold"/>
              </a:rPr>
              <a:t>2 - print() é a função de impressão, para imprimir variáveis colocamos ela após aspas e a vírgula “”, 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-2152450">
            <a:off x="15363045" y="5457656"/>
            <a:ext cx="1603277" cy="2480893"/>
          </a:xfrm>
          <a:custGeom>
            <a:avLst/>
            <a:gdLst/>
            <a:ahLst/>
            <a:cxnLst/>
            <a:rect r="r" b="b" t="t" l="l"/>
            <a:pathLst>
              <a:path h="2480893" w="1603277">
                <a:moveTo>
                  <a:pt x="0" y="0"/>
                </a:moveTo>
                <a:lnTo>
                  <a:pt x="1603278" y="0"/>
                </a:lnTo>
                <a:lnTo>
                  <a:pt x="1603278" y="2480893"/>
                </a:lnTo>
                <a:lnTo>
                  <a:pt x="0" y="24808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821743" y="2749018"/>
            <a:ext cx="6114068" cy="6693887"/>
            <a:chOff x="0" y="0"/>
            <a:chExt cx="8152091" cy="892518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152091" cy="8925183"/>
              <a:chOff x="0" y="0"/>
              <a:chExt cx="1724906" cy="1888485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724906" cy="1888485"/>
              </a:xfrm>
              <a:custGeom>
                <a:avLst/>
                <a:gdLst/>
                <a:ahLst/>
                <a:cxnLst/>
                <a:rect r="r" b="b" t="t" l="l"/>
                <a:pathLst>
                  <a:path h="1888485" w="1724906">
                    <a:moveTo>
                      <a:pt x="14185" y="0"/>
                    </a:moveTo>
                    <a:lnTo>
                      <a:pt x="1710721" y="0"/>
                    </a:lnTo>
                    <a:cubicBezTo>
                      <a:pt x="1714483" y="0"/>
                      <a:pt x="1718091" y="1495"/>
                      <a:pt x="1720751" y="4155"/>
                    </a:cubicBezTo>
                    <a:cubicBezTo>
                      <a:pt x="1723411" y="6815"/>
                      <a:pt x="1724906" y="10423"/>
                      <a:pt x="1724906" y="14185"/>
                    </a:cubicBezTo>
                    <a:lnTo>
                      <a:pt x="1724906" y="1874300"/>
                    </a:lnTo>
                    <a:cubicBezTo>
                      <a:pt x="1724906" y="1878062"/>
                      <a:pt x="1723411" y="1881670"/>
                      <a:pt x="1720751" y="1884330"/>
                    </a:cubicBezTo>
                    <a:cubicBezTo>
                      <a:pt x="1718091" y="1886991"/>
                      <a:pt x="1714483" y="1888485"/>
                      <a:pt x="1710721" y="1888485"/>
                    </a:cubicBezTo>
                    <a:lnTo>
                      <a:pt x="14185" y="1888485"/>
                    </a:lnTo>
                    <a:cubicBezTo>
                      <a:pt x="10423" y="1888485"/>
                      <a:pt x="6815" y="1886991"/>
                      <a:pt x="4155" y="1884330"/>
                    </a:cubicBezTo>
                    <a:cubicBezTo>
                      <a:pt x="1495" y="1881670"/>
                      <a:pt x="0" y="1878062"/>
                      <a:pt x="0" y="1874300"/>
                    </a:cubicBezTo>
                    <a:lnTo>
                      <a:pt x="0" y="14185"/>
                    </a:lnTo>
                    <a:cubicBezTo>
                      <a:pt x="0" y="10423"/>
                      <a:pt x="1495" y="6815"/>
                      <a:pt x="4155" y="4155"/>
                    </a:cubicBezTo>
                    <a:cubicBezTo>
                      <a:pt x="6815" y="1495"/>
                      <a:pt x="10423" y="0"/>
                      <a:pt x="14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724906" cy="19265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469336" y="643405"/>
              <a:ext cx="5213418" cy="6757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32"/>
                </a:lnSpc>
                <a:spcBef>
                  <a:spcPct val="0"/>
                </a:spcBef>
              </a:pPr>
              <a:r>
                <a:rPr lang="en-US" sz="3360" spc="-201" u="sng">
                  <a:solidFill>
                    <a:srgbClr val="160E0C"/>
                  </a:solidFill>
                  <a:latin typeface="Space Mono Bold"/>
                </a:rPr>
                <a:t>Condicionais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767694" y="1936880"/>
              <a:ext cx="6616704" cy="5406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32"/>
                </a:lnSpc>
                <a:spcBef>
                  <a:spcPct val="0"/>
                </a:spcBef>
              </a:pPr>
              <a:r>
                <a:rPr lang="en-US" sz="3360" spc="-201">
                  <a:solidFill>
                    <a:srgbClr val="160E0C"/>
                  </a:solidFill>
                  <a:latin typeface="Space Mono Bold"/>
                </a:rPr>
                <a:t>Fazem com que o código seja executado mediante uma condição, um exemplo prático seria “</a:t>
              </a:r>
              <a:r>
                <a:rPr lang="en-US" sz="3360" spc="-201">
                  <a:solidFill>
                    <a:srgbClr val="C03027"/>
                  </a:solidFill>
                  <a:latin typeface="Space Mono Bold"/>
                </a:rPr>
                <a:t>se</a:t>
              </a:r>
              <a:r>
                <a:rPr lang="en-US" sz="3360" spc="-201">
                  <a:solidFill>
                    <a:srgbClr val="160E0C"/>
                  </a:solidFill>
                  <a:latin typeface="Space Mono Bold"/>
                </a:rPr>
                <a:t> for chover hoje, então leve guarda-chuva, </a:t>
              </a:r>
              <a:r>
                <a:rPr lang="en-US" sz="3360" spc="-201">
                  <a:solidFill>
                    <a:srgbClr val="4477B2"/>
                  </a:solidFill>
                  <a:latin typeface="Space Mono Bold"/>
                </a:rPr>
                <a:t>se não</a:t>
              </a:r>
              <a:r>
                <a:rPr lang="en-US" sz="3360" spc="-201">
                  <a:solidFill>
                    <a:srgbClr val="160E0C"/>
                  </a:solidFill>
                  <a:latin typeface="Space Mono Bold"/>
                </a:rPr>
                <a:t>, deixe em casa”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40862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9"/>
              </a:lnSpc>
            </a:pPr>
            <a:r>
              <a:rPr lang="en-US" sz="7013" spc="-722">
                <a:solidFill>
                  <a:srgbClr val="F2EFEB"/>
                </a:solidFill>
                <a:latin typeface="Bugaki Italics"/>
              </a:rPr>
              <a:t>REVISÃO DE PROGRAMAÇÃO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427170" y="2770376"/>
            <a:ext cx="4770405" cy="4746249"/>
            <a:chOff x="0" y="0"/>
            <a:chExt cx="816937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6937" cy="812800"/>
            </a:xfrm>
            <a:custGeom>
              <a:avLst/>
              <a:gdLst/>
              <a:ahLst/>
              <a:cxnLst/>
              <a:rect r="r" b="b" t="t" l="l"/>
              <a:pathLst>
                <a:path h="812800" w="816937">
                  <a:moveTo>
                    <a:pt x="816937" y="0"/>
                  </a:moveTo>
                  <a:lnTo>
                    <a:pt x="816937" y="812800"/>
                  </a:lnTo>
                  <a:lnTo>
                    <a:pt x="408468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816937" y="0"/>
                  </a:ln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6937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330120" y="3252249"/>
            <a:ext cx="4964505" cy="45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3"/>
              </a:lnSpc>
            </a:pPr>
            <a:r>
              <a:rPr lang="en-US" sz="3036" spc="-182">
                <a:solidFill>
                  <a:srgbClr val="F2EFEB"/>
                </a:solidFill>
                <a:latin typeface="Space Mono Bold"/>
              </a:rPr>
              <a:t>SE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30120" y="4956852"/>
            <a:ext cx="4964505" cy="45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3"/>
              </a:lnSpc>
            </a:pPr>
            <a:r>
              <a:rPr lang="en-US" sz="3036" spc="-182">
                <a:solidFill>
                  <a:srgbClr val="F2EFEB"/>
                </a:solidFill>
                <a:latin typeface="Space Mono Bold"/>
              </a:rPr>
              <a:t>SE NÃO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70314" y="3748459"/>
            <a:ext cx="4284118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599" spc="-155">
                <a:solidFill>
                  <a:srgbClr val="C03027"/>
                </a:solidFill>
                <a:latin typeface="Space Mono Bold"/>
              </a:rPr>
              <a:t>if (chover == True):</a:t>
            </a:r>
          </a:p>
          <a:p>
            <a:pPr algn="l">
              <a:lnSpc>
                <a:spcPts val="3119"/>
              </a:lnSpc>
            </a:pPr>
            <a:r>
              <a:rPr lang="en-US" sz="2599" spc="-155">
                <a:solidFill>
                  <a:srgbClr val="C03027"/>
                </a:solidFill>
                <a:latin typeface="Space Mono Bold"/>
              </a:rPr>
              <a:t>   guarda_chuva = True</a:t>
            </a:r>
          </a:p>
          <a:p>
            <a:pPr algn="l" marL="0" indent="0" lvl="0">
              <a:lnSpc>
                <a:spcPts val="3119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670314" y="5524461"/>
            <a:ext cx="4284118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599" spc="-155">
                <a:solidFill>
                  <a:srgbClr val="4477B2"/>
                </a:solidFill>
                <a:latin typeface="Space Mono Bold"/>
              </a:rPr>
              <a:t>else:</a:t>
            </a:r>
          </a:p>
          <a:p>
            <a:pPr algn="l" marL="0" indent="0" lvl="0">
              <a:lnSpc>
                <a:spcPts val="3119"/>
              </a:lnSpc>
              <a:spcBef>
                <a:spcPct val="0"/>
              </a:spcBef>
            </a:pPr>
            <a:r>
              <a:rPr lang="en-US" sz="2599" spc="-155">
                <a:solidFill>
                  <a:srgbClr val="4477B2"/>
                </a:solidFill>
                <a:latin typeface="Space Mono Bold"/>
              </a:rPr>
              <a:t>   guarda_chuva = False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-2152450">
            <a:off x="15219531" y="6073721"/>
            <a:ext cx="1603277" cy="2480893"/>
          </a:xfrm>
          <a:custGeom>
            <a:avLst/>
            <a:gdLst/>
            <a:ahLst/>
            <a:cxnLst/>
            <a:rect r="r" b="b" t="t" l="l"/>
            <a:pathLst>
              <a:path h="2480893" w="1603277">
                <a:moveTo>
                  <a:pt x="0" y="0"/>
                </a:moveTo>
                <a:lnTo>
                  <a:pt x="1603278" y="0"/>
                </a:lnTo>
                <a:lnTo>
                  <a:pt x="1603278" y="2480893"/>
                </a:lnTo>
                <a:lnTo>
                  <a:pt x="0" y="24808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9933336" y="7516624"/>
            <a:ext cx="6361224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9"/>
              </a:lnSpc>
            </a:pPr>
            <a:r>
              <a:rPr lang="en-US" sz="2549" spc="-152">
                <a:solidFill>
                  <a:srgbClr val="000000"/>
                </a:solidFill>
                <a:latin typeface="DM Sans Bold"/>
              </a:rPr>
              <a:t>1 - Podem ser aninhados (repetidos) um dentro do outro para criar condições bem especificas </a:t>
            </a:r>
          </a:p>
          <a:p>
            <a:pPr algn="l">
              <a:lnSpc>
                <a:spcPts val="3059"/>
              </a:lnSpc>
            </a:pPr>
            <a:r>
              <a:rPr lang="en-US" sz="2549" spc="-152">
                <a:solidFill>
                  <a:srgbClr val="000000"/>
                </a:solidFill>
                <a:latin typeface="DM Sans Bold"/>
              </a:rPr>
              <a:t>2 - Podem existir mais de uma condição dentro de um if </a:t>
            </a:r>
          </a:p>
          <a:p>
            <a:pPr algn="l" marL="0" indent="0" lvl="0">
              <a:lnSpc>
                <a:spcPts val="3059"/>
              </a:lnSpc>
              <a:spcBef>
                <a:spcPct val="0"/>
              </a:spcBef>
            </a:pPr>
            <a:r>
              <a:rPr lang="en-US" sz="2549" spc="-152">
                <a:solidFill>
                  <a:srgbClr val="000000"/>
                </a:solidFill>
                <a:latin typeface="DM Sans Bold"/>
              </a:rPr>
              <a:t>3 - Nem todo if precisa de um else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821743" y="2749018"/>
            <a:ext cx="6114068" cy="6693887"/>
            <a:chOff x="0" y="0"/>
            <a:chExt cx="8152091" cy="892518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152091" cy="8925183"/>
              <a:chOff x="0" y="0"/>
              <a:chExt cx="1724906" cy="1888485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724906" cy="1888485"/>
              </a:xfrm>
              <a:custGeom>
                <a:avLst/>
                <a:gdLst/>
                <a:ahLst/>
                <a:cxnLst/>
                <a:rect r="r" b="b" t="t" l="l"/>
                <a:pathLst>
                  <a:path h="1888485" w="1724906">
                    <a:moveTo>
                      <a:pt x="14185" y="0"/>
                    </a:moveTo>
                    <a:lnTo>
                      <a:pt x="1710721" y="0"/>
                    </a:lnTo>
                    <a:cubicBezTo>
                      <a:pt x="1714483" y="0"/>
                      <a:pt x="1718091" y="1495"/>
                      <a:pt x="1720751" y="4155"/>
                    </a:cubicBezTo>
                    <a:cubicBezTo>
                      <a:pt x="1723411" y="6815"/>
                      <a:pt x="1724906" y="10423"/>
                      <a:pt x="1724906" y="14185"/>
                    </a:cubicBezTo>
                    <a:lnTo>
                      <a:pt x="1724906" y="1874300"/>
                    </a:lnTo>
                    <a:cubicBezTo>
                      <a:pt x="1724906" y="1878062"/>
                      <a:pt x="1723411" y="1881670"/>
                      <a:pt x="1720751" y="1884330"/>
                    </a:cubicBezTo>
                    <a:cubicBezTo>
                      <a:pt x="1718091" y="1886991"/>
                      <a:pt x="1714483" y="1888485"/>
                      <a:pt x="1710721" y="1888485"/>
                    </a:cubicBezTo>
                    <a:lnTo>
                      <a:pt x="14185" y="1888485"/>
                    </a:lnTo>
                    <a:cubicBezTo>
                      <a:pt x="10423" y="1888485"/>
                      <a:pt x="6815" y="1886991"/>
                      <a:pt x="4155" y="1884330"/>
                    </a:cubicBezTo>
                    <a:cubicBezTo>
                      <a:pt x="1495" y="1881670"/>
                      <a:pt x="0" y="1878062"/>
                      <a:pt x="0" y="1874300"/>
                    </a:cubicBezTo>
                    <a:lnTo>
                      <a:pt x="0" y="14185"/>
                    </a:lnTo>
                    <a:cubicBezTo>
                      <a:pt x="0" y="10423"/>
                      <a:pt x="1495" y="6815"/>
                      <a:pt x="4155" y="4155"/>
                    </a:cubicBezTo>
                    <a:cubicBezTo>
                      <a:pt x="6815" y="1495"/>
                      <a:pt x="10423" y="0"/>
                      <a:pt x="14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724906" cy="19265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469336" y="643405"/>
              <a:ext cx="5213418" cy="6757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32"/>
                </a:lnSpc>
                <a:spcBef>
                  <a:spcPct val="0"/>
                </a:spcBef>
              </a:pPr>
              <a:r>
                <a:rPr lang="en-US" sz="3360" spc="-201" u="sng">
                  <a:solidFill>
                    <a:srgbClr val="160E0C"/>
                  </a:solidFill>
                  <a:latin typeface="Space Mono Bold"/>
                </a:rPr>
                <a:t>Laços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767694" y="1936880"/>
              <a:ext cx="6616704" cy="5406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32"/>
                </a:lnSpc>
                <a:spcBef>
                  <a:spcPct val="0"/>
                </a:spcBef>
              </a:pPr>
              <a:r>
                <a:rPr lang="en-US" sz="3360" spc="-201">
                  <a:solidFill>
                    <a:srgbClr val="160E0C"/>
                  </a:solidFill>
                  <a:latin typeface="Space Mono Bold"/>
                </a:rPr>
                <a:t>Garantem </a:t>
              </a:r>
              <a:r>
                <a:rPr lang="en-US" sz="3360" spc="-201">
                  <a:solidFill>
                    <a:srgbClr val="C03027"/>
                  </a:solidFill>
                  <a:latin typeface="Space Mono Bold"/>
                </a:rPr>
                <a:t>repetição </a:t>
              </a:r>
              <a:r>
                <a:rPr lang="en-US" sz="3360" spc="-201">
                  <a:solidFill>
                    <a:srgbClr val="160E0C"/>
                  </a:solidFill>
                  <a:latin typeface="Space Mono Bold"/>
                </a:rPr>
                <a:t>de um código até uma </a:t>
              </a:r>
              <a:r>
                <a:rPr lang="en-US" sz="3360" spc="-201">
                  <a:solidFill>
                    <a:srgbClr val="C03027"/>
                  </a:solidFill>
                  <a:latin typeface="Space Mono Bold"/>
                </a:rPr>
                <a:t>condição </a:t>
              </a:r>
              <a:r>
                <a:rPr lang="en-US" sz="3360" spc="-201">
                  <a:solidFill>
                    <a:srgbClr val="160E0C"/>
                  </a:solidFill>
                  <a:latin typeface="Space Mono Bold"/>
                </a:rPr>
                <a:t>ser satisfeita, um exemplo prático seria, “</a:t>
              </a:r>
              <a:r>
                <a:rPr lang="en-US" sz="3360" spc="-201">
                  <a:solidFill>
                    <a:srgbClr val="C03027"/>
                  </a:solidFill>
                  <a:latin typeface="Space Mono Bold"/>
                </a:rPr>
                <a:t>enquanto </a:t>
              </a:r>
              <a:r>
                <a:rPr lang="en-US" sz="3360" spc="-201">
                  <a:solidFill>
                    <a:srgbClr val="160E0C"/>
                  </a:solidFill>
                  <a:latin typeface="Space Mono Bold"/>
                </a:rPr>
                <a:t>não acaba a aula, preste atenção”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40862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9"/>
              </a:lnSpc>
            </a:pPr>
            <a:r>
              <a:rPr lang="en-US" sz="7013" spc="-722">
                <a:solidFill>
                  <a:srgbClr val="F2EFEB"/>
                </a:solidFill>
                <a:latin typeface="Bugaki Italics"/>
              </a:rPr>
              <a:t>REVISÃO DE PROGRAMAÇÃO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330120" y="2814002"/>
            <a:ext cx="4964505" cy="4746249"/>
            <a:chOff x="0" y="0"/>
            <a:chExt cx="6619340" cy="6328331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129400" y="0"/>
              <a:ext cx="6360541" cy="6328331"/>
              <a:chOff x="0" y="0"/>
              <a:chExt cx="816937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6937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6937">
                    <a:moveTo>
                      <a:pt x="816937" y="0"/>
                    </a:moveTo>
                    <a:lnTo>
                      <a:pt x="816937" y="812800"/>
                    </a:lnTo>
                    <a:lnTo>
                      <a:pt x="408468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816937" y="0"/>
                    </a:lnTo>
                    <a:close/>
                  </a:path>
                </a:pathLst>
              </a:custGeom>
              <a:solidFill>
                <a:srgbClr val="F7AC16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816937" cy="723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0" y="284840"/>
              <a:ext cx="6619340" cy="6108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3"/>
                </a:lnSpc>
              </a:pPr>
              <a:r>
                <a:rPr lang="en-US" sz="3036" spc="-182">
                  <a:solidFill>
                    <a:srgbClr val="F2EFEB"/>
                  </a:solidFill>
                  <a:latin typeface="Space Mono Bold"/>
                </a:rPr>
                <a:t>FOR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2553352"/>
              <a:ext cx="6619340" cy="6108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3"/>
                </a:lnSpc>
              </a:pPr>
              <a:r>
                <a:rPr lang="en-US" sz="3036" spc="-182">
                  <a:solidFill>
                    <a:srgbClr val="F2EFEB"/>
                  </a:solidFill>
                  <a:latin typeface="Space Mono Bold"/>
                </a:rPr>
                <a:t>WHILE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53591" y="1304111"/>
              <a:ext cx="5712158" cy="1041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19"/>
                </a:lnSpc>
                <a:spcBef>
                  <a:spcPct val="0"/>
                </a:spcBef>
              </a:pPr>
              <a:r>
                <a:rPr lang="en-US" sz="2599" spc="-155">
                  <a:solidFill>
                    <a:srgbClr val="C03027"/>
                  </a:solidFill>
                  <a:latin typeface="Space Mono Bold"/>
                </a:rPr>
                <a:t>for</a:t>
              </a:r>
              <a:r>
                <a:rPr lang="en-US" sz="2599" spc="-155" strike="noStrike" u="none">
                  <a:solidFill>
                    <a:srgbClr val="C03027"/>
                  </a:solidFill>
                  <a:latin typeface="Space Mono Bold"/>
                </a:rPr>
                <a:t> i in range(0,2): </a:t>
              </a:r>
            </a:p>
            <a:p>
              <a:pPr algn="l" marL="0" indent="0" lvl="0">
                <a:lnSpc>
                  <a:spcPts val="3119"/>
                </a:lnSpc>
                <a:spcBef>
                  <a:spcPct val="0"/>
                </a:spcBef>
              </a:pPr>
              <a:r>
                <a:rPr lang="en-US" sz="2599" spc="-155" strike="noStrike" u="none">
                  <a:solidFill>
                    <a:srgbClr val="C03027"/>
                  </a:solidFill>
                  <a:latin typeface="Space Mono Bold"/>
                </a:rPr>
                <a:t>   print(i * 2)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453591" y="3362725"/>
              <a:ext cx="5712158" cy="2082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19"/>
                </a:lnSpc>
              </a:pPr>
              <a:r>
                <a:rPr lang="en-US" sz="2599" spc="-155">
                  <a:solidFill>
                    <a:srgbClr val="4477B2"/>
                  </a:solidFill>
                  <a:latin typeface="Space Mono Bold"/>
                </a:rPr>
                <a:t>while(i != 1)</a:t>
              </a:r>
            </a:p>
            <a:p>
              <a:pPr algn="l">
                <a:lnSpc>
                  <a:spcPts val="3119"/>
                </a:lnSpc>
              </a:pPr>
              <a:r>
                <a:rPr lang="en-US" sz="2599" spc="-155">
                  <a:solidFill>
                    <a:srgbClr val="4477B2"/>
                  </a:solidFill>
                  <a:latin typeface="Space Mono Bold"/>
                </a:rPr>
                <a:t>   i = 0   </a:t>
              </a:r>
            </a:p>
            <a:p>
              <a:pPr algn="l">
                <a:lnSpc>
                  <a:spcPts val="3119"/>
                </a:lnSpc>
              </a:pPr>
              <a:r>
                <a:rPr lang="en-US" sz="2599" spc="-155">
                  <a:solidFill>
                    <a:srgbClr val="4477B2"/>
                  </a:solidFill>
                  <a:latin typeface="Space Mono Bold"/>
                </a:rPr>
                <a:t>   print(i)</a:t>
              </a:r>
            </a:p>
            <a:p>
              <a:pPr algn="l" marL="0" indent="0" lvl="0">
                <a:lnSpc>
                  <a:spcPts val="3119"/>
                </a:lnSpc>
                <a:spcBef>
                  <a:spcPct val="0"/>
                </a:spcBef>
              </a:pPr>
              <a:r>
                <a:rPr lang="en-US" sz="2599" spc="-155">
                  <a:solidFill>
                    <a:srgbClr val="4477B2"/>
                  </a:solidFill>
                  <a:latin typeface="Space Mono Bold"/>
                </a:rPr>
                <a:t>   i += 1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2152450">
            <a:off x="15202777" y="6601987"/>
            <a:ext cx="1603277" cy="2480893"/>
          </a:xfrm>
          <a:custGeom>
            <a:avLst/>
            <a:gdLst/>
            <a:ahLst/>
            <a:cxnLst/>
            <a:rect r="r" b="b" t="t" l="l"/>
            <a:pathLst>
              <a:path h="2480893" w="1603277">
                <a:moveTo>
                  <a:pt x="0" y="0"/>
                </a:moveTo>
                <a:lnTo>
                  <a:pt x="1603277" y="0"/>
                </a:lnTo>
                <a:lnTo>
                  <a:pt x="1603277" y="2480893"/>
                </a:lnTo>
                <a:lnTo>
                  <a:pt x="0" y="24808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075747" y="8335373"/>
            <a:ext cx="5473252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79"/>
              </a:lnSpc>
              <a:spcBef>
                <a:spcPct val="0"/>
              </a:spcBef>
            </a:pPr>
            <a:r>
              <a:rPr lang="en-US" sz="2649" spc="-158">
                <a:solidFill>
                  <a:srgbClr val="000000"/>
                </a:solidFill>
                <a:latin typeface="DM Sans Bold"/>
              </a:rPr>
              <a:t>O que será imprimido nos dois casos e quatas vezes o laço é repetido?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0500" y="2085975"/>
            <a:ext cx="844805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9"/>
              </a:lnSpc>
            </a:pPr>
            <a:r>
              <a:rPr lang="en-US" sz="7013" spc="-722">
                <a:solidFill>
                  <a:srgbClr val="F2EFEB"/>
                </a:solidFill>
                <a:latin typeface="Bugaki Italics"/>
              </a:rPr>
              <a:t>INTRODUÇÃO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448050" y="2101254"/>
            <a:ext cx="8553450" cy="6084492"/>
            <a:chOff x="0" y="0"/>
            <a:chExt cx="2252760" cy="1602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52761" cy="1602500"/>
            </a:xfrm>
            <a:custGeom>
              <a:avLst/>
              <a:gdLst/>
              <a:ahLst/>
              <a:cxnLst/>
              <a:rect r="r" b="b" t="t" l="l"/>
              <a:pathLst>
                <a:path h="1602500" w="2252761">
                  <a:moveTo>
                    <a:pt x="23533" y="0"/>
                  </a:moveTo>
                  <a:lnTo>
                    <a:pt x="2229227" y="0"/>
                  </a:lnTo>
                  <a:cubicBezTo>
                    <a:pt x="2235469" y="0"/>
                    <a:pt x="2241454" y="2479"/>
                    <a:pt x="2245868" y="6893"/>
                  </a:cubicBezTo>
                  <a:cubicBezTo>
                    <a:pt x="2250281" y="11306"/>
                    <a:pt x="2252761" y="17292"/>
                    <a:pt x="2252761" y="23533"/>
                  </a:cubicBezTo>
                  <a:lnTo>
                    <a:pt x="2252761" y="1578967"/>
                  </a:lnTo>
                  <a:cubicBezTo>
                    <a:pt x="2252761" y="1585208"/>
                    <a:pt x="2250281" y="1591194"/>
                    <a:pt x="2245868" y="1595607"/>
                  </a:cubicBezTo>
                  <a:cubicBezTo>
                    <a:pt x="2241454" y="1600020"/>
                    <a:pt x="2235469" y="1602500"/>
                    <a:pt x="2229227" y="1602500"/>
                  </a:cubicBezTo>
                  <a:lnTo>
                    <a:pt x="23533" y="1602500"/>
                  </a:lnTo>
                  <a:cubicBezTo>
                    <a:pt x="17292" y="1602500"/>
                    <a:pt x="11306" y="1600020"/>
                    <a:pt x="6893" y="1595607"/>
                  </a:cubicBezTo>
                  <a:cubicBezTo>
                    <a:pt x="2479" y="1591194"/>
                    <a:pt x="0" y="1585208"/>
                    <a:pt x="0" y="1578967"/>
                  </a:cubicBezTo>
                  <a:lnTo>
                    <a:pt x="0" y="23533"/>
                  </a:lnTo>
                  <a:cubicBezTo>
                    <a:pt x="0" y="17292"/>
                    <a:pt x="2479" y="11306"/>
                    <a:pt x="6893" y="6893"/>
                  </a:cubicBezTo>
                  <a:cubicBezTo>
                    <a:pt x="11306" y="2479"/>
                    <a:pt x="17292" y="0"/>
                    <a:pt x="23533" y="0"/>
                  </a:cubicBezTo>
                  <a:close/>
                </a:path>
              </a:pathLst>
            </a:custGeom>
            <a:solidFill>
              <a:srgbClr val="F2EFEB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252760" cy="1640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998679" y="4982333"/>
            <a:ext cx="2831692" cy="2831692"/>
          </a:xfrm>
          <a:custGeom>
            <a:avLst/>
            <a:gdLst/>
            <a:ahLst/>
            <a:cxnLst/>
            <a:rect r="r" b="b" t="t" l="l"/>
            <a:pathLst>
              <a:path h="2831692" w="2831692">
                <a:moveTo>
                  <a:pt x="0" y="0"/>
                </a:moveTo>
                <a:lnTo>
                  <a:pt x="2831692" y="0"/>
                </a:lnTo>
                <a:lnTo>
                  <a:pt x="2831692" y="2831692"/>
                </a:lnTo>
                <a:lnTo>
                  <a:pt x="0" y="2831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34700" y="2333625"/>
            <a:ext cx="7180151" cy="561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1"/>
              </a:lnSpc>
              <a:spcBef>
                <a:spcPct val="0"/>
              </a:spcBef>
            </a:pPr>
            <a:r>
              <a:rPr lang="en-US" sz="3693" spc="-221">
                <a:solidFill>
                  <a:srgbClr val="160E0C"/>
                </a:solidFill>
                <a:latin typeface="Space Mono Bold"/>
              </a:rPr>
              <a:t>Python é uma </a:t>
            </a:r>
            <a:r>
              <a:rPr lang="en-US" sz="3693" spc="-221">
                <a:solidFill>
                  <a:srgbClr val="C03027"/>
                </a:solidFill>
                <a:latin typeface="Space Mono Bold"/>
              </a:rPr>
              <a:t>linguagem de programação</a:t>
            </a:r>
            <a:r>
              <a:rPr lang="en-US" sz="3693" spc="-221">
                <a:solidFill>
                  <a:srgbClr val="160E0C"/>
                </a:solidFill>
                <a:latin typeface="Space Mono Bold"/>
              </a:rPr>
              <a:t> versátil e fácil de aprender, usada para desenvolver uma ampla variedade de aplicativos, incluindo sites, jogos, automação de tarefas, análise de dados, inteligência artificial e muito mais.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8170" y="3400707"/>
            <a:ext cx="5127814" cy="158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9"/>
              </a:lnSpc>
            </a:pPr>
            <a:r>
              <a:rPr lang="en-US" sz="5199" spc="-311">
                <a:solidFill>
                  <a:srgbClr val="F2EFEB"/>
                </a:solidFill>
                <a:latin typeface="Space Mono Bold"/>
              </a:rPr>
              <a:t>O QUE É </a:t>
            </a:r>
          </a:p>
          <a:p>
            <a:pPr algn="ctr">
              <a:lnSpc>
                <a:spcPts val="6239"/>
              </a:lnSpc>
            </a:pPr>
            <a:r>
              <a:rPr lang="en-US" sz="5199" spc="-311">
                <a:solidFill>
                  <a:srgbClr val="F2EFEB"/>
                </a:solidFill>
                <a:latin typeface="Space Mono Bold"/>
              </a:rPr>
              <a:t>    PYTHON?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7E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5839285"/>
            <a:ext cx="21088305" cy="4447715"/>
          </a:xfrm>
          <a:custGeom>
            <a:avLst/>
            <a:gdLst/>
            <a:ahLst/>
            <a:cxnLst/>
            <a:rect r="r" b="b" t="t" l="l"/>
            <a:pathLst>
              <a:path h="4447715" w="21088305">
                <a:moveTo>
                  <a:pt x="0" y="0"/>
                </a:moveTo>
                <a:lnTo>
                  <a:pt x="21088305" y="0"/>
                </a:lnTo>
                <a:lnTo>
                  <a:pt x="21088305" y="4447715"/>
                </a:lnTo>
                <a:lnTo>
                  <a:pt x="0" y="444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34359" y="1028700"/>
            <a:ext cx="2635038" cy="1413338"/>
          </a:xfrm>
          <a:custGeom>
            <a:avLst/>
            <a:gdLst/>
            <a:ahLst/>
            <a:cxnLst/>
            <a:rect r="r" b="b" t="t" l="l"/>
            <a:pathLst>
              <a:path h="1413338" w="2635038">
                <a:moveTo>
                  <a:pt x="0" y="0"/>
                </a:moveTo>
                <a:lnTo>
                  <a:pt x="2635038" y="0"/>
                </a:lnTo>
                <a:lnTo>
                  <a:pt x="2635038" y="1413338"/>
                </a:lnTo>
                <a:lnTo>
                  <a:pt x="0" y="14133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5080016" y="765905"/>
            <a:ext cx="2635038" cy="1413338"/>
          </a:xfrm>
          <a:custGeom>
            <a:avLst/>
            <a:gdLst/>
            <a:ahLst/>
            <a:cxnLst/>
            <a:rect r="r" b="b" t="t" l="l"/>
            <a:pathLst>
              <a:path h="1413338" w="2635038">
                <a:moveTo>
                  <a:pt x="2635037" y="0"/>
                </a:moveTo>
                <a:lnTo>
                  <a:pt x="0" y="0"/>
                </a:lnTo>
                <a:lnTo>
                  <a:pt x="0" y="1413339"/>
                </a:lnTo>
                <a:lnTo>
                  <a:pt x="2635037" y="1413339"/>
                </a:lnTo>
                <a:lnTo>
                  <a:pt x="263503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7107" y="3023492"/>
            <a:ext cx="2635038" cy="1413338"/>
          </a:xfrm>
          <a:custGeom>
            <a:avLst/>
            <a:gdLst/>
            <a:ahLst/>
            <a:cxnLst/>
            <a:rect r="r" b="b" t="t" l="l"/>
            <a:pathLst>
              <a:path h="1413338" w="2635038">
                <a:moveTo>
                  <a:pt x="0" y="0"/>
                </a:moveTo>
                <a:lnTo>
                  <a:pt x="2635038" y="0"/>
                </a:lnTo>
                <a:lnTo>
                  <a:pt x="2635038" y="1413339"/>
                </a:lnTo>
                <a:lnTo>
                  <a:pt x="0" y="14133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01290" y="5771663"/>
            <a:ext cx="4247259" cy="4247259"/>
          </a:xfrm>
          <a:custGeom>
            <a:avLst/>
            <a:gdLst/>
            <a:ahLst/>
            <a:cxnLst/>
            <a:rect r="r" b="b" t="t" l="l"/>
            <a:pathLst>
              <a:path h="4247259" w="4247259">
                <a:moveTo>
                  <a:pt x="0" y="0"/>
                </a:moveTo>
                <a:lnTo>
                  <a:pt x="4247259" y="0"/>
                </a:lnTo>
                <a:lnTo>
                  <a:pt x="4247259" y="4247259"/>
                </a:lnTo>
                <a:lnTo>
                  <a:pt x="0" y="42472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1340193" y="3215812"/>
            <a:ext cx="2635038" cy="1413338"/>
          </a:xfrm>
          <a:custGeom>
            <a:avLst/>
            <a:gdLst/>
            <a:ahLst/>
            <a:cxnLst/>
            <a:rect r="r" b="b" t="t" l="l"/>
            <a:pathLst>
              <a:path h="1413338" w="2635038">
                <a:moveTo>
                  <a:pt x="2635038" y="0"/>
                </a:moveTo>
                <a:lnTo>
                  <a:pt x="0" y="0"/>
                </a:lnTo>
                <a:lnTo>
                  <a:pt x="0" y="1413338"/>
                </a:lnTo>
                <a:lnTo>
                  <a:pt x="2635038" y="1413338"/>
                </a:lnTo>
                <a:lnTo>
                  <a:pt x="263503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609131">
            <a:off x="4490948" y="1497859"/>
            <a:ext cx="6573095" cy="5856030"/>
          </a:xfrm>
          <a:custGeom>
            <a:avLst/>
            <a:gdLst/>
            <a:ahLst/>
            <a:cxnLst/>
            <a:rect r="r" b="b" t="t" l="l"/>
            <a:pathLst>
              <a:path h="5856030" w="6573095">
                <a:moveTo>
                  <a:pt x="6573095" y="0"/>
                </a:moveTo>
                <a:lnTo>
                  <a:pt x="0" y="0"/>
                </a:lnTo>
                <a:lnTo>
                  <a:pt x="0" y="5856030"/>
                </a:lnTo>
                <a:lnTo>
                  <a:pt x="6573095" y="5856030"/>
                </a:lnTo>
                <a:lnTo>
                  <a:pt x="657309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>
            <a:hlinkClick r:id="rId12" tooltip="https://www.programiz.com/python-programming/online-compiler/"/>
          </p:cNvPr>
          <p:cNvSpPr/>
          <p:nvPr/>
        </p:nvSpPr>
        <p:spPr>
          <a:xfrm flipH="false" flipV="false" rot="0">
            <a:off x="11528687" y="6336839"/>
            <a:ext cx="5394697" cy="1726303"/>
          </a:xfrm>
          <a:custGeom>
            <a:avLst/>
            <a:gdLst/>
            <a:ahLst/>
            <a:cxnLst/>
            <a:rect r="r" b="b" t="t" l="l"/>
            <a:pathLst>
              <a:path h="1726303" w="5394697">
                <a:moveTo>
                  <a:pt x="0" y="0"/>
                </a:moveTo>
                <a:lnTo>
                  <a:pt x="5394697" y="0"/>
                </a:lnTo>
                <a:lnTo>
                  <a:pt x="5394697" y="1726303"/>
                </a:lnTo>
                <a:lnTo>
                  <a:pt x="0" y="17263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678733" y="2138364"/>
            <a:ext cx="4514398" cy="3005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45"/>
              </a:lnSpc>
              <a:spcBef>
                <a:spcPct val="0"/>
              </a:spcBef>
            </a:pPr>
            <a:r>
              <a:rPr lang="en-US" sz="3954">
                <a:solidFill>
                  <a:srgbClr val="2F1C0E"/>
                </a:solidFill>
                <a:latin typeface="Dosis Bold"/>
              </a:rPr>
              <a:t>Vamos começar acessando o compilador onde vamos aprender python, clique no link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276989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7082569"/>
          </a:xfrm>
          <a:custGeom>
            <a:avLst/>
            <a:gdLst/>
            <a:ahLst/>
            <a:cxnLst/>
            <a:rect r="r" b="b" t="t" l="l"/>
            <a:pathLst>
              <a:path h="7082569" w="18288000">
                <a:moveTo>
                  <a:pt x="0" y="0"/>
                </a:moveTo>
                <a:lnTo>
                  <a:pt x="18288000" y="0"/>
                </a:lnTo>
                <a:lnTo>
                  <a:pt x="18288000" y="7082569"/>
                </a:lnTo>
                <a:lnTo>
                  <a:pt x="0" y="70825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095265" y="7092934"/>
            <a:ext cx="3194066" cy="3194066"/>
          </a:xfrm>
          <a:custGeom>
            <a:avLst/>
            <a:gdLst/>
            <a:ahLst/>
            <a:cxnLst/>
            <a:rect r="r" b="b" t="t" l="l"/>
            <a:pathLst>
              <a:path h="3194066" w="3194066">
                <a:moveTo>
                  <a:pt x="0" y="0"/>
                </a:moveTo>
                <a:lnTo>
                  <a:pt x="3194066" y="0"/>
                </a:lnTo>
                <a:lnTo>
                  <a:pt x="3194066" y="3194066"/>
                </a:lnTo>
                <a:lnTo>
                  <a:pt x="0" y="31940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609131">
            <a:off x="12725654" y="4312438"/>
            <a:ext cx="4503323" cy="4012052"/>
          </a:xfrm>
          <a:custGeom>
            <a:avLst/>
            <a:gdLst/>
            <a:ahLst/>
            <a:cxnLst/>
            <a:rect r="r" b="b" t="t" l="l"/>
            <a:pathLst>
              <a:path h="4012052" w="4503323">
                <a:moveTo>
                  <a:pt x="4503323" y="0"/>
                </a:moveTo>
                <a:lnTo>
                  <a:pt x="0" y="0"/>
                </a:lnTo>
                <a:lnTo>
                  <a:pt x="0" y="4012052"/>
                </a:lnTo>
                <a:lnTo>
                  <a:pt x="4503323" y="4012052"/>
                </a:lnTo>
                <a:lnTo>
                  <a:pt x="450332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931499" y="5133975"/>
            <a:ext cx="4091634" cy="164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00"/>
              </a:lnSpc>
              <a:spcBef>
                <a:spcPct val="0"/>
              </a:spcBef>
            </a:pPr>
            <a:r>
              <a:rPr lang="en-US" sz="3584">
                <a:solidFill>
                  <a:srgbClr val="2F1C0E"/>
                </a:solidFill>
                <a:latin typeface="Dosis Bold"/>
              </a:rPr>
              <a:t>Aqui estamos, vou explicar como tudo funciona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DAGB88-I-lc</dc:identifier>
  <dcterms:modified xsi:type="dcterms:W3CDTF">2011-08-01T06:04:30Z</dcterms:modified>
  <cp:revision>1</cp:revision>
  <dc:title>Python</dc:title>
</cp:coreProperties>
</file>