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Bugaki Italics" charset="1" panose="00000000000000000000"/>
      <p:regular r:id="rId36"/>
    </p:embeddedFont>
    <p:embeddedFont>
      <p:font typeface="Space Mono Bold" charset="1" panose="02000809030000020004"/>
      <p:regular r:id="rId37"/>
    </p:embeddedFont>
    <p:embeddedFont>
      <p:font typeface="Open Sans Extra Bold" charset="1" panose="020B0906030804020204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3.png" Type="http://schemas.openxmlformats.org/officeDocument/2006/relationships/image"/><Relationship Id="rId5" Target="../media/image5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5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57.png" Type="http://schemas.openxmlformats.org/officeDocument/2006/relationships/image"/><Relationship Id="rId4" Target="../media/image5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10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750977" y="1839073"/>
            <a:ext cx="10786045" cy="3304427"/>
            <a:chOff x="0" y="0"/>
            <a:chExt cx="3456575" cy="10589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56575" cy="1058961"/>
            </a:xfrm>
            <a:custGeom>
              <a:avLst/>
              <a:gdLst/>
              <a:ahLst/>
              <a:cxnLst/>
              <a:rect r="r" b="b" t="t" l="l"/>
              <a:pathLst>
                <a:path h="1058961" w="3456575">
                  <a:moveTo>
                    <a:pt x="45937" y="0"/>
                  </a:moveTo>
                  <a:lnTo>
                    <a:pt x="3410637" y="0"/>
                  </a:lnTo>
                  <a:cubicBezTo>
                    <a:pt x="3436008" y="0"/>
                    <a:pt x="3456575" y="20567"/>
                    <a:pt x="3456575" y="45937"/>
                  </a:cubicBezTo>
                  <a:lnTo>
                    <a:pt x="3456575" y="1013024"/>
                  </a:lnTo>
                  <a:cubicBezTo>
                    <a:pt x="3456575" y="1038394"/>
                    <a:pt x="3436008" y="1058961"/>
                    <a:pt x="3410637" y="1058961"/>
                  </a:cubicBezTo>
                  <a:lnTo>
                    <a:pt x="45937" y="1058961"/>
                  </a:lnTo>
                  <a:cubicBezTo>
                    <a:pt x="20567" y="1058961"/>
                    <a:pt x="0" y="1038394"/>
                    <a:pt x="0" y="1013024"/>
                  </a:cubicBezTo>
                  <a:lnTo>
                    <a:pt x="0" y="45937"/>
                  </a:lnTo>
                  <a:cubicBezTo>
                    <a:pt x="0" y="20567"/>
                    <a:pt x="20567" y="0"/>
                    <a:pt x="4593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56575" cy="1087536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940716" y="5629275"/>
            <a:ext cx="6406568" cy="3701573"/>
          </a:xfrm>
          <a:custGeom>
            <a:avLst/>
            <a:gdLst/>
            <a:ahLst/>
            <a:cxnLst/>
            <a:rect r="r" b="b" t="t" l="l"/>
            <a:pathLst>
              <a:path h="3701573" w="6406568">
                <a:moveTo>
                  <a:pt x="0" y="0"/>
                </a:moveTo>
                <a:lnTo>
                  <a:pt x="6406568" y="0"/>
                </a:lnTo>
                <a:lnTo>
                  <a:pt x="6406568" y="3701573"/>
                </a:lnTo>
                <a:lnTo>
                  <a:pt x="0" y="3701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771144">
            <a:off x="4349987" y="5484208"/>
            <a:ext cx="1408967" cy="1757947"/>
          </a:xfrm>
          <a:custGeom>
            <a:avLst/>
            <a:gdLst/>
            <a:ahLst/>
            <a:cxnLst/>
            <a:rect r="r" b="b" t="t" l="l"/>
            <a:pathLst>
              <a:path h="1757947" w="1408967">
                <a:moveTo>
                  <a:pt x="0" y="0"/>
                </a:moveTo>
                <a:lnTo>
                  <a:pt x="1408967" y="0"/>
                </a:lnTo>
                <a:lnTo>
                  <a:pt x="1408967" y="1757947"/>
                </a:lnTo>
                <a:lnTo>
                  <a:pt x="0" y="17579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1644131" y="8452201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1" y="0"/>
                </a:lnTo>
                <a:lnTo>
                  <a:pt x="1935041" y="1347493"/>
                </a:lnTo>
                <a:lnTo>
                  <a:pt x="0" y="1347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32484" y="2231030"/>
            <a:ext cx="10423032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239">
                <a:solidFill>
                  <a:srgbClr val="000000"/>
                </a:solidFill>
                <a:latin typeface="Space Mono Bold"/>
              </a:rPr>
              <a:t>Ou seja, o código vai calcular a tabuada de 2, um valor de cada vez, alterando a variável </a:t>
            </a:r>
            <a:r>
              <a:rPr lang="en-US" sz="3999" spc="-239">
                <a:solidFill>
                  <a:srgbClr val="C03027"/>
                </a:solidFill>
                <a:latin typeface="Space Mono Bold"/>
              </a:rPr>
              <a:t>contador </a:t>
            </a:r>
            <a:r>
              <a:rPr lang="en-US" sz="3999" spc="-239">
                <a:solidFill>
                  <a:srgbClr val="000000"/>
                </a:solidFill>
                <a:latin typeface="Space Mono Bold"/>
              </a:rPr>
              <a:t>em todas as iterações.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932826"/>
            <a:ext cx="4244227" cy="186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1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Open Sans Extra Bold"/>
              </a:rPr>
              <a:t>CONSEGUIU ACERTAR O RESULTADO?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32569" y="7582925"/>
            <a:ext cx="4910793" cy="147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sz="2796">
                <a:solidFill>
                  <a:srgbClr val="FFFFFF"/>
                </a:solidFill>
                <a:latin typeface="Open Sans Extra Bold"/>
              </a:rPr>
              <a:t>VAMOS PASSAR AGORA PARA OUTRO TIPO DE LOOP, O LOOP </a:t>
            </a:r>
            <a:r>
              <a:rPr lang="en-US" sz="2796">
                <a:solidFill>
                  <a:srgbClr val="387EB8"/>
                </a:solidFill>
                <a:latin typeface="Open Sans Extra Bold"/>
              </a:rPr>
              <a:t>FOR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6573" y="1989872"/>
            <a:ext cx="14622503" cy="4433133"/>
            <a:chOff x="0" y="0"/>
            <a:chExt cx="19496670" cy="591084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9496670" cy="5910844"/>
              <a:chOff x="0" y="0"/>
              <a:chExt cx="3322499" cy="100728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322499" cy="1007289"/>
              </a:xfrm>
              <a:custGeom>
                <a:avLst/>
                <a:gdLst/>
                <a:ahLst/>
                <a:cxnLst/>
                <a:rect r="r" b="b" t="t" l="l"/>
                <a:pathLst>
                  <a:path h="1007289" w="3322499">
                    <a:moveTo>
                      <a:pt x="27747" y="0"/>
                    </a:moveTo>
                    <a:lnTo>
                      <a:pt x="3294752" y="0"/>
                    </a:lnTo>
                    <a:cubicBezTo>
                      <a:pt x="3302111" y="0"/>
                      <a:pt x="3309169" y="2923"/>
                      <a:pt x="3314372" y="8127"/>
                    </a:cubicBezTo>
                    <a:cubicBezTo>
                      <a:pt x="3319575" y="13330"/>
                      <a:pt x="3322499" y="20388"/>
                      <a:pt x="3322499" y="27747"/>
                    </a:cubicBezTo>
                    <a:lnTo>
                      <a:pt x="3322499" y="979542"/>
                    </a:lnTo>
                    <a:cubicBezTo>
                      <a:pt x="3322499" y="994866"/>
                      <a:pt x="3310076" y="1007289"/>
                      <a:pt x="3294752" y="1007289"/>
                    </a:cubicBezTo>
                    <a:lnTo>
                      <a:pt x="27747" y="1007289"/>
                    </a:lnTo>
                    <a:cubicBezTo>
                      <a:pt x="12423" y="1007289"/>
                      <a:pt x="0" y="994866"/>
                      <a:pt x="0" y="979542"/>
                    </a:cubicBezTo>
                    <a:lnTo>
                      <a:pt x="0" y="27747"/>
                    </a:lnTo>
                    <a:cubicBezTo>
                      <a:pt x="0" y="12423"/>
                      <a:pt x="12423" y="0"/>
                      <a:pt x="2774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322499" cy="10453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78812" y="171821"/>
              <a:ext cx="18739045" cy="5500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09"/>
                </a:lnSpc>
              </a:pPr>
              <a:r>
                <a:rPr lang="en-US" sz="2935" spc="-176">
                  <a:solidFill>
                    <a:srgbClr val="160E0C"/>
                  </a:solidFill>
                  <a:latin typeface="Space Mono Bold"/>
                </a:rPr>
                <a:t>Suponha que você recebeu R$ 60 de seus pais para usar durante o mês. Porém, há uma condição, você só pode usar R$ 12 por dia. Utilizando o loop while, calcule quantos dias você poderá usar o dinheiro antes que o dinheiro restante seja 0.</a:t>
              </a:r>
            </a:p>
            <a:p>
              <a:pPr algn="l">
                <a:lnSpc>
                  <a:spcPts val="4109"/>
                </a:lnSpc>
              </a:pPr>
            </a:p>
            <a:p>
              <a:pPr algn="l">
                <a:lnSpc>
                  <a:spcPts val="4109"/>
                </a:lnSpc>
              </a:pPr>
              <a:r>
                <a:rPr lang="en-US" sz="2935" spc="-176">
                  <a:solidFill>
                    <a:srgbClr val="160E0C"/>
                  </a:solidFill>
                  <a:latin typeface="Space Mono Bold"/>
                </a:rPr>
                <a:t>Dicas:</a:t>
              </a:r>
            </a:p>
            <a:p>
              <a:pPr algn="l">
                <a:lnSpc>
                  <a:spcPts val="4109"/>
                </a:lnSpc>
              </a:pPr>
              <a:r>
                <a:rPr lang="en-US" sz="2935" spc="-176">
                  <a:solidFill>
                    <a:srgbClr val="160E0C"/>
                  </a:solidFill>
                  <a:latin typeface="Space Mono Bold"/>
                </a:rPr>
                <a:t>Crie duas variáveis, dinheiro_restante e qntd_dias</a:t>
              </a:r>
            </a:p>
            <a:p>
              <a:pPr algn="l" marL="0" indent="0" lvl="0">
                <a:lnSpc>
                  <a:spcPts val="4109"/>
                </a:lnSpc>
              </a:pPr>
              <a:r>
                <a:rPr lang="en-US" sz="2935" spc="-176">
                  <a:solidFill>
                    <a:srgbClr val="160E0C"/>
                  </a:solidFill>
                  <a:latin typeface="Space Mono Bold"/>
                </a:rPr>
                <a:t>A quantidade de dinheiro deve ser maior que zero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879785" y="6670165"/>
            <a:ext cx="4136080" cy="3281518"/>
          </a:xfrm>
          <a:custGeom>
            <a:avLst/>
            <a:gdLst/>
            <a:ahLst/>
            <a:cxnLst/>
            <a:rect r="r" b="b" t="t" l="l"/>
            <a:pathLst>
              <a:path h="3281518" w="4136080">
                <a:moveTo>
                  <a:pt x="0" y="0"/>
                </a:moveTo>
                <a:lnTo>
                  <a:pt x="4136079" y="0"/>
                </a:lnTo>
                <a:lnTo>
                  <a:pt x="4136079" y="3281518"/>
                </a:lnTo>
                <a:lnTo>
                  <a:pt x="0" y="3281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63478" y="466080"/>
            <a:ext cx="12361043" cy="217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95"/>
              </a:lnSpc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ESTRUTURA DE REPETIÇÃO </a:t>
            </a:r>
          </a:p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FOR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8810" y="3181231"/>
            <a:ext cx="15423668" cy="1841287"/>
            <a:chOff x="0" y="0"/>
            <a:chExt cx="3997612" cy="4772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97612" cy="477237"/>
            </a:xfrm>
            <a:custGeom>
              <a:avLst/>
              <a:gdLst/>
              <a:ahLst/>
              <a:cxnLst/>
              <a:rect r="r" b="b" t="t" l="l"/>
              <a:pathLst>
                <a:path h="477237" w="3997612">
                  <a:moveTo>
                    <a:pt x="32125" y="0"/>
                  </a:moveTo>
                  <a:lnTo>
                    <a:pt x="3965487" y="0"/>
                  </a:lnTo>
                  <a:cubicBezTo>
                    <a:pt x="3974007" y="0"/>
                    <a:pt x="3982179" y="3385"/>
                    <a:pt x="3988203" y="9409"/>
                  </a:cubicBezTo>
                  <a:cubicBezTo>
                    <a:pt x="3994228" y="15434"/>
                    <a:pt x="3997612" y="23605"/>
                    <a:pt x="3997612" y="32125"/>
                  </a:cubicBezTo>
                  <a:lnTo>
                    <a:pt x="3997612" y="445113"/>
                  </a:lnTo>
                  <a:cubicBezTo>
                    <a:pt x="3997612" y="453633"/>
                    <a:pt x="3994228" y="461804"/>
                    <a:pt x="3988203" y="467828"/>
                  </a:cubicBezTo>
                  <a:cubicBezTo>
                    <a:pt x="3982179" y="473853"/>
                    <a:pt x="3974007" y="477237"/>
                    <a:pt x="3965487" y="477237"/>
                  </a:cubicBezTo>
                  <a:lnTo>
                    <a:pt x="32125" y="477237"/>
                  </a:lnTo>
                  <a:cubicBezTo>
                    <a:pt x="23605" y="477237"/>
                    <a:pt x="15434" y="473853"/>
                    <a:pt x="9409" y="467828"/>
                  </a:cubicBezTo>
                  <a:cubicBezTo>
                    <a:pt x="3385" y="461804"/>
                    <a:pt x="0" y="453633"/>
                    <a:pt x="0" y="445113"/>
                  </a:cubicBezTo>
                  <a:lnTo>
                    <a:pt x="0" y="32125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997612" cy="50581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88810" y="3413309"/>
            <a:ext cx="15198148" cy="183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sz="4080" spc="-244">
                <a:solidFill>
                  <a:srgbClr val="0A0A0A"/>
                </a:solidFill>
                <a:latin typeface="Space Mono Bold"/>
              </a:rPr>
              <a:t>Agora que sabemos usar o While, vamos aprender uma nova estrutura de repetição o for. </a:t>
            </a:r>
          </a:p>
          <a:p>
            <a:pPr algn="ctr">
              <a:lnSpc>
                <a:spcPts val="4896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2301042" y="5618135"/>
            <a:ext cx="14958258" cy="2254094"/>
            <a:chOff x="0" y="0"/>
            <a:chExt cx="3876984" cy="5842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76984" cy="584232"/>
            </a:xfrm>
            <a:custGeom>
              <a:avLst/>
              <a:gdLst/>
              <a:ahLst/>
              <a:cxnLst/>
              <a:rect r="r" b="b" t="t" l="l"/>
              <a:pathLst>
                <a:path h="584232" w="3876984">
                  <a:moveTo>
                    <a:pt x="33124" y="0"/>
                  </a:moveTo>
                  <a:lnTo>
                    <a:pt x="3843860" y="0"/>
                  </a:lnTo>
                  <a:cubicBezTo>
                    <a:pt x="3852645" y="0"/>
                    <a:pt x="3861070" y="3490"/>
                    <a:pt x="3867282" y="9702"/>
                  </a:cubicBezTo>
                  <a:cubicBezTo>
                    <a:pt x="3873494" y="15914"/>
                    <a:pt x="3876984" y="24339"/>
                    <a:pt x="3876984" y="33124"/>
                  </a:cubicBezTo>
                  <a:lnTo>
                    <a:pt x="3876984" y="551107"/>
                  </a:lnTo>
                  <a:cubicBezTo>
                    <a:pt x="3876984" y="559892"/>
                    <a:pt x="3873494" y="568318"/>
                    <a:pt x="3867282" y="574530"/>
                  </a:cubicBezTo>
                  <a:cubicBezTo>
                    <a:pt x="3861070" y="580742"/>
                    <a:pt x="3852645" y="584232"/>
                    <a:pt x="3843860" y="584232"/>
                  </a:cubicBezTo>
                  <a:lnTo>
                    <a:pt x="33124" y="584232"/>
                  </a:lnTo>
                  <a:cubicBezTo>
                    <a:pt x="24339" y="584232"/>
                    <a:pt x="15914" y="580742"/>
                    <a:pt x="9702" y="574530"/>
                  </a:cubicBezTo>
                  <a:cubicBezTo>
                    <a:pt x="3490" y="568318"/>
                    <a:pt x="0" y="559892"/>
                    <a:pt x="0" y="551107"/>
                  </a:cubicBezTo>
                  <a:lnTo>
                    <a:pt x="0" y="33124"/>
                  </a:lnTo>
                  <a:cubicBezTo>
                    <a:pt x="0" y="24339"/>
                    <a:pt x="3490" y="15914"/>
                    <a:pt x="9702" y="9702"/>
                  </a:cubicBezTo>
                  <a:cubicBezTo>
                    <a:pt x="15914" y="3490"/>
                    <a:pt x="24339" y="0"/>
                    <a:pt x="3312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876984" cy="612807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01042" y="5793450"/>
            <a:ext cx="15198148" cy="183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6"/>
              </a:lnSpc>
              <a:spcBef>
                <a:spcPct val="0"/>
              </a:spcBef>
            </a:pPr>
            <a:r>
              <a:rPr lang="en-US" sz="4080" spc="-244">
                <a:solidFill>
                  <a:srgbClr val="000000"/>
                </a:solidFill>
                <a:latin typeface="Space Mono Bold"/>
              </a:rPr>
              <a:t>Igual ao While o for é usado para repetir os comandos, o que os diferencia é a forma como são usados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34328" y="335938"/>
            <a:ext cx="11419344" cy="201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3"/>
              </a:lnSpc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ESTRUTURA DE REPETIÇÃO </a:t>
            </a:r>
          </a:p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FOR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835632" y="2675905"/>
            <a:ext cx="14572215" cy="1739640"/>
            <a:chOff x="0" y="0"/>
            <a:chExt cx="3997612" cy="4772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97612" cy="477237"/>
            </a:xfrm>
            <a:custGeom>
              <a:avLst/>
              <a:gdLst/>
              <a:ahLst/>
              <a:cxnLst/>
              <a:rect r="r" b="b" t="t" l="l"/>
              <a:pathLst>
                <a:path h="477237" w="3997612">
                  <a:moveTo>
                    <a:pt x="34002" y="0"/>
                  </a:moveTo>
                  <a:lnTo>
                    <a:pt x="3963610" y="0"/>
                  </a:lnTo>
                  <a:cubicBezTo>
                    <a:pt x="3972628" y="0"/>
                    <a:pt x="3981277" y="3582"/>
                    <a:pt x="3987653" y="9959"/>
                  </a:cubicBezTo>
                  <a:cubicBezTo>
                    <a:pt x="3994030" y="16336"/>
                    <a:pt x="3997612" y="24984"/>
                    <a:pt x="3997612" y="34002"/>
                  </a:cubicBezTo>
                  <a:lnTo>
                    <a:pt x="3997612" y="443235"/>
                  </a:lnTo>
                  <a:cubicBezTo>
                    <a:pt x="3997612" y="462014"/>
                    <a:pt x="3982389" y="477237"/>
                    <a:pt x="3963610" y="477237"/>
                  </a:cubicBezTo>
                  <a:lnTo>
                    <a:pt x="34002" y="477237"/>
                  </a:lnTo>
                  <a:cubicBezTo>
                    <a:pt x="15223" y="477237"/>
                    <a:pt x="0" y="462014"/>
                    <a:pt x="0" y="443235"/>
                  </a:cubicBezTo>
                  <a:lnTo>
                    <a:pt x="0" y="34002"/>
                  </a:lnTo>
                  <a:cubicBezTo>
                    <a:pt x="0" y="15223"/>
                    <a:pt x="15223" y="0"/>
                    <a:pt x="3400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997612" cy="50581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35632" y="2895171"/>
            <a:ext cx="14359145" cy="115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O While repete os comandos enquanto uma condição ainda não foi cumprida: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415622" y="5143500"/>
            <a:ext cx="13456757" cy="1198219"/>
            <a:chOff x="0" y="0"/>
            <a:chExt cx="17942342" cy="159762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569242" cy="1597625"/>
              <a:chOff x="0" y="0"/>
              <a:chExt cx="1145862" cy="32870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145862" cy="328709"/>
              </a:xfrm>
              <a:custGeom>
                <a:avLst/>
                <a:gdLst/>
                <a:ahLst/>
                <a:cxnLst/>
                <a:rect r="r" b="b" t="t" l="l"/>
                <a:pathLst>
                  <a:path h="328709" w="1145862">
                    <a:moveTo>
                      <a:pt x="118624" y="0"/>
                    </a:moveTo>
                    <a:lnTo>
                      <a:pt x="1027239" y="0"/>
                    </a:lnTo>
                    <a:cubicBezTo>
                      <a:pt x="1092753" y="0"/>
                      <a:pt x="1145862" y="53110"/>
                      <a:pt x="1145862" y="118624"/>
                    </a:cubicBezTo>
                    <a:lnTo>
                      <a:pt x="1145862" y="210085"/>
                    </a:lnTo>
                    <a:cubicBezTo>
                      <a:pt x="1145862" y="241546"/>
                      <a:pt x="1133365" y="271718"/>
                      <a:pt x="1111118" y="293965"/>
                    </a:cubicBezTo>
                    <a:cubicBezTo>
                      <a:pt x="1088872" y="316211"/>
                      <a:pt x="1058700" y="328709"/>
                      <a:pt x="1027239" y="328709"/>
                    </a:cubicBezTo>
                    <a:lnTo>
                      <a:pt x="118624" y="328709"/>
                    </a:lnTo>
                    <a:cubicBezTo>
                      <a:pt x="87163" y="328709"/>
                      <a:pt x="56990" y="316211"/>
                      <a:pt x="34744" y="293965"/>
                    </a:cubicBezTo>
                    <a:cubicBezTo>
                      <a:pt x="12498" y="271718"/>
                      <a:pt x="0" y="241546"/>
                      <a:pt x="0" y="210085"/>
                    </a:cubicBezTo>
                    <a:lnTo>
                      <a:pt x="0" y="118624"/>
                    </a:lnTo>
                    <a:cubicBezTo>
                      <a:pt x="0" y="87163"/>
                      <a:pt x="12498" y="56990"/>
                      <a:pt x="34744" y="34744"/>
                    </a:cubicBezTo>
                    <a:cubicBezTo>
                      <a:pt x="56990" y="12498"/>
                      <a:pt x="87163" y="0"/>
                      <a:pt x="118624" y="0"/>
                    </a:cubicBezTo>
                    <a:close/>
                  </a:path>
                </a:pathLst>
              </a:custGeom>
              <a:solidFill>
                <a:srgbClr val="3777FF"/>
              </a:solidFill>
              <a:ln w="666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1145862" cy="357284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208543" y="413081"/>
              <a:ext cx="5152157" cy="771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  <a:spcBef>
                  <a:spcPct val="0"/>
                </a:spcBef>
              </a:pPr>
              <a:r>
                <a:rPr lang="en-US" sz="3854" spc="-231">
                  <a:solidFill>
                    <a:srgbClr val="000000"/>
                  </a:solidFill>
                  <a:latin typeface="Space Mono Bold"/>
                </a:rPr>
                <a:t>while x &lt; 10: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5978358" y="0"/>
              <a:ext cx="5569242" cy="1597625"/>
              <a:chOff x="0" y="0"/>
              <a:chExt cx="1145862" cy="32870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145862" cy="328709"/>
              </a:xfrm>
              <a:custGeom>
                <a:avLst/>
                <a:gdLst/>
                <a:ahLst/>
                <a:cxnLst/>
                <a:rect r="r" b="b" t="t" l="l"/>
                <a:pathLst>
                  <a:path h="328709" w="1145862">
                    <a:moveTo>
                      <a:pt x="118624" y="0"/>
                    </a:moveTo>
                    <a:lnTo>
                      <a:pt x="1027239" y="0"/>
                    </a:lnTo>
                    <a:cubicBezTo>
                      <a:pt x="1092753" y="0"/>
                      <a:pt x="1145862" y="53110"/>
                      <a:pt x="1145862" y="118624"/>
                    </a:cubicBezTo>
                    <a:lnTo>
                      <a:pt x="1145862" y="210085"/>
                    </a:lnTo>
                    <a:cubicBezTo>
                      <a:pt x="1145862" y="241546"/>
                      <a:pt x="1133365" y="271718"/>
                      <a:pt x="1111118" y="293965"/>
                    </a:cubicBezTo>
                    <a:cubicBezTo>
                      <a:pt x="1088872" y="316211"/>
                      <a:pt x="1058700" y="328709"/>
                      <a:pt x="1027239" y="328709"/>
                    </a:cubicBezTo>
                    <a:lnTo>
                      <a:pt x="118624" y="328709"/>
                    </a:lnTo>
                    <a:cubicBezTo>
                      <a:pt x="87163" y="328709"/>
                      <a:pt x="56990" y="316211"/>
                      <a:pt x="34744" y="293965"/>
                    </a:cubicBezTo>
                    <a:cubicBezTo>
                      <a:pt x="12498" y="271718"/>
                      <a:pt x="0" y="241546"/>
                      <a:pt x="0" y="210085"/>
                    </a:cubicBezTo>
                    <a:lnTo>
                      <a:pt x="0" y="118624"/>
                    </a:lnTo>
                    <a:cubicBezTo>
                      <a:pt x="0" y="87163"/>
                      <a:pt x="12498" y="56990"/>
                      <a:pt x="34744" y="34744"/>
                    </a:cubicBezTo>
                    <a:cubicBezTo>
                      <a:pt x="56990" y="12498"/>
                      <a:pt x="87163" y="0"/>
                      <a:pt x="118624" y="0"/>
                    </a:cubicBezTo>
                    <a:close/>
                  </a:path>
                </a:pathLst>
              </a:custGeom>
              <a:solidFill>
                <a:srgbClr val="3777FF"/>
              </a:solidFill>
              <a:ln w="666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1145862" cy="357284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6186900" y="413081"/>
              <a:ext cx="5152157" cy="771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  <a:spcBef>
                  <a:spcPct val="0"/>
                </a:spcBef>
              </a:pPr>
              <a:r>
                <a:rPr lang="en-US" sz="3854" spc="-231">
                  <a:solidFill>
                    <a:srgbClr val="000000"/>
                  </a:solidFill>
                  <a:latin typeface="Space Mono Bold"/>
                </a:rPr>
                <a:t>while x &lt; 10: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12373100" y="0"/>
              <a:ext cx="5569242" cy="1597625"/>
              <a:chOff x="0" y="0"/>
              <a:chExt cx="1145862" cy="328709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45862" cy="328709"/>
              </a:xfrm>
              <a:custGeom>
                <a:avLst/>
                <a:gdLst/>
                <a:ahLst/>
                <a:cxnLst/>
                <a:rect r="r" b="b" t="t" l="l"/>
                <a:pathLst>
                  <a:path h="328709" w="1145862">
                    <a:moveTo>
                      <a:pt x="118624" y="0"/>
                    </a:moveTo>
                    <a:lnTo>
                      <a:pt x="1027239" y="0"/>
                    </a:lnTo>
                    <a:cubicBezTo>
                      <a:pt x="1092753" y="0"/>
                      <a:pt x="1145862" y="53110"/>
                      <a:pt x="1145862" y="118624"/>
                    </a:cubicBezTo>
                    <a:lnTo>
                      <a:pt x="1145862" y="210085"/>
                    </a:lnTo>
                    <a:cubicBezTo>
                      <a:pt x="1145862" y="241546"/>
                      <a:pt x="1133365" y="271718"/>
                      <a:pt x="1111118" y="293965"/>
                    </a:cubicBezTo>
                    <a:cubicBezTo>
                      <a:pt x="1088872" y="316211"/>
                      <a:pt x="1058700" y="328709"/>
                      <a:pt x="1027239" y="328709"/>
                    </a:cubicBezTo>
                    <a:lnTo>
                      <a:pt x="118624" y="328709"/>
                    </a:lnTo>
                    <a:cubicBezTo>
                      <a:pt x="87163" y="328709"/>
                      <a:pt x="56990" y="316211"/>
                      <a:pt x="34744" y="293965"/>
                    </a:cubicBezTo>
                    <a:cubicBezTo>
                      <a:pt x="12498" y="271718"/>
                      <a:pt x="0" y="241546"/>
                      <a:pt x="0" y="210085"/>
                    </a:cubicBezTo>
                    <a:lnTo>
                      <a:pt x="0" y="118624"/>
                    </a:lnTo>
                    <a:cubicBezTo>
                      <a:pt x="0" y="87163"/>
                      <a:pt x="12498" y="56990"/>
                      <a:pt x="34744" y="34744"/>
                    </a:cubicBezTo>
                    <a:cubicBezTo>
                      <a:pt x="56990" y="12498"/>
                      <a:pt x="87163" y="0"/>
                      <a:pt x="118624" y="0"/>
                    </a:cubicBezTo>
                    <a:close/>
                  </a:path>
                </a:pathLst>
              </a:custGeom>
              <a:solidFill>
                <a:srgbClr val="3777FF"/>
              </a:solidFill>
              <a:ln w="666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1145862" cy="357284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12581642" y="413081"/>
              <a:ext cx="5152157" cy="771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  <a:spcBef>
                  <a:spcPct val="0"/>
                </a:spcBef>
              </a:pPr>
              <a:r>
                <a:rPr lang="en-US" sz="3854" spc="-231">
                  <a:solidFill>
                    <a:srgbClr val="000000"/>
                  </a:solidFill>
                  <a:latin typeface="Space Mono Bold"/>
                </a:rPr>
                <a:t>while x &lt; 10: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857892" y="6884644"/>
            <a:ext cx="14572215" cy="1739640"/>
            <a:chOff x="0" y="0"/>
            <a:chExt cx="3997612" cy="47723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997612" cy="477237"/>
            </a:xfrm>
            <a:custGeom>
              <a:avLst/>
              <a:gdLst/>
              <a:ahLst/>
              <a:cxnLst/>
              <a:rect r="r" b="b" t="t" l="l"/>
              <a:pathLst>
                <a:path h="477237" w="3997612">
                  <a:moveTo>
                    <a:pt x="34002" y="0"/>
                  </a:moveTo>
                  <a:lnTo>
                    <a:pt x="3963610" y="0"/>
                  </a:lnTo>
                  <a:cubicBezTo>
                    <a:pt x="3972628" y="0"/>
                    <a:pt x="3981277" y="3582"/>
                    <a:pt x="3987653" y="9959"/>
                  </a:cubicBezTo>
                  <a:cubicBezTo>
                    <a:pt x="3994030" y="16336"/>
                    <a:pt x="3997612" y="24984"/>
                    <a:pt x="3997612" y="34002"/>
                  </a:cubicBezTo>
                  <a:lnTo>
                    <a:pt x="3997612" y="443235"/>
                  </a:lnTo>
                  <a:cubicBezTo>
                    <a:pt x="3997612" y="462014"/>
                    <a:pt x="3982389" y="477237"/>
                    <a:pt x="3963610" y="477237"/>
                  </a:cubicBezTo>
                  <a:lnTo>
                    <a:pt x="34002" y="477237"/>
                  </a:lnTo>
                  <a:cubicBezTo>
                    <a:pt x="15223" y="477237"/>
                    <a:pt x="0" y="462014"/>
                    <a:pt x="0" y="443235"/>
                  </a:cubicBezTo>
                  <a:lnTo>
                    <a:pt x="0" y="34002"/>
                  </a:lnTo>
                  <a:cubicBezTo>
                    <a:pt x="0" y="15223"/>
                    <a:pt x="15223" y="0"/>
                    <a:pt x="3400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3997612" cy="50581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857892" y="7103910"/>
            <a:ext cx="14359145" cy="115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Mas e se nós já sabemos quantas vezes queremos repetir um comando?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57892" y="2587071"/>
            <a:ext cx="14572215" cy="1739640"/>
            <a:chOff x="0" y="0"/>
            <a:chExt cx="3997612" cy="4772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97612" cy="477237"/>
            </a:xfrm>
            <a:custGeom>
              <a:avLst/>
              <a:gdLst/>
              <a:ahLst/>
              <a:cxnLst/>
              <a:rect r="r" b="b" t="t" l="l"/>
              <a:pathLst>
                <a:path h="477237" w="3997612">
                  <a:moveTo>
                    <a:pt x="34002" y="0"/>
                  </a:moveTo>
                  <a:lnTo>
                    <a:pt x="3963610" y="0"/>
                  </a:lnTo>
                  <a:cubicBezTo>
                    <a:pt x="3972628" y="0"/>
                    <a:pt x="3981277" y="3582"/>
                    <a:pt x="3987653" y="9959"/>
                  </a:cubicBezTo>
                  <a:cubicBezTo>
                    <a:pt x="3994030" y="16336"/>
                    <a:pt x="3997612" y="24984"/>
                    <a:pt x="3997612" y="34002"/>
                  </a:cubicBezTo>
                  <a:lnTo>
                    <a:pt x="3997612" y="443235"/>
                  </a:lnTo>
                  <a:cubicBezTo>
                    <a:pt x="3997612" y="462014"/>
                    <a:pt x="3982389" y="477237"/>
                    <a:pt x="3963610" y="477237"/>
                  </a:cubicBezTo>
                  <a:lnTo>
                    <a:pt x="34002" y="477237"/>
                  </a:lnTo>
                  <a:cubicBezTo>
                    <a:pt x="15223" y="477237"/>
                    <a:pt x="0" y="462014"/>
                    <a:pt x="0" y="443235"/>
                  </a:cubicBezTo>
                  <a:lnTo>
                    <a:pt x="0" y="34002"/>
                  </a:lnTo>
                  <a:cubicBezTo>
                    <a:pt x="0" y="15223"/>
                    <a:pt x="15223" y="0"/>
                    <a:pt x="3400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997612" cy="50581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71803" y="4598533"/>
            <a:ext cx="8544395" cy="1089935"/>
            <a:chOff x="0" y="0"/>
            <a:chExt cx="2343993" cy="2990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3993" cy="299003"/>
            </a:xfrm>
            <a:custGeom>
              <a:avLst/>
              <a:gdLst/>
              <a:ahLst/>
              <a:cxnLst/>
              <a:rect r="r" b="b" t="t" l="l"/>
              <a:pathLst>
                <a:path h="299003" w="2343993">
                  <a:moveTo>
                    <a:pt x="57989" y="0"/>
                  </a:moveTo>
                  <a:lnTo>
                    <a:pt x="2286004" y="0"/>
                  </a:lnTo>
                  <a:cubicBezTo>
                    <a:pt x="2301384" y="0"/>
                    <a:pt x="2316134" y="6110"/>
                    <a:pt x="2327009" y="16985"/>
                  </a:cubicBezTo>
                  <a:cubicBezTo>
                    <a:pt x="2337884" y="27860"/>
                    <a:pt x="2343993" y="42610"/>
                    <a:pt x="2343993" y="57989"/>
                  </a:cubicBezTo>
                  <a:lnTo>
                    <a:pt x="2343993" y="241014"/>
                  </a:lnTo>
                  <a:cubicBezTo>
                    <a:pt x="2343993" y="256393"/>
                    <a:pt x="2337884" y="271143"/>
                    <a:pt x="2327009" y="282018"/>
                  </a:cubicBezTo>
                  <a:cubicBezTo>
                    <a:pt x="2316134" y="292893"/>
                    <a:pt x="2301384" y="299003"/>
                    <a:pt x="2286004" y="299003"/>
                  </a:cubicBezTo>
                  <a:lnTo>
                    <a:pt x="57989" y="299003"/>
                  </a:lnTo>
                  <a:cubicBezTo>
                    <a:pt x="25963" y="299003"/>
                    <a:pt x="0" y="273040"/>
                    <a:pt x="0" y="241014"/>
                  </a:cubicBezTo>
                  <a:lnTo>
                    <a:pt x="0" y="57989"/>
                  </a:lnTo>
                  <a:cubicBezTo>
                    <a:pt x="0" y="42610"/>
                    <a:pt x="6110" y="27860"/>
                    <a:pt x="16985" y="16985"/>
                  </a:cubicBezTo>
                  <a:cubicBezTo>
                    <a:pt x="27860" y="6110"/>
                    <a:pt x="42610" y="0"/>
                    <a:pt x="5798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343993" cy="327578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615647" y="5926592"/>
            <a:ext cx="9056705" cy="3006679"/>
          </a:xfrm>
          <a:custGeom>
            <a:avLst/>
            <a:gdLst/>
            <a:ahLst/>
            <a:cxnLst/>
            <a:rect r="r" b="b" t="t" l="l"/>
            <a:pathLst>
              <a:path h="3006679" w="9056705">
                <a:moveTo>
                  <a:pt x="0" y="0"/>
                </a:moveTo>
                <a:lnTo>
                  <a:pt x="9056706" y="0"/>
                </a:lnTo>
                <a:lnTo>
                  <a:pt x="9056706" y="3006680"/>
                </a:lnTo>
                <a:lnTo>
                  <a:pt x="0" y="3006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366994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3434328" y="335938"/>
            <a:ext cx="11419344" cy="201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3"/>
              </a:lnSpc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ESTRUTURA DE REPETIÇÃO </a:t>
            </a:r>
          </a:p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FOR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64428" y="2806337"/>
            <a:ext cx="14359145" cy="115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É ai que entra o laço de repetição for, ao invés de uma condição nós definimos um intervalo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52006" y="4854201"/>
            <a:ext cx="8583987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Vamos ver como funciona o for: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08337" y="4852539"/>
            <a:ext cx="9056705" cy="3006679"/>
          </a:xfrm>
          <a:custGeom>
            <a:avLst/>
            <a:gdLst/>
            <a:ahLst/>
            <a:cxnLst/>
            <a:rect r="r" b="b" t="t" l="l"/>
            <a:pathLst>
              <a:path h="3006679" w="9056705">
                <a:moveTo>
                  <a:pt x="0" y="0"/>
                </a:moveTo>
                <a:lnTo>
                  <a:pt x="9056705" y="0"/>
                </a:lnTo>
                <a:lnTo>
                  <a:pt x="9056705" y="3006679"/>
                </a:lnTo>
                <a:lnTo>
                  <a:pt x="0" y="3006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366994"/>
            </a:solidFill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764543" y="3009441"/>
            <a:ext cx="3743795" cy="1592043"/>
            <a:chOff x="0" y="0"/>
            <a:chExt cx="1027039" cy="4367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27039" cy="436747"/>
            </a:xfrm>
            <a:custGeom>
              <a:avLst/>
              <a:gdLst/>
              <a:ahLst/>
              <a:cxnLst/>
              <a:rect r="r" b="b" t="t" l="l"/>
              <a:pathLst>
                <a:path h="436747" w="1027039">
                  <a:moveTo>
                    <a:pt x="132348" y="0"/>
                  </a:moveTo>
                  <a:lnTo>
                    <a:pt x="894692" y="0"/>
                  </a:lnTo>
                  <a:cubicBezTo>
                    <a:pt x="929792" y="0"/>
                    <a:pt x="963456" y="13944"/>
                    <a:pt x="988276" y="38764"/>
                  </a:cubicBezTo>
                  <a:cubicBezTo>
                    <a:pt x="1013096" y="63584"/>
                    <a:pt x="1027039" y="97247"/>
                    <a:pt x="1027039" y="132348"/>
                  </a:cubicBezTo>
                  <a:lnTo>
                    <a:pt x="1027039" y="304399"/>
                  </a:lnTo>
                  <a:cubicBezTo>
                    <a:pt x="1027039" y="339500"/>
                    <a:pt x="1013096" y="373163"/>
                    <a:pt x="988276" y="397983"/>
                  </a:cubicBezTo>
                  <a:cubicBezTo>
                    <a:pt x="963456" y="422803"/>
                    <a:pt x="929792" y="436747"/>
                    <a:pt x="894692" y="436747"/>
                  </a:cubicBezTo>
                  <a:lnTo>
                    <a:pt x="132348" y="436747"/>
                  </a:lnTo>
                  <a:cubicBezTo>
                    <a:pt x="97247" y="436747"/>
                    <a:pt x="63584" y="422803"/>
                    <a:pt x="38764" y="397983"/>
                  </a:cubicBezTo>
                  <a:cubicBezTo>
                    <a:pt x="13944" y="373163"/>
                    <a:pt x="0" y="339500"/>
                    <a:pt x="0" y="304399"/>
                  </a:cubicBezTo>
                  <a:lnTo>
                    <a:pt x="0" y="132348"/>
                  </a:lnTo>
                  <a:cubicBezTo>
                    <a:pt x="0" y="97247"/>
                    <a:pt x="13944" y="63584"/>
                    <a:pt x="38764" y="38764"/>
                  </a:cubicBezTo>
                  <a:cubicBezTo>
                    <a:pt x="63584" y="13944"/>
                    <a:pt x="97247" y="0"/>
                    <a:pt x="13234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027039" cy="46532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2943531">
            <a:off x="3903559" y="4355734"/>
            <a:ext cx="1943956" cy="694964"/>
          </a:xfrm>
          <a:custGeom>
            <a:avLst/>
            <a:gdLst/>
            <a:ahLst/>
            <a:cxnLst/>
            <a:rect r="r" b="b" t="t" l="l"/>
            <a:pathLst>
              <a:path h="694964" w="1943956">
                <a:moveTo>
                  <a:pt x="1943956" y="0"/>
                </a:moveTo>
                <a:lnTo>
                  <a:pt x="0" y="0"/>
                </a:lnTo>
                <a:lnTo>
                  <a:pt x="0" y="694964"/>
                </a:lnTo>
                <a:lnTo>
                  <a:pt x="1943956" y="694964"/>
                </a:lnTo>
                <a:lnTo>
                  <a:pt x="194395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796246" y="3210499"/>
            <a:ext cx="3383390" cy="1438782"/>
            <a:chOff x="0" y="0"/>
            <a:chExt cx="1027039" cy="4367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27039" cy="436747"/>
            </a:xfrm>
            <a:custGeom>
              <a:avLst/>
              <a:gdLst/>
              <a:ahLst/>
              <a:cxnLst/>
              <a:rect r="r" b="b" t="t" l="l"/>
              <a:pathLst>
                <a:path h="436747" w="1027039">
                  <a:moveTo>
                    <a:pt x="146446" y="0"/>
                  </a:moveTo>
                  <a:lnTo>
                    <a:pt x="880594" y="0"/>
                  </a:lnTo>
                  <a:cubicBezTo>
                    <a:pt x="961473" y="0"/>
                    <a:pt x="1027039" y="65566"/>
                    <a:pt x="1027039" y="146446"/>
                  </a:cubicBezTo>
                  <a:lnTo>
                    <a:pt x="1027039" y="290301"/>
                  </a:lnTo>
                  <a:cubicBezTo>
                    <a:pt x="1027039" y="371181"/>
                    <a:pt x="961473" y="436747"/>
                    <a:pt x="880594" y="436747"/>
                  </a:cubicBezTo>
                  <a:lnTo>
                    <a:pt x="146446" y="436747"/>
                  </a:lnTo>
                  <a:cubicBezTo>
                    <a:pt x="65566" y="436747"/>
                    <a:pt x="0" y="371181"/>
                    <a:pt x="0" y="290301"/>
                  </a:cubicBezTo>
                  <a:lnTo>
                    <a:pt x="0" y="146446"/>
                  </a:lnTo>
                  <a:cubicBezTo>
                    <a:pt x="0" y="65566"/>
                    <a:pt x="65566" y="0"/>
                    <a:pt x="14644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027039" cy="46532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034973" y="3358531"/>
            <a:ext cx="2864631" cy="103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0"/>
              </a:lnSpc>
              <a:spcBef>
                <a:spcPct val="0"/>
              </a:spcBef>
            </a:pPr>
            <a:r>
              <a:rPr lang="en-US" sz="3483" spc="-209">
                <a:solidFill>
                  <a:srgbClr val="000000"/>
                </a:solidFill>
                <a:latin typeface="Space Mono Bold"/>
              </a:rPr>
              <a:t>Variável de navegação</a:t>
            </a:r>
          </a:p>
        </p:txBody>
      </p:sp>
      <p:sp>
        <p:nvSpPr>
          <p:cNvPr name="Freeform 16" id="16"/>
          <p:cNvSpPr/>
          <p:nvPr/>
        </p:nvSpPr>
        <p:spPr>
          <a:xfrm flipH="true" flipV="true" rot="8572709">
            <a:off x="6446987" y="4318181"/>
            <a:ext cx="1852304" cy="662199"/>
          </a:xfrm>
          <a:custGeom>
            <a:avLst/>
            <a:gdLst/>
            <a:ahLst/>
            <a:cxnLst/>
            <a:rect r="r" b="b" t="t" l="l"/>
            <a:pathLst>
              <a:path h="662199" w="1852304">
                <a:moveTo>
                  <a:pt x="1852304" y="662199"/>
                </a:moveTo>
                <a:lnTo>
                  <a:pt x="0" y="662199"/>
                </a:lnTo>
                <a:lnTo>
                  <a:pt x="0" y="0"/>
                </a:lnTo>
                <a:lnTo>
                  <a:pt x="1852304" y="0"/>
                </a:lnTo>
                <a:lnTo>
                  <a:pt x="1852304" y="66219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8484575" y="5434330"/>
            <a:ext cx="4685679" cy="921549"/>
            <a:chOff x="0" y="0"/>
            <a:chExt cx="1234088" cy="2427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34088" cy="242712"/>
            </a:xfrm>
            <a:custGeom>
              <a:avLst/>
              <a:gdLst/>
              <a:ahLst/>
              <a:cxnLst/>
              <a:rect r="r" b="b" t="t" l="l"/>
              <a:pathLst>
                <a:path h="242712" w="1234088">
                  <a:moveTo>
                    <a:pt x="0" y="0"/>
                  </a:moveTo>
                  <a:lnTo>
                    <a:pt x="1234088" y="0"/>
                  </a:lnTo>
                  <a:lnTo>
                    <a:pt x="1234088" y="242712"/>
                  </a:lnTo>
                  <a:lnTo>
                    <a:pt x="0" y="2427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C03027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34088" cy="280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434328" y="335938"/>
            <a:ext cx="11419344" cy="2016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3"/>
              </a:lnSpc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ESTRUTURA DE REPETIÇÃO </a:t>
            </a:r>
          </a:p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FOR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162703"/>
            <a:ext cx="3169777" cy="115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Começamos com for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508337" y="5434330"/>
            <a:ext cx="1755057" cy="921549"/>
            <a:chOff x="0" y="0"/>
            <a:chExt cx="462237" cy="24271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62237" cy="242712"/>
            </a:xfrm>
            <a:custGeom>
              <a:avLst/>
              <a:gdLst/>
              <a:ahLst/>
              <a:cxnLst/>
              <a:rect r="r" b="b" t="t" l="l"/>
              <a:pathLst>
                <a:path h="242712" w="462237">
                  <a:moveTo>
                    <a:pt x="0" y="0"/>
                  </a:moveTo>
                  <a:lnTo>
                    <a:pt x="462237" y="0"/>
                  </a:lnTo>
                  <a:lnTo>
                    <a:pt x="462237" y="242712"/>
                  </a:lnTo>
                  <a:lnTo>
                    <a:pt x="0" y="2427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387EB8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62237" cy="280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63394" y="5434330"/>
            <a:ext cx="824218" cy="921549"/>
            <a:chOff x="0" y="0"/>
            <a:chExt cx="217078" cy="2427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7078" cy="242712"/>
            </a:xfrm>
            <a:custGeom>
              <a:avLst/>
              <a:gdLst/>
              <a:ahLst/>
              <a:cxnLst/>
              <a:rect r="r" b="b" t="t" l="l"/>
              <a:pathLst>
                <a:path h="242712" w="217078">
                  <a:moveTo>
                    <a:pt x="0" y="0"/>
                  </a:moveTo>
                  <a:lnTo>
                    <a:pt x="217078" y="0"/>
                  </a:lnTo>
                  <a:lnTo>
                    <a:pt x="217078" y="242712"/>
                  </a:lnTo>
                  <a:lnTo>
                    <a:pt x="0" y="2427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17078" cy="280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3026812" y="3263939"/>
            <a:ext cx="4662669" cy="1588600"/>
            <a:chOff x="0" y="0"/>
            <a:chExt cx="1415369" cy="4822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415369" cy="482225"/>
            </a:xfrm>
            <a:custGeom>
              <a:avLst/>
              <a:gdLst/>
              <a:ahLst/>
              <a:cxnLst/>
              <a:rect r="r" b="b" t="t" l="l"/>
              <a:pathLst>
                <a:path h="482225" w="1415369">
                  <a:moveTo>
                    <a:pt x="106266" y="0"/>
                  </a:moveTo>
                  <a:lnTo>
                    <a:pt x="1309103" y="0"/>
                  </a:lnTo>
                  <a:cubicBezTo>
                    <a:pt x="1367792" y="0"/>
                    <a:pt x="1415369" y="47577"/>
                    <a:pt x="1415369" y="106266"/>
                  </a:cubicBezTo>
                  <a:lnTo>
                    <a:pt x="1415369" y="375959"/>
                  </a:lnTo>
                  <a:cubicBezTo>
                    <a:pt x="1415369" y="434648"/>
                    <a:pt x="1367792" y="482225"/>
                    <a:pt x="1309103" y="482225"/>
                  </a:cubicBezTo>
                  <a:lnTo>
                    <a:pt x="106266" y="482225"/>
                  </a:lnTo>
                  <a:cubicBezTo>
                    <a:pt x="47577" y="482225"/>
                    <a:pt x="0" y="434648"/>
                    <a:pt x="0" y="375959"/>
                  </a:cubicBezTo>
                  <a:lnTo>
                    <a:pt x="0" y="106266"/>
                  </a:lnTo>
                  <a:cubicBezTo>
                    <a:pt x="0" y="47577"/>
                    <a:pt x="47577" y="0"/>
                    <a:pt x="1062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1415369" cy="51080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true" flipV="true" rot="8572709">
            <a:off x="11677553" y="4371622"/>
            <a:ext cx="1852304" cy="662199"/>
          </a:xfrm>
          <a:custGeom>
            <a:avLst/>
            <a:gdLst/>
            <a:ahLst/>
            <a:cxnLst/>
            <a:rect r="r" b="b" t="t" l="l"/>
            <a:pathLst>
              <a:path h="662199" w="1852304">
                <a:moveTo>
                  <a:pt x="1852304" y="662199"/>
                </a:moveTo>
                <a:lnTo>
                  <a:pt x="0" y="662199"/>
                </a:lnTo>
                <a:lnTo>
                  <a:pt x="0" y="0"/>
                </a:lnTo>
                <a:lnTo>
                  <a:pt x="1852304" y="0"/>
                </a:lnTo>
                <a:lnTo>
                  <a:pt x="1852304" y="662199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13645437" y="3429910"/>
            <a:ext cx="3425418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0"/>
              </a:lnSpc>
              <a:spcBef>
                <a:spcPct val="0"/>
              </a:spcBef>
            </a:pPr>
            <a:r>
              <a:rPr lang="en-US" sz="3883" spc="-233">
                <a:solidFill>
                  <a:srgbClr val="000000"/>
                </a:solidFill>
                <a:latin typeface="Space Mono Bold"/>
              </a:rPr>
              <a:t>Intervalo de repetição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5385866" y="6355879"/>
            <a:ext cx="5046626" cy="1163053"/>
            <a:chOff x="0" y="0"/>
            <a:chExt cx="1329153" cy="30631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29152" cy="306318"/>
            </a:xfrm>
            <a:custGeom>
              <a:avLst/>
              <a:gdLst/>
              <a:ahLst/>
              <a:cxnLst/>
              <a:rect r="r" b="b" t="t" l="l"/>
              <a:pathLst>
                <a:path h="306318" w="1329152">
                  <a:moveTo>
                    <a:pt x="0" y="0"/>
                  </a:moveTo>
                  <a:lnTo>
                    <a:pt x="1329152" y="0"/>
                  </a:lnTo>
                  <a:lnTo>
                    <a:pt x="1329152" y="306318"/>
                  </a:lnTo>
                  <a:lnTo>
                    <a:pt x="0" y="3063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BC22C4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329153" cy="344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true" flipV="false" rot="-8659757">
            <a:off x="5749351" y="7996874"/>
            <a:ext cx="1852304" cy="662199"/>
          </a:xfrm>
          <a:custGeom>
            <a:avLst/>
            <a:gdLst/>
            <a:ahLst/>
            <a:cxnLst/>
            <a:rect r="r" b="b" t="t" l="l"/>
            <a:pathLst>
              <a:path h="662199" w="1852304">
                <a:moveTo>
                  <a:pt x="1852304" y="0"/>
                </a:moveTo>
                <a:lnTo>
                  <a:pt x="0" y="0"/>
                </a:lnTo>
                <a:lnTo>
                  <a:pt x="0" y="662199"/>
                </a:lnTo>
                <a:lnTo>
                  <a:pt x="1852304" y="662199"/>
                </a:lnTo>
                <a:lnTo>
                  <a:pt x="185230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7" id="37"/>
          <p:cNvGrpSpPr/>
          <p:nvPr/>
        </p:nvGrpSpPr>
        <p:grpSpPr>
          <a:xfrm rot="0">
            <a:off x="7491928" y="8092455"/>
            <a:ext cx="3301146" cy="1165845"/>
            <a:chOff x="0" y="0"/>
            <a:chExt cx="890257" cy="31440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90257" cy="314406"/>
            </a:xfrm>
            <a:custGeom>
              <a:avLst/>
              <a:gdLst/>
              <a:ahLst/>
              <a:cxnLst/>
              <a:rect r="r" b="b" t="t" l="l"/>
              <a:pathLst>
                <a:path h="314406" w="890257">
                  <a:moveTo>
                    <a:pt x="150094" y="0"/>
                  </a:moveTo>
                  <a:lnTo>
                    <a:pt x="740163" y="0"/>
                  </a:lnTo>
                  <a:cubicBezTo>
                    <a:pt x="779970" y="0"/>
                    <a:pt x="818147" y="15813"/>
                    <a:pt x="846295" y="43962"/>
                  </a:cubicBezTo>
                  <a:cubicBezTo>
                    <a:pt x="874443" y="72110"/>
                    <a:pt x="890257" y="110287"/>
                    <a:pt x="890257" y="150094"/>
                  </a:cubicBezTo>
                  <a:lnTo>
                    <a:pt x="890257" y="164312"/>
                  </a:lnTo>
                  <a:cubicBezTo>
                    <a:pt x="890257" y="247207"/>
                    <a:pt x="823057" y="314406"/>
                    <a:pt x="740163" y="314406"/>
                  </a:cubicBezTo>
                  <a:lnTo>
                    <a:pt x="150094" y="314406"/>
                  </a:lnTo>
                  <a:cubicBezTo>
                    <a:pt x="110287" y="314406"/>
                    <a:pt x="72110" y="298593"/>
                    <a:pt x="43962" y="270445"/>
                  </a:cubicBezTo>
                  <a:cubicBezTo>
                    <a:pt x="15813" y="242297"/>
                    <a:pt x="0" y="204120"/>
                    <a:pt x="0" y="164312"/>
                  </a:cubicBezTo>
                  <a:lnTo>
                    <a:pt x="0" y="150094"/>
                  </a:lnTo>
                  <a:cubicBezTo>
                    <a:pt x="0" y="110287"/>
                    <a:pt x="15813" y="72110"/>
                    <a:pt x="43962" y="43962"/>
                  </a:cubicBezTo>
                  <a:cubicBezTo>
                    <a:pt x="72110" y="15813"/>
                    <a:pt x="110287" y="0"/>
                    <a:pt x="150094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890257" cy="342981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216173" y="8259025"/>
            <a:ext cx="3855654" cy="67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6"/>
              </a:lnSpc>
              <a:spcBef>
                <a:spcPct val="0"/>
              </a:spcBef>
            </a:pPr>
            <a:r>
              <a:rPr lang="en-US" sz="4371" spc="-262">
                <a:solidFill>
                  <a:srgbClr val="000000"/>
                </a:solidFill>
                <a:latin typeface="Space Mono Bold"/>
              </a:rPr>
              <a:t>Comandos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615647" y="3717237"/>
            <a:ext cx="9056705" cy="2717922"/>
            <a:chOff x="0" y="0"/>
            <a:chExt cx="12075607" cy="36238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75607" cy="3623895"/>
            </a:xfrm>
            <a:custGeom>
              <a:avLst/>
              <a:gdLst/>
              <a:ahLst/>
              <a:cxnLst/>
              <a:rect r="r" b="b" t="t" l="l"/>
              <a:pathLst>
                <a:path h="3623895" w="12075607">
                  <a:moveTo>
                    <a:pt x="0" y="0"/>
                  </a:moveTo>
                  <a:lnTo>
                    <a:pt x="12075607" y="0"/>
                  </a:lnTo>
                  <a:lnTo>
                    <a:pt x="12075607" y="3623895"/>
                  </a:lnTo>
                  <a:lnTo>
                    <a:pt x="0" y="36238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5312" r="0" b="-5312"/>
              </a:stretch>
            </a:blipFill>
            <a:ln w="38100" cap="sq">
              <a:solidFill>
                <a:srgbClr val="366994"/>
              </a:solidFill>
              <a:prstDash val="solid"/>
              <a:miter/>
            </a:ln>
          </p:spPr>
        </p:sp>
        <p:grpSp>
          <p:nvGrpSpPr>
            <p:cNvPr name="Group 9" id="9"/>
            <p:cNvGrpSpPr/>
            <p:nvPr/>
          </p:nvGrpSpPr>
          <p:grpSpPr>
            <a:xfrm rot="0">
              <a:off x="5301651" y="701222"/>
              <a:ext cx="6247572" cy="1110726"/>
              <a:chOff x="0" y="0"/>
              <a:chExt cx="1234088" cy="21940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234088" cy="219403"/>
              </a:xfrm>
              <a:custGeom>
                <a:avLst/>
                <a:gdLst/>
                <a:ahLst/>
                <a:cxnLst/>
                <a:rect r="r" b="b" t="t" l="l"/>
                <a:pathLst>
                  <a:path h="219403" w="1234088">
                    <a:moveTo>
                      <a:pt x="0" y="0"/>
                    </a:moveTo>
                    <a:lnTo>
                      <a:pt x="1234088" y="0"/>
                    </a:lnTo>
                    <a:lnTo>
                      <a:pt x="1234088" y="219403"/>
                    </a:lnTo>
                    <a:lnTo>
                      <a:pt x="0" y="2194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C03027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234088" cy="2575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701222"/>
              <a:ext cx="2340076" cy="1110726"/>
              <a:chOff x="0" y="0"/>
              <a:chExt cx="462237" cy="21940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462237" cy="219403"/>
              </a:xfrm>
              <a:custGeom>
                <a:avLst/>
                <a:gdLst/>
                <a:ahLst/>
                <a:cxnLst/>
                <a:rect r="r" b="b" t="t" l="l"/>
                <a:pathLst>
                  <a:path h="219403" w="462237">
                    <a:moveTo>
                      <a:pt x="0" y="0"/>
                    </a:moveTo>
                    <a:lnTo>
                      <a:pt x="462237" y="0"/>
                    </a:lnTo>
                    <a:lnTo>
                      <a:pt x="462237" y="219403"/>
                    </a:lnTo>
                    <a:lnTo>
                      <a:pt x="0" y="2194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387EB8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462237" cy="2575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340076" y="701222"/>
              <a:ext cx="1098957" cy="1110726"/>
              <a:chOff x="0" y="0"/>
              <a:chExt cx="217078" cy="21940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17078" cy="219403"/>
              </a:xfrm>
              <a:custGeom>
                <a:avLst/>
                <a:gdLst/>
                <a:ahLst/>
                <a:cxnLst/>
                <a:rect r="r" b="b" t="t" l="l"/>
                <a:pathLst>
                  <a:path h="219403" w="217078">
                    <a:moveTo>
                      <a:pt x="0" y="0"/>
                    </a:moveTo>
                    <a:lnTo>
                      <a:pt x="217078" y="0"/>
                    </a:lnTo>
                    <a:lnTo>
                      <a:pt x="217078" y="219403"/>
                    </a:lnTo>
                    <a:lnTo>
                      <a:pt x="0" y="21940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169D53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217078" cy="2575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170038" y="1811948"/>
              <a:ext cx="6728835" cy="1401806"/>
              <a:chOff x="0" y="0"/>
              <a:chExt cx="1329153" cy="2769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29152" cy="276900"/>
              </a:xfrm>
              <a:custGeom>
                <a:avLst/>
                <a:gdLst/>
                <a:ahLst/>
                <a:cxnLst/>
                <a:rect r="r" b="b" t="t" l="l"/>
                <a:pathLst>
                  <a:path h="276900" w="1329152">
                    <a:moveTo>
                      <a:pt x="0" y="0"/>
                    </a:moveTo>
                    <a:lnTo>
                      <a:pt x="1329152" y="0"/>
                    </a:lnTo>
                    <a:lnTo>
                      <a:pt x="1329152" y="276900"/>
                    </a:lnTo>
                    <a:lnTo>
                      <a:pt x="0" y="2769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BC22C4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1329153" cy="3150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45206" y="1734607"/>
            <a:ext cx="15591036" cy="1801654"/>
            <a:chOff x="0" y="0"/>
            <a:chExt cx="20788049" cy="2402206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0788049" cy="2402206"/>
              <a:chOff x="0" y="0"/>
              <a:chExt cx="4129885" cy="477237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129885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4129885">
                    <a:moveTo>
                      <a:pt x="31780" y="0"/>
                    </a:moveTo>
                    <a:lnTo>
                      <a:pt x="4098105" y="0"/>
                    </a:lnTo>
                    <a:cubicBezTo>
                      <a:pt x="4106534" y="0"/>
                      <a:pt x="4114617" y="3348"/>
                      <a:pt x="4120577" y="9308"/>
                    </a:cubicBezTo>
                    <a:cubicBezTo>
                      <a:pt x="4126537" y="15268"/>
                      <a:pt x="4129885" y="23351"/>
                      <a:pt x="4129885" y="31780"/>
                    </a:cubicBezTo>
                    <a:lnTo>
                      <a:pt x="4129885" y="445457"/>
                    </a:lnTo>
                    <a:cubicBezTo>
                      <a:pt x="4129885" y="453886"/>
                      <a:pt x="4126537" y="461969"/>
                      <a:pt x="4120577" y="467929"/>
                    </a:cubicBezTo>
                    <a:cubicBezTo>
                      <a:pt x="4114617" y="473889"/>
                      <a:pt x="4106534" y="477237"/>
                      <a:pt x="4098105" y="477237"/>
                    </a:cubicBezTo>
                    <a:lnTo>
                      <a:pt x="31780" y="477237"/>
                    </a:lnTo>
                    <a:cubicBezTo>
                      <a:pt x="23351" y="477237"/>
                      <a:pt x="15268" y="473889"/>
                      <a:pt x="9308" y="467929"/>
                    </a:cubicBezTo>
                    <a:cubicBezTo>
                      <a:pt x="3348" y="461969"/>
                      <a:pt x="0" y="453886"/>
                      <a:pt x="0" y="445457"/>
                    </a:cubicBezTo>
                    <a:lnTo>
                      <a:pt x="0" y="31780"/>
                    </a:lnTo>
                    <a:cubicBezTo>
                      <a:pt x="0" y="23351"/>
                      <a:pt x="3348" y="15268"/>
                      <a:pt x="9308" y="9308"/>
                    </a:cubicBezTo>
                    <a:cubicBezTo>
                      <a:pt x="15268" y="3348"/>
                      <a:pt x="23351" y="0"/>
                      <a:pt x="3178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8575"/>
                <a:ext cx="4129885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484381" y="302776"/>
              <a:ext cx="19828023" cy="1597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0"/>
                </a:lnSpc>
                <a:spcBef>
                  <a:spcPct val="0"/>
                </a:spcBef>
              </a:pPr>
              <a:r>
                <a:rPr lang="en-US" sz="3992" spc="-239">
                  <a:solidFill>
                    <a:srgbClr val="000000"/>
                  </a:solidFill>
                  <a:latin typeface="Space Mono Bold"/>
                </a:rPr>
                <a:t>A variável “i” pode ter qualquer nome, é uma variável para controlar em qual repetição estamos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98158" y="6733174"/>
            <a:ext cx="15091684" cy="2400878"/>
            <a:chOff x="0" y="0"/>
            <a:chExt cx="20122245" cy="3201171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20122245" cy="3201171"/>
              <a:chOff x="0" y="0"/>
              <a:chExt cx="3997612" cy="63596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997612" cy="635965"/>
              </a:xfrm>
              <a:custGeom>
                <a:avLst/>
                <a:gdLst/>
                <a:ahLst/>
                <a:cxnLst/>
                <a:rect r="r" b="b" t="t" l="l"/>
                <a:pathLst>
                  <a:path h="635965" w="3997612">
                    <a:moveTo>
                      <a:pt x="32832" y="0"/>
                    </a:moveTo>
                    <a:lnTo>
                      <a:pt x="3964781" y="0"/>
                    </a:lnTo>
                    <a:cubicBezTo>
                      <a:pt x="3973488" y="0"/>
                      <a:pt x="3981839" y="3459"/>
                      <a:pt x="3987996" y="9616"/>
                    </a:cubicBezTo>
                    <a:cubicBezTo>
                      <a:pt x="3994153" y="15773"/>
                      <a:pt x="3997612" y="24124"/>
                      <a:pt x="3997612" y="32832"/>
                    </a:cubicBezTo>
                    <a:lnTo>
                      <a:pt x="3997612" y="603133"/>
                    </a:lnTo>
                    <a:cubicBezTo>
                      <a:pt x="3997612" y="611841"/>
                      <a:pt x="3994153" y="620192"/>
                      <a:pt x="3987996" y="626349"/>
                    </a:cubicBezTo>
                    <a:cubicBezTo>
                      <a:pt x="3981839" y="632506"/>
                      <a:pt x="3973488" y="635965"/>
                      <a:pt x="3964781" y="635965"/>
                    </a:cubicBezTo>
                    <a:lnTo>
                      <a:pt x="32832" y="635965"/>
                    </a:lnTo>
                    <a:cubicBezTo>
                      <a:pt x="24124" y="635965"/>
                      <a:pt x="15773" y="632506"/>
                      <a:pt x="9616" y="626349"/>
                    </a:cubicBezTo>
                    <a:cubicBezTo>
                      <a:pt x="3459" y="620192"/>
                      <a:pt x="0" y="611841"/>
                      <a:pt x="0" y="603133"/>
                    </a:cubicBezTo>
                    <a:lnTo>
                      <a:pt x="0" y="32832"/>
                    </a:lnTo>
                    <a:cubicBezTo>
                      <a:pt x="0" y="24124"/>
                      <a:pt x="3459" y="15773"/>
                      <a:pt x="9616" y="9616"/>
                    </a:cubicBezTo>
                    <a:cubicBezTo>
                      <a:pt x="15773" y="3459"/>
                      <a:pt x="24124" y="0"/>
                      <a:pt x="3283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28575"/>
                <a:ext cx="3997612" cy="664540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147111" y="302776"/>
              <a:ext cx="19828023" cy="2396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0"/>
                </a:lnSpc>
                <a:spcBef>
                  <a:spcPct val="0"/>
                </a:spcBef>
              </a:pPr>
              <a:r>
                <a:rPr lang="en-US" sz="3992" spc="-239">
                  <a:solidFill>
                    <a:srgbClr val="000000"/>
                  </a:solidFill>
                  <a:latin typeface="Space Mono Bold"/>
                </a:rPr>
                <a:t>“range” significa intervalo, neles definimos um intervalo de números que o for vai repetir, nesse caso temos de 1 até 5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496390" y="1828736"/>
            <a:ext cx="7295221" cy="1202431"/>
            <a:chOff x="0" y="0"/>
            <a:chExt cx="9726961" cy="160324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726961" cy="1603241"/>
              <a:chOff x="0" y="0"/>
              <a:chExt cx="1932419" cy="31851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32419" cy="318510"/>
              </a:xfrm>
              <a:custGeom>
                <a:avLst/>
                <a:gdLst/>
                <a:ahLst/>
                <a:cxnLst/>
                <a:rect r="r" b="b" t="t" l="l"/>
                <a:pathLst>
                  <a:path h="318510" w="1932419">
                    <a:moveTo>
                      <a:pt x="67919" y="0"/>
                    </a:moveTo>
                    <a:lnTo>
                      <a:pt x="1864501" y="0"/>
                    </a:lnTo>
                    <a:cubicBezTo>
                      <a:pt x="1902011" y="0"/>
                      <a:pt x="1932419" y="30408"/>
                      <a:pt x="1932419" y="67919"/>
                    </a:cubicBezTo>
                    <a:lnTo>
                      <a:pt x="1932419" y="250591"/>
                    </a:lnTo>
                    <a:cubicBezTo>
                      <a:pt x="1932419" y="268604"/>
                      <a:pt x="1925264" y="285880"/>
                      <a:pt x="1912526" y="298617"/>
                    </a:cubicBezTo>
                    <a:cubicBezTo>
                      <a:pt x="1899789" y="311354"/>
                      <a:pt x="1882514" y="318510"/>
                      <a:pt x="1864501" y="318510"/>
                    </a:cubicBezTo>
                    <a:lnTo>
                      <a:pt x="67919" y="318510"/>
                    </a:lnTo>
                    <a:cubicBezTo>
                      <a:pt x="30408" y="318510"/>
                      <a:pt x="0" y="288102"/>
                      <a:pt x="0" y="250591"/>
                    </a:cubicBezTo>
                    <a:lnTo>
                      <a:pt x="0" y="67919"/>
                    </a:lnTo>
                    <a:cubicBezTo>
                      <a:pt x="0" y="30408"/>
                      <a:pt x="30408" y="0"/>
                      <a:pt x="67919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1932419" cy="347085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71112" y="302776"/>
              <a:ext cx="9584736" cy="79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0"/>
                </a:lnSpc>
                <a:spcBef>
                  <a:spcPct val="0"/>
                </a:spcBef>
              </a:pPr>
              <a:r>
                <a:rPr lang="en-US" sz="3992" spc="-239">
                  <a:solidFill>
                    <a:srgbClr val="000000"/>
                  </a:solidFill>
                  <a:latin typeface="Space Mono Bold"/>
                </a:rPr>
                <a:t>Vamos rodar esse código: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3479115"/>
            <a:ext cx="8147481" cy="5077065"/>
          </a:xfrm>
          <a:custGeom>
            <a:avLst/>
            <a:gdLst/>
            <a:ahLst/>
            <a:cxnLst/>
            <a:rect r="r" b="b" t="t" l="l"/>
            <a:pathLst>
              <a:path h="5077065" w="8147481">
                <a:moveTo>
                  <a:pt x="0" y="0"/>
                </a:moveTo>
                <a:lnTo>
                  <a:pt x="8147481" y="0"/>
                </a:lnTo>
                <a:lnTo>
                  <a:pt x="8147481" y="5077065"/>
                </a:lnTo>
                <a:lnTo>
                  <a:pt x="0" y="5077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419177" y="3327214"/>
            <a:ext cx="8291732" cy="5380867"/>
            <a:chOff x="0" y="0"/>
            <a:chExt cx="2274680" cy="14761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74680" cy="1476139"/>
            </a:xfrm>
            <a:custGeom>
              <a:avLst/>
              <a:gdLst/>
              <a:ahLst/>
              <a:cxnLst/>
              <a:rect r="r" b="b" t="t" l="l"/>
              <a:pathLst>
                <a:path h="1476139" w="2274680">
                  <a:moveTo>
                    <a:pt x="59756" y="0"/>
                  </a:moveTo>
                  <a:lnTo>
                    <a:pt x="2214924" y="0"/>
                  </a:lnTo>
                  <a:cubicBezTo>
                    <a:pt x="2230772" y="0"/>
                    <a:pt x="2245971" y="6296"/>
                    <a:pt x="2257178" y="17502"/>
                  </a:cubicBezTo>
                  <a:cubicBezTo>
                    <a:pt x="2268384" y="28709"/>
                    <a:pt x="2274680" y="43908"/>
                    <a:pt x="2274680" y="59756"/>
                  </a:cubicBezTo>
                  <a:lnTo>
                    <a:pt x="2274680" y="1416383"/>
                  </a:lnTo>
                  <a:cubicBezTo>
                    <a:pt x="2274680" y="1432231"/>
                    <a:pt x="2268384" y="1447431"/>
                    <a:pt x="2257178" y="1458637"/>
                  </a:cubicBezTo>
                  <a:cubicBezTo>
                    <a:pt x="2245971" y="1469844"/>
                    <a:pt x="2230772" y="1476139"/>
                    <a:pt x="2214924" y="1476139"/>
                  </a:cubicBezTo>
                  <a:lnTo>
                    <a:pt x="59756" y="1476139"/>
                  </a:lnTo>
                  <a:cubicBezTo>
                    <a:pt x="43908" y="1476139"/>
                    <a:pt x="28709" y="1469844"/>
                    <a:pt x="17502" y="1458637"/>
                  </a:cubicBezTo>
                  <a:cubicBezTo>
                    <a:pt x="6296" y="1447431"/>
                    <a:pt x="0" y="1432231"/>
                    <a:pt x="0" y="1416383"/>
                  </a:cubicBezTo>
                  <a:lnTo>
                    <a:pt x="0" y="59756"/>
                  </a:lnTo>
                  <a:cubicBezTo>
                    <a:pt x="0" y="43908"/>
                    <a:pt x="6296" y="28709"/>
                    <a:pt x="17502" y="17502"/>
                  </a:cubicBezTo>
                  <a:cubicBezTo>
                    <a:pt x="28709" y="6296"/>
                    <a:pt x="43908" y="0"/>
                    <a:pt x="5975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274680" cy="150471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997186" y="3703255"/>
            <a:ext cx="7135713" cy="462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Veja que o comando se repetiu apenas 4 vezes, isso acontece porque a função range não pega o último número, faz apenas 1,2,3,4. Se quisermos imprimir 5 vezes trocamos o 5 pelo 6 ou o 1 por 0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732233"/>
            <a:ext cx="7629451" cy="5404195"/>
          </a:xfrm>
          <a:custGeom>
            <a:avLst/>
            <a:gdLst/>
            <a:ahLst/>
            <a:cxnLst/>
            <a:rect r="r" b="b" t="t" l="l"/>
            <a:pathLst>
              <a:path h="5404195" w="7629451">
                <a:moveTo>
                  <a:pt x="0" y="0"/>
                </a:moveTo>
                <a:lnTo>
                  <a:pt x="7629451" y="0"/>
                </a:lnTo>
                <a:lnTo>
                  <a:pt x="7629451" y="5404194"/>
                </a:lnTo>
                <a:lnTo>
                  <a:pt x="0" y="5404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2792523"/>
            <a:ext cx="7716509" cy="5343905"/>
          </a:xfrm>
          <a:custGeom>
            <a:avLst/>
            <a:gdLst/>
            <a:ahLst/>
            <a:cxnLst/>
            <a:rect r="r" b="b" t="t" l="l"/>
            <a:pathLst>
              <a:path h="5343905" w="7716509">
                <a:moveTo>
                  <a:pt x="0" y="0"/>
                </a:moveTo>
                <a:lnTo>
                  <a:pt x="7716509" y="0"/>
                </a:lnTo>
                <a:lnTo>
                  <a:pt x="7716509" y="5343904"/>
                </a:lnTo>
                <a:lnTo>
                  <a:pt x="0" y="5343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45206" y="1677460"/>
            <a:ext cx="15339033" cy="1801654"/>
            <a:chOff x="0" y="0"/>
            <a:chExt cx="20452044" cy="240220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0452044" cy="2402206"/>
              <a:chOff x="0" y="0"/>
              <a:chExt cx="4063132" cy="4772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063132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4063132">
                    <a:moveTo>
                      <a:pt x="32302" y="0"/>
                    </a:moveTo>
                    <a:lnTo>
                      <a:pt x="4030830" y="0"/>
                    </a:lnTo>
                    <a:cubicBezTo>
                      <a:pt x="4039397" y="0"/>
                      <a:pt x="4047613" y="3403"/>
                      <a:pt x="4053671" y="9461"/>
                    </a:cubicBezTo>
                    <a:cubicBezTo>
                      <a:pt x="4059729" y="15519"/>
                      <a:pt x="4063132" y="23735"/>
                      <a:pt x="4063132" y="32302"/>
                    </a:cubicBezTo>
                    <a:lnTo>
                      <a:pt x="4063132" y="444935"/>
                    </a:lnTo>
                    <a:cubicBezTo>
                      <a:pt x="4063132" y="453502"/>
                      <a:pt x="4059729" y="461719"/>
                      <a:pt x="4053671" y="467776"/>
                    </a:cubicBezTo>
                    <a:cubicBezTo>
                      <a:pt x="4047613" y="473834"/>
                      <a:pt x="4039397" y="477237"/>
                      <a:pt x="4030830" y="477237"/>
                    </a:cubicBezTo>
                    <a:lnTo>
                      <a:pt x="32302" y="477237"/>
                    </a:lnTo>
                    <a:cubicBezTo>
                      <a:pt x="23735" y="477237"/>
                      <a:pt x="15519" y="473834"/>
                      <a:pt x="9461" y="467776"/>
                    </a:cubicBezTo>
                    <a:cubicBezTo>
                      <a:pt x="3403" y="461719"/>
                      <a:pt x="0" y="453502"/>
                      <a:pt x="0" y="444935"/>
                    </a:cubicBezTo>
                    <a:lnTo>
                      <a:pt x="0" y="32302"/>
                    </a:lnTo>
                    <a:cubicBezTo>
                      <a:pt x="0" y="23735"/>
                      <a:pt x="3403" y="15519"/>
                      <a:pt x="9461" y="9461"/>
                    </a:cubicBezTo>
                    <a:cubicBezTo>
                      <a:pt x="15519" y="3403"/>
                      <a:pt x="23735" y="0"/>
                      <a:pt x="3230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4063132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491743" y="302776"/>
              <a:ext cx="19813300" cy="1597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0"/>
                </a:lnSpc>
                <a:spcBef>
                  <a:spcPct val="0"/>
                </a:spcBef>
              </a:pPr>
              <a:r>
                <a:rPr lang="en-US" sz="3992" spc="-239">
                  <a:solidFill>
                    <a:srgbClr val="000000"/>
                  </a:solidFill>
                  <a:latin typeface="Space Mono Bold"/>
                </a:rPr>
                <a:t>Se for colocado apenas um número “n” no range do for, o  programa vai ter um intervalo de 0 até “n”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996812" y="3774390"/>
            <a:ext cx="6147188" cy="5662680"/>
          </a:xfrm>
          <a:custGeom>
            <a:avLst/>
            <a:gdLst/>
            <a:ahLst/>
            <a:cxnLst/>
            <a:rect r="r" b="b" t="t" l="l"/>
            <a:pathLst>
              <a:path h="5662680" w="6147188">
                <a:moveTo>
                  <a:pt x="0" y="0"/>
                </a:moveTo>
                <a:lnTo>
                  <a:pt x="6147188" y="0"/>
                </a:lnTo>
                <a:lnTo>
                  <a:pt x="6147188" y="5662680"/>
                </a:lnTo>
                <a:lnTo>
                  <a:pt x="0" y="5662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888408" y="4094002"/>
            <a:ext cx="7172795" cy="4334119"/>
            <a:chOff x="0" y="0"/>
            <a:chExt cx="1967721" cy="11889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67721" cy="1188984"/>
            </a:xfrm>
            <a:custGeom>
              <a:avLst/>
              <a:gdLst/>
              <a:ahLst/>
              <a:cxnLst/>
              <a:rect r="r" b="b" t="t" l="l"/>
              <a:pathLst>
                <a:path h="1188984" w="1967721">
                  <a:moveTo>
                    <a:pt x="69078" y="0"/>
                  </a:moveTo>
                  <a:lnTo>
                    <a:pt x="1898643" y="0"/>
                  </a:lnTo>
                  <a:cubicBezTo>
                    <a:pt x="1916963" y="0"/>
                    <a:pt x="1934534" y="7278"/>
                    <a:pt x="1947488" y="20233"/>
                  </a:cubicBezTo>
                  <a:cubicBezTo>
                    <a:pt x="1960443" y="33187"/>
                    <a:pt x="1967721" y="50757"/>
                    <a:pt x="1967721" y="69078"/>
                  </a:cubicBezTo>
                  <a:lnTo>
                    <a:pt x="1967721" y="1119906"/>
                  </a:lnTo>
                  <a:cubicBezTo>
                    <a:pt x="1967721" y="1138226"/>
                    <a:pt x="1960443" y="1155797"/>
                    <a:pt x="1947488" y="1168751"/>
                  </a:cubicBezTo>
                  <a:cubicBezTo>
                    <a:pt x="1934534" y="1181706"/>
                    <a:pt x="1916963" y="1188984"/>
                    <a:pt x="1898643" y="1188984"/>
                  </a:cubicBezTo>
                  <a:lnTo>
                    <a:pt x="69078" y="1188984"/>
                  </a:lnTo>
                  <a:cubicBezTo>
                    <a:pt x="50757" y="1188984"/>
                    <a:pt x="33187" y="1181706"/>
                    <a:pt x="20233" y="1168751"/>
                  </a:cubicBezTo>
                  <a:cubicBezTo>
                    <a:pt x="7278" y="1155797"/>
                    <a:pt x="0" y="1138226"/>
                    <a:pt x="0" y="1119906"/>
                  </a:cubicBezTo>
                  <a:lnTo>
                    <a:pt x="0" y="69078"/>
                  </a:lnTo>
                  <a:cubicBezTo>
                    <a:pt x="0" y="50757"/>
                    <a:pt x="7278" y="33187"/>
                    <a:pt x="20233" y="20233"/>
                  </a:cubicBezTo>
                  <a:cubicBezTo>
                    <a:pt x="33187" y="7278"/>
                    <a:pt x="50757" y="0"/>
                    <a:pt x="6907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967721" cy="121755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134367" y="4563084"/>
            <a:ext cx="6702577" cy="3471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Ele imprime 10 números de 0 a 9, ou seja caso você apenas queira repetir, pode colocar apenas o número de repetições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5806479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vamos revisar o laço de repetição while e começar o laço for: 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03762" y="1677460"/>
            <a:ext cx="15080477" cy="1801654"/>
            <a:chOff x="0" y="0"/>
            <a:chExt cx="20107302" cy="240220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0107302" cy="2402206"/>
              <a:chOff x="0" y="0"/>
              <a:chExt cx="3994644" cy="4772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994644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994644">
                    <a:moveTo>
                      <a:pt x="32856" y="0"/>
                    </a:moveTo>
                    <a:lnTo>
                      <a:pt x="3961788" y="0"/>
                    </a:lnTo>
                    <a:cubicBezTo>
                      <a:pt x="3979934" y="0"/>
                      <a:pt x="3994644" y="14710"/>
                      <a:pt x="3994644" y="32856"/>
                    </a:cubicBezTo>
                    <a:lnTo>
                      <a:pt x="3994644" y="444381"/>
                    </a:lnTo>
                    <a:cubicBezTo>
                      <a:pt x="3994644" y="453095"/>
                      <a:pt x="3991182" y="461452"/>
                      <a:pt x="3985020" y="467614"/>
                    </a:cubicBezTo>
                    <a:cubicBezTo>
                      <a:pt x="3978859" y="473776"/>
                      <a:pt x="3970502" y="477237"/>
                      <a:pt x="3961788" y="477237"/>
                    </a:cubicBezTo>
                    <a:lnTo>
                      <a:pt x="32856" y="477237"/>
                    </a:lnTo>
                    <a:cubicBezTo>
                      <a:pt x="24142" y="477237"/>
                      <a:pt x="15785" y="473776"/>
                      <a:pt x="9623" y="467614"/>
                    </a:cubicBezTo>
                    <a:cubicBezTo>
                      <a:pt x="3462" y="461452"/>
                      <a:pt x="0" y="453095"/>
                      <a:pt x="0" y="444381"/>
                    </a:cubicBezTo>
                    <a:lnTo>
                      <a:pt x="0" y="32856"/>
                    </a:lnTo>
                    <a:cubicBezTo>
                      <a:pt x="0" y="24142"/>
                      <a:pt x="3462" y="15785"/>
                      <a:pt x="9623" y="9623"/>
                    </a:cubicBezTo>
                    <a:cubicBezTo>
                      <a:pt x="15785" y="3462"/>
                      <a:pt x="24142" y="0"/>
                      <a:pt x="3285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3994644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7001" y="302776"/>
              <a:ext cx="19813300" cy="1597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0"/>
                </a:lnSpc>
                <a:spcBef>
                  <a:spcPct val="0"/>
                </a:spcBef>
              </a:pPr>
              <a:r>
                <a:rPr lang="en-US" sz="3992" spc="-239">
                  <a:solidFill>
                    <a:srgbClr val="000000"/>
                  </a:solidFill>
                  <a:latin typeface="Space Mono Bold"/>
                </a:rPr>
                <a:t>Vamos ver a variável “i”, ela nos diz em qual interação do intervalo estamos, veja: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922721" y="3948927"/>
            <a:ext cx="7798794" cy="5257614"/>
          </a:xfrm>
          <a:custGeom>
            <a:avLst/>
            <a:gdLst/>
            <a:ahLst/>
            <a:cxnLst/>
            <a:rect r="r" b="b" t="t" l="l"/>
            <a:pathLst>
              <a:path h="5257614" w="7798794">
                <a:moveTo>
                  <a:pt x="0" y="0"/>
                </a:moveTo>
                <a:lnTo>
                  <a:pt x="7798795" y="0"/>
                </a:lnTo>
                <a:lnTo>
                  <a:pt x="7798795" y="5257614"/>
                </a:lnTo>
                <a:lnTo>
                  <a:pt x="0" y="5257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1071" y="3877433"/>
            <a:ext cx="7353268" cy="4586783"/>
            <a:chOff x="0" y="0"/>
            <a:chExt cx="2017230" cy="12582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17230" cy="1258297"/>
            </a:xfrm>
            <a:custGeom>
              <a:avLst/>
              <a:gdLst/>
              <a:ahLst/>
              <a:cxnLst/>
              <a:rect r="r" b="b" t="t" l="l"/>
              <a:pathLst>
                <a:path h="1258297" w="2017230">
                  <a:moveTo>
                    <a:pt x="67383" y="0"/>
                  </a:moveTo>
                  <a:lnTo>
                    <a:pt x="1949848" y="0"/>
                  </a:lnTo>
                  <a:cubicBezTo>
                    <a:pt x="1967719" y="0"/>
                    <a:pt x="1984858" y="7099"/>
                    <a:pt x="1997494" y="19736"/>
                  </a:cubicBezTo>
                  <a:cubicBezTo>
                    <a:pt x="2010131" y="32373"/>
                    <a:pt x="2017230" y="49512"/>
                    <a:pt x="2017230" y="67383"/>
                  </a:cubicBezTo>
                  <a:lnTo>
                    <a:pt x="2017230" y="1190915"/>
                  </a:lnTo>
                  <a:cubicBezTo>
                    <a:pt x="2017230" y="1208786"/>
                    <a:pt x="2010131" y="1225925"/>
                    <a:pt x="1997494" y="1238561"/>
                  </a:cubicBezTo>
                  <a:cubicBezTo>
                    <a:pt x="1984858" y="1251198"/>
                    <a:pt x="1967719" y="1258297"/>
                    <a:pt x="1949848" y="1258297"/>
                  </a:cubicBezTo>
                  <a:lnTo>
                    <a:pt x="67383" y="1258297"/>
                  </a:lnTo>
                  <a:cubicBezTo>
                    <a:pt x="49512" y="1258297"/>
                    <a:pt x="32373" y="1251198"/>
                    <a:pt x="19736" y="1238561"/>
                  </a:cubicBezTo>
                  <a:cubicBezTo>
                    <a:pt x="7099" y="1225925"/>
                    <a:pt x="0" y="1208786"/>
                    <a:pt x="0" y="1190915"/>
                  </a:cubicBezTo>
                  <a:lnTo>
                    <a:pt x="0" y="67383"/>
                  </a:lnTo>
                  <a:cubicBezTo>
                    <a:pt x="0" y="49512"/>
                    <a:pt x="7099" y="32373"/>
                    <a:pt x="19736" y="19736"/>
                  </a:cubicBezTo>
                  <a:cubicBezTo>
                    <a:pt x="32373" y="7099"/>
                    <a:pt x="49512" y="0"/>
                    <a:pt x="6738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017230" cy="128687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387031" y="4346516"/>
            <a:ext cx="6702577" cy="3471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O i percorre o intervalo de 1 a 6, mas também podemos fazer o i começar de outro número como 3 e terminar em outro número como 7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47504" y="1773315"/>
            <a:ext cx="8192992" cy="5508678"/>
          </a:xfrm>
          <a:custGeom>
            <a:avLst/>
            <a:gdLst/>
            <a:ahLst/>
            <a:cxnLst/>
            <a:rect r="r" b="b" t="t" l="l"/>
            <a:pathLst>
              <a:path h="5508678" w="8192992">
                <a:moveTo>
                  <a:pt x="0" y="0"/>
                </a:moveTo>
                <a:lnTo>
                  <a:pt x="8192992" y="0"/>
                </a:lnTo>
                <a:lnTo>
                  <a:pt x="8192992" y="5508678"/>
                </a:lnTo>
                <a:lnTo>
                  <a:pt x="0" y="5508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78823" y="7674520"/>
            <a:ext cx="15080477" cy="1801654"/>
            <a:chOff x="0" y="0"/>
            <a:chExt cx="20107302" cy="240220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0107302" cy="2402206"/>
              <a:chOff x="0" y="0"/>
              <a:chExt cx="3994644" cy="47723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994644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994644">
                    <a:moveTo>
                      <a:pt x="32856" y="0"/>
                    </a:moveTo>
                    <a:lnTo>
                      <a:pt x="3961788" y="0"/>
                    </a:lnTo>
                    <a:cubicBezTo>
                      <a:pt x="3979934" y="0"/>
                      <a:pt x="3994644" y="14710"/>
                      <a:pt x="3994644" y="32856"/>
                    </a:cubicBezTo>
                    <a:lnTo>
                      <a:pt x="3994644" y="444381"/>
                    </a:lnTo>
                    <a:cubicBezTo>
                      <a:pt x="3994644" y="453095"/>
                      <a:pt x="3991182" y="461452"/>
                      <a:pt x="3985020" y="467614"/>
                    </a:cubicBezTo>
                    <a:cubicBezTo>
                      <a:pt x="3978859" y="473776"/>
                      <a:pt x="3970502" y="477237"/>
                      <a:pt x="3961788" y="477237"/>
                    </a:cubicBezTo>
                    <a:lnTo>
                      <a:pt x="32856" y="477237"/>
                    </a:lnTo>
                    <a:cubicBezTo>
                      <a:pt x="24142" y="477237"/>
                      <a:pt x="15785" y="473776"/>
                      <a:pt x="9623" y="467614"/>
                    </a:cubicBezTo>
                    <a:cubicBezTo>
                      <a:pt x="3462" y="461452"/>
                      <a:pt x="0" y="453095"/>
                      <a:pt x="0" y="444381"/>
                    </a:cubicBezTo>
                    <a:lnTo>
                      <a:pt x="0" y="32856"/>
                    </a:lnTo>
                    <a:cubicBezTo>
                      <a:pt x="0" y="24142"/>
                      <a:pt x="3462" y="15785"/>
                      <a:pt x="9623" y="9623"/>
                    </a:cubicBezTo>
                    <a:cubicBezTo>
                      <a:pt x="15785" y="3462"/>
                      <a:pt x="24142" y="0"/>
                      <a:pt x="3285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994644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147001" y="302776"/>
              <a:ext cx="19813300" cy="1597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90"/>
                </a:lnSpc>
                <a:spcBef>
                  <a:spcPct val="0"/>
                </a:spcBef>
              </a:pPr>
              <a:r>
                <a:rPr lang="en-US" sz="3992" spc="-239">
                  <a:solidFill>
                    <a:srgbClr val="000000"/>
                  </a:solidFill>
                  <a:latin typeface="Space Mono Bold"/>
                </a:rPr>
                <a:t>Mas e se quisermos fazer um for que vai de 10 a 0? Como fazemos?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03720" y="1633451"/>
            <a:ext cx="14280561" cy="1706089"/>
            <a:chOff x="0" y="0"/>
            <a:chExt cx="19040748" cy="227478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9040748" cy="2274785"/>
              <a:chOff x="0" y="0"/>
              <a:chExt cx="3994644" cy="4772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994644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994644">
                    <a:moveTo>
                      <a:pt x="32856" y="0"/>
                    </a:moveTo>
                    <a:lnTo>
                      <a:pt x="3961788" y="0"/>
                    </a:lnTo>
                    <a:cubicBezTo>
                      <a:pt x="3979934" y="0"/>
                      <a:pt x="3994644" y="14710"/>
                      <a:pt x="3994644" y="32856"/>
                    </a:cubicBezTo>
                    <a:lnTo>
                      <a:pt x="3994644" y="444381"/>
                    </a:lnTo>
                    <a:cubicBezTo>
                      <a:pt x="3994644" y="453095"/>
                      <a:pt x="3991182" y="461452"/>
                      <a:pt x="3985020" y="467614"/>
                    </a:cubicBezTo>
                    <a:cubicBezTo>
                      <a:pt x="3978859" y="473776"/>
                      <a:pt x="3970502" y="477237"/>
                      <a:pt x="3961788" y="477237"/>
                    </a:cubicBezTo>
                    <a:lnTo>
                      <a:pt x="32856" y="477237"/>
                    </a:lnTo>
                    <a:cubicBezTo>
                      <a:pt x="24142" y="477237"/>
                      <a:pt x="15785" y="473776"/>
                      <a:pt x="9623" y="467614"/>
                    </a:cubicBezTo>
                    <a:cubicBezTo>
                      <a:pt x="3462" y="461452"/>
                      <a:pt x="0" y="453095"/>
                      <a:pt x="0" y="444381"/>
                    </a:cubicBezTo>
                    <a:lnTo>
                      <a:pt x="0" y="32856"/>
                    </a:lnTo>
                    <a:cubicBezTo>
                      <a:pt x="0" y="24142"/>
                      <a:pt x="3462" y="15785"/>
                      <a:pt x="9623" y="9623"/>
                    </a:cubicBezTo>
                    <a:cubicBezTo>
                      <a:pt x="15785" y="3462"/>
                      <a:pt x="24142" y="0"/>
                      <a:pt x="3285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3994644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39204" y="286716"/>
              <a:ext cx="18762340" cy="1513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Se tentarmos fazer o for de 10 a 0 não irá funcionar como queremos, devemos definir o passo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289363" y="3848138"/>
            <a:ext cx="9709274" cy="2013209"/>
          </a:xfrm>
          <a:custGeom>
            <a:avLst/>
            <a:gdLst/>
            <a:ahLst/>
            <a:cxnLst/>
            <a:rect r="r" b="b" t="t" l="l"/>
            <a:pathLst>
              <a:path h="2013209" w="9709274">
                <a:moveTo>
                  <a:pt x="0" y="0"/>
                </a:moveTo>
                <a:lnTo>
                  <a:pt x="9709274" y="0"/>
                </a:lnTo>
                <a:lnTo>
                  <a:pt x="9709274" y="2013209"/>
                </a:lnTo>
                <a:lnTo>
                  <a:pt x="0" y="20132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238561" y="4069682"/>
            <a:ext cx="1073818" cy="107381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C03027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003720" y="6321976"/>
            <a:ext cx="14280561" cy="1706089"/>
            <a:chOff x="0" y="0"/>
            <a:chExt cx="19040748" cy="227478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9040748" cy="2274785"/>
              <a:chOff x="0" y="0"/>
              <a:chExt cx="3994644" cy="47723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994644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994644">
                    <a:moveTo>
                      <a:pt x="32856" y="0"/>
                    </a:moveTo>
                    <a:lnTo>
                      <a:pt x="3961788" y="0"/>
                    </a:lnTo>
                    <a:cubicBezTo>
                      <a:pt x="3979934" y="0"/>
                      <a:pt x="3994644" y="14710"/>
                      <a:pt x="3994644" y="32856"/>
                    </a:cubicBezTo>
                    <a:lnTo>
                      <a:pt x="3994644" y="444381"/>
                    </a:lnTo>
                    <a:cubicBezTo>
                      <a:pt x="3994644" y="453095"/>
                      <a:pt x="3991182" y="461452"/>
                      <a:pt x="3985020" y="467614"/>
                    </a:cubicBezTo>
                    <a:cubicBezTo>
                      <a:pt x="3978859" y="473776"/>
                      <a:pt x="3970502" y="477237"/>
                      <a:pt x="3961788" y="477237"/>
                    </a:cubicBezTo>
                    <a:lnTo>
                      <a:pt x="32856" y="477237"/>
                    </a:lnTo>
                    <a:cubicBezTo>
                      <a:pt x="24142" y="477237"/>
                      <a:pt x="15785" y="473776"/>
                      <a:pt x="9623" y="467614"/>
                    </a:cubicBezTo>
                    <a:cubicBezTo>
                      <a:pt x="3462" y="461452"/>
                      <a:pt x="0" y="453095"/>
                      <a:pt x="0" y="444381"/>
                    </a:cubicBezTo>
                    <a:lnTo>
                      <a:pt x="0" y="32856"/>
                    </a:lnTo>
                    <a:cubicBezTo>
                      <a:pt x="0" y="24142"/>
                      <a:pt x="3462" y="15785"/>
                      <a:pt x="9623" y="9623"/>
                    </a:cubicBezTo>
                    <a:cubicBezTo>
                      <a:pt x="15785" y="3462"/>
                      <a:pt x="24142" y="0"/>
                      <a:pt x="3285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994644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39204" y="286716"/>
              <a:ext cx="18762340" cy="1513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O passo defini o que acontecerá com o número. Vemos aqui que será retirado 1 a cada interação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247313" y="1633451"/>
            <a:ext cx="11793374" cy="1138650"/>
            <a:chOff x="0" y="0"/>
            <a:chExt cx="15724498" cy="15182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5724498" cy="1518200"/>
              <a:chOff x="0" y="0"/>
              <a:chExt cx="3298913" cy="31851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298913" cy="318510"/>
              </a:xfrm>
              <a:custGeom>
                <a:avLst/>
                <a:gdLst/>
                <a:ahLst/>
                <a:cxnLst/>
                <a:rect r="r" b="b" t="t" l="l"/>
                <a:pathLst>
                  <a:path h="318510" w="3298913">
                    <a:moveTo>
                      <a:pt x="39785" y="0"/>
                    </a:moveTo>
                    <a:lnTo>
                      <a:pt x="3259128" y="0"/>
                    </a:lnTo>
                    <a:cubicBezTo>
                      <a:pt x="3281101" y="0"/>
                      <a:pt x="3298913" y="17812"/>
                      <a:pt x="3298913" y="39785"/>
                    </a:cubicBezTo>
                    <a:lnTo>
                      <a:pt x="3298913" y="278725"/>
                    </a:lnTo>
                    <a:cubicBezTo>
                      <a:pt x="3298913" y="300698"/>
                      <a:pt x="3281101" y="318510"/>
                      <a:pt x="3259128" y="318510"/>
                    </a:cubicBezTo>
                    <a:lnTo>
                      <a:pt x="39785" y="318510"/>
                    </a:lnTo>
                    <a:cubicBezTo>
                      <a:pt x="17812" y="318510"/>
                      <a:pt x="0" y="300698"/>
                      <a:pt x="0" y="278725"/>
                    </a:cubicBezTo>
                    <a:lnTo>
                      <a:pt x="0" y="39785"/>
                    </a:lnTo>
                    <a:cubicBezTo>
                      <a:pt x="0" y="17812"/>
                      <a:pt x="17812" y="0"/>
                      <a:pt x="3978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3298913" cy="347085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14959" y="286716"/>
              <a:ext cx="15494579" cy="756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Podemos definir qualquer número como passo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45206" y="3164298"/>
            <a:ext cx="6291403" cy="5650046"/>
          </a:xfrm>
          <a:custGeom>
            <a:avLst/>
            <a:gdLst/>
            <a:ahLst/>
            <a:cxnLst/>
            <a:rect r="r" b="b" t="t" l="l"/>
            <a:pathLst>
              <a:path h="5650046" w="6291403">
                <a:moveTo>
                  <a:pt x="0" y="0"/>
                </a:moveTo>
                <a:lnTo>
                  <a:pt x="6291402" y="0"/>
                </a:lnTo>
                <a:lnTo>
                  <a:pt x="6291402" y="5650046"/>
                </a:lnTo>
                <a:lnTo>
                  <a:pt x="0" y="5650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649821" y="3125842"/>
            <a:ext cx="7634460" cy="4616976"/>
          </a:xfrm>
          <a:custGeom>
            <a:avLst/>
            <a:gdLst/>
            <a:ahLst/>
            <a:cxnLst/>
            <a:rect r="r" b="b" t="t" l="l"/>
            <a:pathLst>
              <a:path h="4616976" w="7634460">
                <a:moveTo>
                  <a:pt x="0" y="0"/>
                </a:moveTo>
                <a:lnTo>
                  <a:pt x="7634459" y="0"/>
                </a:lnTo>
                <a:lnTo>
                  <a:pt x="7634459" y="4616976"/>
                </a:lnTo>
                <a:lnTo>
                  <a:pt x="0" y="4616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7954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162311" y="8095243"/>
            <a:ext cx="8609479" cy="1138650"/>
            <a:chOff x="0" y="0"/>
            <a:chExt cx="11479305" cy="151820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1479305" cy="1518200"/>
              <a:chOff x="0" y="0"/>
              <a:chExt cx="2408295" cy="31851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408295" cy="318510"/>
              </a:xfrm>
              <a:custGeom>
                <a:avLst/>
                <a:gdLst/>
                <a:ahLst/>
                <a:cxnLst/>
                <a:rect r="r" b="b" t="t" l="l"/>
                <a:pathLst>
                  <a:path h="318510" w="2408295">
                    <a:moveTo>
                      <a:pt x="54498" y="0"/>
                    </a:moveTo>
                    <a:lnTo>
                      <a:pt x="2353797" y="0"/>
                    </a:lnTo>
                    <a:cubicBezTo>
                      <a:pt x="2383895" y="0"/>
                      <a:pt x="2408295" y="24400"/>
                      <a:pt x="2408295" y="54498"/>
                    </a:cubicBezTo>
                    <a:lnTo>
                      <a:pt x="2408295" y="264012"/>
                    </a:lnTo>
                    <a:cubicBezTo>
                      <a:pt x="2408295" y="294110"/>
                      <a:pt x="2383895" y="318510"/>
                      <a:pt x="2353797" y="318510"/>
                    </a:cubicBezTo>
                    <a:lnTo>
                      <a:pt x="54498" y="318510"/>
                    </a:lnTo>
                    <a:cubicBezTo>
                      <a:pt x="24400" y="318510"/>
                      <a:pt x="0" y="294110"/>
                      <a:pt x="0" y="264012"/>
                    </a:cubicBezTo>
                    <a:lnTo>
                      <a:pt x="0" y="54498"/>
                    </a:lnTo>
                    <a:cubicBezTo>
                      <a:pt x="0" y="24400"/>
                      <a:pt x="24400" y="0"/>
                      <a:pt x="5449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28575"/>
                <a:ext cx="2408295" cy="347085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83923" y="286716"/>
              <a:ext cx="11311458" cy="756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Aqui estamos indo de 2 em 2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247313" y="2554515"/>
            <a:ext cx="11793374" cy="1706089"/>
            <a:chOff x="0" y="0"/>
            <a:chExt cx="15724498" cy="227478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5724498" cy="2274785"/>
              <a:chOff x="0" y="0"/>
              <a:chExt cx="3298913" cy="4772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298913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298913">
                    <a:moveTo>
                      <a:pt x="39785" y="0"/>
                    </a:moveTo>
                    <a:lnTo>
                      <a:pt x="3259128" y="0"/>
                    </a:lnTo>
                    <a:cubicBezTo>
                      <a:pt x="3281101" y="0"/>
                      <a:pt x="3298913" y="17812"/>
                      <a:pt x="3298913" y="39785"/>
                    </a:cubicBezTo>
                    <a:lnTo>
                      <a:pt x="3298913" y="437452"/>
                    </a:lnTo>
                    <a:cubicBezTo>
                      <a:pt x="3298913" y="459425"/>
                      <a:pt x="3281101" y="477237"/>
                      <a:pt x="3259128" y="477237"/>
                    </a:cubicBezTo>
                    <a:lnTo>
                      <a:pt x="39785" y="477237"/>
                    </a:lnTo>
                    <a:cubicBezTo>
                      <a:pt x="17812" y="477237"/>
                      <a:pt x="0" y="459425"/>
                      <a:pt x="0" y="437452"/>
                    </a:cubicBezTo>
                    <a:lnTo>
                      <a:pt x="0" y="39785"/>
                    </a:lnTo>
                    <a:cubicBezTo>
                      <a:pt x="0" y="17812"/>
                      <a:pt x="17812" y="0"/>
                      <a:pt x="39785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3298913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14959" y="286716"/>
              <a:ext cx="15494579" cy="1513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Vamos ver alguns exemplos do que podemos fazer com o for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LAÇO DE REPETIÇÃO FOR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38007" y="5434330"/>
            <a:ext cx="14011987" cy="2273528"/>
            <a:chOff x="0" y="0"/>
            <a:chExt cx="18682649" cy="303137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8682649" cy="3031371"/>
              <a:chOff x="0" y="0"/>
              <a:chExt cx="3919517" cy="63596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919517" cy="635965"/>
              </a:xfrm>
              <a:custGeom>
                <a:avLst/>
                <a:gdLst/>
                <a:ahLst/>
                <a:cxnLst/>
                <a:rect r="r" b="b" t="t" l="l"/>
                <a:pathLst>
                  <a:path h="635965" w="3919517">
                    <a:moveTo>
                      <a:pt x="33486" y="0"/>
                    </a:moveTo>
                    <a:lnTo>
                      <a:pt x="3886031" y="0"/>
                    </a:lnTo>
                    <a:cubicBezTo>
                      <a:pt x="3904524" y="0"/>
                      <a:pt x="3919517" y="14992"/>
                      <a:pt x="3919517" y="33486"/>
                    </a:cubicBezTo>
                    <a:lnTo>
                      <a:pt x="3919517" y="602479"/>
                    </a:lnTo>
                    <a:cubicBezTo>
                      <a:pt x="3919517" y="611360"/>
                      <a:pt x="3915988" y="619877"/>
                      <a:pt x="3909709" y="626157"/>
                    </a:cubicBezTo>
                    <a:cubicBezTo>
                      <a:pt x="3903429" y="632437"/>
                      <a:pt x="3894912" y="635965"/>
                      <a:pt x="3886031" y="635965"/>
                    </a:cubicBezTo>
                    <a:lnTo>
                      <a:pt x="33486" y="635965"/>
                    </a:lnTo>
                    <a:cubicBezTo>
                      <a:pt x="24605" y="635965"/>
                      <a:pt x="16088" y="632437"/>
                      <a:pt x="9808" y="626157"/>
                    </a:cubicBezTo>
                    <a:cubicBezTo>
                      <a:pt x="3528" y="619877"/>
                      <a:pt x="0" y="611360"/>
                      <a:pt x="0" y="602479"/>
                    </a:cubicBezTo>
                    <a:lnTo>
                      <a:pt x="0" y="33486"/>
                    </a:lnTo>
                    <a:cubicBezTo>
                      <a:pt x="0" y="24605"/>
                      <a:pt x="3528" y="16088"/>
                      <a:pt x="9808" y="9808"/>
                    </a:cubicBezTo>
                    <a:cubicBezTo>
                      <a:pt x="16088" y="3528"/>
                      <a:pt x="24605" y="0"/>
                      <a:pt x="3348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3919517" cy="664540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6586" y="286716"/>
              <a:ext cx="18409477" cy="2269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É importante praticarmos várias vezes para entendermos como funciona a estrutura de repetição for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19025" y="1641247"/>
            <a:ext cx="13695481" cy="1706089"/>
            <a:chOff x="0" y="0"/>
            <a:chExt cx="18260641" cy="227478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8260641" cy="2274785"/>
              <a:chOff x="0" y="0"/>
              <a:chExt cx="3830982" cy="4772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830982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830982">
                    <a:moveTo>
                      <a:pt x="34260" y="0"/>
                    </a:moveTo>
                    <a:lnTo>
                      <a:pt x="3796722" y="0"/>
                    </a:lnTo>
                    <a:cubicBezTo>
                      <a:pt x="3805808" y="0"/>
                      <a:pt x="3814522" y="3609"/>
                      <a:pt x="3820947" y="10034"/>
                    </a:cubicBezTo>
                    <a:cubicBezTo>
                      <a:pt x="3827372" y="16459"/>
                      <a:pt x="3830982" y="25173"/>
                      <a:pt x="3830982" y="34260"/>
                    </a:cubicBezTo>
                    <a:lnTo>
                      <a:pt x="3830982" y="442978"/>
                    </a:lnTo>
                    <a:cubicBezTo>
                      <a:pt x="3830982" y="461899"/>
                      <a:pt x="3815643" y="477237"/>
                      <a:pt x="3796722" y="477237"/>
                    </a:cubicBezTo>
                    <a:lnTo>
                      <a:pt x="34260" y="477237"/>
                    </a:lnTo>
                    <a:cubicBezTo>
                      <a:pt x="25173" y="477237"/>
                      <a:pt x="16459" y="473628"/>
                      <a:pt x="10034" y="467203"/>
                    </a:cubicBezTo>
                    <a:cubicBezTo>
                      <a:pt x="3609" y="460778"/>
                      <a:pt x="0" y="452064"/>
                      <a:pt x="0" y="442978"/>
                    </a:cubicBezTo>
                    <a:lnTo>
                      <a:pt x="0" y="34260"/>
                    </a:lnTo>
                    <a:cubicBezTo>
                      <a:pt x="0" y="25173"/>
                      <a:pt x="3609" y="16459"/>
                      <a:pt x="10034" y="10034"/>
                    </a:cubicBezTo>
                    <a:cubicBezTo>
                      <a:pt x="16459" y="3609"/>
                      <a:pt x="25173" y="0"/>
                      <a:pt x="342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3830982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33501" y="286716"/>
              <a:ext cx="17993640" cy="1513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Podemos pedir para o usuário entrar com um número e utilizar no for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434328" y="3607794"/>
            <a:ext cx="11064875" cy="6140168"/>
          </a:xfrm>
          <a:custGeom>
            <a:avLst/>
            <a:gdLst/>
            <a:ahLst/>
            <a:cxnLst/>
            <a:rect r="r" b="b" t="t" l="l"/>
            <a:pathLst>
              <a:path h="6140168" w="11064875">
                <a:moveTo>
                  <a:pt x="0" y="0"/>
                </a:moveTo>
                <a:lnTo>
                  <a:pt x="11064875" y="0"/>
                </a:lnTo>
                <a:lnTo>
                  <a:pt x="11064875" y="6140168"/>
                </a:lnTo>
                <a:lnTo>
                  <a:pt x="0" y="6140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EXEMPLOS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19025" y="1641247"/>
            <a:ext cx="13695481" cy="1706089"/>
            <a:chOff x="0" y="0"/>
            <a:chExt cx="18260641" cy="227478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8260641" cy="2274785"/>
              <a:chOff x="0" y="0"/>
              <a:chExt cx="3830982" cy="4772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830982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830982">
                    <a:moveTo>
                      <a:pt x="34260" y="0"/>
                    </a:moveTo>
                    <a:lnTo>
                      <a:pt x="3796722" y="0"/>
                    </a:lnTo>
                    <a:cubicBezTo>
                      <a:pt x="3805808" y="0"/>
                      <a:pt x="3814522" y="3609"/>
                      <a:pt x="3820947" y="10034"/>
                    </a:cubicBezTo>
                    <a:cubicBezTo>
                      <a:pt x="3827372" y="16459"/>
                      <a:pt x="3830982" y="25173"/>
                      <a:pt x="3830982" y="34260"/>
                    </a:cubicBezTo>
                    <a:lnTo>
                      <a:pt x="3830982" y="442978"/>
                    </a:lnTo>
                    <a:cubicBezTo>
                      <a:pt x="3830982" y="461899"/>
                      <a:pt x="3815643" y="477237"/>
                      <a:pt x="3796722" y="477237"/>
                    </a:cubicBezTo>
                    <a:lnTo>
                      <a:pt x="34260" y="477237"/>
                    </a:lnTo>
                    <a:cubicBezTo>
                      <a:pt x="25173" y="477237"/>
                      <a:pt x="16459" y="473628"/>
                      <a:pt x="10034" y="467203"/>
                    </a:cubicBezTo>
                    <a:cubicBezTo>
                      <a:pt x="3609" y="460778"/>
                      <a:pt x="0" y="452064"/>
                      <a:pt x="0" y="442978"/>
                    </a:cubicBezTo>
                    <a:lnTo>
                      <a:pt x="0" y="34260"/>
                    </a:lnTo>
                    <a:cubicBezTo>
                      <a:pt x="0" y="25173"/>
                      <a:pt x="3609" y="16459"/>
                      <a:pt x="10034" y="10034"/>
                    </a:cubicBezTo>
                    <a:cubicBezTo>
                      <a:pt x="16459" y="3609"/>
                      <a:pt x="25173" y="0"/>
                      <a:pt x="342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3830982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33501" y="286716"/>
              <a:ext cx="17993640" cy="1513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Podemos pedir para o usuário digitar números e fazer a soma deles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770835" y="3604511"/>
            <a:ext cx="10391861" cy="5751953"/>
          </a:xfrm>
          <a:custGeom>
            <a:avLst/>
            <a:gdLst/>
            <a:ahLst/>
            <a:cxnLst/>
            <a:rect r="r" b="b" t="t" l="l"/>
            <a:pathLst>
              <a:path h="5751953" w="10391861">
                <a:moveTo>
                  <a:pt x="0" y="0"/>
                </a:moveTo>
                <a:lnTo>
                  <a:pt x="10391861" y="0"/>
                </a:lnTo>
                <a:lnTo>
                  <a:pt x="10391861" y="5751953"/>
                </a:lnTo>
                <a:lnTo>
                  <a:pt x="0" y="5751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EXEMPLOS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19025" y="1641247"/>
            <a:ext cx="13695481" cy="1706089"/>
            <a:chOff x="0" y="0"/>
            <a:chExt cx="18260641" cy="227478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8260641" cy="2274785"/>
              <a:chOff x="0" y="0"/>
              <a:chExt cx="3830982" cy="47723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830982" cy="477237"/>
              </a:xfrm>
              <a:custGeom>
                <a:avLst/>
                <a:gdLst/>
                <a:ahLst/>
                <a:cxnLst/>
                <a:rect r="r" b="b" t="t" l="l"/>
                <a:pathLst>
                  <a:path h="477237" w="3830982">
                    <a:moveTo>
                      <a:pt x="34260" y="0"/>
                    </a:moveTo>
                    <a:lnTo>
                      <a:pt x="3796722" y="0"/>
                    </a:lnTo>
                    <a:cubicBezTo>
                      <a:pt x="3805808" y="0"/>
                      <a:pt x="3814522" y="3609"/>
                      <a:pt x="3820947" y="10034"/>
                    </a:cubicBezTo>
                    <a:cubicBezTo>
                      <a:pt x="3827372" y="16459"/>
                      <a:pt x="3830982" y="25173"/>
                      <a:pt x="3830982" y="34260"/>
                    </a:cubicBezTo>
                    <a:lnTo>
                      <a:pt x="3830982" y="442978"/>
                    </a:lnTo>
                    <a:cubicBezTo>
                      <a:pt x="3830982" y="461899"/>
                      <a:pt x="3815643" y="477237"/>
                      <a:pt x="3796722" y="477237"/>
                    </a:cubicBezTo>
                    <a:lnTo>
                      <a:pt x="34260" y="477237"/>
                    </a:lnTo>
                    <a:cubicBezTo>
                      <a:pt x="25173" y="477237"/>
                      <a:pt x="16459" y="473628"/>
                      <a:pt x="10034" y="467203"/>
                    </a:cubicBezTo>
                    <a:cubicBezTo>
                      <a:pt x="3609" y="460778"/>
                      <a:pt x="0" y="452064"/>
                      <a:pt x="0" y="442978"/>
                    </a:cubicBezTo>
                    <a:lnTo>
                      <a:pt x="0" y="34260"/>
                    </a:lnTo>
                    <a:cubicBezTo>
                      <a:pt x="0" y="25173"/>
                      <a:pt x="3609" y="16459"/>
                      <a:pt x="10034" y="10034"/>
                    </a:cubicBezTo>
                    <a:cubicBezTo>
                      <a:pt x="16459" y="3609"/>
                      <a:pt x="25173" y="0"/>
                      <a:pt x="342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28575"/>
                <a:ext cx="3830982" cy="505812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33501" y="286716"/>
              <a:ext cx="17993640" cy="1513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36"/>
                </a:lnSpc>
                <a:spcBef>
                  <a:spcPct val="0"/>
                </a:spcBef>
              </a:pPr>
              <a:r>
                <a:rPr lang="en-US" sz="3780" spc="-226">
                  <a:solidFill>
                    <a:srgbClr val="000000"/>
                  </a:solidFill>
                  <a:latin typeface="Space Mono Bold"/>
                </a:rPr>
                <a:t>Podemos imprimir apenas os números pares ou ímpares de um intervalo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49754" y="5205792"/>
            <a:ext cx="7976029" cy="2142293"/>
          </a:xfrm>
          <a:custGeom>
            <a:avLst/>
            <a:gdLst/>
            <a:ahLst/>
            <a:cxnLst/>
            <a:rect r="r" b="b" t="t" l="l"/>
            <a:pathLst>
              <a:path h="2142293" w="7976029">
                <a:moveTo>
                  <a:pt x="0" y="0"/>
                </a:moveTo>
                <a:lnTo>
                  <a:pt x="7976029" y="0"/>
                </a:lnTo>
                <a:lnTo>
                  <a:pt x="7976029" y="2142293"/>
                </a:lnTo>
                <a:lnTo>
                  <a:pt x="0" y="2142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175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630431" y="4236111"/>
            <a:ext cx="4573974" cy="1198219"/>
            <a:chOff x="0" y="0"/>
            <a:chExt cx="6098632" cy="159762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6098632" cy="1597625"/>
              <a:chOff x="0" y="0"/>
              <a:chExt cx="1254783" cy="32870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254783" cy="328709"/>
              </a:xfrm>
              <a:custGeom>
                <a:avLst/>
                <a:gdLst/>
                <a:ahLst/>
                <a:cxnLst/>
                <a:rect r="r" b="b" t="t" l="l"/>
                <a:pathLst>
                  <a:path h="328709" w="1254783">
                    <a:moveTo>
                      <a:pt x="108327" y="0"/>
                    </a:moveTo>
                    <a:lnTo>
                      <a:pt x="1146457" y="0"/>
                    </a:lnTo>
                    <a:cubicBezTo>
                      <a:pt x="1175187" y="0"/>
                      <a:pt x="1202740" y="11413"/>
                      <a:pt x="1223055" y="31728"/>
                    </a:cubicBezTo>
                    <a:cubicBezTo>
                      <a:pt x="1243370" y="52043"/>
                      <a:pt x="1254783" y="79597"/>
                      <a:pt x="1254783" y="108327"/>
                    </a:cubicBezTo>
                    <a:lnTo>
                      <a:pt x="1254783" y="220382"/>
                    </a:lnTo>
                    <a:cubicBezTo>
                      <a:pt x="1254783" y="249112"/>
                      <a:pt x="1243370" y="276665"/>
                      <a:pt x="1223055" y="296981"/>
                    </a:cubicBezTo>
                    <a:cubicBezTo>
                      <a:pt x="1202740" y="317296"/>
                      <a:pt x="1175187" y="328709"/>
                      <a:pt x="1146457" y="328709"/>
                    </a:cubicBezTo>
                    <a:lnTo>
                      <a:pt x="108327" y="328709"/>
                    </a:lnTo>
                    <a:cubicBezTo>
                      <a:pt x="79597" y="328709"/>
                      <a:pt x="52043" y="317296"/>
                      <a:pt x="31728" y="296981"/>
                    </a:cubicBezTo>
                    <a:cubicBezTo>
                      <a:pt x="11413" y="276665"/>
                      <a:pt x="0" y="249112"/>
                      <a:pt x="0" y="220382"/>
                    </a:cubicBezTo>
                    <a:lnTo>
                      <a:pt x="0" y="108327"/>
                    </a:lnTo>
                    <a:cubicBezTo>
                      <a:pt x="0" y="79597"/>
                      <a:pt x="11413" y="52043"/>
                      <a:pt x="31728" y="31728"/>
                    </a:cubicBezTo>
                    <a:cubicBezTo>
                      <a:pt x="52043" y="11413"/>
                      <a:pt x="79597" y="0"/>
                      <a:pt x="108327" y="0"/>
                    </a:cubicBezTo>
                    <a:close/>
                  </a:path>
                </a:pathLst>
              </a:custGeom>
              <a:solidFill>
                <a:srgbClr val="3777FF"/>
              </a:solidFill>
              <a:ln w="666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254783" cy="357284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28366" y="413081"/>
              <a:ext cx="5641900" cy="771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  <a:spcBef>
                  <a:spcPct val="0"/>
                </a:spcBef>
              </a:pPr>
              <a:r>
                <a:rPr lang="en-US" sz="3854" spc="-231">
                  <a:solidFill>
                    <a:srgbClr val="000000"/>
                  </a:solidFill>
                  <a:latin typeface="Space Mono Bold"/>
                </a:rPr>
                <a:t>Números pares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042288" y="5273262"/>
            <a:ext cx="8217012" cy="2074823"/>
          </a:xfrm>
          <a:custGeom>
            <a:avLst/>
            <a:gdLst/>
            <a:ahLst/>
            <a:cxnLst/>
            <a:rect r="r" b="b" t="t" l="l"/>
            <a:pathLst>
              <a:path h="2074823" w="8217012">
                <a:moveTo>
                  <a:pt x="0" y="0"/>
                </a:moveTo>
                <a:lnTo>
                  <a:pt x="8217012" y="0"/>
                </a:lnTo>
                <a:lnTo>
                  <a:pt x="8217012" y="2074823"/>
                </a:lnTo>
                <a:lnTo>
                  <a:pt x="0" y="20748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80" t="0" r="-168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434328" y="335938"/>
            <a:ext cx="11419344" cy="104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63"/>
              </a:lnSpc>
              <a:spcBef>
                <a:spcPct val="0"/>
              </a:spcBef>
            </a:pPr>
            <a:r>
              <a:rPr lang="en-US" sz="5553" spc="-571">
                <a:solidFill>
                  <a:srgbClr val="F7AC16"/>
                </a:solidFill>
                <a:latin typeface="Bugaki Italics"/>
              </a:rPr>
              <a:t>EXEMPLOS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863807" y="4236111"/>
            <a:ext cx="4573974" cy="1198219"/>
            <a:chOff x="0" y="0"/>
            <a:chExt cx="6098632" cy="159762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098632" cy="1597625"/>
              <a:chOff x="0" y="0"/>
              <a:chExt cx="1254783" cy="328709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254783" cy="328709"/>
              </a:xfrm>
              <a:custGeom>
                <a:avLst/>
                <a:gdLst/>
                <a:ahLst/>
                <a:cxnLst/>
                <a:rect r="r" b="b" t="t" l="l"/>
                <a:pathLst>
                  <a:path h="328709" w="1254783">
                    <a:moveTo>
                      <a:pt x="108327" y="0"/>
                    </a:moveTo>
                    <a:lnTo>
                      <a:pt x="1146457" y="0"/>
                    </a:lnTo>
                    <a:cubicBezTo>
                      <a:pt x="1175187" y="0"/>
                      <a:pt x="1202740" y="11413"/>
                      <a:pt x="1223055" y="31728"/>
                    </a:cubicBezTo>
                    <a:cubicBezTo>
                      <a:pt x="1243370" y="52043"/>
                      <a:pt x="1254783" y="79597"/>
                      <a:pt x="1254783" y="108327"/>
                    </a:cubicBezTo>
                    <a:lnTo>
                      <a:pt x="1254783" y="220382"/>
                    </a:lnTo>
                    <a:cubicBezTo>
                      <a:pt x="1254783" y="249112"/>
                      <a:pt x="1243370" y="276665"/>
                      <a:pt x="1223055" y="296981"/>
                    </a:cubicBezTo>
                    <a:cubicBezTo>
                      <a:pt x="1202740" y="317296"/>
                      <a:pt x="1175187" y="328709"/>
                      <a:pt x="1146457" y="328709"/>
                    </a:cubicBezTo>
                    <a:lnTo>
                      <a:pt x="108327" y="328709"/>
                    </a:lnTo>
                    <a:cubicBezTo>
                      <a:pt x="79597" y="328709"/>
                      <a:pt x="52043" y="317296"/>
                      <a:pt x="31728" y="296981"/>
                    </a:cubicBezTo>
                    <a:cubicBezTo>
                      <a:pt x="11413" y="276665"/>
                      <a:pt x="0" y="249112"/>
                      <a:pt x="0" y="220382"/>
                    </a:cubicBezTo>
                    <a:lnTo>
                      <a:pt x="0" y="108327"/>
                    </a:lnTo>
                    <a:cubicBezTo>
                      <a:pt x="0" y="79597"/>
                      <a:pt x="11413" y="52043"/>
                      <a:pt x="31728" y="31728"/>
                    </a:cubicBezTo>
                    <a:cubicBezTo>
                      <a:pt x="52043" y="11413"/>
                      <a:pt x="79597" y="0"/>
                      <a:pt x="108327" y="0"/>
                    </a:cubicBezTo>
                    <a:close/>
                  </a:path>
                </a:pathLst>
              </a:custGeom>
              <a:solidFill>
                <a:srgbClr val="3777FF"/>
              </a:solidFill>
              <a:ln w="6667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1254783" cy="357284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28366" y="413081"/>
              <a:ext cx="5641900" cy="771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5"/>
                </a:lnSpc>
                <a:spcBef>
                  <a:spcPct val="0"/>
                </a:spcBef>
              </a:pPr>
              <a:r>
                <a:rPr lang="en-US" sz="3854" spc="-231">
                  <a:solidFill>
                    <a:srgbClr val="000000"/>
                  </a:solidFill>
                  <a:latin typeface="Space Mono Bold"/>
                </a:rPr>
                <a:t>Números ímpares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59928" y="2162869"/>
            <a:ext cx="15968144" cy="6540538"/>
            <a:chOff x="0" y="0"/>
            <a:chExt cx="3322499" cy="13608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2499" cy="1360893"/>
            </a:xfrm>
            <a:custGeom>
              <a:avLst/>
              <a:gdLst/>
              <a:ahLst/>
              <a:cxnLst/>
              <a:rect r="r" b="b" t="t" l="l"/>
              <a:pathLst>
                <a:path h="1360893" w="3322499">
                  <a:moveTo>
                    <a:pt x="24727" y="0"/>
                  </a:moveTo>
                  <a:lnTo>
                    <a:pt x="3297772" y="0"/>
                  </a:lnTo>
                  <a:cubicBezTo>
                    <a:pt x="3304330" y="0"/>
                    <a:pt x="3310619" y="2605"/>
                    <a:pt x="3315257" y="7242"/>
                  </a:cubicBezTo>
                  <a:cubicBezTo>
                    <a:pt x="3319893" y="11879"/>
                    <a:pt x="3322499" y="18169"/>
                    <a:pt x="3322499" y="24727"/>
                  </a:cubicBezTo>
                  <a:lnTo>
                    <a:pt x="3322499" y="1336166"/>
                  </a:lnTo>
                  <a:cubicBezTo>
                    <a:pt x="3322499" y="1342724"/>
                    <a:pt x="3319893" y="1349013"/>
                    <a:pt x="3315257" y="1353651"/>
                  </a:cubicBezTo>
                  <a:cubicBezTo>
                    <a:pt x="3310619" y="1358288"/>
                    <a:pt x="3304330" y="1360893"/>
                    <a:pt x="3297772" y="1360893"/>
                  </a:cubicBezTo>
                  <a:lnTo>
                    <a:pt x="24727" y="1360893"/>
                  </a:lnTo>
                  <a:cubicBezTo>
                    <a:pt x="11070" y="1360893"/>
                    <a:pt x="0" y="1349822"/>
                    <a:pt x="0" y="1336166"/>
                  </a:cubicBezTo>
                  <a:lnTo>
                    <a:pt x="0" y="24727"/>
                  </a:lnTo>
                  <a:cubicBezTo>
                    <a:pt x="0" y="18169"/>
                    <a:pt x="2605" y="11879"/>
                    <a:pt x="7242" y="7242"/>
                  </a:cubicBezTo>
                  <a:cubicBezTo>
                    <a:pt x="11879" y="2605"/>
                    <a:pt x="18169" y="0"/>
                    <a:pt x="247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22499" cy="1398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2193" y="2334792"/>
            <a:ext cx="14823614" cy="613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Imagine que você irá ganhar uma mesada de R$14,00 por semana, e por curiosidade, quer rodar um código para calcular o quanto de mesada irá juntar em 12 semanas.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Após executar esse código, qual vai ser o valor da variável "mesada", após 12 semanas?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a) 154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b) 176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c) 168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d) 182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e) Nenhuma das anteriores</a:t>
            </a:r>
          </a:p>
          <a:p>
            <a:pPr algn="ctr">
              <a:lnSpc>
                <a:spcPts val="4083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9065" y="5143500"/>
            <a:ext cx="6295191" cy="2694128"/>
          </a:xfrm>
          <a:custGeom>
            <a:avLst/>
            <a:gdLst/>
            <a:ahLst/>
            <a:cxnLst/>
            <a:rect r="r" b="b" t="t" l="l"/>
            <a:pathLst>
              <a:path h="2694128" w="6295191">
                <a:moveTo>
                  <a:pt x="0" y="0"/>
                </a:moveTo>
                <a:lnTo>
                  <a:pt x="6295191" y="0"/>
                </a:lnTo>
                <a:lnTo>
                  <a:pt x="6295191" y="2694128"/>
                </a:lnTo>
                <a:lnTo>
                  <a:pt x="0" y="269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527" y="2673460"/>
            <a:ext cx="15384946" cy="2121276"/>
            <a:chOff x="0" y="0"/>
            <a:chExt cx="3322499" cy="4581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2499" cy="458106"/>
            </a:xfrm>
            <a:custGeom>
              <a:avLst/>
              <a:gdLst/>
              <a:ahLst/>
              <a:cxnLst/>
              <a:rect r="r" b="b" t="t" l="l"/>
              <a:pathLst>
                <a:path h="458106" w="3322499">
                  <a:moveTo>
                    <a:pt x="25664" y="0"/>
                  </a:moveTo>
                  <a:lnTo>
                    <a:pt x="3296835" y="0"/>
                  </a:lnTo>
                  <a:cubicBezTo>
                    <a:pt x="3303641" y="0"/>
                    <a:pt x="3310169" y="2704"/>
                    <a:pt x="3314982" y="7517"/>
                  </a:cubicBezTo>
                  <a:cubicBezTo>
                    <a:pt x="3319795" y="12330"/>
                    <a:pt x="3322499" y="18857"/>
                    <a:pt x="3322499" y="25664"/>
                  </a:cubicBezTo>
                  <a:lnTo>
                    <a:pt x="3322499" y="432442"/>
                  </a:lnTo>
                  <a:cubicBezTo>
                    <a:pt x="3322499" y="439249"/>
                    <a:pt x="3319795" y="445776"/>
                    <a:pt x="3314982" y="450589"/>
                  </a:cubicBezTo>
                  <a:cubicBezTo>
                    <a:pt x="3310169" y="455402"/>
                    <a:pt x="3303641" y="458106"/>
                    <a:pt x="3296835" y="458106"/>
                  </a:cubicBezTo>
                  <a:lnTo>
                    <a:pt x="25664" y="458106"/>
                  </a:lnTo>
                  <a:cubicBezTo>
                    <a:pt x="18857" y="458106"/>
                    <a:pt x="12330" y="455402"/>
                    <a:pt x="7517" y="450589"/>
                  </a:cubicBezTo>
                  <a:cubicBezTo>
                    <a:pt x="2704" y="445776"/>
                    <a:pt x="0" y="439249"/>
                    <a:pt x="0" y="432442"/>
                  </a:cubicBezTo>
                  <a:lnTo>
                    <a:pt x="0" y="25664"/>
                  </a:lnTo>
                  <a:cubicBezTo>
                    <a:pt x="0" y="18857"/>
                    <a:pt x="2704" y="12330"/>
                    <a:pt x="7517" y="7517"/>
                  </a:cubicBezTo>
                  <a:cubicBezTo>
                    <a:pt x="12330" y="2704"/>
                    <a:pt x="18857" y="0"/>
                    <a:pt x="25664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22499" cy="496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206589" y="5725484"/>
            <a:ext cx="11874821" cy="1987742"/>
          </a:xfrm>
          <a:custGeom>
            <a:avLst/>
            <a:gdLst/>
            <a:ahLst/>
            <a:cxnLst/>
            <a:rect r="r" b="b" t="t" l="l"/>
            <a:pathLst>
              <a:path h="1987742" w="11874821">
                <a:moveTo>
                  <a:pt x="0" y="0"/>
                </a:moveTo>
                <a:lnTo>
                  <a:pt x="11874822" y="0"/>
                </a:lnTo>
                <a:lnTo>
                  <a:pt x="11874822" y="1987742"/>
                </a:lnTo>
                <a:lnTo>
                  <a:pt x="0" y="19877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1527" y="2902627"/>
            <a:ext cx="15384946" cy="159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027">
                <a:solidFill>
                  <a:srgbClr val="1C2130"/>
                </a:solidFill>
                <a:latin typeface="Space Mono Bold"/>
              </a:rPr>
              <a:t>Abaixo há um código para imprimir a tabuada de um número dado pelo usuário, mas ele está incompleto. Complete-o substituindo onde há "--X--" pelo necessário para fazer o código funcionar: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893239"/>
            <a:ext cx="7847392" cy="2745921"/>
            <a:chOff x="0" y="0"/>
            <a:chExt cx="2514832" cy="8799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14833" cy="879978"/>
            </a:xfrm>
            <a:custGeom>
              <a:avLst/>
              <a:gdLst/>
              <a:ahLst/>
              <a:cxnLst/>
              <a:rect r="r" b="b" t="t" l="l"/>
              <a:pathLst>
                <a:path h="879978" w="2514833">
                  <a:moveTo>
                    <a:pt x="63140" y="0"/>
                  </a:moveTo>
                  <a:lnTo>
                    <a:pt x="2451693" y="0"/>
                  </a:lnTo>
                  <a:cubicBezTo>
                    <a:pt x="2468438" y="0"/>
                    <a:pt x="2484498" y="6652"/>
                    <a:pt x="2496339" y="18493"/>
                  </a:cubicBezTo>
                  <a:cubicBezTo>
                    <a:pt x="2508180" y="30334"/>
                    <a:pt x="2514833" y="46394"/>
                    <a:pt x="2514833" y="63140"/>
                  </a:cubicBezTo>
                  <a:lnTo>
                    <a:pt x="2514833" y="816838"/>
                  </a:lnTo>
                  <a:cubicBezTo>
                    <a:pt x="2514833" y="833584"/>
                    <a:pt x="2508180" y="849644"/>
                    <a:pt x="2496339" y="861485"/>
                  </a:cubicBezTo>
                  <a:cubicBezTo>
                    <a:pt x="2484498" y="873326"/>
                    <a:pt x="2468438" y="879978"/>
                    <a:pt x="2451693" y="879978"/>
                  </a:cubicBezTo>
                  <a:lnTo>
                    <a:pt x="63140" y="879978"/>
                  </a:lnTo>
                  <a:cubicBezTo>
                    <a:pt x="46394" y="879978"/>
                    <a:pt x="30334" y="873326"/>
                    <a:pt x="18493" y="861485"/>
                  </a:cubicBezTo>
                  <a:cubicBezTo>
                    <a:pt x="6652" y="849644"/>
                    <a:pt x="0" y="833584"/>
                    <a:pt x="0" y="816838"/>
                  </a:cubicBezTo>
                  <a:lnTo>
                    <a:pt x="0" y="63140"/>
                  </a:lnTo>
                  <a:cubicBezTo>
                    <a:pt x="0" y="46394"/>
                    <a:pt x="6652" y="30334"/>
                    <a:pt x="18493" y="18493"/>
                  </a:cubicBezTo>
                  <a:cubicBezTo>
                    <a:pt x="30334" y="6652"/>
                    <a:pt x="46394" y="0"/>
                    <a:pt x="63140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514832" cy="908553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11908" y="1893239"/>
            <a:ext cx="7847392" cy="2745921"/>
            <a:chOff x="0" y="0"/>
            <a:chExt cx="1832233" cy="641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32233" cy="641126"/>
            </a:xfrm>
            <a:custGeom>
              <a:avLst/>
              <a:gdLst/>
              <a:ahLst/>
              <a:cxnLst/>
              <a:rect r="r" b="b" t="t" l="l"/>
              <a:pathLst>
                <a:path h="641126" w="1832233">
                  <a:moveTo>
                    <a:pt x="50315" y="0"/>
                  </a:moveTo>
                  <a:lnTo>
                    <a:pt x="1781918" y="0"/>
                  </a:lnTo>
                  <a:cubicBezTo>
                    <a:pt x="1795263" y="0"/>
                    <a:pt x="1808060" y="5301"/>
                    <a:pt x="1817496" y="14737"/>
                  </a:cubicBezTo>
                  <a:cubicBezTo>
                    <a:pt x="1826932" y="24173"/>
                    <a:pt x="1832233" y="36970"/>
                    <a:pt x="1832233" y="50315"/>
                  </a:cubicBezTo>
                  <a:lnTo>
                    <a:pt x="1832233" y="590811"/>
                  </a:lnTo>
                  <a:cubicBezTo>
                    <a:pt x="1832233" y="618599"/>
                    <a:pt x="1809706" y="641126"/>
                    <a:pt x="1781918" y="641126"/>
                  </a:cubicBezTo>
                  <a:lnTo>
                    <a:pt x="50315" y="641126"/>
                  </a:lnTo>
                  <a:cubicBezTo>
                    <a:pt x="36970" y="641126"/>
                    <a:pt x="24173" y="635825"/>
                    <a:pt x="14737" y="626389"/>
                  </a:cubicBezTo>
                  <a:cubicBezTo>
                    <a:pt x="5301" y="616953"/>
                    <a:pt x="0" y="604156"/>
                    <a:pt x="0" y="590811"/>
                  </a:cubicBezTo>
                  <a:lnTo>
                    <a:pt x="0" y="50315"/>
                  </a:lnTo>
                  <a:cubicBezTo>
                    <a:pt x="0" y="22527"/>
                    <a:pt x="22527" y="0"/>
                    <a:pt x="50315" y="0"/>
                  </a:cubicBezTo>
                  <a:close/>
                </a:path>
              </a:pathLst>
            </a:custGeom>
            <a:solidFill>
              <a:srgbClr val="F7AC16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832233" cy="669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742740" y="5306929"/>
            <a:ext cx="4802520" cy="2934873"/>
          </a:xfrm>
          <a:custGeom>
            <a:avLst/>
            <a:gdLst/>
            <a:ahLst/>
            <a:cxnLst/>
            <a:rect r="r" b="b" t="t" l="l"/>
            <a:pathLst>
              <a:path h="2934873" w="4802520">
                <a:moveTo>
                  <a:pt x="0" y="0"/>
                </a:moveTo>
                <a:lnTo>
                  <a:pt x="4802520" y="0"/>
                </a:lnTo>
                <a:lnTo>
                  <a:pt x="4802520" y="2934874"/>
                </a:lnTo>
                <a:lnTo>
                  <a:pt x="0" y="2934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35026" y="5761916"/>
            <a:ext cx="2020467" cy="722317"/>
          </a:xfrm>
          <a:custGeom>
            <a:avLst/>
            <a:gdLst/>
            <a:ahLst/>
            <a:cxnLst/>
            <a:rect r="r" b="b" t="t" l="l"/>
            <a:pathLst>
              <a:path h="722317" w="2020467">
                <a:moveTo>
                  <a:pt x="0" y="0"/>
                </a:moveTo>
                <a:lnTo>
                  <a:pt x="2020468" y="0"/>
                </a:lnTo>
                <a:lnTo>
                  <a:pt x="2020468" y="722317"/>
                </a:lnTo>
                <a:lnTo>
                  <a:pt x="0" y="722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3116" y="2266075"/>
            <a:ext cx="7358559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A0A0A"/>
                </a:solidFill>
                <a:latin typeface="Space Mono Bold"/>
              </a:rPr>
              <a:t>Já vimos que uma estrutura de repetição pode ser usada para executar um bloco de código várias vezes.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64380" y="2275600"/>
            <a:ext cx="7542449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spc="-186">
                <a:solidFill>
                  <a:srgbClr val="0A0A0A"/>
                </a:solidFill>
                <a:latin typeface="Space Mono Bold"/>
              </a:rPr>
              <a:t>No exemplo abaixo, já visto na úlitma aula, o loop vai executar o </a:t>
            </a:r>
          </a:p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  <a:r>
              <a:rPr lang="en-US" sz="3100" spc="-186">
                <a:solidFill>
                  <a:srgbClr val="0A0A0A"/>
                </a:solidFill>
                <a:latin typeface="Space Mono Bold"/>
              </a:rPr>
              <a:t>código enquanto a variável contador for menor ou igual que 5.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55494" y="6436608"/>
            <a:ext cx="5197167" cy="2537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2"/>
              </a:lnSpc>
            </a:pPr>
            <a:r>
              <a:rPr lang="en-US" sz="2922">
                <a:solidFill>
                  <a:srgbClr val="FFFFFF"/>
                </a:solidFill>
                <a:latin typeface="Open Sans Extra Bold"/>
              </a:rPr>
              <a:t>A CADA ITERAÇÃO, OU VEZ QUE O CÓDIGO FOR EXECUTADO, </a:t>
            </a:r>
          </a:p>
          <a:p>
            <a:pPr algn="ctr">
              <a:lnSpc>
                <a:spcPts val="4092"/>
              </a:lnSpc>
              <a:spcBef>
                <a:spcPct val="0"/>
              </a:spcBef>
            </a:pPr>
            <a:r>
              <a:rPr lang="en-US" sz="2922">
                <a:solidFill>
                  <a:srgbClr val="FFFFFF"/>
                </a:solidFill>
                <a:latin typeface="Open Sans Extra Bold"/>
              </a:rPr>
              <a:t>A VARIÁVEL CONTADOR É INCREMENTADA EM 1 ( + 1)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84452" y="8343483"/>
            <a:ext cx="87190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https://forms.gle/2kQNXBoHtzM2LjKE9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Contem para gente o que você achou da aula de hoje: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750977" y="1839073"/>
            <a:ext cx="10786045" cy="3304427"/>
            <a:chOff x="0" y="0"/>
            <a:chExt cx="3456575" cy="10589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56575" cy="1058961"/>
            </a:xfrm>
            <a:custGeom>
              <a:avLst/>
              <a:gdLst/>
              <a:ahLst/>
              <a:cxnLst/>
              <a:rect r="r" b="b" t="t" l="l"/>
              <a:pathLst>
                <a:path h="1058961" w="3456575">
                  <a:moveTo>
                    <a:pt x="45937" y="0"/>
                  </a:moveTo>
                  <a:lnTo>
                    <a:pt x="3410637" y="0"/>
                  </a:lnTo>
                  <a:cubicBezTo>
                    <a:pt x="3436008" y="0"/>
                    <a:pt x="3456575" y="20567"/>
                    <a:pt x="3456575" y="45937"/>
                  </a:cubicBezTo>
                  <a:lnTo>
                    <a:pt x="3456575" y="1013024"/>
                  </a:lnTo>
                  <a:cubicBezTo>
                    <a:pt x="3456575" y="1038394"/>
                    <a:pt x="3436008" y="1058961"/>
                    <a:pt x="3410637" y="1058961"/>
                  </a:cubicBezTo>
                  <a:lnTo>
                    <a:pt x="45937" y="1058961"/>
                  </a:lnTo>
                  <a:cubicBezTo>
                    <a:pt x="20567" y="1058961"/>
                    <a:pt x="0" y="1038394"/>
                    <a:pt x="0" y="1013024"/>
                  </a:cubicBezTo>
                  <a:lnTo>
                    <a:pt x="0" y="45937"/>
                  </a:lnTo>
                  <a:cubicBezTo>
                    <a:pt x="0" y="20567"/>
                    <a:pt x="20567" y="0"/>
                    <a:pt x="4593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56575" cy="1087536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940716" y="5629275"/>
            <a:ext cx="6406568" cy="3701573"/>
          </a:xfrm>
          <a:custGeom>
            <a:avLst/>
            <a:gdLst/>
            <a:ahLst/>
            <a:cxnLst/>
            <a:rect r="r" b="b" t="t" l="l"/>
            <a:pathLst>
              <a:path h="3701573" w="6406568">
                <a:moveTo>
                  <a:pt x="0" y="0"/>
                </a:moveTo>
                <a:lnTo>
                  <a:pt x="6406568" y="0"/>
                </a:lnTo>
                <a:lnTo>
                  <a:pt x="6406568" y="3701573"/>
                </a:lnTo>
                <a:lnTo>
                  <a:pt x="0" y="3701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771144">
            <a:off x="4349987" y="5484208"/>
            <a:ext cx="1408967" cy="1757947"/>
          </a:xfrm>
          <a:custGeom>
            <a:avLst/>
            <a:gdLst/>
            <a:ahLst/>
            <a:cxnLst/>
            <a:rect r="r" b="b" t="t" l="l"/>
            <a:pathLst>
              <a:path h="1757947" w="1408967">
                <a:moveTo>
                  <a:pt x="0" y="0"/>
                </a:moveTo>
                <a:lnTo>
                  <a:pt x="1408967" y="0"/>
                </a:lnTo>
                <a:lnTo>
                  <a:pt x="1408967" y="1757947"/>
                </a:lnTo>
                <a:lnTo>
                  <a:pt x="0" y="17579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1644131" y="8452201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1" y="0"/>
                </a:lnTo>
                <a:lnTo>
                  <a:pt x="1935041" y="1347493"/>
                </a:lnTo>
                <a:lnTo>
                  <a:pt x="0" y="13474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32484" y="2231030"/>
            <a:ext cx="10423032" cy="240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239">
                <a:solidFill>
                  <a:srgbClr val="000000"/>
                </a:solidFill>
                <a:latin typeface="Space Mono Bold"/>
              </a:rPr>
              <a:t>Vamos ver agora como o loop While e suas variáveis se comportam durante a execução. Usaremos o código abaixo como exemplo.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932826"/>
            <a:ext cx="4244227" cy="186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1"/>
              </a:lnSpc>
              <a:spcBef>
                <a:spcPct val="0"/>
              </a:spcBef>
            </a:pPr>
            <a:r>
              <a:rPr lang="en-US" sz="3593">
                <a:solidFill>
                  <a:srgbClr val="FFFFFF"/>
                </a:solidFill>
                <a:latin typeface="Open Sans Extra Bold"/>
              </a:rPr>
              <a:t>QUAL DEVE SER A SAÍDA DESSE CÓDIGO?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32569" y="7582925"/>
            <a:ext cx="4910793" cy="244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796">
                <a:solidFill>
                  <a:srgbClr val="FFFFFF"/>
                </a:solidFill>
                <a:latin typeface="Open Sans Extra Bold"/>
              </a:rPr>
              <a:t>NO PROXIMO SLIDE VEREMOS OS </a:t>
            </a:r>
          </a:p>
          <a:p>
            <a:pPr algn="ctr">
              <a:lnSpc>
                <a:spcPts val="3914"/>
              </a:lnSpc>
            </a:pPr>
            <a:r>
              <a:rPr lang="en-US" sz="2796">
                <a:solidFill>
                  <a:srgbClr val="FFFFFF"/>
                </a:solidFill>
                <a:latin typeface="Open Sans Extra Bold"/>
              </a:rPr>
              <a:t>VALORES DE CADA VARIÁVEL</a:t>
            </a:r>
          </a:p>
          <a:p>
            <a:pPr algn="ctr">
              <a:lnSpc>
                <a:spcPts val="3914"/>
              </a:lnSpc>
              <a:spcBef>
                <a:spcPct val="0"/>
              </a:spcBef>
            </a:pPr>
            <a:r>
              <a:rPr lang="en-US" sz="2796">
                <a:solidFill>
                  <a:srgbClr val="FFFFFF"/>
                </a:solidFill>
                <a:latin typeface="Open Sans Extra Bold"/>
              </a:rPr>
              <a:t> DURANTE AS ITERAÇÕES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274638"/>
            <a:ext cx="7692595" cy="4717283"/>
          </a:xfrm>
          <a:custGeom>
            <a:avLst/>
            <a:gdLst/>
            <a:ahLst/>
            <a:cxnLst/>
            <a:rect r="r" b="b" t="t" l="l"/>
            <a:pathLst>
              <a:path h="4717283" w="7692595">
                <a:moveTo>
                  <a:pt x="0" y="0"/>
                </a:moveTo>
                <a:lnTo>
                  <a:pt x="7692595" y="0"/>
                </a:lnTo>
                <a:lnTo>
                  <a:pt x="7692595" y="4717283"/>
                </a:lnTo>
                <a:lnTo>
                  <a:pt x="0" y="4717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134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2276016" y="3092543"/>
          <a:ext cx="3961299" cy="3545718"/>
        </p:xfrm>
        <a:graphic>
          <a:graphicData uri="http://schemas.openxmlformats.org/drawingml/2006/table">
            <a:tbl>
              <a:tblPr/>
              <a:tblGrid>
                <a:gridCol w="1980649"/>
                <a:gridCol w="1980649"/>
              </a:tblGrid>
              <a:tr h="17728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contador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7728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8100000">
            <a:off x="13628459" y="6920525"/>
            <a:ext cx="2382137" cy="677400"/>
          </a:xfrm>
          <a:custGeom>
            <a:avLst/>
            <a:gdLst/>
            <a:ahLst/>
            <a:cxnLst/>
            <a:rect r="r" b="b" t="t" l="l"/>
            <a:pathLst>
              <a:path h="677400" w="2382137">
                <a:moveTo>
                  <a:pt x="0" y="0"/>
                </a:moveTo>
                <a:lnTo>
                  <a:pt x="2382137" y="0"/>
                </a:lnTo>
                <a:lnTo>
                  <a:pt x="2382137" y="677400"/>
                </a:lnTo>
                <a:lnTo>
                  <a:pt x="0" y="67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564380" y="7400996"/>
            <a:ext cx="4173438" cy="112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1"/>
              </a:lnSpc>
            </a:pPr>
            <a:r>
              <a:rPr lang="en-US" sz="3279">
                <a:solidFill>
                  <a:srgbClr val="FFFFFF"/>
                </a:solidFill>
                <a:latin typeface="Open Sans Extra Bold"/>
              </a:rPr>
              <a:t>numero x contador</a:t>
            </a:r>
          </a:p>
          <a:p>
            <a:pPr algn="ctr">
              <a:lnSpc>
                <a:spcPts val="4591"/>
              </a:lnSpc>
              <a:spcBef>
                <a:spcPct val="0"/>
              </a:spcBef>
            </a:pPr>
            <a:r>
              <a:rPr lang="en-US" sz="3279">
                <a:solidFill>
                  <a:srgbClr val="FFFFFF"/>
                </a:solidFill>
                <a:latin typeface="Open Sans Extra Bold"/>
              </a:rPr>
              <a:t>(2 x 1)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73302" y="3135608"/>
            <a:ext cx="7497169" cy="4597443"/>
          </a:xfrm>
          <a:custGeom>
            <a:avLst/>
            <a:gdLst/>
            <a:ahLst/>
            <a:cxnLst/>
            <a:rect r="r" b="b" t="t" l="l"/>
            <a:pathLst>
              <a:path h="4597443" w="7497169">
                <a:moveTo>
                  <a:pt x="0" y="0"/>
                </a:moveTo>
                <a:lnTo>
                  <a:pt x="7497169" y="0"/>
                </a:lnTo>
                <a:lnTo>
                  <a:pt x="7497169" y="4597443"/>
                </a:lnTo>
                <a:lnTo>
                  <a:pt x="0" y="45974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134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9924981" y="2494675"/>
          <a:ext cx="6707194" cy="3626735"/>
        </p:xfrm>
        <a:graphic>
          <a:graphicData uri="http://schemas.openxmlformats.org/drawingml/2006/table">
            <a:tbl>
              <a:tblPr/>
              <a:tblGrid>
                <a:gridCol w="2595710"/>
                <a:gridCol w="2093761"/>
                <a:gridCol w="2017722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contador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-1759082">
            <a:off x="15227227" y="5881545"/>
            <a:ext cx="1628221" cy="1854081"/>
          </a:xfrm>
          <a:custGeom>
            <a:avLst/>
            <a:gdLst/>
            <a:ahLst/>
            <a:cxnLst/>
            <a:rect r="r" b="b" t="t" l="l"/>
            <a:pathLst>
              <a:path h="1854081" w="1628221">
                <a:moveTo>
                  <a:pt x="0" y="0"/>
                </a:moveTo>
                <a:lnTo>
                  <a:pt x="1628221" y="0"/>
                </a:lnTo>
                <a:lnTo>
                  <a:pt x="1628221" y="1854081"/>
                </a:lnTo>
                <a:lnTo>
                  <a:pt x="0" y="18540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15914" y="6760960"/>
            <a:ext cx="5303911" cy="1956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7"/>
              </a:lnSpc>
              <a:spcBef>
                <a:spcPct val="0"/>
              </a:spcBef>
            </a:pPr>
            <a:r>
              <a:rPr lang="en-US" sz="2833">
                <a:solidFill>
                  <a:srgbClr val="FFFFFF"/>
                </a:solidFill>
                <a:latin typeface="Open Sans Extra Bold"/>
              </a:rPr>
              <a:t>O CÓDIGO É EXECUTADO NOVAMENTE, AGORA COM </a:t>
            </a:r>
            <a:r>
              <a:rPr lang="en-US" sz="2833">
                <a:solidFill>
                  <a:srgbClr val="C03027"/>
                </a:solidFill>
                <a:latin typeface="Open Sans Extra Bold"/>
              </a:rPr>
              <a:t>contador </a:t>
            </a:r>
            <a:r>
              <a:rPr lang="en-US" sz="2833">
                <a:solidFill>
                  <a:srgbClr val="FFFFFF"/>
                </a:solidFill>
                <a:latin typeface="Open Sans Extra Bold"/>
              </a:rPr>
              <a:t>COM VALOR 2, LOGO temp = 2 x 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82525" y="3277243"/>
            <a:ext cx="6625767" cy="4063079"/>
          </a:xfrm>
          <a:custGeom>
            <a:avLst/>
            <a:gdLst/>
            <a:ahLst/>
            <a:cxnLst/>
            <a:rect r="r" b="b" t="t" l="l"/>
            <a:pathLst>
              <a:path h="4063079" w="6625767">
                <a:moveTo>
                  <a:pt x="0" y="0"/>
                </a:moveTo>
                <a:lnTo>
                  <a:pt x="6625767" y="0"/>
                </a:lnTo>
                <a:lnTo>
                  <a:pt x="6625767" y="4063079"/>
                </a:lnTo>
                <a:lnTo>
                  <a:pt x="0" y="4063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134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8459052" y="2780425"/>
          <a:ext cx="8295008" cy="3626735"/>
        </p:xfrm>
        <a:graphic>
          <a:graphicData uri="http://schemas.openxmlformats.org/drawingml/2006/table">
            <a:tbl>
              <a:tblPr/>
              <a:tblGrid>
                <a:gridCol w="2073752"/>
                <a:gridCol w="2073752"/>
                <a:gridCol w="2073752"/>
                <a:gridCol w="2073752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contador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9774981">
            <a:off x="14082309" y="6447218"/>
            <a:ext cx="2663086" cy="1501012"/>
          </a:xfrm>
          <a:custGeom>
            <a:avLst/>
            <a:gdLst/>
            <a:ahLst/>
            <a:cxnLst/>
            <a:rect r="r" b="b" t="t" l="l"/>
            <a:pathLst>
              <a:path h="1501012" w="2663086">
                <a:moveTo>
                  <a:pt x="0" y="0"/>
                </a:moveTo>
                <a:lnTo>
                  <a:pt x="2663087" y="0"/>
                </a:lnTo>
                <a:lnTo>
                  <a:pt x="2663087" y="1501012"/>
                </a:lnTo>
                <a:lnTo>
                  <a:pt x="0" y="1501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242786" y="7037185"/>
            <a:ext cx="4811111" cy="2187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  <a:spcBef>
                <a:spcPct val="0"/>
              </a:spcBef>
            </a:pPr>
            <a:r>
              <a:rPr lang="en-US" sz="3133">
                <a:solidFill>
                  <a:srgbClr val="FFFFFF"/>
                </a:solidFill>
                <a:latin typeface="Open Sans Extra Bold"/>
              </a:rPr>
              <a:t>CÓDIGO É EXECUTADO NOVAMENTE, COM UM NOVO VALOR PARA </a:t>
            </a:r>
            <a:r>
              <a:rPr lang="en-US" sz="3133">
                <a:solidFill>
                  <a:srgbClr val="C03027"/>
                </a:solidFill>
                <a:latin typeface="Open Sans Extra Bold"/>
              </a:rPr>
              <a:t>contador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671808" y="2027950"/>
            <a:ext cx="6944384" cy="3802577"/>
          </a:xfrm>
          <a:custGeom>
            <a:avLst/>
            <a:gdLst/>
            <a:ahLst/>
            <a:cxnLst/>
            <a:rect r="r" b="b" t="t" l="l"/>
            <a:pathLst>
              <a:path h="3802577" w="6944384">
                <a:moveTo>
                  <a:pt x="0" y="0"/>
                </a:moveTo>
                <a:lnTo>
                  <a:pt x="6944384" y="0"/>
                </a:lnTo>
                <a:lnTo>
                  <a:pt x="6944384" y="3802577"/>
                </a:lnTo>
                <a:lnTo>
                  <a:pt x="0" y="3802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757" r="0" b="-2757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550907" y="6078547"/>
          <a:ext cx="11391954" cy="3626735"/>
        </p:xfrm>
        <a:graphic>
          <a:graphicData uri="http://schemas.openxmlformats.org/drawingml/2006/table">
            <a:tbl>
              <a:tblPr/>
              <a:tblGrid>
                <a:gridCol w="2278391"/>
                <a:gridCol w="2278391"/>
                <a:gridCol w="2278391"/>
                <a:gridCol w="2278391"/>
                <a:gridCol w="2278391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contador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13335604" y="6595604"/>
            <a:ext cx="1089869" cy="476245"/>
          </a:xfrm>
          <a:custGeom>
            <a:avLst/>
            <a:gdLst/>
            <a:ahLst/>
            <a:cxnLst/>
            <a:rect r="r" b="b" t="t" l="l"/>
            <a:pathLst>
              <a:path h="476245" w="1089869">
                <a:moveTo>
                  <a:pt x="0" y="0"/>
                </a:moveTo>
                <a:lnTo>
                  <a:pt x="1089869" y="0"/>
                </a:lnTo>
                <a:lnTo>
                  <a:pt x="1089869" y="476245"/>
                </a:lnTo>
                <a:lnTo>
                  <a:pt x="0" y="4762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4084186" y="6332070"/>
            <a:ext cx="3175114" cy="146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4"/>
              </a:lnSpc>
              <a:spcBef>
                <a:spcPct val="0"/>
              </a:spcBef>
            </a:pPr>
            <a:r>
              <a:rPr lang="en-US" sz="2817">
                <a:solidFill>
                  <a:srgbClr val="FFFFFF"/>
                </a:solidFill>
                <a:latin typeface="Open Sans Extra Bold"/>
              </a:rPr>
              <a:t>VALOR DO </a:t>
            </a:r>
            <a:r>
              <a:rPr lang="en-US" sz="2817">
                <a:solidFill>
                  <a:srgbClr val="3777FF"/>
                </a:solidFill>
                <a:latin typeface="Open Sans Extra Bold"/>
              </a:rPr>
              <a:t>contador</a:t>
            </a:r>
            <a:r>
              <a:rPr lang="en-US" sz="2817">
                <a:solidFill>
                  <a:srgbClr val="FFFFFF"/>
                </a:solidFill>
                <a:latin typeface="Open Sans Extra Bold"/>
              </a:rPr>
              <a:t> INCREMENTADO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4786969" cy="2935483"/>
          </a:xfrm>
          <a:custGeom>
            <a:avLst/>
            <a:gdLst/>
            <a:ahLst/>
            <a:cxnLst/>
            <a:rect r="r" b="b" t="t" l="l"/>
            <a:pathLst>
              <a:path h="2935483" w="4786969">
                <a:moveTo>
                  <a:pt x="0" y="0"/>
                </a:moveTo>
                <a:lnTo>
                  <a:pt x="4786969" y="0"/>
                </a:lnTo>
                <a:lnTo>
                  <a:pt x="4786969" y="2935483"/>
                </a:lnTo>
                <a:lnTo>
                  <a:pt x="0" y="2935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6134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3448023" y="3330132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contador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-5400000">
            <a:off x="9272050" y="2789925"/>
            <a:ext cx="1254533" cy="8734088"/>
          </a:xfrm>
          <a:custGeom>
            <a:avLst/>
            <a:gdLst/>
            <a:ahLst/>
            <a:cxnLst/>
            <a:rect r="r" b="b" t="t" l="l"/>
            <a:pathLst>
              <a:path h="8734088" w="1254533">
                <a:moveTo>
                  <a:pt x="0" y="0"/>
                </a:moveTo>
                <a:lnTo>
                  <a:pt x="1254533" y="0"/>
                </a:lnTo>
                <a:lnTo>
                  <a:pt x="1254533" y="8734088"/>
                </a:lnTo>
                <a:lnTo>
                  <a:pt x="0" y="8734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 - REVISÃO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143309" y="7727085"/>
            <a:ext cx="7421734" cy="21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O CÓDIGO DENTRO DO WHILE É EXECUTADO CADA VEZ COM UM VALOR DE </a:t>
            </a:r>
            <a:r>
              <a:rPr lang="en-US" sz="3113">
                <a:solidFill>
                  <a:srgbClr val="C03027"/>
                </a:solidFill>
                <a:latin typeface="Open Sans Extra Bold"/>
              </a:rPr>
              <a:t>contador</a:t>
            </a:r>
            <a:r>
              <a:rPr lang="en-US" sz="3113">
                <a:solidFill>
                  <a:srgbClr val="FFFFFF"/>
                </a:solidFill>
                <a:latin typeface="Open Sans Extra Bold"/>
              </a:rPr>
              <a:t>, ATÉ QUE O VALOR DE </a:t>
            </a:r>
            <a:r>
              <a:rPr lang="en-US" sz="3113">
                <a:solidFill>
                  <a:srgbClr val="C03027"/>
                </a:solidFill>
                <a:latin typeface="Open Sans Extra Bold"/>
              </a:rPr>
              <a:t>contador </a:t>
            </a:r>
            <a:r>
              <a:rPr lang="en-US" sz="3113">
                <a:solidFill>
                  <a:srgbClr val="FFFFFF"/>
                </a:solidFill>
                <a:latin typeface="Open Sans Extra Bold"/>
              </a:rPr>
              <a:t>SEJA 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39977" y="637530"/>
            <a:ext cx="3298417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 Extra Bold"/>
              </a:rPr>
              <a:t>TODA VEZ ANTES DE EXECUTAR O CÓDIGO, A CONDIÇÃO DO WHILE É VERIFICADA. SE FOR VERDADEIRA, O WHILE DEIXA DE SER EXECUTADO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DAGIbDbQgxI</dc:identifier>
  <dcterms:modified xsi:type="dcterms:W3CDTF">2011-08-01T06:04:30Z</dcterms:modified>
  <cp:revision>1</cp:revision>
  <dc:title>Python - Aula 10</dc:title>
</cp:coreProperties>
</file>