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Bugaki Italics" charset="1" panose="00000000000000000000"/>
      <p:regular r:id="rId29"/>
    </p:embeddedFont>
    <p:embeddedFont>
      <p:font typeface="Space Mono Bold" charset="1" panose="02000809030000020004"/>
      <p:regular r:id="rId30"/>
    </p:embeddedFont>
    <p:embeddedFont>
      <p:font typeface="Space Mono Bold Italics" charset="1" panose="02000809040000090004"/>
      <p:regular r:id="rId31"/>
    </p:embeddedFont>
    <p:embeddedFont>
      <p:font typeface="Open Sans Extra Bold" charset="1" panose="020B09060308040202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31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1712193" y="3132036"/>
            <a:ext cx="14872554" cy="387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6593" spc="-170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PYTHON</a:t>
            </a:r>
          </a:p>
          <a:p>
            <a:pPr algn="ctr">
              <a:lnSpc>
                <a:spcPts val="11640"/>
              </a:lnSpc>
            </a:pPr>
            <a:r>
              <a:rPr lang="en-US" sz="12000" spc="-1236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AULA 12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15863" y="7084060"/>
            <a:ext cx="16443437" cy="1587963"/>
            <a:chOff x="0" y="0"/>
            <a:chExt cx="4355274" cy="4205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55274" cy="420594"/>
            </a:xfrm>
            <a:custGeom>
              <a:avLst/>
              <a:gdLst/>
              <a:ahLst/>
              <a:cxnLst/>
              <a:rect r="r" b="b" t="t" l="l"/>
              <a:pathLst>
                <a:path h="420594" w="4355274">
                  <a:moveTo>
                    <a:pt x="30133" y="0"/>
                  </a:moveTo>
                  <a:lnTo>
                    <a:pt x="4325141" y="0"/>
                  </a:lnTo>
                  <a:cubicBezTo>
                    <a:pt x="4341783" y="0"/>
                    <a:pt x="4355274" y="13491"/>
                    <a:pt x="4355274" y="30133"/>
                  </a:cubicBezTo>
                  <a:lnTo>
                    <a:pt x="4355274" y="390462"/>
                  </a:lnTo>
                  <a:cubicBezTo>
                    <a:pt x="4355274" y="407103"/>
                    <a:pt x="4341783" y="420594"/>
                    <a:pt x="4325141" y="420594"/>
                  </a:cubicBezTo>
                  <a:lnTo>
                    <a:pt x="30133" y="420594"/>
                  </a:lnTo>
                  <a:cubicBezTo>
                    <a:pt x="13491" y="420594"/>
                    <a:pt x="0" y="407103"/>
                    <a:pt x="0" y="390462"/>
                  </a:cubicBezTo>
                  <a:lnTo>
                    <a:pt x="0" y="30133"/>
                  </a:lnTo>
                  <a:cubicBezTo>
                    <a:pt x="0" y="13491"/>
                    <a:pt x="13491" y="0"/>
                    <a:pt x="3013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355274" cy="449169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947306" y="2494675"/>
            <a:ext cx="11920417" cy="1658908"/>
            <a:chOff x="0" y="0"/>
            <a:chExt cx="3157289" cy="43938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157289" cy="439385"/>
            </a:xfrm>
            <a:custGeom>
              <a:avLst/>
              <a:gdLst/>
              <a:ahLst/>
              <a:cxnLst/>
              <a:rect r="r" b="b" t="t" l="l"/>
              <a:pathLst>
                <a:path h="439385" w="3157289">
                  <a:moveTo>
                    <a:pt x="41566" y="0"/>
                  </a:moveTo>
                  <a:lnTo>
                    <a:pt x="3115723" y="0"/>
                  </a:lnTo>
                  <a:cubicBezTo>
                    <a:pt x="3126747" y="0"/>
                    <a:pt x="3137320" y="4379"/>
                    <a:pt x="3145115" y="12174"/>
                  </a:cubicBezTo>
                  <a:cubicBezTo>
                    <a:pt x="3152910" y="19969"/>
                    <a:pt x="3157289" y="30542"/>
                    <a:pt x="3157289" y="41566"/>
                  </a:cubicBezTo>
                  <a:lnTo>
                    <a:pt x="3157289" y="397819"/>
                  </a:lnTo>
                  <a:cubicBezTo>
                    <a:pt x="3157289" y="408843"/>
                    <a:pt x="3152910" y="419416"/>
                    <a:pt x="3145115" y="427211"/>
                  </a:cubicBezTo>
                  <a:cubicBezTo>
                    <a:pt x="3137320" y="435006"/>
                    <a:pt x="3126747" y="439385"/>
                    <a:pt x="3115723" y="439385"/>
                  </a:cubicBezTo>
                  <a:lnTo>
                    <a:pt x="41566" y="439385"/>
                  </a:lnTo>
                  <a:cubicBezTo>
                    <a:pt x="30542" y="439385"/>
                    <a:pt x="19969" y="435006"/>
                    <a:pt x="12174" y="427211"/>
                  </a:cubicBezTo>
                  <a:cubicBezTo>
                    <a:pt x="4379" y="419416"/>
                    <a:pt x="0" y="408843"/>
                    <a:pt x="0" y="397819"/>
                  </a:cubicBezTo>
                  <a:lnTo>
                    <a:pt x="0" y="41566"/>
                  </a:lnTo>
                  <a:cubicBezTo>
                    <a:pt x="0" y="30542"/>
                    <a:pt x="4379" y="19969"/>
                    <a:pt x="12174" y="12174"/>
                  </a:cubicBezTo>
                  <a:cubicBezTo>
                    <a:pt x="19969" y="4379"/>
                    <a:pt x="30542" y="0"/>
                    <a:pt x="415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3157289" cy="467960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4579555" y="4706889"/>
            <a:ext cx="8729293" cy="1454882"/>
          </a:xfrm>
          <a:custGeom>
            <a:avLst/>
            <a:gdLst/>
            <a:ahLst/>
            <a:cxnLst/>
            <a:rect r="r" b="b" t="t" l="l"/>
            <a:pathLst>
              <a:path h="1454882" w="8729293">
                <a:moveTo>
                  <a:pt x="0" y="0"/>
                </a:moveTo>
                <a:lnTo>
                  <a:pt x="8729293" y="0"/>
                </a:lnTo>
                <a:lnTo>
                  <a:pt x="8729293" y="1454882"/>
                </a:lnTo>
                <a:lnTo>
                  <a:pt x="0" y="14548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VETORES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89988" y="7344641"/>
            <a:ext cx="15695188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Da forma que foi escrita, nós importamos a biblioteca </a:t>
            </a:r>
            <a:r>
              <a:rPr lang="en-US" sz="3500" spc="-210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numpy</a:t>
            </a: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para o nosso programa e chamamos ela de </a:t>
            </a:r>
            <a:r>
              <a:rPr lang="en-US" sz="3500" spc="-210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np</a:t>
            </a: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no nosso código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260647" y="2739955"/>
            <a:ext cx="1136711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Para criarmos o nosso vetor, temos que importar a biblioteca depois de instalar ela: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923657" y="2261312"/>
            <a:ext cx="11944066" cy="2037285"/>
            <a:chOff x="0" y="0"/>
            <a:chExt cx="3163553" cy="5396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163553" cy="539603"/>
            </a:xfrm>
            <a:custGeom>
              <a:avLst/>
              <a:gdLst/>
              <a:ahLst/>
              <a:cxnLst/>
              <a:rect r="r" b="b" t="t" l="l"/>
              <a:pathLst>
                <a:path h="539603" w="3163553">
                  <a:moveTo>
                    <a:pt x="41484" y="0"/>
                  </a:moveTo>
                  <a:lnTo>
                    <a:pt x="3122069" y="0"/>
                  </a:lnTo>
                  <a:cubicBezTo>
                    <a:pt x="3144980" y="0"/>
                    <a:pt x="3163553" y="18573"/>
                    <a:pt x="3163553" y="41484"/>
                  </a:cubicBezTo>
                  <a:lnTo>
                    <a:pt x="3163553" y="498120"/>
                  </a:lnTo>
                  <a:cubicBezTo>
                    <a:pt x="3163553" y="521031"/>
                    <a:pt x="3144980" y="539603"/>
                    <a:pt x="3122069" y="539603"/>
                  </a:cubicBezTo>
                  <a:lnTo>
                    <a:pt x="41484" y="539603"/>
                  </a:lnTo>
                  <a:cubicBezTo>
                    <a:pt x="18573" y="539603"/>
                    <a:pt x="0" y="521031"/>
                    <a:pt x="0" y="498120"/>
                  </a:cubicBezTo>
                  <a:lnTo>
                    <a:pt x="0" y="41484"/>
                  </a:lnTo>
                  <a:cubicBezTo>
                    <a:pt x="0" y="18573"/>
                    <a:pt x="18573" y="0"/>
                    <a:pt x="41484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163553" cy="568178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VETORES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260647" y="2506593"/>
            <a:ext cx="11367110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Agora nós podemos criar o vetor! Para o nosso primeiro exemplo, vamos criar um vetor com 5 números, e cada um deles vai ser igual a zero.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5425583" y="4770902"/>
            <a:ext cx="7436834" cy="4696948"/>
          </a:xfrm>
          <a:custGeom>
            <a:avLst/>
            <a:gdLst/>
            <a:ahLst/>
            <a:cxnLst/>
            <a:rect r="r" b="b" t="t" l="l"/>
            <a:pathLst>
              <a:path h="4696948" w="7436834">
                <a:moveTo>
                  <a:pt x="0" y="0"/>
                </a:moveTo>
                <a:lnTo>
                  <a:pt x="7436834" y="0"/>
                </a:lnTo>
                <a:lnTo>
                  <a:pt x="7436834" y="4696948"/>
                </a:lnTo>
                <a:lnTo>
                  <a:pt x="0" y="46969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1970162"/>
            <a:ext cx="16230600" cy="2591191"/>
            <a:chOff x="0" y="0"/>
            <a:chExt cx="4298901" cy="68631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98901" cy="686313"/>
            </a:xfrm>
            <a:custGeom>
              <a:avLst/>
              <a:gdLst/>
              <a:ahLst/>
              <a:cxnLst/>
              <a:rect r="r" b="b" t="t" l="l"/>
              <a:pathLst>
                <a:path h="686313" w="4298901">
                  <a:moveTo>
                    <a:pt x="30528" y="0"/>
                  </a:moveTo>
                  <a:lnTo>
                    <a:pt x="4268374" y="0"/>
                  </a:lnTo>
                  <a:cubicBezTo>
                    <a:pt x="4276470" y="0"/>
                    <a:pt x="4284235" y="3216"/>
                    <a:pt x="4289960" y="8941"/>
                  </a:cubicBezTo>
                  <a:cubicBezTo>
                    <a:pt x="4295685" y="14666"/>
                    <a:pt x="4298901" y="22431"/>
                    <a:pt x="4298901" y="30528"/>
                  </a:cubicBezTo>
                  <a:lnTo>
                    <a:pt x="4298901" y="655785"/>
                  </a:lnTo>
                  <a:cubicBezTo>
                    <a:pt x="4298901" y="672645"/>
                    <a:pt x="4285233" y="686313"/>
                    <a:pt x="4268374" y="686313"/>
                  </a:cubicBezTo>
                  <a:lnTo>
                    <a:pt x="30528" y="686313"/>
                  </a:lnTo>
                  <a:cubicBezTo>
                    <a:pt x="13668" y="686313"/>
                    <a:pt x="0" y="672645"/>
                    <a:pt x="0" y="655785"/>
                  </a:cubicBezTo>
                  <a:lnTo>
                    <a:pt x="0" y="30528"/>
                  </a:lnTo>
                  <a:cubicBezTo>
                    <a:pt x="0" y="13668"/>
                    <a:pt x="13668" y="0"/>
                    <a:pt x="3052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298901" cy="714888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425583" y="4770902"/>
            <a:ext cx="7436834" cy="4696948"/>
          </a:xfrm>
          <a:custGeom>
            <a:avLst/>
            <a:gdLst/>
            <a:ahLst/>
            <a:cxnLst/>
            <a:rect r="r" b="b" t="t" l="l"/>
            <a:pathLst>
              <a:path h="4696948" w="7436834">
                <a:moveTo>
                  <a:pt x="0" y="0"/>
                </a:moveTo>
                <a:lnTo>
                  <a:pt x="7436834" y="0"/>
                </a:lnTo>
                <a:lnTo>
                  <a:pt x="7436834" y="4696948"/>
                </a:lnTo>
                <a:lnTo>
                  <a:pt x="0" y="46969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VETORES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45116" y="2215442"/>
            <a:ext cx="15761713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Vamos explicar a sintaxe do código agora. Nós criamos uma variável chamada vetor e fizemos ela receber uma função da biblioteca </a:t>
            </a:r>
            <a:r>
              <a:rPr lang="en-US" sz="3500" spc="-210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np</a:t>
            </a: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. Essa função se chama “zeros”, e colocamos entre parênteses a quantidade de zeros que queríamos.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98633" y="1968781"/>
            <a:ext cx="16490734" cy="2543894"/>
            <a:chOff x="0" y="0"/>
            <a:chExt cx="4367801" cy="67378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67801" cy="673786"/>
            </a:xfrm>
            <a:custGeom>
              <a:avLst/>
              <a:gdLst/>
              <a:ahLst/>
              <a:cxnLst/>
              <a:rect r="r" b="b" t="t" l="l"/>
              <a:pathLst>
                <a:path h="673786" w="4367801">
                  <a:moveTo>
                    <a:pt x="30046" y="0"/>
                  </a:moveTo>
                  <a:lnTo>
                    <a:pt x="4337755" y="0"/>
                  </a:lnTo>
                  <a:cubicBezTo>
                    <a:pt x="4345724" y="0"/>
                    <a:pt x="4353366" y="3166"/>
                    <a:pt x="4359001" y="8800"/>
                  </a:cubicBezTo>
                  <a:cubicBezTo>
                    <a:pt x="4364636" y="14435"/>
                    <a:pt x="4367801" y="22077"/>
                    <a:pt x="4367801" y="30046"/>
                  </a:cubicBezTo>
                  <a:lnTo>
                    <a:pt x="4367801" y="643740"/>
                  </a:lnTo>
                  <a:cubicBezTo>
                    <a:pt x="4367801" y="651708"/>
                    <a:pt x="4364636" y="659351"/>
                    <a:pt x="4359001" y="664985"/>
                  </a:cubicBezTo>
                  <a:cubicBezTo>
                    <a:pt x="4353366" y="670620"/>
                    <a:pt x="4345724" y="673786"/>
                    <a:pt x="4337755" y="673786"/>
                  </a:cubicBezTo>
                  <a:lnTo>
                    <a:pt x="30046" y="673786"/>
                  </a:lnTo>
                  <a:cubicBezTo>
                    <a:pt x="22077" y="673786"/>
                    <a:pt x="14435" y="670620"/>
                    <a:pt x="8800" y="664985"/>
                  </a:cubicBezTo>
                  <a:cubicBezTo>
                    <a:pt x="3166" y="659351"/>
                    <a:pt x="0" y="651708"/>
                    <a:pt x="0" y="643740"/>
                  </a:cubicBezTo>
                  <a:lnTo>
                    <a:pt x="0" y="30046"/>
                  </a:lnTo>
                  <a:cubicBezTo>
                    <a:pt x="0" y="22077"/>
                    <a:pt x="3166" y="14435"/>
                    <a:pt x="8800" y="8800"/>
                  </a:cubicBezTo>
                  <a:cubicBezTo>
                    <a:pt x="14435" y="3166"/>
                    <a:pt x="22077" y="0"/>
                    <a:pt x="3004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367801" cy="702361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28700" y="4971255"/>
            <a:ext cx="7436834" cy="4696948"/>
          </a:xfrm>
          <a:custGeom>
            <a:avLst/>
            <a:gdLst/>
            <a:ahLst/>
            <a:cxnLst/>
            <a:rect r="r" b="b" t="t" l="l"/>
            <a:pathLst>
              <a:path h="4696948" w="7436834">
                <a:moveTo>
                  <a:pt x="0" y="0"/>
                </a:moveTo>
                <a:lnTo>
                  <a:pt x="7436834" y="0"/>
                </a:lnTo>
                <a:lnTo>
                  <a:pt x="7436834" y="4696948"/>
                </a:lnTo>
                <a:lnTo>
                  <a:pt x="0" y="46969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755203" y="4971255"/>
            <a:ext cx="9160802" cy="3691850"/>
          </a:xfrm>
          <a:custGeom>
            <a:avLst/>
            <a:gdLst/>
            <a:ahLst/>
            <a:cxnLst/>
            <a:rect r="r" b="b" t="t" l="l"/>
            <a:pathLst>
              <a:path h="3691850" w="9160802">
                <a:moveTo>
                  <a:pt x="0" y="0"/>
                </a:moveTo>
                <a:lnTo>
                  <a:pt x="9160802" y="0"/>
                </a:lnTo>
                <a:lnTo>
                  <a:pt x="9160802" y="3691850"/>
                </a:lnTo>
                <a:lnTo>
                  <a:pt x="0" y="36918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3679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VETORES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3144" y="2173928"/>
            <a:ext cx="15761713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Na saída, nós temos [0. 0. 0. 0. 0.], isso significa que temos 5 números do tipo </a:t>
            </a:r>
            <a:r>
              <a:rPr lang="en-US" sz="3500" spc="-210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float</a:t>
            </a: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, pois tem pontos depois do número. O padrão dessa função é sempre retornar números com pontos, mas nós podemos mudar isso: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1970162"/>
            <a:ext cx="16230600" cy="2094572"/>
            <a:chOff x="0" y="0"/>
            <a:chExt cx="4298901" cy="5547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98901" cy="554777"/>
            </a:xfrm>
            <a:custGeom>
              <a:avLst/>
              <a:gdLst/>
              <a:ahLst/>
              <a:cxnLst/>
              <a:rect r="r" b="b" t="t" l="l"/>
              <a:pathLst>
                <a:path h="554777" w="4298901">
                  <a:moveTo>
                    <a:pt x="30528" y="0"/>
                  </a:moveTo>
                  <a:lnTo>
                    <a:pt x="4268374" y="0"/>
                  </a:lnTo>
                  <a:cubicBezTo>
                    <a:pt x="4276470" y="0"/>
                    <a:pt x="4284235" y="3216"/>
                    <a:pt x="4289960" y="8941"/>
                  </a:cubicBezTo>
                  <a:cubicBezTo>
                    <a:pt x="4295685" y="14666"/>
                    <a:pt x="4298901" y="22431"/>
                    <a:pt x="4298901" y="30528"/>
                  </a:cubicBezTo>
                  <a:lnTo>
                    <a:pt x="4298901" y="524249"/>
                  </a:lnTo>
                  <a:cubicBezTo>
                    <a:pt x="4298901" y="541109"/>
                    <a:pt x="4285233" y="554777"/>
                    <a:pt x="4268374" y="554777"/>
                  </a:cubicBezTo>
                  <a:lnTo>
                    <a:pt x="30528" y="554777"/>
                  </a:lnTo>
                  <a:cubicBezTo>
                    <a:pt x="13668" y="554777"/>
                    <a:pt x="0" y="541109"/>
                    <a:pt x="0" y="524249"/>
                  </a:cubicBezTo>
                  <a:lnTo>
                    <a:pt x="0" y="30528"/>
                  </a:lnTo>
                  <a:cubicBezTo>
                    <a:pt x="0" y="13668"/>
                    <a:pt x="13668" y="0"/>
                    <a:pt x="3052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298901" cy="583352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571763" y="4521933"/>
            <a:ext cx="11048962" cy="4332926"/>
          </a:xfrm>
          <a:custGeom>
            <a:avLst/>
            <a:gdLst/>
            <a:ahLst/>
            <a:cxnLst/>
            <a:rect r="r" b="b" t="t" l="l"/>
            <a:pathLst>
              <a:path h="4332926" w="11048962">
                <a:moveTo>
                  <a:pt x="0" y="0"/>
                </a:moveTo>
                <a:lnTo>
                  <a:pt x="11048962" y="0"/>
                </a:lnTo>
                <a:lnTo>
                  <a:pt x="11048962" y="4332926"/>
                </a:lnTo>
                <a:lnTo>
                  <a:pt x="0" y="43329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VETORES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45116" y="2215442"/>
            <a:ext cx="15761713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Nós também podemos criar um vetor com números que vão de 0 até o número que queremos, só que em vez de usar o método “zeros”, nós usamos </a:t>
            </a:r>
            <a:r>
              <a:rPr lang="en-US" sz="3500" spc="-210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arange</a:t>
            </a: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1970162"/>
            <a:ext cx="16230600" cy="2638488"/>
            <a:chOff x="0" y="0"/>
            <a:chExt cx="4298901" cy="6988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98901" cy="698840"/>
            </a:xfrm>
            <a:custGeom>
              <a:avLst/>
              <a:gdLst/>
              <a:ahLst/>
              <a:cxnLst/>
              <a:rect r="r" b="b" t="t" l="l"/>
              <a:pathLst>
                <a:path h="698840" w="4298901">
                  <a:moveTo>
                    <a:pt x="30528" y="0"/>
                  </a:moveTo>
                  <a:lnTo>
                    <a:pt x="4268374" y="0"/>
                  </a:lnTo>
                  <a:cubicBezTo>
                    <a:pt x="4276470" y="0"/>
                    <a:pt x="4284235" y="3216"/>
                    <a:pt x="4289960" y="8941"/>
                  </a:cubicBezTo>
                  <a:cubicBezTo>
                    <a:pt x="4295685" y="14666"/>
                    <a:pt x="4298901" y="22431"/>
                    <a:pt x="4298901" y="30528"/>
                  </a:cubicBezTo>
                  <a:lnTo>
                    <a:pt x="4298901" y="668313"/>
                  </a:lnTo>
                  <a:cubicBezTo>
                    <a:pt x="4298901" y="685173"/>
                    <a:pt x="4285233" y="698840"/>
                    <a:pt x="4268374" y="698840"/>
                  </a:cubicBezTo>
                  <a:lnTo>
                    <a:pt x="30528" y="698840"/>
                  </a:lnTo>
                  <a:cubicBezTo>
                    <a:pt x="13668" y="698840"/>
                    <a:pt x="0" y="685173"/>
                    <a:pt x="0" y="668313"/>
                  </a:cubicBezTo>
                  <a:lnTo>
                    <a:pt x="0" y="30528"/>
                  </a:lnTo>
                  <a:cubicBezTo>
                    <a:pt x="0" y="13668"/>
                    <a:pt x="13668" y="0"/>
                    <a:pt x="3052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298901" cy="727415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667943" y="4818199"/>
            <a:ext cx="10952115" cy="4439063"/>
          </a:xfrm>
          <a:custGeom>
            <a:avLst/>
            <a:gdLst/>
            <a:ahLst/>
            <a:cxnLst/>
            <a:rect r="r" b="b" t="t" l="l"/>
            <a:pathLst>
              <a:path h="4439063" w="10952115">
                <a:moveTo>
                  <a:pt x="0" y="0"/>
                </a:moveTo>
                <a:lnTo>
                  <a:pt x="10952114" y="0"/>
                </a:lnTo>
                <a:lnTo>
                  <a:pt x="10952114" y="4439063"/>
                </a:lnTo>
                <a:lnTo>
                  <a:pt x="0" y="44390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VETORES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45116" y="2215442"/>
            <a:ext cx="15761713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Caso você queira usar um dos números em específico, nós temos que saber o índice daquele número. Sabendo o índice do número, se quisermos usá-lo nós temos que colocar entre colchetes o índice depois do nome da variável, como por exemplo: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1970162"/>
            <a:ext cx="16230600" cy="1550655"/>
            <a:chOff x="0" y="0"/>
            <a:chExt cx="4298901" cy="41071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98901" cy="410713"/>
            </a:xfrm>
            <a:custGeom>
              <a:avLst/>
              <a:gdLst/>
              <a:ahLst/>
              <a:cxnLst/>
              <a:rect r="r" b="b" t="t" l="l"/>
              <a:pathLst>
                <a:path h="410713" w="4298901">
                  <a:moveTo>
                    <a:pt x="30528" y="0"/>
                  </a:moveTo>
                  <a:lnTo>
                    <a:pt x="4268374" y="0"/>
                  </a:lnTo>
                  <a:cubicBezTo>
                    <a:pt x="4276470" y="0"/>
                    <a:pt x="4284235" y="3216"/>
                    <a:pt x="4289960" y="8941"/>
                  </a:cubicBezTo>
                  <a:cubicBezTo>
                    <a:pt x="4295685" y="14666"/>
                    <a:pt x="4298901" y="22431"/>
                    <a:pt x="4298901" y="30528"/>
                  </a:cubicBezTo>
                  <a:lnTo>
                    <a:pt x="4298901" y="380185"/>
                  </a:lnTo>
                  <a:cubicBezTo>
                    <a:pt x="4298901" y="397045"/>
                    <a:pt x="4285233" y="410713"/>
                    <a:pt x="4268374" y="410713"/>
                  </a:cubicBezTo>
                  <a:lnTo>
                    <a:pt x="30528" y="410713"/>
                  </a:lnTo>
                  <a:cubicBezTo>
                    <a:pt x="13668" y="410713"/>
                    <a:pt x="0" y="397045"/>
                    <a:pt x="0" y="380185"/>
                  </a:cubicBezTo>
                  <a:lnTo>
                    <a:pt x="0" y="30528"/>
                  </a:lnTo>
                  <a:cubicBezTo>
                    <a:pt x="0" y="13668"/>
                    <a:pt x="13668" y="0"/>
                    <a:pt x="3052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298901" cy="439288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715518" y="4520942"/>
            <a:ext cx="8535680" cy="3270163"/>
          </a:xfrm>
          <a:custGeom>
            <a:avLst/>
            <a:gdLst/>
            <a:ahLst/>
            <a:cxnLst/>
            <a:rect r="r" b="b" t="t" l="l"/>
            <a:pathLst>
              <a:path h="3270163" w="8535680">
                <a:moveTo>
                  <a:pt x="0" y="0"/>
                </a:moveTo>
                <a:lnTo>
                  <a:pt x="8535679" y="0"/>
                </a:lnTo>
                <a:lnTo>
                  <a:pt x="8535679" y="3270163"/>
                </a:lnTo>
                <a:lnTo>
                  <a:pt x="0" y="32701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608053" y="4520942"/>
            <a:ext cx="7964429" cy="3270163"/>
          </a:xfrm>
          <a:custGeom>
            <a:avLst/>
            <a:gdLst/>
            <a:ahLst/>
            <a:cxnLst/>
            <a:rect r="r" b="b" t="t" l="l"/>
            <a:pathLst>
              <a:path h="3270163" w="7964429">
                <a:moveTo>
                  <a:pt x="0" y="0"/>
                </a:moveTo>
                <a:lnTo>
                  <a:pt x="7964429" y="0"/>
                </a:lnTo>
                <a:lnTo>
                  <a:pt x="7964429" y="3270163"/>
                </a:lnTo>
                <a:lnTo>
                  <a:pt x="0" y="32701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VETORES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45116" y="2215442"/>
            <a:ext cx="15761713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Também podemos usar os índices negativos, porém devemos tomar cuidado para não acessarmos o número que não queremos.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15518" y="7714905"/>
            <a:ext cx="8453708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ERRADO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608053" y="7714905"/>
            <a:ext cx="7964429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CERTO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826569" y="3557908"/>
            <a:ext cx="7476948" cy="3221084"/>
            <a:chOff x="0" y="0"/>
            <a:chExt cx="4298901" cy="1851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98901" cy="1851976"/>
            </a:xfrm>
            <a:custGeom>
              <a:avLst/>
              <a:gdLst/>
              <a:ahLst/>
              <a:cxnLst/>
              <a:rect r="r" b="b" t="t" l="l"/>
              <a:pathLst>
                <a:path h="1851976" w="4298901">
                  <a:moveTo>
                    <a:pt x="66268" y="0"/>
                  </a:moveTo>
                  <a:lnTo>
                    <a:pt x="4232633" y="0"/>
                  </a:lnTo>
                  <a:cubicBezTo>
                    <a:pt x="4250208" y="0"/>
                    <a:pt x="4267064" y="6982"/>
                    <a:pt x="4279492" y="19409"/>
                  </a:cubicBezTo>
                  <a:cubicBezTo>
                    <a:pt x="4291919" y="31837"/>
                    <a:pt x="4298901" y="48693"/>
                    <a:pt x="4298901" y="66268"/>
                  </a:cubicBezTo>
                  <a:lnTo>
                    <a:pt x="4298901" y="1785707"/>
                  </a:lnTo>
                  <a:cubicBezTo>
                    <a:pt x="4298901" y="1822306"/>
                    <a:pt x="4269232" y="1851976"/>
                    <a:pt x="4232633" y="1851976"/>
                  </a:cubicBezTo>
                  <a:lnTo>
                    <a:pt x="66268" y="1851976"/>
                  </a:lnTo>
                  <a:cubicBezTo>
                    <a:pt x="48693" y="1851976"/>
                    <a:pt x="31837" y="1844994"/>
                    <a:pt x="19409" y="1832566"/>
                  </a:cubicBezTo>
                  <a:cubicBezTo>
                    <a:pt x="6982" y="1820138"/>
                    <a:pt x="0" y="1803283"/>
                    <a:pt x="0" y="1785707"/>
                  </a:cubicBezTo>
                  <a:lnTo>
                    <a:pt x="0" y="66268"/>
                  </a:lnTo>
                  <a:cubicBezTo>
                    <a:pt x="0" y="29669"/>
                    <a:pt x="29669" y="0"/>
                    <a:pt x="662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298901" cy="1880550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28700" y="2027950"/>
            <a:ext cx="8535680" cy="6898700"/>
          </a:xfrm>
          <a:custGeom>
            <a:avLst/>
            <a:gdLst/>
            <a:ahLst/>
            <a:cxnLst/>
            <a:rect r="r" b="b" t="t" l="l"/>
            <a:pathLst>
              <a:path h="6898700" w="8535680">
                <a:moveTo>
                  <a:pt x="0" y="0"/>
                </a:moveTo>
                <a:lnTo>
                  <a:pt x="8535680" y="0"/>
                </a:lnTo>
                <a:lnTo>
                  <a:pt x="8535680" y="6898700"/>
                </a:lnTo>
                <a:lnTo>
                  <a:pt x="0" y="68987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VETORES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005515" y="3708654"/>
            <a:ext cx="7119054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Como normalmente nós não queremos valores só iguais a zero ou de zero até um número X, nós inserimos os valores nos índices.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1757851"/>
            <a:ext cx="16230600" cy="1423796"/>
            <a:chOff x="0" y="0"/>
            <a:chExt cx="9331849" cy="8186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331849" cy="818617"/>
            </a:xfrm>
            <a:custGeom>
              <a:avLst/>
              <a:gdLst/>
              <a:ahLst/>
              <a:cxnLst/>
              <a:rect r="r" b="b" t="t" l="l"/>
              <a:pathLst>
                <a:path h="818617" w="9331849">
                  <a:moveTo>
                    <a:pt x="30528" y="0"/>
                  </a:moveTo>
                  <a:lnTo>
                    <a:pt x="9301321" y="0"/>
                  </a:lnTo>
                  <a:cubicBezTo>
                    <a:pt x="9309418" y="0"/>
                    <a:pt x="9317182" y="3216"/>
                    <a:pt x="9322908" y="8941"/>
                  </a:cubicBezTo>
                  <a:cubicBezTo>
                    <a:pt x="9328633" y="14666"/>
                    <a:pt x="9331849" y="22431"/>
                    <a:pt x="9331849" y="30528"/>
                  </a:cubicBezTo>
                  <a:lnTo>
                    <a:pt x="9331849" y="788090"/>
                  </a:lnTo>
                  <a:cubicBezTo>
                    <a:pt x="9331849" y="804950"/>
                    <a:pt x="9318182" y="818617"/>
                    <a:pt x="9301321" y="818617"/>
                  </a:cubicBezTo>
                  <a:lnTo>
                    <a:pt x="30528" y="818617"/>
                  </a:lnTo>
                  <a:cubicBezTo>
                    <a:pt x="13668" y="818617"/>
                    <a:pt x="0" y="804950"/>
                    <a:pt x="0" y="788090"/>
                  </a:cubicBezTo>
                  <a:lnTo>
                    <a:pt x="0" y="30528"/>
                  </a:lnTo>
                  <a:cubicBezTo>
                    <a:pt x="0" y="13668"/>
                    <a:pt x="13668" y="0"/>
                    <a:pt x="3052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9331849" cy="847192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144445" y="3724572"/>
            <a:ext cx="13381792" cy="5379281"/>
          </a:xfrm>
          <a:custGeom>
            <a:avLst/>
            <a:gdLst/>
            <a:ahLst/>
            <a:cxnLst/>
            <a:rect r="r" b="b" t="t" l="l"/>
            <a:pathLst>
              <a:path h="5379281" w="13381792">
                <a:moveTo>
                  <a:pt x="0" y="0"/>
                </a:moveTo>
                <a:lnTo>
                  <a:pt x="13381792" y="0"/>
                </a:lnTo>
                <a:lnTo>
                  <a:pt x="13381792" y="5379282"/>
                </a:lnTo>
                <a:lnTo>
                  <a:pt x="0" y="53792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VETORES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7149" y="1908597"/>
            <a:ext cx="1545370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Lembrando que nós também podemos usar o </a:t>
            </a:r>
            <a:r>
              <a:rPr lang="en-US" sz="3500" spc="-210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input</a:t>
            </a: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para adicionarmos o valor no vetor: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1970162"/>
            <a:ext cx="16230600" cy="2638488"/>
            <a:chOff x="0" y="0"/>
            <a:chExt cx="4298901" cy="6988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98901" cy="698840"/>
            </a:xfrm>
            <a:custGeom>
              <a:avLst/>
              <a:gdLst/>
              <a:ahLst/>
              <a:cxnLst/>
              <a:rect r="r" b="b" t="t" l="l"/>
              <a:pathLst>
                <a:path h="698840" w="4298901">
                  <a:moveTo>
                    <a:pt x="30528" y="0"/>
                  </a:moveTo>
                  <a:lnTo>
                    <a:pt x="4268374" y="0"/>
                  </a:lnTo>
                  <a:cubicBezTo>
                    <a:pt x="4276470" y="0"/>
                    <a:pt x="4284235" y="3216"/>
                    <a:pt x="4289960" y="8941"/>
                  </a:cubicBezTo>
                  <a:cubicBezTo>
                    <a:pt x="4295685" y="14666"/>
                    <a:pt x="4298901" y="22431"/>
                    <a:pt x="4298901" y="30528"/>
                  </a:cubicBezTo>
                  <a:lnTo>
                    <a:pt x="4298901" y="668313"/>
                  </a:lnTo>
                  <a:cubicBezTo>
                    <a:pt x="4298901" y="685173"/>
                    <a:pt x="4285233" y="698840"/>
                    <a:pt x="4268374" y="698840"/>
                  </a:cubicBezTo>
                  <a:lnTo>
                    <a:pt x="30528" y="698840"/>
                  </a:lnTo>
                  <a:cubicBezTo>
                    <a:pt x="13668" y="698840"/>
                    <a:pt x="0" y="685173"/>
                    <a:pt x="0" y="668313"/>
                  </a:cubicBezTo>
                  <a:lnTo>
                    <a:pt x="0" y="30528"/>
                  </a:lnTo>
                  <a:cubicBezTo>
                    <a:pt x="0" y="13668"/>
                    <a:pt x="13668" y="0"/>
                    <a:pt x="3052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298901" cy="727415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186962" y="4678959"/>
            <a:ext cx="8078020" cy="5026323"/>
          </a:xfrm>
          <a:custGeom>
            <a:avLst/>
            <a:gdLst/>
            <a:ahLst/>
            <a:cxnLst/>
            <a:rect r="r" b="b" t="t" l="l"/>
            <a:pathLst>
              <a:path h="5026323" w="8078020">
                <a:moveTo>
                  <a:pt x="0" y="0"/>
                </a:moveTo>
                <a:lnTo>
                  <a:pt x="8078020" y="0"/>
                </a:lnTo>
                <a:lnTo>
                  <a:pt x="8078020" y="5026323"/>
                </a:lnTo>
                <a:lnTo>
                  <a:pt x="0" y="50263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VETORES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45116" y="2215442"/>
            <a:ext cx="15761713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Podemos também percorrer os valores de um </a:t>
            </a:r>
            <a:r>
              <a:rPr lang="en-US" sz="3500" spc="-210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array</a:t>
            </a: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e acessar cada índice usando os </a:t>
            </a:r>
            <a:r>
              <a:rPr lang="en-US" sz="3500" spc="-210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loops</a:t>
            </a: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(FOR e WHILE). Para isso, usamos a variável de iteração como o índice do vetor. Assim, em cada iteração nós teremos o valor em um dos índices.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spc="-114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38225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54119" y="5806479"/>
            <a:ext cx="15516169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sz="4213" spc="-252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Hoje vamos começar a aprender sobre vetores, mais conhecidos como </a:t>
            </a:r>
            <a:r>
              <a:rPr lang="en-US" sz="4213" spc="-252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arrays</a:t>
            </a:r>
            <a:r>
              <a:rPr lang="en-US" sz="4213" spc="-252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sz="4213" spc="-252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254737" y="2027950"/>
            <a:ext cx="11612987" cy="2634862"/>
            <a:chOff x="0" y="0"/>
            <a:chExt cx="3075862" cy="6978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75862" cy="697880"/>
            </a:xfrm>
            <a:custGeom>
              <a:avLst/>
              <a:gdLst/>
              <a:ahLst/>
              <a:cxnLst/>
              <a:rect r="r" b="b" t="t" l="l"/>
              <a:pathLst>
                <a:path h="697880" w="3075862">
                  <a:moveTo>
                    <a:pt x="42666" y="0"/>
                  </a:moveTo>
                  <a:lnTo>
                    <a:pt x="3033196" y="0"/>
                  </a:lnTo>
                  <a:cubicBezTo>
                    <a:pt x="3044511" y="0"/>
                    <a:pt x="3055364" y="4495"/>
                    <a:pt x="3063365" y="12497"/>
                  </a:cubicBezTo>
                  <a:cubicBezTo>
                    <a:pt x="3071367" y="20498"/>
                    <a:pt x="3075862" y="31350"/>
                    <a:pt x="3075862" y="42666"/>
                  </a:cubicBezTo>
                  <a:lnTo>
                    <a:pt x="3075862" y="655214"/>
                  </a:lnTo>
                  <a:cubicBezTo>
                    <a:pt x="3075862" y="666530"/>
                    <a:pt x="3071367" y="677382"/>
                    <a:pt x="3063365" y="685383"/>
                  </a:cubicBezTo>
                  <a:cubicBezTo>
                    <a:pt x="3055364" y="693385"/>
                    <a:pt x="3044511" y="697880"/>
                    <a:pt x="3033196" y="697880"/>
                  </a:cubicBezTo>
                  <a:lnTo>
                    <a:pt x="42666" y="697880"/>
                  </a:lnTo>
                  <a:cubicBezTo>
                    <a:pt x="31350" y="697880"/>
                    <a:pt x="20498" y="693385"/>
                    <a:pt x="12497" y="685383"/>
                  </a:cubicBezTo>
                  <a:cubicBezTo>
                    <a:pt x="4495" y="677382"/>
                    <a:pt x="0" y="666530"/>
                    <a:pt x="0" y="655214"/>
                  </a:cubicBezTo>
                  <a:lnTo>
                    <a:pt x="0" y="42666"/>
                  </a:lnTo>
                  <a:cubicBezTo>
                    <a:pt x="0" y="31350"/>
                    <a:pt x="4495" y="20498"/>
                    <a:pt x="12497" y="12497"/>
                  </a:cubicBezTo>
                  <a:cubicBezTo>
                    <a:pt x="20498" y="4495"/>
                    <a:pt x="31350" y="0"/>
                    <a:pt x="426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075862" cy="726455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609090" y="2261312"/>
            <a:ext cx="11069820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No exemplo anterior, a cada iteração do loop, 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é exibido o valor armazenado no índice i do vetor. A tabela abaixo mostra quais valores serão exibidos baseado no i:</a:t>
            </a:r>
          </a:p>
        </p:txBody>
      </p:sp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3448023" y="5336330"/>
          <a:ext cx="11186009" cy="3626735"/>
        </p:xfrm>
        <a:graphic>
          <a:graphicData uri="http://schemas.openxmlformats.org/drawingml/2006/table">
            <a:tbl>
              <a:tblPr/>
              <a:tblGrid>
                <a:gridCol w="2237202"/>
                <a:gridCol w="2237202"/>
                <a:gridCol w="2237202"/>
                <a:gridCol w="2237202"/>
                <a:gridCol w="2237202"/>
              </a:tblGrid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vetor[i]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</a:tbl>
          </a:graphicData>
        </a:graphic>
      </p:graphicFrame>
      <p:sp>
        <p:nvSpPr>
          <p:cNvPr name="TextBox 15" id="15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VETORES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198495" y="378625"/>
            <a:ext cx="2761763" cy="232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 mesmo resultado pode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ser obtido com o loop </a:t>
            </a:r>
            <a:r>
              <a:rPr lang="en-US" sz="1899">
                <a:solidFill>
                  <a:srgbClr val="3777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WHILE</a:t>
            </a:r>
            <a:r>
              <a:rPr lang="en-US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.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Consegue fazer um código usando o </a:t>
            </a:r>
            <a:r>
              <a:rPr lang="en-US" sz="1899">
                <a:solidFill>
                  <a:srgbClr val="3777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WHILE</a:t>
            </a:r>
            <a:r>
              <a:rPr lang="en-US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?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1970162"/>
            <a:ext cx="16230600" cy="1648988"/>
            <a:chOff x="0" y="0"/>
            <a:chExt cx="4298901" cy="4367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98901" cy="436758"/>
            </a:xfrm>
            <a:custGeom>
              <a:avLst/>
              <a:gdLst/>
              <a:ahLst/>
              <a:cxnLst/>
              <a:rect r="r" b="b" t="t" l="l"/>
              <a:pathLst>
                <a:path h="436758" w="4298901">
                  <a:moveTo>
                    <a:pt x="30528" y="0"/>
                  </a:moveTo>
                  <a:lnTo>
                    <a:pt x="4268374" y="0"/>
                  </a:lnTo>
                  <a:cubicBezTo>
                    <a:pt x="4276470" y="0"/>
                    <a:pt x="4284235" y="3216"/>
                    <a:pt x="4289960" y="8941"/>
                  </a:cubicBezTo>
                  <a:cubicBezTo>
                    <a:pt x="4295685" y="14666"/>
                    <a:pt x="4298901" y="22431"/>
                    <a:pt x="4298901" y="30528"/>
                  </a:cubicBezTo>
                  <a:lnTo>
                    <a:pt x="4298901" y="406230"/>
                  </a:lnTo>
                  <a:cubicBezTo>
                    <a:pt x="4298901" y="423090"/>
                    <a:pt x="4285233" y="436758"/>
                    <a:pt x="4268374" y="436758"/>
                  </a:cubicBezTo>
                  <a:lnTo>
                    <a:pt x="30528" y="436758"/>
                  </a:lnTo>
                  <a:cubicBezTo>
                    <a:pt x="13668" y="436758"/>
                    <a:pt x="0" y="423090"/>
                    <a:pt x="0" y="406230"/>
                  </a:cubicBezTo>
                  <a:lnTo>
                    <a:pt x="0" y="30528"/>
                  </a:lnTo>
                  <a:cubicBezTo>
                    <a:pt x="0" y="13668"/>
                    <a:pt x="13668" y="0"/>
                    <a:pt x="3052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298901" cy="465333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081084" y="4097241"/>
            <a:ext cx="6125832" cy="5026323"/>
          </a:xfrm>
          <a:custGeom>
            <a:avLst/>
            <a:gdLst/>
            <a:ahLst/>
            <a:cxnLst/>
            <a:rect r="r" b="b" t="t" l="l"/>
            <a:pathLst>
              <a:path h="5026323" w="6125832">
                <a:moveTo>
                  <a:pt x="0" y="0"/>
                </a:moveTo>
                <a:lnTo>
                  <a:pt x="6125832" y="0"/>
                </a:lnTo>
                <a:lnTo>
                  <a:pt x="6125832" y="5026324"/>
                </a:lnTo>
                <a:lnTo>
                  <a:pt x="0" y="50263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9590067">
            <a:off x="3729086" y="4836222"/>
            <a:ext cx="2175416" cy="614555"/>
          </a:xfrm>
          <a:custGeom>
            <a:avLst/>
            <a:gdLst/>
            <a:ahLst/>
            <a:cxnLst/>
            <a:rect r="r" b="b" t="t" l="l"/>
            <a:pathLst>
              <a:path h="614555" w="2175416">
                <a:moveTo>
                  <a:pt x="0" y="0"/>
                </a:moveTo>
                <a:lnTo>
                  <a:pt x="2175416" y="0"/>
                </a:lnTo>
                <a:lnTo>
                  <a:pt x="2175416" y="614556"/>
                </a:lnTo>
                <a:lnTo>
                  <a:pt x="0" y="6145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471671" y="3822664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VETORES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45116" y="2215442"/>
            <a:ext cx="15761713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Suponham agora que queremos somar todos os valores de um vetor e obter o resultado do total. Como poderíamos fazer isso?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84651" y="5789520"/>
            <a:ext cx="3073500" cy="2119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8"/>
              </a:lnSpc>
              <a:spcBef>
                <a:spcPct val="0"/>
              </a:spcBef>
            </a:pPr>
            <a:r>
              <a:rPr lang="en-US" sz="2413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Basta utilizar um </a:t>
            </a:r>
            <a:r>
              <a:rPr lang="en-US" sz="2413">
                <a:solidFill>
                  <a:srgbClr val="D1071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LOOP </a:t>
            </a:r>
            <a:r>
              <a:rPr lang="en-US" sz="2413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para percorrer o vetor e somar os valores de cada iteração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309604" y="4215922"/>
            <a:ext cx="4433265" cy="2652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8"/>
              </a:lnSpc>
            </a:pPr>
            <a:r>
              <a:rPr lang="en-US" sz="2627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Para isso, criamos uma variável chamada soma e adicionamos o valor do vetor a ela em cada iteração</a:t>
            </a:r>
          </a:p>
          <a:p>
            <a:pPr algn="ctr">
              <a:lnSpc>
                <a:spcPts val="30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932230" y="456974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327594" y="3248934"/>
            <a:ext cx="11632812" cy="862205"/>
            <a:chOff x="0" y="0"/>
            <a:chExt cx="15510417" cy="1149607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4776634" cy="1149607"/>
              <a:chOff x="0" y="0"/>
              <a:chExt cx="2518140" cy="19590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518140" cy="195909"/>
              </a:xfrm>
              <a:custGeom>
                <a:avLst/>
                <a:gdLst/>
                <a:ahLst/>
                <a:cxnLst/>
                <a:rect r="r" b="b" t="t" l="l"/>
                <a:pathLst>
                  <a:path h="195909" w="2518140">
                    <a:moveTo>
                      <a:pt x="35627" y="0"/>
                    </a:moveTo>
                    <a:lnTo>
                      <a:pt x="2482513" y="0"/>
                    </a:lnTo>
                    <a:cubicBezTo>
                      <a:pt x="2502189" y="0"/>
                      <a:pt x="2518140" y="15951"/>
                      <a:pt x="2518140" y="35627"/>
                    </a:cubicBezTo>
                    <a:lnTo>
                      <a:pt x="2518140" y="160281"/>
                    </a:lnTo>
                    <a:cubicBezTo>
                      <a:pt x="2518140" y="179958"/>
                      <a:pt x="2502189" y="195909"/>
                      <a:pt x="2482513" y="195909"/>
                    </a:cubicBezTo>
                    <a:lnTo>
                      <a:pt x="35627" y="195909"/>
                    </a:lnTo>
                    <a:cubicBezTo>
                      <a:pt x="15951" y="195909"/>
                      <a:pt x="0" y="179958"/>
                      <a:pt x="0" y="160281"/>
                    </a:cubicBezTo>
                    <a:lnTo>
                      <a:pt x="0" y="35627"/>
                    </a:lnTo>
                    <a:cubicBezTo>
                      <a:pt x="0" y="15951"/>
                      <a:pt x="15951" y="0"/>
                      <a:pt x="35627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2518140" cy="234009"/>
              </a:xfrm>
              <a:prstGeom prst="rect">
                <a:avLst/>
              </a:prstGeom>
            </p:spPr>
            <p:txBody>
              <a:bodyPr anchor="ctr" rtlCol="false" tIns="52201" lIns="52201" bIns="52201" rIns="52201"/>
              <a:lstStyle/>
              <a:p>
                <a:pPr algn="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378812" y="171821"/>
              <a:ext cx="15131604" cy="6530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09"/>
                </a:lnSpc>
              </a:pPr>
              <a:r>
                <a:rPr lang="en-US" sz="2935" spc="-17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No vetor a seguir qual seria o </a:t>
              </a:r>
              <a:r>
                <a:rPr lang="en-US" sz="2935" spc="-176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índice</a:t>
              </a:r>
              <a:r>
                <a:rPr lang="en-US" sz="2935" spc="-176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do número 18?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344052" y="5143500"/>
            <a:ext cx="7599896" cy="2758491"/>
            <a:chOff x="0" y="0"/>
            <a:chExt cx="10133195" cy="3677988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856208" y="0"/>
              <a:ext cx="8420778" cy="3677988"/>
              <a:chOff x="0" y="0"/>
              <a:chExt cx="965234" cy="421591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965234" cy="421590"/>
              </a:xfrm>
              <a:custGeom>
                <a:avLst/>
                <a:gdLst/>
                <a:ahLst/>
                <a:cxnLst/>
                <a:rect r="r" b="b" t="t" l="l"/>
                <a:pathLst>
                  <a:path h="421590" w="965234">
                    <a:moveTo>
                      <a:pt x="92946" y="0"/>
                    </a:moveTo>
                    <a:lnTo>
                      <a:pt x="872289" y="0"/>
                    </a:lnTo>
                    <a:cubicBezTo>
                      <a:pt x="896939" y="0"/>
                      <a:pt x="920581" y="9792"/>
                      <a:pt x="938011" y="27223"/>
                    </a:cubicBezTo>
                    <a:cubicBezTo>
                      <a:pt x="955442" y="44654"/>
                      <a:pt x="965234" y="68295"/>
                      <a:pt x="965234" y="92946"/>
                    </a:cubicBezTo>
                    <a:lnTo>
                      <a:pt x="965234" y="328645"/>
                    </a:lnTo>
                    <a:cubicBezTo>
                      <a:pt x="965234" y="379977"/>
                      <a:pt x="923621" y="421590"/>
                      <a:pt x="872289" y="421590"/>
                    </a:cubicBezTo>
                    <a:lnTo>
                      <a:pt x="92946" y="421590"/>
                    </a:lnTo>
                    <a:cubicBezTo>
                      <a:pt x="41613" y="421590"/>
                      <a:pt x="0" y="379977"/>
                      <a:pt x="0" y="328645"/>
                    </a:cubicBezTo>
                    <a:lnTo>
                      <a:pt x="0" y="92946"/>
                    </a:lnTo>
                    <a:cubicBezTo>
                      <a:pt x="0" y="41613"/>
                      <a:pt x="41613" y="0"/>
                      <a:pt x="92946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965234" cy="459691"/>
              </a:xfrm>
              <a:prstGeom prst="rect">
                <a:avLst/>
              </a:prstGeom>
            </p:spPr>
            <p:txBody>
              <a:bodyPr anchor="ctr" rtlCol="false" tIns="52201" lIns="52201" bIns="52201" rIns="52201"/>
              <a:lstStyle/>
              <a:p>
                <a:pPr algn="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1307855"/>
              <a:ext cx="10133195" cy="9670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109"/>
                </a:lnSpc>
              </a:pPr>
              <a:r>
                <a:rPr lang="en-US" sz="4364" spc="-261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[0,1,18,67,100]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327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sz="3189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381000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spc="-1315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28401" y="8343483"/>
            <a:ext cx="863119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https://forms.gle/uSEa4NHTvCh7fZRX8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601404" y="2790147"/>
            <a:ext cx="13085192" cy="920474"/>
            <a:chOff x="0" y="0"/>
            <a:chExt cx="4193376" cy="2949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93376" cy="294982"/>
            </a:xfrm>
            <a:custGeom>
              <a:avLst/>
              <a:gdLst/>
              <a:ahLst/>
              <a:cxnLst/>
              <a:rect r="r" b="b" t="t" l="l"/>
              <a:pathLst>
                <a:path h="294982" w="4193376">
                  <a:moveTo>
                    <a:pt x="37866" y="0"/>
                  </a:moveTo>
                  <a:lnTo>
                    <a:pt x="4155510" y="0"/>
                  </a:lnTo>
                  <a:cubicBezTo>
                    <a:pt x="4165553" y="0"/>
                    <a:pt x="4175184" y="3989"/>
                    <a:pt x="4182285" y="11091"/>
                  </a:cubicBezTo>
                  <a:cubicBezTo>
                    <a:pt x="4189387" y="18192"/>
                    <a:pt x="4193376" y="27823"/>
                    <a:pt x="4193376" y="37866"/>
                  </a:cubicBezTo>
                  <a:lnTo>
                    <a:pt x="4193376" y="257116"/>
                  </a:lnTo>
                  <a:cubicBezTo>
                    <a:pt x="4193376" y="267159"/>
                    <a:pt x="4189387" y="276790"/>
                    <a:pt x="4182285" y="283891"/>
                  </a:cubicBezTo>
                  <a:cubicBezTo>
                    <a:pt x="4175184" y="290992"/>
                    <a:pt x="4165553" y="294982"/>
                    <a:pt x="4155510" y="294982"/>
                  </a:cubicBezTo>
                  <a:lnTo>
                    <a:pt x="37866" y="294982"/>
                  </a:lnTo>
                  <a:cubicBezTo>
                    <a:pt x="27823" y="294982"/>
                    <a:pt x="18192" y="290992"/>
                    <a:pt x="11091" y="283891"/>
                  </a:cubicBezTo>
                  <a:cubicBezTo>
                    <a:pt x="3989" y="276790"/>
                    <a:pt x="0" y="267159"/>
                    <a:pt x="0" y="257116"/>
                  </a:cubicBezTo>
                  <a:lnTo>
                    <a:pt x="0" y="37866"/>
                  </a:lnTo>
                  <a:cubicBezTo>
                    <a:pt x="0" y="27823"/>
                    <a:pt x="3989" y="18192"/>
                    <a:pt x="11091" y="11091"/>
                  </a:cubicBezTo>
                  <a:cubicBezTo>
                    <a:pt x="18192" y="3989"/>
                    <a:pt x="27823" y="0"/>
                    <a:pt x="378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193376" cy="323557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98037" y="2993209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300" spc="-19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Contem para gente o que você achou da aula de hoje: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086600" y="4002990"/>
            <a:ext cx="4114800" cy="4114800"/>
            <a:chOff x="0" y="0"/>
            <a:chExt cx="5486400" cy="548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12482" y="2397794"/>
            <a:ext cx="15594636" cy="2329493"/>
            <a:chOff x="0" y="0"/>
            <a:chExt cx="4130457" cy="61699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30457" cy="616999"/>
            </a:xfrm>
            <a:custGeom>
              <a:avLst/>
              <a:gdLst/>
              <a:ahLst/>
              <a:cxnLst/>
              <a:rect r="r" b="b" t="t" l="l"/>
              <a:pathLst>
                <a:path h="616999" w="4130457">
                  <a:moveTo>
                    <a:pt x="31773" y="0"/>
                  </a:moveTo>
                  <a:lnTo>
                    <a:pt x="4098685" y="0"/>
                  </a:lnTo>
                  <a:cubicBezTo>
                    <a:pt x="4116232" y="0"/>
                    <a:pt x="4130457" y="14225"/>
                    <a:pt x="4130457" y="31773"/>
                  </a:cubicBezTo>
                  <a:lnTo>
                    <a:pt x="4130457" y="585226"/>
                  </a:lnTo>
                  <a:cubicBezTo>
                    <a:pt x="4130457" y="602774"/>
                    <a:pt x="4116232" y="616999"/>
                    <a:pt x="4098685" y="616999"/>
                  </a:cubicBezTo>
                  <a:lnTo>
                    <a:pt x="31773" y="616999"/>
                  </a:lnTo>
                  <a:cubicBezTo>
                    <a:pt x="14225" y="616999"/>
                    <a:pt x="0" y="602774"/>
                    <a:pt x="0" y="585226"/>
                  </a:cubicBezTo>
                  <a:lnTo>
                    <a:pt x="0" y="31773"/>
                  </a:lnTo>
                  <a:cubicBezTo>
                    <a:pt x="0" y="14225"/>
                    <a:pt x="14225" y="0"/>
                    <a:pt x="3177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130457" cy="645574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695372" y="2643074"/>
            <a:ext cx="14897255" cy="1894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28"/>
              </a:lnSpc>
              <a:spcBef>
                <a:spcPct val="0"/>
              </a:spcBef>
            </a:pPr>
            <a:r>
              <a:rPr lang="en-US" sz="3107" spc="-186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Em um projeto de programação grande, é comum ter muitas variáveis do mesmo tipo para guardar informações. As vezes, guardamos tantos dados que fica difícil e longo escrever tudo, além de confuso. Para resolver esse problema, nós usamos vetores para guardar os dados.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2393703" y="5143500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6"/>
                </a:lnTo>
                <a:lnTo>
                  <a:pt x="0" y="1064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939592" y="5143500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6"/>
                </a:lnTo>
                <a:lnTo>
                  <a:pt x="0" y="1064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485481" y="6207846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5"/>
                </a:lnTo>
                <a:lnTo>
                  <a:pt x="0" y="10643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939592" y="6207846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5"/>
                </a:lnTo>
                <a:lnTo>
                  <a:pt x="0" y="10643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393703" y="6140201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6"/>
                </a:lnTo>
                <a:lnTo>
                  <a:pt x="0" y="1064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485481" y="7204547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6"/>
                </a:lnTo>
                <a:lnTo>
                  <a:pt x="0" y="1064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939592" y="7204547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6"/>
                </a:lnTo>
                <a:lnTo>
                  <a:pt x="0" y="1064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393703" y="7204547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6"/>
                </a:lnTo>
                <a:lnTo>
                  <a:pt x="0" y="1064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485481" y="5143500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6"/>
                </a:lnTo>
                <a:lnTo>
                  <a:pt x="0" y="1064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104874" y="8192693"/>
            <a:ext cx="521532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Várias variáveis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8184036" y="5987646"/>
            <a:ext cx="2761328" cy="1118338"/>
          </a:xfrm>
          <a:custGeom>
            <a:avLst/>
            <a:gdLst/>
            <a:ahLst/>
            <a:cxnLst/>
            <a:rect r="r" b="b" t="t" l="l"/>
            <a:pathLst>
              <a:path h="1118338" w="2761328">
                <a:moveTo>
                  <a:pt x="0" y="0"/>
                </a:moveTo>
                <a:lnTo>
                  <a:pt x="2761328" y="0"/>
                </a:lnTo>
                <a:lnTo>
                  <a:pt x="2761328" y="1118338"/>
                </a:lnTo>
                <a:lnTo>
                  <a:pt x="0" y="11183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098030" y="5613112"/>
            <a:ext cx="2712279" cy="1867406"/>
          </a:xfrm>
          <a:custGeom>
            <a:avLst/>
            <a:gdLst/>
            <a:ahLst/>
            <a:cxnLst/>
            <a:rect r="r" b="b" t="t" l="l"/>
            <a:pathLst>
              <a:path h="1867406" w="2712279">
                <a:moveTo>
                  <a:pt x="0" y="0"/>
                </a:moveTo>
                <a:lnTo>
                  <a:pt x="2712279" y="0"/>
                </a:lnTo>
                <a:lnTo>
                  <a:pt x="2712279" y="1867406"/>
                </a:lnTo>
                <a:lnTo>
                  <a:pt x="0" y="18674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0310911" y="7660520"/>
            <a:ext cx="521532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Um vetor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VETORES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134283" y="2285929"/>
            <a:ext cx="9815496" cy="2329493"/>
            <a:chOff x="0" y="0"/>
            <a:chExt cx="2599771" cy="61699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99771" cy="616999"/>
            </a:xfrm>
            <a:custGeom>
              <a:avLst/>
              <a:gdLst/>
              <a:ahLst/>
              <a:cxnLst/>
              <a:rect r="r" b="b" t="t" l="l"/>
              <a:pathLst>
                <a:path h="616999" w="2599771">
                  <a:moveTo>
                    <a:pt x="50480" y="0"/>
                  </a:moveTo>
                  <a:lnTo>
                    <a:pt x="2549292" y="0"/>
                  </a:lnTo>
                  <a:cubicBezTo>
                    <a:pt x="2577171" y="0"/>
                    <a:pt x="2599771" y="22601"/>
                    <a:pt x="2599771" y="50480"/>
                  </a:cubicBezTo>
                  <a:lnTo>
                    <a:pt x="2599771" y="566519"/>
                  </a:lnTo>
                  <a:cubicBezTo>
                    <a:pt x="2599771" y="594398"/>
                    <a:pt x="2577171" y="616999"/>
                    <a:pt x="2549292" y="616999"/>
                  </a:cubicBezTo>
                  <a:lnTo>
                    <a:pt x="50480" y="616999"/>
                  </a:lnTo>
                  <a:cubicBezTo>
                    <a:pt x="22601" y="616999"/>
                    <a:pt x="0" y="594398"/>
                    <a:pt x="0" y="566519"/>
                  </a:cubicBezTo>
                  <a:lnTo>
                    <a:pt x="0" y="50480"/>
                  </a:lnTo>
                  <a:cubicBezTo>
                    <a:pt x="0" y="22601"/>
                    <a:pt x="22601" y="0"/>
                    <a:pt x="5048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599771" cy="645574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4459073" y="2531210"/>
            <a:ext cx="9294493" cy="1894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28"/>
              </a:lnSpc>
              <a:spcBef>
                <a:spcPct val="0"/>
              </a:spcBef>
            </a:pPr>
            <a:r>
              <a:rPr lang="en-US" sz="3107" spc="-186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Um vetor guarda várias informações de um mesmo tipo dentro dele, para que assim em vez de ter várias variáveis temos apenas uma que guarda os valores que precisamos.</a:t>
            </a:r>
          </a:p>
        </p:txBody>
      </p:sp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4134283" y="5106334"/>
          <a:ext cx="11391954" cy="3526320"/>
        </p:xfrm>
        <a:graphic>
          <a:graphicData uri="http://schemas.openxmlformats.org/drawingml/2006/table">
            <a:tbl>
              <a:tblPr/>
              <a:tblGrid>
                <a:gridCol w="1898659"/>
                <a:gridCol w="1898659"/>
                <a:gridCol w="1898659"/>
                <a:gridCol w="1898659"/>
                <a:gridCol w="1898659"/>
                <a:gridCol w="1898659"/>
              </a:tblGrid>
              <a:tr h="17908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1735476">
                <a:tc gridSpan="6">
                  <a:txBody>
                    <a:bodyPr anchor="t" rtlCol="false"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0, 1, 2, 3, 4, 5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0, 1, 2, 3, 4, 5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0, 1, 2, 3, 4, 5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0, 1, 2, 3, 4, 5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0, 1, 2, 3, 4, 5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0, 1, 2, 3, 4, 5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1934211" y="5106334"/>
          <a:ext cx="2000801" cy="1695378"/>
        </p:xfrm>
        <a:graphic>
          <a:graphicData uri="http://schemas.openxmlformats.org/drawingml/2006/table">
            <a:tbl>
              <a:tblPr/>
              <a:tblGrid>
                <a:gridCol w="2000801"/>
              </a:tblGrid>
              <a:tr h="16953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Várias váriaveis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1934211" y="7030617"/>
          <a:ext cx="2000801" cy="1602036"/>
        </p:xfrm>
        <a:graphic>
          <a:graphicData uri="http://schemas.openxmlformats.org/drawingml/2006/table">
            <a:tbl>
              <a:tblPr/>
              <a:tblGrid>
                <a:gridCol w="2000801"/>
              </a:tblGrid>
              <a:tr h="15138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Vetor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</a:tbl>
          </a:graphicData>
        </a:graphic>
      </p:graphicFrame>
      <p:sp>
        <p:nvSpPr>
          <p:cNvPr name="TextBox 17" id="17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VETORES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746293" y="2494675"/>
            <a:ext cx="12795413" cy="2912280"/>
            <a:chOff x="0" y="0"/>
            <a:chExt cx="3389044" cy="7713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89044" cy="771358"/>
            </a:xfrm>
            <a:custGeom>
              <a:avLst/>
              <a:gdLst/>
              <a:ahLst/>
              <a:cxnLst/>
              <a:rect r="r" b="b" t="t" l="l"/>
              <a:pathLst>
                <a:path h="771358" w="3389044">
                  <a:moveTo>
                    <a:pt x="38723" y="0"/>
                  </a:moveTo>
                  <a:lnTo>
                    <a:pt x="3350320" y="0"/>
                  </a:lnTo>
                  <a:cubicBezTo>
                    <a:pt x="3360591" y="0"/>
                    <a:pt x="3370440" y="4080"/>
                    <a:pt x="3377702" y="11342"/>
                  </a:cubicBezTo>
                  <a:cubicBezTo>
                    <a:pt x="3384964" y="18604"/>
                    <a:pt x="3389044" y="28453"/>
                    <a:pt x="3389044" y="38723"/>
                  </a:cubicBezTo>
                  <a:lnTo>
                    <a:pt x="3389044" y="732635"/>
                  </a:lnTo>
                  <a:cubicBezTo>
                    <a:pt x="3389044" y="742905"/>
                    <a:pt x="3384964" y="752754"/>
                    <a:pt x="3377702" y="760016"/>
                  </a:cubicBezTo>
                  <a:cubicBezTo>
                    <a:pt x="3370440" y="767278"/>
                    <a:pt x="3360591" y="771358"/>
                    <a:pt x="3350320" y="771358"/>
                  </a:cubicBezTo>
                  <a:lnTo>
                    <a:pt x="38723" y="771358"/>
                  </a:lnTo>
                  <a:cubicBezTo>
                    <a:pt x="28453" y="771358"/>
                    <a:pt x="18604" y="767278"/>
                    <a:pt x="11342" y="760016"/>
                  </a:cubicBezTo>
                  <a:cubicBezTo>
                    <a:pt x="4080" y="752754"/>
                    <a:pt x="0" y="742905"/>
                    <a:pt x="0" y="732635"/>
                  </a:cubicBezTo>
                  <a:lnTo>
                    <a:pt x="0" y="38723"/>
                  </a:lnTo>
                  <a:cubicBezTo>
                    <a:pt x="0" y="28453"/>
                    <a:pt x="4080" y="18604"/>
                    <a:pt x="11342" y="11342"/>
                  </a:cubicBezTo>
                  <a:cubicBezTo>
                    <a:pt x="18604" y="4080"/>
                    <a:pt x="28453" y="0"/>
                    <a:pt x="3872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389044" cy="799933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003956" y="2886283"/>
            <a:ext cx="12373320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Para usarmos um vetor, antes temos que aprender a contar o “índice” das coisas. Um índice é onde alguma coisa está guardada, porém ao contrário da vida real, nós começamos a contar no </a:t>
            </a:r>
            <a:r>
              <a:rPr lang="en-US" sz="3500" spc="-210" u="sng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zero</a:t>
            </a: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930584" y="6692830"/>
            <a:ext cx="12426832" cy="1620037"/>
            <a:chOff x="0" y="0"/>
            <a:chExt cx="3291420" cy="4290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291420" cy="429090"/>
            </a:xfrm>
            <a:custGeom>
              <a:avLst/>
              <a:gdLst/>
              <a:ahLst/>
              <a:cxnLst/>
              <a:rect r="r" b="b" t="t" l="l"/>
              <a:pathLst>
                <a:path h="429090" w="3291420">
                  <a:moveTo>
                    <a:pt x="39872" y="0"/>
                  </a:moveTo>
                  <a:lnTo>
                    <a:pt x="3251548" y="0"/>
                  </a:lnTo>
                  <a:cubicBezTo>
                    <a:pt x="3273569" y="0"/>
                    <a:pt x="3291420" y="17851"/>
                    <a:pt x="3291420" y="39872"/>
                  </a:cubicBezTo>
                  <a:lnTo>
                    <a:pt x="3291420" y="389217"/>
                  </a:lnTo>
                  <a:cubicBezTo>
                    <a:pt x="3291420" y="411238"/>
                    <a:pt x="3273569" y="429090"/>
                    <a:pt x="3251548" y="429090"/>
                  </a:cubicBezTo>
                  <a:lnTo>
                    <a:pt x="39872" y="429090"/>
                  </a:lnTo>
                  <a:cubicBezTo>
                    <a:pt x="17851" y="429090"/>
                    <a:pt x="0" y="411238"/>
                    <a:pt x="0" y="389217"/>
                  </a:cubicBezTo>
                  <a:lnTo>
                    <a:pt x="0" y="39872"/>
                  </a:lnTo>
                  <a:cubicBezTo>
                    <a:pt x="0" y="17851"/>
                    <a:pt x="17851" y="0"/>
                    <a:pt x="3987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3291420" cy="457665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273638" y="6938111"/>
            <a:ext cx="11833955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Vamos usar de exemplo a palavra “IDADE”, e vamos contar e mostrar qual índice é qual letra.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VETORES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3549770" y="5286033"/>
          <a:ext cx="11391954" cy="3626735"/>
        </p:xfrm>
        <a:graphic>
          <a:graphicData uri="http://schemas.openxmlformats.org/drawingml/2006/table">
            <a:tbl>
              <a:tblPr/>
              <a:tblGrid>
                <a:gridCol w="1898659"/>
                <a:gridCol w="1898659"/>
                <a:gridCol w="1898659"/>
                <a:gridCol w="1898659"/>
                <a:gridCol w="1898659"/>
                <a:gridCol w="1898659"/>
              </a:tblGrid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LETRA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ÍNDICE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</a:tbl>
          </a:graphicData>
        </a:graphic>
      </p:graphicFrame>
      <p:sp>
        <p:nvSpPr>
          <p:cNvPr name="Freeform 9" id="9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5182723" y="2233459"/>
            <a:ext cx="532846" cy="2576324"/>
            <a:chOff x="0" y="0"/>
            <a:chExt cx="1175512" cy="568363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75512" cy="5683631"/>
            </a:xfrm>
            <a:custGeom>
              <a:avLst/>
              <a:gdLst/>
              <a:ahLst/>
              <a:cxnLst/>
              <a:rect r="r" b="b" t="t" l="l"/>
              <a:pathLst>
                <a:path h="5683631" w="1175512">
                  <a:moveTo>
                    <a:pt x="0" y="5683631"/>
                  </a:moveTo>
                  <a:lnTo>
                    <a:pt x="0" y="0"/>
                  </a:lnTo>
                  <a:lnTo>
                    <a:pt x="1175512" y="0"/>
                  </a:lnTo>
                  <a:lnTo>
                    <a:pt x="1175512" y="5683631"/>
                  </a:lnTo>
                  <a:lnTo>
                    <a:pt x="0" y="5683631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5865294" y="2233459"/>
            <a:ext cx="1863496" cy="2576324"/>
            <a:chOff x="0" y="0"/>
            <a:chExt cx="2426970" cy="33553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26970" cy="3355340"/>
            </a:xfrm>
            <a:custGeom>
              <a:avLst/>
              <a:gdLst/>
              <a:ahLst/>
              <a:cxnLst/>
              <a:rect r="r" b="b" t="t" l="l"/>
              <a:pathLst>
                <a:path h="3355340" w="2426970">
                  <a:moveTo>
                    <a:pt x="1653540" y="3244850"/>
                  </a:moveTo>
                  <a:cubicBezTo>
                    <a:pt x="1819910" y="3169920"/>
                    <a:pt x="1963420" y="3056890"/>
                    <a:pt x="2077720" y="2908300"/>
                  </a:cubicBezTo>
                  <a:cubicBezTo>
                    <a:pt x="2190750" y="2763520"/>
                    <a:pt x="2278380" y="2580640"/>
                    <a:pt x="2338070" y="2366010"/>
                  </a:cubicBezTo>
                  <a:cubicBezTo>
                    <a:pt x="2396490" y="2155190"/>
                    <a:pt x="2426970" y="1908810"/>
                    <a:pt x="2426970" y="1631950"/>
                  </a:cubicBezTo>
                  <a:cubicBezTo>
                    <a:pt x="2426970" y="1369060"/>
                    <a:pt x="2396490" y="1135380"/>
                    <a:pt x="2338070" y="935990"/>
                  </a:cubicBezTo>
                  <a:cubicBezTo>
                    <a:pt x="2278380" y="732790"/>
                    <a:pt x="2189480" y="560070"/>
                    <a:pt x="2076450" y="421640"/>
                  </a:cubicBezTo>
                  <a:cubicBezTo>
                    <a:pt x="1960880" y="281940"/>
                    <a:pt x="1818640" y="173990"/>
                    <a:pt x="1651000" y="104140"/>
                  </a:cubicBezTo>
                  <a:cubicBezTo>
                    <a:pt x="1487170" y="35560"/>
                    <a:pt x="1301750" y="0"/>
                    <a:pt x="1098550" y="0"/>
                  </a:cubicBezTo>
                  <a:lnTo>
                    <a:pt x="0" y="0"/>
                  </a:lnTo>
                  <a:lnTo>
                    <a:pt x="0" y="3355340"/>
                  </a:lnTo>
                  <a:lnTo>
                    <a:pt x="1098550" y="3355340"/>
                  </a:lnTo>
                  <a:cubicBezTo>
                    <a:pt x="1301750" y="3355340"/>
                    <a:pt x="1488440" y="3318510"/>
                    <a:pt x="1653540" y="3244850"/>
                  </a:cubicBezTo>
                  <a:close/>
                  <a:moveTo>
                    <a:pt x="1043940" y="739140"/>
                  </a:moveTo>
                  <a:cubicBezTo>
                    <a:pt x="1134110" y="739140"/>
                    <a:pt x="1215390" y="754380"/>
                    <a:pt x="1285240" y="786130"/>
                  </a:cubicBezTo>
                  <a:cubicBezTo>
                    <a:pt x="1355090" y="816610"/>
                    <a:pt x="1412240" y="861060"/>
                    <a:pt x="1461770" y="922020"/>
                  </a:cubicBezTo>
                  <a:cubicBezTo>
                    <a:pt x="1512570" y="984250"/>
                    <a:pt x="1551940" y="1064260"/>
                    <a:pt x="1579880" y="1160780"/>
                  </a:cubicBezTo>
                  <a:cubicBezTo>
                    <a:pt x="1609090" y="1261110"/>
                    <a:pt x="1623060" y="1381760"/>
                    <a:pt x="1623060" y="1518920"/>
                  </a:cubicBezTo>
                  <a:lnTo>
                    <a:pt x="1623060" y="1746250"/>
                  </a:lnTo>
                  <a:cubicBezTo>
                    <a:pt x="1623060" y="1899920"/>
                    <a:pt x="1607820" y="2035810"/>
                    <a:pt x="1578610" y="2148840"/>
                  </a:cubicBezTo>
                  <a:cubicBezTo>
                    <a:pt x="1550670" y="2258060"/>
                    <a:pt x="1510030" y="2348230"/>
                    <a:pt x="1459230" y="2418080"/>
                  </a:cubicBezTo>
                  <a:cubicBezTo>
                    <a:pt x="1409700" y="2485390"/>
                    <a:pt x="1351280" y="2534920"/>
                    <a:pt x="1282700" y="2567940"/>
                  </a:cubicBezTo>
                  <a:cubicBezTo>
                    <a:pt x="1212850" y="2600960"/>
                    <a:pt x="1132840" y="2618740"/>
                    <a:pt x="1045210" y="2618740"/>
                  </a:cubicBezTo>
                  <a:lnTo>
                    <a:pt x="783590" y="2618740"/>
                  </a:lnTo>
                  <a:lnTo>
                    <a:pt x="783590" y="739140"/>
                  </a:lnTo>
                  <a:lnTo>
                    <a:pt x="1043940" y="73914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7878515" y="2233459"/>
            <a:ext cx="1367231" cy="2576324"/>
            <a:chOff x="0" y="0"/>
            <a:chExt cx="3016250" cy="568363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016250" cy="5683631"/>
            </a:xfrm>
            <a:custGeom>
              <a:avLst/>
              <a:gdLst/>
              <a:ahLst/>
              <a:cxnLst/>
              <a:rect r="r" b="b" t="t" l="l"/>
              <a:pathLst>
                <a:path h="5683631" w="3016250">
                  <a:moveTo>
                    <a:pt x="0" y="5683631"/>
                  </a:moveTo>
                  <a:lnTo>
                    <a:pt x="549021" y="0"/>
                  </a:lnTo>
                  <a:lnTo>
                    <a:pt x="2477008" y="0"/>
                  </a:lnTo>
                  <a:lnTo>
                    <a:pt x="3016250" y="5683631"/>
                  </a:lnTo>
                  <a:lnTo>
                    <a:pt x="1940941" y="5683631"/>
                  </a:lnTo>
                  <a:lnTo>
                    <a:pt x="1860169" y="4766437"/>
                  </a:lnTo>
                  <a:lnTo>
                    <a:pt x="1175512" y="4766437"/>
                  </a:lnTo>
                  <a:lnTo>
                    <a:pt x="1104519" y="5683631"/>
                  </a:lnTo>
                  <a:lnTo>
                    <a:pt x="0" y="5683631"/>
                  </a:lnTo>
                  <a:close/>
                  <a:moveTo>
                    <a:pt x="1256157" y="3859022"/>
                  </a:moveTo>
                  <a:lnTo>
                    <a:pt x="1772920" y="3859022"/>
                  </a:lnTo>
                  <a:lnTo>
                    <a:pt x="1524254" y="968756"/>
                  </a:lnTo>
                  <a:lnTo>
                    <a:pt x="1472565" y="968756"/>
                  </a:lnTo>
                  <a:lnTo>
                    <a:pt x="1256157" y="385902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9395472" y="2233459"/>
            <a:ext cx="1863496" cy="2576324"/>
            <a:chOff x="0" y="0"/>
            <a:chExt cx="2426970" cy="335534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426970" cy="3355340"/>
            </a:xfrm>
            <a:custGeom>
              <a:avLst/>
              <a:gdLst/>
              <a:ahLst/>
              <a:cxnLst/>
              <a:rect r="r" b="b" t="t" l="l"/>
              <a:pathLst>
                <a:path h="3355340" w="2426970">
                  <a:moveTo>
                    <a:pt x="1653540" y="3244850"/>
                  </a:moveTo>
                  <a:cubicBezTo>
                    <a:pt x="1819910" y="3169920"/>
                    <a:pt x="1963420" y="3056890"/>
                    <a:pt x="2077720" y="2908300"/>
                  </a:cubicBezTo>
                  <a:cubicBezTo>
                    <a:pt x="2190750" y="2763520"/>
                    <a:pt x="2278380" y="2580640"/>
                    <a:pt x="2338070" y="2366010"/>
                  </a:cubicBezTo>
                  <a:cubicBezTo>
                    <a:pt x="2396490" y="2155190"/>
                    <a:pt x="2426970" y="1908810"/>
                    <a:pt x="2426970" y="1631950"/>
                  </a:cubicBezTo>
                  <a:cubicBezTo>
                    <a:pt x="2426970" y="1369060"/>
                    <a:pt x="2396490" y="1135380"/>
                    <a:pt x="2338070" y="935990"/>
                  </a:cubicBezTo>
                  <a:cubicBezTo>
                    <a:pt x="2278380" y="732790"/>
                    <a:pt x="2189480" y="560070"/>
                    <a:pt x="2076450" y="421640"/>
                  </a:cubicBezTo>
                  <a:cubicBezTo>
                    <a:pt x="1960880" y="281940"/>
                    <a:pt x="1818640" y="173990"/>
                    <a:pt x="1651000" y="104140"/>
                  </a:cubicBezTo>
                  <a:cubicBezTo>
                    <a:pt x="1487170" y="35560"/>
                    <a:pt x="1301750" y="0"/>
                    <a:pt x="1098550" y="0"/>
                  </a:cubicBezTo>
                  <a:lnTo>
                    <a:pt x="0" y="0"/>
                  </a:lnTo>
                  <a:lnTo>
                    <a:pt x="0" y="3355340"/>
                  </a:lnTo>
                  <a:lnTo>
                    <a:pt x="1098550" y="3355340"/>
                  </a:lnTo>
                  <a:cubicBezTo>
                    <a:pt x="1301750" y="3355340"/>
                    <a:pt x="1488440" y="3318510"/>
                    <a:pt x="1653540" y="3244850"/>
                  </a:cubicBezTo>
                  <a:close/>
                  <a:moveTo>
                    <a:pt x="1043940" y="739140"/>
                  </a:moveTo>
                  <a:cubicBezTo>
                    <a:pt x="1134110" y="739140"/>
                    <a:pt x="1215390" y="754380"/>
                    <a:pt x="1285240" y="786130"/>
                  </a:cubicBezTo>
                  <a:cubicBezTo>
                    <a:pt x="1355090" y="816610"/>
                    <a:pt x="1412240" y="861060"/>
                    <a:pt x="1461770" y="922020"/>
                  </a:cubicBezTo>
                  <a:cubicBezTo>
                    <a:pt x="1512570" y="984250"/>
                    <a:pt x="1551940" y="1064260"/>
                    <a:pt x="1579880" y="1160780"/>
                  </a:cubicBezTo>
                  <a:cubicBezTo>
                    <a:pt x="1609090" y="1261110"/>
                    <a:pt x="1623060" y="1381760"/>
                    <a:pt x="1623060" y="1518920"/>
                  </a:cubicBezTo>
                  <a:lnTo>
                    <a:pt x="1623060" y="1746250"/>
                  </a:lnTo>
                  <a:cubicBezTo>
                    <a:pt x="1623060" y="1899920"/>
                    <a:pt x="1607820" y="2035810"/>
                    <a:pt x="1578610" y="2148840"/>
                  </a:cubicBezTo>
                  <a:cubicBezTo>
                    <a:pt x="1550670" y="2258060"/>
                    <a:pt x="1510030" y="2348230"/>
                    <a:pt x="1459230" y="2418080"/>
                  </a:cubicBezTo>
                  <a:cubicBezTo>
                    <a:pt x="1409700" y="2485390"/>
                    <a:pt x="1351280" y="2534920"/>
                    <a:pt x="1282700" y="2567940"/>
                  </a:cubicBezTo>
                  <a:cubicBezTo>
                    <a:pt x="1212850" y="2600960"/>
                    <a:pt x="1132840" y="2618740"/>
                    <a:pt x="1045210" y="2618740"/>
                  </a:cubicBezTo>
                  <a:lnTo>
                    <a:pt x="783590" y="2618740"/>
                  </a:lnTo>
                  <a:lnTo>
                    <a:pt x="783590" y="739140"/>
                  </a:lnTo>
                  <a:lnTo>
                    <a:pt x="1043940" y="73914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1429983" y="2233459"/>
            <a:ext cx="1675294" cy="2576324"/>
            <a:chOff x="0" y="0"/>
            <a:chExt cx="2181860" cy="335534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181860" cy="3355340"/>
            </a:xfrm>
            <a:custGeom>
              <a:avLst/>
              <a:gdLst/>
              <a:ahLst/>
              <a:cxnLst/>
              <a:rect r="r" b="b" t="t" l="l"/>
              <a:pathLst>
                <a:path h="3355340" w="2181860">
                  <a:moveTo>
                    <a:pt x="2181860" y="2618740"/>
                  </a:moveTo>
                  <a:lnTo>
                    <a:pt x="783590" y="2618740"/>
                  </a:lnTo>
                  <a:lnTo>
                    <a:pt x="783590" y="2010410"/>
                  </a:lnTo>
                  <a:lnTo>
                    <a:pt x="1960880" y="2010410"/>
                  </a:lnTo>
                  <a:lnTo>
                    <a:pt x="1960880" y="1271270"/>
                  </a:lnTo>
                  <a:lnTo>
                    <a:pt x="783590" y="1271270"/>
                  </a:lnTo>
                  <a:lnTo>
                    <a:pt x="783590" y="739140"/>
                  </a:lnTo>
                  <a:lnTo>
                    <a:pt x="2156460" y="739140"/>
                  </a:lnTo>
                  <a:lnTo>
                    <a:pt x="2156460" y="0"/>
                  </a:lnTo>
                  <a:lnTo>
                    <a:pt x="0" y="0"/>
                  </a:lnTo>
                  <a:lnTo>
                    <a:pt x="0" y="3355340"/>
                  </a:lnTo>
                  <a:lnTo>
                    <a:pt x="2181860" y="335534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21" id="21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VETORES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207440" y="2494675"/>
            <a:ext cx="11660284" cy="2108230"/>
            <a:chOff x="0" y="0"/>
            <a:chExt cx="3088389" cy="5583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88389" cy="558394"/>
            </a:xfrm>
            <a:custGeom>
              <a:avLst/>
              <a:gdLst/>
              <a:ahLst/>
              <a:cxnLst/>
              <a:rect r="r" b="b" t="t" l="l"/>
              <a:pathLst>
                <a:path h="558394" w="3088389">
                  <a:moveTo>
                    <a:pt x="42493" y="0"/>
                  </a:moveTo>
                  <a:lnTo>
                    <a:pt x="3045896" y="0"/>
                  </a:lnTo>
                  <a:cubicBezTo>
                    <a:pt x="3057166" y="0"/>
                    <a:pt x="3067974" y="4477"/>
                    <a:pt x="3075943" y="12446"/>
                  </a:cubicBezTo>
                  <a:cubicBezTo>
                    <a:pt x="3083912" y="20415"/>
                    <a:pt x="3088389" y="31223"/>
                    <a:pt x="3088389" y="42493"/>
                  </a:cubicBezTo>
                  <a:lnTo>
                    <a:pt x="3088389" y="515901"/>
                  </a:lnTo>
                  <a:cubicBezTo>
                    <a:pt x="3088389" y="527171"/>
                    <a:pt x="3083912" y="537979"/>
                    <a:pt x="3075943" y="545948"/>
                  </a:cubicBezTo>
                  <a:cubicBezTo>
                    <a:pt x="3067974" y="553917"/>
                    <a:pt x="3057166" y="558394"/>
                    <a:pt x="3045896" y="558394"/>
                  </a:cubicBezTo>
                  <a:lnTo>
                    <a:pt x="42493" y="558394"/>
                  </a:lnTo>
                  <a:cubicBezTo>
                    <a:pt x="31223" y="558394"/>
                    <a:pt x="20415" y="553917"/>
                    <a:pt x="12446" y="545948"/>
                  </a:cubicBezTo>
                  <a:cubicBezTo>
                    <a:pt x="4477" y="537979"/>
                    <a:pt x="0" y="527171"/>
                    <a:pt x="0" y="515901"/>
                  </a:cubicBezTo>
                  <a:lnTo>
                    <a:pt x="0" y="42493"/>
                  </a:lnTo>
                  <a:cubicBezTo>
                    <a:pt x="0" y="31223"/>
                    <a:pt x="4477" y="20415"/>
                    <a:pt x="12446" y="12446"/>
                  </a:cubicBezTo>
                  <a:cubicBezTo>
                    <a:pt x="20415" y="4477"/>
                    <a:pt x="31223" y="0"/>
                    <a:pt x="424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088389" cy="586969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502671" y="2761375"/>
            <a:ext cx="11069820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Podemos ver que nesse exemplo cada letra representa um índice, porém quando nós usamos números, cada número é um índice no vetor.</a:t>
            </a:r>
          </a:p>
        </p:txBody>
      </p:sp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3448023" y="5143500"/>
          <a:ext cx="11391954" cy="3626735"/>
        </p:xfrm>
        <a:graphic>
          <a:graphicData uri="http://schemas.openxmlformats.org/drawingml/2006/table">
            <a:tbl>
              <a:tblPr/>
              <a:tblGrid>
                <a:gridCol w="1898659"/>
                <a:gridCol w="1898659"/>
                <a:gridCol w="1898659"/>
                <a:gridCol w="1898659"/>
                <a:gridCol w="1898659"/>
                <a:gridCol w="1898659"/>
              </a:tblGrid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VETOR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ÍNDICE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</a:tbl>
          </a:graphicData>
        </a:graphic>
      </p:graphicFrame>
      <p:sp>
        <p:nvSpPr>
          <p:cNvPr name="TextBox 15" id="15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VETORES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231088" y="2494675"/>
            <a:ext cx="11636635" cy="2108230"/>
            <a:chOff x="0" y="0"/>
            <a:chExt cx="3082125" cy="5583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82125" cy="558394"/>
            </a:xfrm>
            <a:custGeom>
              <a:avLst/>
              <a:gdLst/>
              <a:ahLst/>
              <a:cxnLst/>
              <a:rect r="r" b="b" t="t" l="l"/>
              <a:pathLst>
                <a:path h="558394" w="3082125">
                  <a:moveTo>
                    <a:pt x="42580" y="0"/>
                  </a:moveTo>
                  <a:lnTo>
                    <a:pt x="3039546" y="0"/>
                  </a:lnTo>
                  <a:cubicBezTo>
                    <a:pt x="3050839" y="0"/>
                    <a:pt x="3061669" y="4486"/>
                    <a:pt x="3069654" y="12471"/>
                  </a:cubicBezTo>
                  <a:cubicBezTo>
                    <a:pt x="3077639" y="20456"/>
                    <a:pt x="3082125" y="31287"/>
                    <a:pt x="3082125" y="42580"/>
                  </a:cubicBezTo>
                  <a:lnTo>
                    <a:pt x="3082125" y="515815"/>
                  </a:lnTo>
                  <a:cubicBezTo>
                    <a:pt x="3082125" y="539331"/>
                    <a:pt x="3063062" y="558394"/>
                    <a:pt x="3039546" y="558394"/>
                  </a:cubicBezTo>
                  <a:lnTo>
                    <a:pt x="42580" y="558394"/>
                  </a:lnTo>
                  <a:cubicBezTo>
                    <a:pt x="19064" y="558394"/>
                    <a:pt x="0" y="539331"/>
                    <a:pt x="0" y="515815"/>
                  </a:cubicBezTo>
                  <a:lnTo>
                    <a:pt x="0" y="42580"/>
                  </a:lnTo>
                  <a:cubicBezTo>
                    <a:pt x="0" y="19064"/>
                    <a:pt x="19064" y="0"/>
                    <a:pt x="4258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082125" cy="586969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514496" y="2761375"/>
            <a:ext cx="11069820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Mas, em Python temos uma coisa bônus, também podemos usar índices negativos. Eles começam do fim e vão até o início do vetor.</a:t>
            </a:r>
          </a:p>
        </p:txBody>
      </p:sp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3448023" y="5336330"/>
          <a:ext cx="11391954" cy="3626735"/>
        </p:xfrm>
        <a:graphic>
          <a:graphicData uri="http://schemas.openxmlformats.org/drawingml/2006/table">
            <a:tbl>
              <a:tblPr/>
              <a:tblGrid>
                <a:gridCol w="1898659"/>
                <a:gridCol w="1898659"/>
                <a:gridCol w="1898659"/>
                <a:gridCol w="1898659"/>
                <a:gridCol w="1898659"/>
                <a:gridCol w="1898659"/>
              </a:tblGrid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VETOR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ÍNDICE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-5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-4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-3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-2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</a:tbl>
          </a:graphicData>
        </a:graphic>
      </p:graphicFrame>
      <p:sp>
        <p:nvSpPr>
          <p:cNvPr name="TextBox 15" id="15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VETORES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231088" y="2494675"/>
            <a:ext cx="11636635" cy="2108230"/>
            <a:chOff x="0" y="0"/>
            <a:chExt cx="3082125" cy="5583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82125" cy="558394"/>
            </a:xfrm>
            <a:custGeom>
              <a:avLst/>
              <a:gdLst/>
              <a:ahLst/>
              <a:cxnLst/>
              <a:rect r="r" b="b" t="t" l="l"/>
              <a:pathLst>
                <a:path h="558394" w="3082125">
                  <a:moveTo>
                    <a:pt x="42580" y="0"/>
                  </a:moveTo>
                  <a:lnTo>
                    <a:pt x="3039546" y="0"/>
                  </a:lnTo>
                  <a:cubicBezTo>
                    <a:pt x="3050839" y="0"/>
                    <a:pt x="3061669" y="4486"/>
                    <a:pt x="3069654" y="12471"/>
                  </a:cubicBezTo>
                  <a:cubicBezTo>
                    <a:pt x="3077639" y="20456"/>
                    <a:pt x="3082125" y="31287"/>
                    <a:pt x="3082125" y="42580"/>
                  </a:cubicBezTo>
                  <a:lnTo>
                    <a:pt x="3082125" y="515815"/>
                  </a:lnTo>
                  <a:cubicBezTo>
                    <a:pt x="3082125" y="539331"/>
                    <a:pt x="3063062" y="558394"/>
                    <a:pt x="3039546" y="558394"/>
                  </a:cubicBezTo>
                  <a:lnTo>
                    <a:pt x="42580" y="558394"/>
                  </a:lnTo>
                  <a:cubicBezTo>
                    <a:pt x="19064" y="558394"/>
                    <a:pt x="0" y="539331"/>
                    <a:pt x="0" y="515815"/>
                  </a:cubicBezTo>
                  <a:lnTo>
                    <a:pt x="0" y="42580"/>
                  </a:lnTo>
                  <a:cubicBezTo>
                    <a:pt x="0" y="19064"/>
                    <a:pt x="19064" y="0"/>
                    <a:pt x="4258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082125" cy="586969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676699" y="5143500"/>
            <a:ext cx="8651133" cy="1207135"/>
          </a:xfrm>
          <a:custGeom>
            <a:avLst/>
            <a:gdLst/>
            <a:ahLst/>
            <a:cxnLst/>
            <a:rect r="r" b="b" t="t" l="l"/>
            <a:pathLst>
              <a:path h="1207135" w="8651133">
                <a:moveTo>
                  <a:pt x="0" y="0"/>
                </a:moveTo>
                <a:lnTo>
                  <a:pt x="8651132" y="0"/>
                </a:lnTo>
                <a:lnTo>
                  <a:pt x="8651132" y="1207135"/>
                </a:lnTo>
                <a:lnTo>
                  <a:pt x="0" y="12071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3564212" y="2739955"/>
            <a:ext cx="11069820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Vamos colocar a mão na massa! Para usarmos os vetores em Python, temos que instalar uma biblioteca chamada </a:t>
            </a:r>
            <a:r>
              <a:rPr lang="en-US" sz="3500" spc="-210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numpy: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28700" y="7084060"/>
            <a:ext cx="16419788" cy="1587963"/>
            <a:chOff x="0" y="0"/>
            <a:chExt cx="4349010" cy="42059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349011" cy="420594"/>
            </a:xfrm>
            <a:custGeom>
              <a:avLst/>
              <a:gdLst/>
              <a:ahLst/>
              <a:cxnLst/>
              <a:rect r="r" b="b" t="t" l="l"/>
              <a:pathLst>
                <a:path h="420594" w="4349011">
                  <a:moveTo>
                    <a:pt x="30176" y="0"/>
                  </a:moveTo>
                  <a:lnTo>
                    <a:pt x="4318834" y="0"/>
                  </a:lnTo>
                  <a:cubicBezTo>
                    <a:pt x="4335500" y="0"/>
                    <a:pt x="4349011" y="13510"/>
                    <a:pt x="4349011" y="30176"/>
                  </a:cubicBezTo>
                  <a:lnTo>
                    <a:pt x="4349011" y="390418"/>
                  </a:lnTo>
                  <a:cubicBezTo>
                    <a:pt x="4349011" y="407084"/>
                    <a:pt x="4335500" y="420594"/>
                    <a:pt x="4318834" y="420594"/>
                  </a:cubicBezTo>
                  <a:lnTo>
                    <a:pt x="30176" y="420594"/>
                  </a:lnTo>
                  <a:cubicBezTo>
                    <a:pt x="13510" y="420594"/>
                    <a:pt x="0" y="407084"/>
                    <a:pt x="0" y="390418"/>
                  </a:cubicBezTo>
                  <a:lnTo>
                    <a:pt x="0" y="30176"/>
                  </a:lnTo>
                  <a:cubicBezTo>
                    <a:pt x="0" y="13510"/>
                    <a:pt x="13510" y="0"/>
                    <a:pt x="3017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4349010" cy="449169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421965" y="7329340"/>
            <a:ext cx="15695188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Note que nós apenas conseguimos fazer isso no </a:t>
            </a:r>
            <a:r>
              <a:rPr lang="en-US" sz="3500" spc="-210" u="sng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Google Colab</a:t>
            </a: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, por isso recomendamos o uso dele nessa aula.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VETORES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DAGNknA8jMY</dc:identifier>
  <dcterms:modified xsi:type="dcterms:W3CDTF">2011-08-01T06:04:30Z</dcterms:modified>
  <cp:revision>1</cp:revision>
  <dc:title>Python - Aula 12</dc:title>
</cp:coreProperties>
</file>