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Bugaki Italics" charset="1" panose="00000000000000000000"/>
      <p:regular r:id="rId20"/>
    </p:embeddedFont>
    <p:embeddedFont>
      <p:font typeface="Space Mono Bold" charset="1" panose="02000809030000020004"/>
      <p:regular r:id="rId21"/>
    </p:embeddedFont>
    <p:embeddedFont>
      <p:font typeface="Open Sans Extra Bold" charset="1" panose="020B09060308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1.pn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25.png" Type="http://schemas.openxmlformats.org/officeDocument/2006/relationships/image"/><Relationship Id="rId4" Target="../media/image2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4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20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62650" y="3518838"/>
            <a:ext cx="6362700" cy="5739462"/>
            <a:chOff x="0" y="0"/>
            <a:chExt cx="1675773" cy="15116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75773" cy="1511628"/>
            </a:xfrm>
            <a:custGeom>
              <a:avLst/>
              <a:gdLst/>
              <a:ahLst/>
              <a:cxnLst/>
              <a:rect r="r" b="b" t="t" l="l"/>
              <a:pathLst>
                <a:path h="1511628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389951"/>
                  </a:lnTo>
                  <a:cubicBezTo>
                    <a:pt x="1675773" y="1422222"/>
                    <a:pt x="1662954" y="1453171"/>
                    <a:pt x="1640135" y="1475990"/>
                  </a:cubicBezTo>
                  <a:cubicBezTo>
                    <a:pt x="1617316" y="1498808"/>
                    <a:pt x="1586367" y="1511628"/>
                    <a:pt x="1554096" y="1511628"/>
                  </a:cubicBezTo>
                  <a:lnTo>
                    <a:pt x="121677" y="1511628"/>
                  </a:lnTo>
                  <a:cubicBezTo>
                    <a:pt x="89406" y="1511628"/>
                    <a:pt x="58457" y="1498808"/>
                    <a:pt x="35638" y="1475990"/>
                  </a:cubicBezTo>
                  <a:cubicBezTo>
                    <a:pt x="12819" y="1453171"/>
                    <a:pt x="0" y="1422222"/>
                    <a:pt x="0" y="1389951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D10719"/>
            </a:solidFill>
            <a:ln w="762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675773" cy="15497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585009">
            <a:off x="1092347" y="1274081"/>
            <a:ext cx="4021282" cy="5143500"/>
          </a:xfrm>
          <a:custGeom>
            <a:avLst/>
            <a:gdLst/>
            <a:ahLst/>
            <a:cxnLst/>
            <a:rect r="r" b="b" t="t" l="l"/>
            <a:pathLst>
              <a:path h="5143500" w="4021282">
                <a:moveTo>
                  <a:pt x="0" y="0"/>
                </a:moveTo>
                <a:lnTo>
                  <a:pt x="4021282" y="0"/>
                </a:lnTo>
                <a:lnTo>
                  <a:pt x="402128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79917">
            <a:off x="13831111" y="4077263"/>
            <a:ext cx="3104804" cy="4114800"/>
          </a:xfrm>
          <a:custGeom>
            <a:avLst/>
            <a:gdLst/>
            <a:ahLst/>
            <a:cxnLst/>
            <a:rect r="r" b="b" t="t" l="l"/>
            <a:pathLst>
              <a:path h="4114800" w="3104804">
                <a:moveTo>
                  <a:pt x="0" y="0"/>
                </a:moveTo>
                <a:lnTo>
                  <a:pt x="3104803" y="0"/>
                </a:lnTo>
                <a:lnTo>
                  <a:pt x="310480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3360560" y="2200317"/>
            <a:ext cx="12691444" cy="5165407"/>
            <a:chOff x="0" y="0"/>
            <a:chExt cx="1997056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997056" cy="812800"/>
            </a:xfrm>
            <a:custGeom>
              <a:avLst/>
              <a:gdLst/>
              <a:ahLst/>
              <a:cxnLst/>
              <a:rect r="r" b="b" t="t" l="l"/>
              <a:pathLst>
                <a:path h="812800" w="1997056">
                  <a:moveTo>
                    <a:pt x="998528" y="0"/>
                  </a:moveTo>
                  <a:cubicBezTo>
                    <a:pt x="447056" y="0"/>
                    <a:pt x="0" y="181951"/>
                    <a:pt x="0" y="406400"/>
                  </a:cubicBezTo>
                  <a:cubicBezTo>
                    <a:pt x="0" y="630849"/>
                    <a:pt x="447056" y="812800"/>
                    <a:pt x="998528" y="812800"/>
                  </a:cubicBezTo>
                  <a:cubicBezTo>
                    <a:pt x="1549999" y="812800"/>
                    <a:pt x="1997056" y="630849"/>
                    <a:pt x="1997056" y="406400"/>
                  </a:cubicBezTo>
                  <a:cubicBezTo>
                    <a:pt x="1997056" y="181951"/>
                    <a:pt x="1549999" y="0"/>
                    <a:pt x="998528" y="0"/>
                  </a:cubicBezTo>
                  <a:close/>
                </a:path>
              </a:pathLst>
            </a:custGeom>
            <a:solidFill>
              <a:srgbClr val="3777FF"/>
            </a:solidFill>
            <a:ln w="104775" cap="sq">
              <a:solidFill>
                <a:srgbClr val="160E0C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87224" y="38100"/>
              <a:ext cx="1622608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625148">
            <a:off x="1548436" y="1767823"/>
            <a:ext cx="3624249" cy="1526770"/>
          </a:xfrm>
          <a:custGeom>
            <a:avLst/>
            <a:gdLst/>
            <a:ahLst/>
            <a:cxnLst/>
            <a:rect r="r" b="b" t="t" l="l"/>
            <a:pathLst>
              <a:path h="1526770" w="3624249">
                <a:moveTo>
                  <a:pt x="0" y="0"/>
                </a:moveTo>
                <a:lnTo>
                  <a:pt x="3624249" y="0"/>
                </a:lnTo>
                <a:lnTo>
                  <a:pt x="3624249" y="1526770"/>
                </a:lnTo>
                <a:lnTo>
                  <a:pt x="0" y="152677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3511" t="-123567" r="-70535" b="-427893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1057456">
            <a:off x="13459709" y="7291099"/>
            <a:ext cx="1894937" cy="1884601"/>
          </a:xfrm>
          <a:custGeom>
            <a:avLst/>
            <a:gdLst/>
            <a:ahLst/>
            <a:cxnLst/>
            <a:rect r="r" b="b" t="t" l="l"/>
            <a:pathLst>
              <a:path h="1884601" w="1894937">
                <a:moveTo>
                  <a:pt x="0" y="0"/>
                </a:moveTo>
                <a:lnTo>
                  <a:pt x="1894937" y="0"/>
                </a:lnTo>
                <a:lnTo>
                  <a:pt x="1894937" y="1884601"/>
                </a:lnTo>
                <a:lnTo>
                  <a:pt x="0" y="18846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-582495">
            <a:off x="1712542" y="3131979"/>
            <a:ext cx="14872554" cy="3875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95"/>
              </a:lnSpc>
            </a:pPr>
            <a:r>
              <a:rPr lang="en-US" sz="16593" i="true" spc="-170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PYTHON</a:t>
            </a:r>
          </a:p>
          <a:p>
            <a:pPr algn="ctr">
              <a:lnSpc>
                <a:spcPts val="11640"/>
              </a:lnSpc>
            </a:pPr>
            <a:r>
              <a:rPr lang="en-US" sz="12000" i="true" spc="-1236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AULA 15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28700" y="5679535"/>
            <a:ext cx="2737850" cy="2737850"/>
          </a:xfrm>
          <a:custGeom>
            <a:avLst/>
            <a:gdLst/>
            <a:ahLst/>
            <a:cxnLst/>
            <a:rect r="r" b="b" t="t" l="l"/>
            <a:pathLst>
              <a:path h="2737850" w="2737850">
                <a:moveTo>
                  <a:pt x="0" y="0"/>
                </a:moveTo>
                <a:lnTo>
                  <a:pt x="2737850" y="0"/>
                </a:lnTo>
                <a:lnTo>
                  <a:pt x="2737850" y="2737850"/>
                </a:lnTo>
                <a:lnTo>
                  <a:pt x="0" y="273785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5013" y="1956451"/>
            <a:ext cx="7430850" cy="3187049"/>
            <a:chOff x="0" y="0"/>
            <a:chExt cx="2381344" cy="102134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1344" cy="1021345"/>
            </a:xfrm>
            <a:custGeom>
              <a:avLst/>
              <a:gdLst/>
              <a:ahLst/>
              <a:cxnLst/>
              <a:rect r="r" b="b" t="t" l="l"/>
              <a:pathLst>
                <a:path h="1021345" w="2381344">
                  <a:moveTo>
                    <a:pt x="66679" y="0"/>
                  </a:moveTo>
                  <a:lnTo>
                    <a:pt x="2314665" y="0"/>
                  </a:lnTo>
                  <a:cubicBezTo>
                    <a:pt x="2351491" y="0"/>
                    <a:pt x="2381344" y="29853"/>
                    <a:pt x="2381344" y="66679"/>
                  </a:cubicBezTo>
                  <a:lnTo>
                    <a:pt x="2381344" y="954666"/>
                  </a:lnTo>
                  <a:cubicBezTo>
                    <a:pt x="2381344" y="991492"/>
                    <a:pt x="2351491" y="1021345"/>
                    <a:pt x="2314665" y="1021345"/>
                  </a:cubicBezTo>
                  <a:lnTo>
                    <a:pt x="66679" y="1021345"/>
                  </a:lnTo>
                  <a:cubicBezTo>
                    <a:pt x="29853" y="1021345"/>
                    <a:pt x="0" y="991492"/>
                    <a:pt x="0" y="954666"/>
                  </a:cubicBezTo>
                  <a:lnTo>
                    <a:pt x="0" y="66679"/>
                  </a:lnTo>
                  <a:cubicBezTo>
                    <a:pt x="0" y="29853"/>
                    <a:pt x="29853" y="0"/>
                    <a:pt x="6667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81344" cy="1049920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999947" y="5589331"/>
            <a:ext cx="6075280" cy="3223618"/>
          </a:xfrm>
          <a:custGeom>
            <a:avLst/>
            <a:gdLst/>
            <a:ahLst/>
            <a:cxnLst/>
            <a:rect r="r" b="b" t="t" l="l"/>
            <a:pathLst>
              <a:path h="3223618" w="6075280">
                <a:moveTo>
                  <a:pt x="0" y="0"/>
                </a:moveTo>
                <a:lnTo>
                  <a:pt x="6075280" y="0"/>
                </a:lnTo>
                <a:lnTo>
                  <a:pt x="6075280" y="3223618"/>
                </a:lnTo>
                <a:lnTo>
                  <a:pt x="0" y="32236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447998" y="1956451"/>
            <a:ext cx="7430850" cy="3187049"/>
            <a:chOff x="0" y="0"/>
            <a:chExt cx="2381344" cy="102134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81344" cy="1021345"/>
            </a:xfrm>
            <a:custGeom>
              <a:avLst/>
              <a:gdLst/>
              <a:ahLst/>
              <a:cxnLst/>
              <a:rect r="r" b="b" t="t" l="l"/>
              <a:pathLst>
                <a:path h="1021345" w="2381344">
                  <a:moveTo>
                    <a:pt x="66679" y="0"/>
                  </a:moveTo>
                  <a:lnTo>
                    <a:pt x="2314665" y="0"/>
                  </a:lnTo>
                  <a:cubicBezTo>
                    <a:pt x="2351491" y="0"/>
                    <a:pt x="2381344" y="29853"/>
                    <a:pt x="2381344" y="66679"/>
                  </a:cubicBezTo>
                  <a:lnTo>
                    <a:pt x="2381344" y="954666"/>
                  </a:lnTo>
                  <a:cubicBezTo>
                    <a:pt x="2381344" y="991492"/>
                    <a:pt x="2351491" y="1021345"/>
                    <a:pt x="2314665" y="1021345"/>
                  </a:cubicBezTo>
                  <a:lnTo>
                    <a:pt x="66679" y="1021345"/>
                  </a:lnTo>
                  <a:cubicBezTo>
                    <a:pt x="29853" y="1021345"/>
                    <a:pt x="0" y="991492"/>
                    <a:pt x="0" y="954666"/>
                  </a:cubicBezTo>
                  <a:lnTo>
                    <a:pt x="0" y="66679"/>
                  </a:lnTo>
                  <a:cubicBezTo>
                    <a:pt x="0" y="29853"/>
                    <a:pt x="29853" y="0"/>
                    <a:pt x="6667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2381344" cy="1049920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047186" y="5839698"/>
            <a:ext cx="5946502" cy="2973251"/>
          </a:xfrm>
          <a:custGeom>
            <a:avLst/>
            <a:gdLst/>
            <a:ahLst/>
            <a:cxnLst/>
            <a:rect r="r" b="b" t="t" l="l"/>
            <a:pathLst>
              <a:path h="2973251" w="5946502">
                <a:moveTo>
                  <a:pt x="0" y="0"/>
                </a:moveTo>
                <a:lnTo>
                  <a:pt x="5946503" y="0"/>
                </a:lnTo>
                <a:lnTo>
                  <a:pt x="5946503" y="2973251"/>
                </a:lnTo>
                <a:lnTo>
                  <a:pt x="0" y="29732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816244" y="2511751"/>
            <a:ext cx="6694358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b="true" sz="2779" spc="-166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Neste outro exemplo, a função soma recebe dois números e retorna a soma deles. Você pode usar essa função sempre que precisar somar dois valores.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73258" y="2511751"/>
            <a:ext cx="6694358" cy="2085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b="true" sz="2779" spc="-166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Aqui, a função area_quadrado recebe o comprimento do lado de um quadrado e retorna a área. É útil para calcular a área de quadrados com diferentes tamanhos.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94906" y="2268022"/>
            <a:ext cx="7430850" cy="5750957"/>
            <a:chOff x="0" y="0"/>
            <a:chExt cx="2381344" cy="18429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81344" cy="1842994"/>
            </a:xfrm>
            <a:custGeom>
              <a:avLst/>
              <a:gdLst/>
              <a:ahLst/>
              <a:cxnLst/>
              <a:rect r="r" b="b" t="t" l="l"/>
              <a:pathLst>
                <a:path h="1842994" w="2381344">
                  <a:moveTo>
                    <a:pt x="66679" y="0"/>
                  </a:moveTo>
                  <a:lnTo>
                    <a:pt x="2314665" y="0"/>
                  </a:lnTo>
                  <a:cubicBezTo>
                    <a:pt x="2351491" y="0"/>
                    <a:pt x="2381344" y="29853"/>
                    <a:pt x="2381344" y="66679"/>
                  </a:cubicBezTo>
                  <a:lnTo>
                    <a:pt x="2381344" y="1776315"/>
                  </a:lnTo>
                  <a:cubicBezTo>
                    <a:pt x="2381344" y="1793999"/>
                    <a:pt x="2374319" y="1810959"/>
                    <a:pt x="2361815" y="1823464"/>
                  </a:cubicBezTo>
                  <a:cubicBezTo>
                    <a:pt x="2349310" y="1835969"/>
                    <a:pt x="2332350" y="1842994"/>
                    <a:pt x="2314665" y="1842994"/>
                  </a:cubicBezTo>
                  <a:lnTo>
                    <a:pt x="66679" y="1842994"/>
                  </a:lnTo>
                  <a:cubicBezTo>
                    <a:pt x="29853" y="1842994"/>
                    <a:pt x="0" y="1813140"/>
                    <a:pt x="0" y="1776315"/>
                  </a:cubicBezTo>
                  <a:lnTo>
                    <a:pt x="0" y="66679"/>
                  </a:lnTo>
                  <a:cubicBezTo>
                    <a:pt x="0" y="29853"/>
                    <a:pt x="29853" y="0"/>
                    <a:pt x="66679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381344" cy="1871569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9047077" y="2939244"/>
            <a:ext cx="7787526" cy="5079734"/>
          </a:xfrm>
          <a:custGeom>
            <a:avLst/>
            <a:gdLst/>
            <a:ahLst/>
            <a:cxnLst/>
            <a:rect r="r" b="b" t="t" l="l"/>
            <a:pathLst>
              <a:path h="5079734" w="7787526">
                <a:moveTo>
                  <a:pt x="0" y="0"/>
                </a:moveTo>
                <a:lnTo>
                  <a:pt x="7787527" y="0"/>
                </a:lnTo>
                <a:lnTo>
                  <a:pt x="7787527" y="5079734"/>
                </a:lnTo>
                <a:lnTo>
                  <a:pt x="0" y="50797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3152" y="2823321"/>
            <a:ext cx="6694358" cy="4600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35"/>
              </a:lnSpc>
              <a:spcBef>
                <a:spcPct val="0"/>
              </a:spcBef>
            </a:pPr>
            <a:r>
              <a:rPr lang="en-US" b="true" sz="2779" spc="-166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Neste exemplo, a função calcular_media recebe uma lista de números (por exemplo, notas escolares) e calcula a média deles. A função soma todos os números da lista e divide pelo número total de itens na lista para obter a média. Esse exemplo mostra como você pode usar funções para lidar com listas e realizar cálculos mais complexos.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FUNÇÕES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8037" y="6751501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3758390" y="2558851"/>
            <a:ext cx="10771220" cy="5750957"/>
            <a:chOff x="0" y="0"/>
            <a:chExt cx="3451824" cy="184299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451824" cy="1842994"/>
            </a:xfrm>
            <a:custGeom>
              <a:avLst/>
              <a:gdLst/>
              <a:ahLst/>
              <a:cxnLst/>
              <a:rect r="r" b="b" t="t" l="l"/>
              <a:pathLst>
                <a:path h="1842994" w="3451824">
                  <a:moveTo>
                    <a:pt x="46001" y="0"/>
                  </a:moveTo>
                  <a:lnTo>
                    <a:pt x="3405823" y="0"/>
                  </a:lnTo>
                  <a:cubicBezTo>
                    <a:pt x="3418023" y="0"/>
                    <a:pt x="3429724" y="4846"/>
                    <a:pt x="3438351" y="13473"/>
                  </a:cubicBezTo>
                  <a:cubicBezTo>
                    <a:pt x="3446977" y="22100"/>
                    <a:pt x="3451824" y="33801"/>
                    <a:pt x="3451824" y="46001"/>
                  </a:cubicBezTo>
                  <a:lnTo>
                    <a:pt x="3451824" y="1796993"/>
                  </a:lnTo>
                  <a:cubicBezTo>
                    <a:pt x="3451824" y="1809193"/>
                    <a:pt x="3446977" y="1820894"/>
                    <a:pt x="3438351" y="1829520"/>
                  </a:cubicBezTo>
                  <a:cubicBezTo>
                    <a:pt x="3429724" y="1838147"/>
                    <a:pt x="3418023" y="1842994"/>
                    <a:pt x="3405823" y="1842994"/>
                  </a:cubicBezTo>
                  <a:lnTo>
                    <a:pt x="46001" y="1842994"/>
                  </a:lnTo>
                  <a:cubicBezTo>
                    <a:pt x="33801" y="1842994"/>
                    <a:pt x="22100" y="1838147"/>
                    <a:pt x="13473" y="1829520"/>
                  </a:cubicBezTo>
                  <a:cubicBezTo>
                    <a:pt x="4846" y="1820894"/>
                    <a:pt x="0" y="1809193"/>
                    <a:pt x="0" y="1796993"/>
                  </a:cubicBezTo>
                  <a:lnTo>
                    <a:pt x="0" y="46001"/>
                  </a:lnTo>
                  <a:cubicBezTo>
                    <a:pt x="0" y="33801"/>
                    <a:pt x="4846" y="22100"/>
                    <a:pt x="13473" y="13473"/>
                  </a:cubicBezTo>
                  <a:cubicBezTo>
                    <a:pt x="22100" y="4846"/>
                    <a:pt x="33801" y="0"/>
                    <a:pt x="4600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3451824" cy="1871569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404785" y="3246887"/>
            <a:ext cx="9478430" cy="40085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4"/>
              </a:lnSpc>
            </a:pPr>
            <a:r>
              <a:rPr lang="en-US" b="true" sz="2953" spc="-177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Crie uma função chamada cumprimentar que recebe o nome de uma pessoa e a idade dela como parâmetros. A função deve retornar uma mensagem de cumprimento que inclua o nome e a idade da pessoa.</a:t>
            </a:r>
          </a:p>
          <a:p>
            <a:pPr algn="ctr">
              <a:lnSpc>
                <a:spcPts val="3544"/>
              </a:lnSpc>
            </a:pPr>
          </a:p>
          <a:p>
            <a:pPr algn="ctr">
              <a:lnSpc>
                <a:spcPts val="3544"/>
              </a:lnSpc>
              <a:spcBef>
                <a:spcPct val="0"/>
              </a:spcBef>
            </a:pPr>
            <a:r>
              <a:rPr lang="en-US" b="true" sz="2953" spc="-177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 Por exemplo: "Olá, [nome]! Você tem [idade] anos e está ficando cada dia melhor em Python!"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931323" y="3303303"/>
            <a:ext cx="12425353" cy="4262054"/>
          </a:xfrm>
          <a:custGeom>
            <a:avLst/>
            <a:gdLst/>
            <a:ahLst/>
            <a:cxnLst/>
            <a:rect r="r" b="b" t="t" l="l"/>
            <a:pathLst>
              <a:path h="4262054" w="12425353">
                <a:moveTo>
                  <a:pt x="0" y="0"/>
                </a:moveTo>
                <a:lnTo>
                  <a:pt x="12425354" y="0"/>
                </a:lnTo>
                <a:lnTo>
                  <a:pt x="12425354" y="4262054"/>
                </a:lnTo>
                <a:lnTo>
                  <a:pt x="0" y="42620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FUNÇÕES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98037" y="6751501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69D5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89958" y="9327196"/>
            <a:ext cx="6908084" cy="4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b="true" sz="3189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CODELAB TEEN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3845" y="381000"/>
            <a:ext cx="12880309" cy="2409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19"/>
              </a:lnSpc>
            </a:pPr>
            <a:r>
              <a:rPr lang="en-US" sz="12767" i="true" spc="-1315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OBRIGADO!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-82000"/>
            <a:ext cx="2397565" cy="1010011"/>
          </a:xfrm>
          <a:custGeom>
            <a:avLst/>
            <a:gdLst/>
            <a:ahLst/>
            <a:cxnLst/>
            <a:rect r="r" b="b" t="t" l="l"/>
            <a:pathLst>
              <a:path h="1010011" w="2397565">
                <a:moveTo>
                  <a:pt x="0" y="0"/>
                </a:moveTo>
                <a:lnTo>
                  <a:pt x="2397565" y="0"/>
                </a:lnTo>
                <a:lnTo>
                  <a:pt x="2397565" y="1010011"/>
                </a:lnTo>
                <a:lnTo>
                  <a:pt x="0" y="10100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3511" t="-123567" r="-70535" b="-427893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601404" y="2790147"/>
            <a:ext cx="13085192" cy="920474"/>
            <a:chOff x="0" y="0"/>
            <a:chExt cx="4193376" cy="29498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93376" cy="294982"/>
            </a:xfrm>
            <a:custGeom>
              <a:avLst/>
              <a:gdLst/>
              <a:ahLst/>
              <a:cxnLst/>
              <a:rect r="r" b="b" t="t" l="l"/>
              <a:pathLst>
                <a:path h="294982" w="4193376">
                  <a:moveTo>
                    <a:pt x="37866" y="0"/>
                  </a:moveTo>
                  <a:lnTo>
                    <a:pt x="4155510" y="0"/>
                  </a:lnTo>
                  <a:cubicBezTo>
                    <a:pt x="4165553" y="0"/>
                    <a:pt x="4175184" y="3989"/>
                    <a:pt x="4182285" y="11091"/>
                  </a:cubicBezTo>
                  <a:cubicBezTo>
                    <a:pt x="4189387" y="18192"/>
                    <a:pt x="4193376" y="27823"/>
                    <a:pt x="4193376" y="37866"/>
                  </a:cubicBezTo>
                  <a:lnTo>
                    <a:pt x="4193376" y="257116"/>
                  </a:lnTo>
                  <a:cubicBezTo>
                    <a:pt x="4193376" y="267159"/>
                    <a:pt x="4189387" y="276790"/>
                    <a:pt x="4182285" y="283891"/>
                  </a:cubicBezTo>
                  <a:cubicBezTo>
                    <a:pt x="4175184" y="290992"/>
                    <a:pt x="4165553" y="294982"/>
                    <a:pt x="4155510" y="294982"/>
                  </a:cubicBezTo>
                  <a:lnTo>
                    <a:pt x="37866" y="294982"/>
                  </a:lnTo>
                  <a:cubicBezTo>
                    <a:pt x="27823" y="294982"/>
                    <a:pt x="18192" y="290992"/>
                    <a:pt x="11091" y="283891"/>
                  </a:cubicBezTo>
                  <a:cubicBezTo>
                    <a:pt x="3989" y="276790"/>
                    <a:pt x="0" y="267159"/>
                    <a:pt x="0" y="257116"/>
                  </a:cubicBezTo>
                  <a:lnTo>
                    <a:pt x="0" y="37866"/>
                  </a:lnTo>
                  <a:cubicBezTo>
                    <a:pt x="0" y="27823"/>
                    <a:pt x="3989" y="18192"/>
                    <a:pt x="11091" y="11091"/>
                  </a:cubicBezTo>
                  <a:cubicBezTo>
                    <a:pt x="18192" y="3989"/>
                    <a:pt x="27823" y="0"/>
                    <a:pt x="37866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4193376" cy="323557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98037" y="2993209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Contem para gente o que você achou da aula de hoje: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800778" y="8343483"/>
            <a:ext cx="868644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2EFEB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https://forms.gle/GwxAyZpy1Ev4g94B7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7086600" y="4002990"/>
            <a:ext cx="4114800" cy="4114800"/>
            <a:chOff x="0" y="0"/>
            <a:chExt cx="5486400" cy="548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486400" cy="5486400"/>
            </a:xfrm>
            <a:custGeom>
              <a:avLst/>
              <a:gdLst/>
              <a:ahLst/>
              <a:cxnLst/>
              <a:rect r="r" b="b" t="t" l="l"/>
              <a:pathLst>
                <a:path h="5486400" w="5486400">
                  <a:moveTo>
                    <a:pt x="0" y="0"/>
                  </a:moveTo>
                  <a:lnTo>
                    <a:pt x="5486400" y="0"/>
                  </a:lnTo>
                  <a:lnTo>
                    <a:pt x="5486400" y="5486400"/>
                  </a:lnTo>
                  <a:lnTo>
                    <a:pt x="0" y="54864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777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411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0" y="0"/>
                </a:moveTo>
                <a:lnTo>
                  <a:pt x="2478376" y="0"/>
                </a:lnTo>
                <a:lnTo>
                  <a:pt x="2478376" y="2621359"/>
                </a:lnTo>
                <a:lnTo>
                  <a:pt x="0" y="26213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3307" y="790575"/>
            <a:ext cx="12718638" cy="210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404"/>
              </a:lnSpc>
            </a:pPr>
            <a:r>
              <a:rPr lang="en-US" sz="11162" i="true" spc="-1149">
                <a:solidFill>
                  <a:srgbClr val="F2EFEB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BEM - VINDOS!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5671632" y="129970"/>
            <a:ext cx="2375722" cy="898730"/>
            <a:chOff x="0" y="0"/>
            <a:chExt cx="812800" cy="3074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307481"/>
            </a:xfrm>
            <a:custGeom>
              <a:avLst/>
              <a:gdLst/>
              <a:ahLst/>
              <a:cxnLst/>
              <a:rect r="r" b="b" t="t" l="l"/>
              <a:pathLst>
                <a:path h="307481" w="812800">
                  <a:moveTo>
                    <a:pt x="609600" y="0"/>
                  </a:moveTo>
                  <a:cubicBezTo>
                    <a:pt x="721824" y="0"/>
                    <a:pt x="812800" y="68832"/>
                    <a:pt x="812800" y="153740"/>
                  </a:cubicBezTo>
                  <a:cubicBezTo>
                    <a:pt x="812800" y="238649"/>
                    <a:pt x="721824" y="307481"/>
                    <a:pt x="609600" y="307481"/>
                  </a:cubicBezTo>
                  <a:lnTo>
                    <a:pt x="203200" y="307481"/>
                  </a:lnTo>
                  <a:cubicBezTo>
                    <a:pt x="90976" y="307481"/>
                    <a:pt x="0" y="238649"/>
                    <a:pt x="0" y="153740"/>
                  </a:cubicBezTo>
                  <a:cubicBezTo>
                    <a:pt x="0" y="6883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812800" cy="3455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true" flipV="false" rot="0">
            <a:off x="14287049" y="801405"/>
            <a:ext cx="2478375" cy="2621358"/>
          </a:xfrm>
          <a:custGeom>
            <a:avLst/>
            <a:gdLst/>
            <a:ahLst/>
            <a:cxnLst/>
            <a:rect r="r" b="b" t="t" l="l"/>
            <a:pathLst>
              <a:path h="2621358" w="2478375">
                <a:moveTo>
                  <a:pt x="2478375" y="0"/>
                </a:moveTo>
                <a:lnTo>
                  <a:pt x="0" y="0"/>
                </a:lnTo>
                <a:lnTo>
                  <a:pt x="0" y="2621359"/>
                </a:lnTo>
                <a:lnTo>
                  <a:pt x="2478375" y="2621359"/>
                </a:lnTo>
                <a:lnTo>
                  <a:pt x="247837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028700" y="3611958"/>
            <a:ext cx="16230600" cy="5646342"/>
            <a:chOff x="0" y="0"/>
            <a:chExt cx="4274726" cy="14871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274726" cy="1487102"/>
            </a:xfrm>
            <a:custGeom>
              <a:avLst/>
              <a:gdLst/>
              <a:ahLst/>
              <a:cxnLst/>
              <a:rect r="r" b="b" t="t" l="l"/>
              <a:pathLst>
                <a:path h="1487102" w="4274726">
                  <a:moveTo>
                    <a:pt x="12402" y="0"/>
                  </a:moveTo>
                  <a:lnTo>
                    <a:pt x="4262324" y="0"/>
                  </a:lnTo>
                  <a:cubicBezTo>
                    <a:pt x="4269174" y="0"/>
                    <a:pt x="4274726" y="5553"/>
                    <a:pt x="4274726" y="12402"/>
                  </a:cubicBezTo>
                  <a:lnTo>
                    <a:pt x="4274726" y="1474700"/>
                  </a:lnTo>
                  <a:cubicBezTo>
                    <a:pt x="4274726" y="1477990"/>
                    <a:pt x="4273419" y="1481144"/>
                    <a:pt x="4271094" y="1483470"/>
                  </a:cubicBezTo>
                  <a:cubicBezTo>
                    <a:pt x="4268768" y="1485796"/>
                    <a:pt x="4265613" y="1487102"/>
                    <a:pt x="4262324" y="1487102"/>
                  </a:cubicBezTo>
                  <a:lnTo>
                    <a:pt x="12402" y="1487102"/>
                  </a:lnTo>
                  <a:cubicBezTo>
                    <a:pt x="5553" y="1487102"/>
                    <a:pt x="0" y="1481550"/>
                    <a:pt x="0" y="1474700"/>
                  </a:cubicBezTo>
                  <a:lnTo>
                    <a:pt x="0" y="12402"/>
                  </a:lnTo>
                  <a:cubicBezTo>
                    <a:pt x="0" y="9113"/>
                    <a:pt x="1307" y="5958"/>
                    <a:pt x="3632" y="3632"/>
                  </a:cubicBezTo>
                  <a:cubicBezTo>
                    <a:pt x="5958" y="1307"/>
                    <a:pt x="9113" y="0"/>
                    <a:pt x="12402" y="0"/>
                  </a:cubicBezTo>
                  <a:close/>
                </a:path>
              </a:pathLst>
            </a:custGeom>
            <a:solidFill>
              <a:srgbClr val="FFFFFF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274726" cy="15252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62650" y="3214038"/>
            <a:ext cx="6362700" cy="1053162"/>
            <a:chOff x="0" y="0"/>
            <a:chExt cx="1675773" cy="277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675773" cy="277376"/>
            </a:xfrm>
            <a:custGeom>
              <a:avLst/>
              <a:gdLst/>
              <a:ahLst/>
              <a:cxnLst/>
              <a:rect r="r" b="b" t="t" l="l"/>
              <a:pathLst>
                <a:path h="277376" w="1675773">
                  <a:moveTo>
                    <a:pt x="121677" y="0"/>
                  </a:moveTo>
                  <a:lnTo>
                    <a:pt x="1554096" y="0"/>
                  </a:lnTo>
                  <a:cubicBezTo>
                    <a:pt x="1586367" y="0"/>
                    <a:pt x="1617316" y="12819"/>
                    <a:pt x="1640135" y="35638"/>
                  </a:cubicBezTo>
                  <a:cubicBezTo>
                    <a:pt x="1662954" y="58457"/>
                    <a:pt x="1675773" y="89406"/>
                    <a:pt x="1675773" y="121677"/>
                  </a:cubicBezTo>
                  <a:lnTo>
                    <a:pt x="1675773" y="155699"/>
                  </a:lnTo>
                  <a:cubicBezTo>
                    <a:pt x="1675773" y="187970"/>
                    <a:pt x="1662954" y="218919"/>
                    <a:pt x="1640135" y="241738"/>
                  </a:cubicBezTo>
                  <a:cubicBezTo>
                    <a:pt x="1617316" y="264556"/>
                    <a:pt x="1586367" y="277376"/>
                    <a:pt x="1554096" y="277376"/>
                  </a:cubicBezTo>
                  <a:lnTo>
                    <a:pt x="121677" y="277376"/>
                  </a:lnTo>
                  <a:cubicBezTo>
                    <a:pt x="89406" y="277376"/>
                    <a:pt x="58457" y="264556"/>
                    <a:pt x="35638" y="241738"/>
                  </a:cubicBezTo>
                  <a:cubicBezTo>
                    <a:pt x="12819" y="218919"/>
                    <a:pt x="0" y="187970"/>
                    <a:pt x="0" y="155699"/>
                  </a:cubicBezTo>
                  <a:lnTo>
                    <a:pt x="0" y="121677"/>
                  </a:lnTo>
                  <a:cubicBezTo>
                    <a:pt x="0" y="89406"/>
                    <a:pt x="12819" y="58457"/>
                    <a:pt x="35638" y="35638"/>
                  </a:cubicBezTo>
                  <a:cubicBezTo>
                    <a:pt x="58457" y="12819"/>
                    <a:pt x="89406" y="0"/>
                    <a:pt x="121677" y="0"/>
                  </a:cubicBezTo>
                  <a:close/>
                </a:path>
              </a:pathLst>
            </a:custGeom>
            <a:solidFill>
              <a:srgbClr val="169D53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675773" cy="315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895947" y="5916586"/>
            <a:ext cx="12496106" cy="1266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56"/>
              </a:lnSpc>
              <a:spcBef>
                <a:spcPct val="0"/>
              </a:spcBef>
            </a:pPr>
            <a:r>
              <a:rPr lang="en-US" b="true" sz="4213" spc="-252">
                <a:solidFill>
                  <a:srgbClr val="160E0C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Hoje vamos revisar listas e vamos dar inicio ao aprendizado de funções.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5526237" y="36715"/>
            <a:ext cx="2761763" cy="1163435"/>
          </a:xfrm>
          <a:custGeom>
            <a:avLst/>
            <a:gdLst/>
            <a:ahLst/>
            <a:cxnLst/>
            <a:rect r="r" b="b" t="t" l="l"/>
            <a:pathLst>
              <a:path h="1163435" w="2761763">
                <a:moveTo>
                  <a:pt x="0" y="0"/>
                </a:moveTo>
                <a:lnTo>
                  <a:pt x="2761763" y="0"/>
                </a:lnTo>
                <a:lnTo>
                  <a:pt x="2761763" y="1163435"/>
                </a:lnTo>
                <a:lnTo>
                  <a:pt x="0" y="116343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511" t="-123567" r="-70535" b="-427893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6411860" y="3432289"/>
            <a:ext cx="5464280" cy="6261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6"/>
              </a:lnSpc>
            </a:pPr>
            <a:r>
              <a:rPr lang="en-US" b="true" sz="4213" spc="-252">
                <a:solidFill>
                  <a:srgbClr val="F2EFEB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71405" y="2356833"/>
            <a:ext cx="7591207" cy="3580841"/>
            <a:chOff x="0" y="0"/>
            <a:chExt cx="2514832" cy="11862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514833" cy="1186269"/>
            </a:xfrm>
            <a:custGeom>
              <a:avLst/>
              <a:gdLst/>
              <a:ahLst/>
              <a:cxnLst/>
              <a:rect r="r" b="b" t="t" l="l"/>
              <a:pathLst>
                <a:path h="1186269" w="2514833">
                  <a:moveTo>
                    <a:pt x="65271" y="0"/>
                  </a:moveTo>
                  <a:lnTo>
                    <a:pt x="2449562" y="0"/>
                  </a:lnTo>
                  <a:cubicBezTo>
                    <a:pt x="2466873" y="0"/>
                    <a:pt x="2483475" y="6877"/>
                    <a:pt x="2495715" y="19117"/>
                  </a:cubicBezTo>
                  <a:cubicBezTo>
                    <a:pt x="2507956" y="31358"/>
                    <a:pt x="2514833" y="47960"/>
                    <a:pt x="2514833" y="65271"/>
                  </a:cubicBezTo>
                  <a:lnTo>
                    <a:pt x="2514833" y="1120998"/>
                  </a:lnTo>
                  <a:cubicBezTo>
                    <a:pt x="2514833" y="1157046"/>
                    <a:pt x="2485610" y="1186269"/>
                    <a:pt x="2449562" y="1186269"/>
                  </a:cubicBezTo>
                  <a:lnTo>
                    <a:pt x="65271" y="1186269"/>
                  </a:lnTo>
                  <a:cubicBezTo>
                    <a:pt x="29223" y="1186269"/>
                    <a:pt x="0" y="1157046"/>
                    <a:pt x="0" y="1120998"/>
                  </a:cubicBezTo>
                  <a:lnTo>
                    <a:pt x="0" y="65271"/>
                  </a:lnTo>
                  <a:cubicBezTo>
                    <a:pt x="0" y="29223"/>
                    <a:pt x="29223" y="0"/>
                    <a:pt x="65271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514832" cy="1214844"/>
            </a:xfrm>
            <a:prstGeom prst="rect">
              <a:avLst/>
            </a:prstGeom>
          </p:spPr>
          <p:txBody>
            <a:bodyPr anchor="ctr" rtlCol="false" tIns="37716" lIns="37716" bIns="37716" rIns="37716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036068" y="2393874"/>
            <a:ext cx="7591207" cy="1753380"/>
            <a:chOff x="0" y="0"/>
            <a:chExt cx="10121610" cy="2337839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0"/>
              <a:ext cx="10121610" cy="2337839"/>
              <a:chOff x="0" y="0"/>
              <a:chExt cx="1832233" cy="4232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832233" cy="423200"/>
              </a:xfrm>
              <a:custGeom>
                <a:avLst/>
                <a:gdLst/>
                <a:ahLst/>
                <a:cxnLst/>
                <a:rect r="r" b="b" t="t" l="l"/>
                <a:pathLst>
                  <a:path h="423200" w="1832233">
                    <a:moveTo>
                      <a:pt x="52013" y="0"/>
                    </a:moveTo>
                    <a:lnTo>
                      <a:pt x="1780220" y="0"/>
                    </a:lnTo>
                    <a:cubicBezTo>
                      <a:pt x="1808946" y="0"/>
                      <a:pt x="1832233" y="23287"/>
                      <a:pt x="1832233" y="52013"/>
                    </a:cubicBezTo>
                    <a:lnTo>
                      <a:pt x="1832233" y="371188"/>
                    </a:lnTo>
                    <a:cubicBezTo>
                      <a:pt x="1832233" y="399913"/>
                      <a:pt x="1808946" y="423200"/>
                      <a:pt x="1780220" y="423200"/>
                    </a:cubicBezTo>
                    <a:lnTo>
                      <a:pt x="52013" y="423200"/>
                    </a:lnTo>
                    <a:cubicBezTo>
                      <a:pt x="23287" y="423200"/>
                      <a:pt x="0" y="399913"/>
                      <a:pt x="0" y="371188"/>
                    </a:cubicBezTo>
                    <a:lnTo>
                      <a:pt x="0" y="52013"/>
                    </a:lnTo>
                    <a:cubicBezTo>
                      <a:pt x="0" y="23287"/>
                      <a:pt x="23287" y="0"/>
                      <a:pt x="52013" y="0"/>
                    </a:cubicBezTo>
                    <a:close/>
                  </a:path>
                </a:pathLst>
              </a:custGeom>
              <a:solidFill>
                <a:srgbClr val="F7AC16"/>
              </a:solidFill>
              <a:ln w="38100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28575"/>
                <a:ext cx="1832233" cy="451775"/>
              </a:xfrm>
              <a:prstGeom prst="rect">
                <a:avLst/>
              </a:prstGeom>
            </p:spPr>
            <p:txBody>
              <a:bodyPr anchor="ctr" rtlCol="false" tIns="49142" lIns="49142" bIns="49142" rIns="49142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sp>
          <p:nvSpPr>
            <p:cNvPr name="TextBox 10" id="10"/>
            <p:cNvSpPr txBox="true"/>
            <p:nvPr/>
          </p:nvSpPr>
          <p:spPr>
            <a:xfrm rot="0">
              <a:off x="196659" y="313347"/>
              <a:ext cx="9728292" cy="18059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598"/>
                </a:lnSpc>
                <a:spcBef>
                  <a:spcPct val="0"/>
                </a:spcBef>
              </a:pPr>
              <a:r>
                <a:rPr lang="en-US" b="true" sz="2998" spc="-179">
                  <a:solidFill>
                    <a:srgbClr val="0A0A0A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Você pode acessar, tirar ou colocar novos itens nessas caixinhas quando quiser. 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6255054"/>
            <a:ext cx="7354770" cy="2369519"/>
          </a:xfrm>
          <a:custGeom>
            <a:avLst/>
            <a:gdLst/>
            <a:ahLst/>
            <a:cxnLst/>
            <a:rect r="r" b="b" t="t" l="l"/>
            <a:pathLst>
              <a:path h="2369519" w="7354770">
                <a:moveTo>
                  <a:pt x="0" y="0"/>
                </a:moveTo>
                <a:lnTo>
                  <a:pt x="7354770" y="0"/>
                </a:lnTo>
                <a:lnTo>
                  <a:pt x="7354770" y="2369519"/>
                </a:lnTo>
                <a:lnTo>
                  <a:pt x="0" y="23695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958" r="-2235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036068" y="4709214"/>
            <a:ext cx="7746417" cy="3915359"/>
          </a:xfrm>
          <a:custGeom>
            <a:avLst/>
            <a:gdLst/>
            <a:ahLst/>
            <a:cxnLst/>
            <a:rect r="r" b="b" t="t" l="l"/>
            <a:pathLst>
              <a:path h="3915359" w="7746417">
                <a:moveTo>
                  <a:pt x="0" y="0"/>
                </a:moveTo>
                <a:lnTo>
                  <a:pt x="7746417" y="0"/>
                </a:lnTo>
                <a:lnTo>
                  <a:pt x="7746417" y="3915359"/>
                </a:lnTo>
                <a:lnTo>
                  <a:pt x="0" y="39153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DE LISTAS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7842" y="2772061"/>
            <a:ext cx="7118333" cy="2874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30"/>
              </a:lnSpc>
              <a:spcBef>
                <a:spcPct val="0"/>
              </a:spcBef>
            </a:pPr>
            <a:r>
              <a:rPr lang="en-US" b="true" sz="3192" spc="-191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Listas em Python são como caixinhas onde você pode guardar várias coisas, uma do lado da outra. Inclusive com tipos diversos, diferente dos vetores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99445" y="1956451"/>
            <a:ext cx="15035158" cy="2770239"/>
            <a:chOff x="0" y="0"/>
            <a:chExt cx="4818276" cy="8877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8276" cy="887771"/>
            </a:xfrm>
            <a:custGeom>
              <a:avLst/>
              <a:gdLst/>
              <a:ahLst/>
              <a:cxnLst/>
              <a:rect r="r" b="b" t="t" l="l"/>
              <a:pathLst>
                <a:path h="887771" w="4818276">
                  <a:moveTo>
                    <a:pt x="32955" y="0"/>
                  </a:moveTo>
                  <a:lnTo>
                    <a:pt x="4785321" y="0"/>
                  </a:lnTo>
                  <a:cubicBezTo>
                    <a:pt x="4803522" y="0"/>
                    <a:pt x="4818276" y="14754"/>
                    <a:pt x="4818276" y="32955"/>
                  </a:cubicBezTo>
                  <a:lnTo>
                    <a:pt x="4818276" y="854816"/>
                  </a:lnTo>
                  <a:cubicBezTo>
                    <a:pt x="4818276" y="873016"/>
                    <a:pt x="4803522" y="887771"/>
                    <a:pt x="4785321" y="887771"/>
                  </a:cubicBezTo>
                  <a:lnTo>
                    <a:pt x="32955" y="887771"/>
                  </a:lnTo>
                  <a:cubicBezTo>
                    <a:pt x="14754" y="887771"/>
                    <a:pt x="0" y="873016"/>
                    <a:pt x="0" y="854816"/>
                  </a:cubicBezTo>
                  <a:lnTo>
                    <a:pt x="0" y="32955"/>
                  </a:lnTo>
                  <a:cubicBezTo>
                    <a:pt x="0" y="14754"/>
                    <a:pt x="14754" y="0"/>
                    <a:pt x="3295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8276" cy="916346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952777" y="5057483"/>
            <a:ext cx="5513597" cy="4832506"/>
          </a:xfrm>
          <a:custGeom>
            <a:avLst/>
            <a:gdLst/>
            <a:ahLst/>
            <a:cxnLst/>
            <a:rect r="r" b="b" t="t" l="l"/>
            <a:pathLst>
              <a:path h="4832506" w="5513597">
                <a:moveTo>
                  <a:pt x="0" y="0"/>
                </a:moveTo>
                <a:lnTo>
                  <a:pt x="5513597" y="0"/>
                </a:lnTo>
                <a:lnTo>
                  <a:pt x="5513597" y="4832506"/>
                </a:lnTo>
                <a:lnTo>
                  <a:pt x="0" y="48325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72377" y="6539953"/>
            <a:ext cx="1362819" cy="551942"/>
          </a:xfrm>
          <a:custGeom>
            <a:avLst/>
            <a:gdLst/>
            <a:ahLst/>
            <a:cxnLst/>
            <a:rect r="r" b="b" t="t" l="l"/>
            <a:pathLst>
              <a:path h="551942" w="1362819">
                <a:moveTo>
                  <a:pt x="0" y="0"/>
                </a:moveTo>
                <a:lnTo>
                  <a:pt x="1362820" y="0"/>
                </a:lnTo>
                <a:lnTo>
                  <a:pt x="1362820" y="551942"/>
                </a:lnTo>
                <a:lnTo>
                  <a:pt x="0" y="551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39520" y="2267667"/>
            <a:ext cx="14150140" cy="21478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  <a:spcBef>
                <a:spcPct val="0"/>
              </a:spcBef>
            </a:pPr>
            <a:r>
              <a:rPr lang="en-US" b="true" sz="3579" spc="-214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Como vimos na ultima aula, esse programa calcula a média da sua idade e da de alguns colegas. Para isso, ele armazena as idades em uma lista e utiliza um LOOP para completar o código.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REVISÃO DE LISTAS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231515"/>
            <a:ext cx="7574750" cy="3948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Esse programa é um bom exemplo de como podemos usar listas para armazenar várias informações de uma vez e depois fazer cálculos com elas. Além disso, ele mostra como o loop facilita o trabalho ao repetir a mesma ação várias vezes, somando cada idade da lista para depois calcular a média.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97011" y="2066558"/>
            <a:ext cx="15035158" cy="1842198"/>
            <a:chOff x="0" y="0"/>
            <a:chExt cx="4818276" cy="5903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8276" cy="590364"/>
            </a:xfrm>
            <a:custGeom>
              <a:avLst/>
              <a:gdLst/>
              <a:ahLst/>
              <a:cxnLst/>
              <a:rect r="r" b="b" t="t" l="l"/>
              <a:pathLst>
                <a:path h="590364" w="4818276">
                  <a:moveTo>
                    <a:pt x="32955" y="0"/>
                  </a:moveTo>
                  <a:lnTo>
                    <a:pt x="4785321" y="0"/>
                  </a:lnTo>
                  <a:cubicBezTo>
                    <a:pt x="4803522" y="0"/>
                    <a:pt x="4818276" y="14754"/>
                    <a:pt x="4818276" y="32955"/>
                  </a:cubicBezTo>
                  <a:lnTo>
                    <a:pt x="4818276" y="557409"/>
                  </a:lnTo>
                  <a:cubicBezTo>
                    <a:pt x="4818276" y="575610"/>
                    <a:pt x="4803522" y="590364"/>
                    <a:pt x="4785321" y="590364"/>
                  </a:cubicBezTo>
                  <a:lnTo>
                    <a:pt x="32955" y="590364"/>
                  </a:lnTo>
                  <a:cubicBezTo>
                    <a:pt x="14754" y="590364"/>
                    <a:pt x="0" y="575610"/>
                    <a:pt x="0" y="557409"/>
                  </a:cubicBezTo>
                  <a:lnTo>
                    <a:pt x="0" y="32955"/>
                  </a:lnTo>
                  <a:cubicBezTo>
                    <a:pt x="0" y="14754"/>
                    <a:pt x="14754" y="0"/>
                    <a:pt x="3295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8276" cy="618939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884871" y="4638615"/>
            <a:ext cx="9988396" cy="3756897"/>
          </a:xfrm>
          <a:custGeom>
            <a:avLst/>
            <a:gdLst/>
            <a:ahLst/>
            <a:cxnLst/>
            <a:rect r="r" b="b" t="t" l="l"/>
            <a:pathLst>
              <a:path h="3756897" w="9988396">
                <a:moveTo>
                  <a:pt x="0" y="0"/>
                </a:moveTo>
                <a:lnTo>
                  <a:pt x="9988396" y="0"/>
                </a:lnTo>
                <a:lnTo>
                  <a:pt x="9988396" y="3756897"/>
                </a:lnTo>
                <a:lnTo>
                  <a:pt x="0" y="375689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LISTAS  -  ADICIONAR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9520" y="2450705"/>
            <a:ext cx="14150140" cy="10739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  <a:spcBef>
                <a:spcPct val="0"/>
              </a:spcBef>
            </a:pPr>
            <a:r>
              <a:rPr lang="en-US" b="true" sz="3579" spc="-214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A função append é usada para adicionar um novo item ao final de uma lista.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97011" y="2066558"/>
            <a:ext cx="15035158" cy="2361272"/>
            <a:chOff x="0" y="0"/>
            <a:chExt cx="4818276" cy="7567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8276" cy="756710"/>
            </a:xfrm>
            <a:custGeom>
              <a:avLst/>
              <a:gdLst/>
              <a:ahLst/>
              <a:cxnLst/>
              <a:rect r="r" b="b" t="t" l="l"/>
              <a:pathLst>
                <a:path h="756710" w="4818276">
                  <a:moveTo>
                    <a:pt x="32955" y="0"/>
                  </a:moveTo>
                  <a:lnTo>
                    <a:pt x="4785321" y="0"/>
                  </a:lnTo>
                  <a:cubicBezTo>
                    <a:pt x="4803522" y="0"/>
                    <a:pt x="4818276" y="14754"/>
                    <a:pt x="4818276" y="32955"/>
                  </a:cubicBezTo>
                  <a:lnTo>
                    <a:pt x="4818276" y="723755"/>
                  </a:lnTo>
                  <a:cubicBezTo>
                    <a:pt x="4818276" y="741956"/>
                    <a:pt x="4803522" y="756710"/>
                    <a:pt x="4785321" y="756710"/>
                  </a:cubicBezTo>
                  <a:lnTo>
                    <a:pt x="32955" y="756710"/>
                  </a:lnTo>
                  <a:cubicBezTo>
                    <a:pt x="14754" y="756710"/>
                    <a:pt x="0" y="741956"/>
                    <a:pt x="0" y="723755"/>
                  </a:cubicBezTo>
                  <a:lnTo>
                    <a:pt x="0" y="32955"/>
                  </a:lnTo>
                  <a:cubicBezTo>
                    <a:pt x="0" y="14754"/>
                    <a:pt x="14754" y="0"/>
                    <a:pt x="32955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18276" cy="785285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418602" y="5270863"/>
            <a:ext cx="10920935" cy="3751494"/>
          </a:xfrm>
          <a:custGeom>
            <a:avLst/>
            <a:gdLst/>
            <a:ahLst/>
            <a:cxnLst/>
            <a:rect r="r" b="b" t="t" l="l"/>
            <a:pathLst>
              <a:path h="3751494" w="10920935">
                <a:moveTo>
                  <a:pt x="0" y="0"/>
                </a:moveTo>
                <a:lnTo>
                  <a:pt x="10920935" y="0"/>
                </a:lnTo>
                <a:lnTo>
                  <a:pt x="10920935" y="3751495"/>
                </a:lnTo>
                <a:lnTo>
                  <a:pt x="0" y="37514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6969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02733" y="427980"/>
            <a:ext cx="13952672" cy="12798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363"/>
              </a:lnSpc>
              <a:spcBef>
                <a:spcPct val="0"/>
              </a:spcBef>
            </a:pPr>
            <a:r>
              <a:rPr lang="en-US" sz="6784" i="true" spc="-698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LISTAS  -  REMOVER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39520" y="2450705"/>
            <a:ext cx="14150140" cy="161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5"/>
              </a:lnSpc>
              <a:spcBef>
                <a:spcPct val="0"/>
              </a:spcBef>
            </a:pPr>
            <a:r>
              <a:rPr lang="en-US" b="true" sz="3579" spc="-214">
                <a:solidFill>
                  <a:srgbClr val="0A0A0A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Remove e retorna o item na posição especificada da lista. Se nenhum índice for especificado, remove e retorna o último item da lista.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LISTAS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98037" y="6751501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2028924" y="2986408"/>
            <a:ext cx="14230152" cy="4314183"/>
            <a:chOff x="0" y="0"/>
            <a:chExt cx="18973535" cy="575224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8973535" cy="5752244"/>
              <a:chOff x="0" y="0"/>
              <a:chExt cx="3322499" cy="1007289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322499" cy="1007289"/>
              </a:xfrm>
              <a:custGeom>
                <a:avLst/>
                <a:gdLst/>
                <a:ahLst/>
                <a:cxnLst/>
                <a:rect r="r" b="b" t="t" l="l"/>
                <a:pathLst>
                  <a:path h="1007289" w="3322499">
                    <a:moveTo>
                      <a:pt x="27747" y="0"/>
                    </a:moveTo>
                    <a:lnTo>
                      <a:pt x="3294752" y="0"/>
                    </a:lnTo>
                    <a:cubicBezTo>
                      <a:pt x="3302111" y="0"/>
                      <a:pt x="3309169" y="2923"/>
                      <a:pt x="3314372" y="8127"/>
                    </a:cubicBezTo>
                    <a:cubicBezTo>
                      <a:pt x="3319575" y="13330"/>
                      <a:pt x="3322499" y="20388"/>
                      <a:pt x="3322499" y="27747"/>
                    </a:cubicBezTo>
                    <a:lnTo>
                      <a:pt x="3322499" y="979542"/>
                    </a:lnTo>
                    <a:cubicBezTo>
                      <a:pt x="3322499" y="994866"/>
                      <a:pt x="3310076" y="1007289"/>
                      <a:pt x="3294752" y="1007289"/>
                    </a:cubicBezTo>
                    <a:lnTo>
                      <a:pt x="27747" y="1007289"/>
                    </a:lnTo>
                    <a:cubicBezTo>
                      <a:pt x="12423" y="1007289"/>
                      <a:pt x="0" y="994866"/>
                      <a:pt x="0" y="979542"/>
                    </a:cubicBezTo>
                    <a:lnTo>
                      <a:pt x="0" y="27747"/>
                    </a:lnTo>
                    <a:cubicBezTo>
                      <a:pt x="0" y="12423"/>
                      <a:pt x="12423" y="0"/>
                      <a:pt x="27747" y="0"/>
                    </a:cubicBezTo>
                    <a:close/>
                  </a:path>
                </a:pathLst>
              </a:custGeom>
              <a:solidFill>
                <a:srgbClr val="F9B54C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3322499" cy="104538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368648" y="174946"/>
              <a:ext cx="18236239" cy="53452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16769" indent="-308385" lvl="1">
                <a:lnSpc>
                  <a:spcPts val="3999"/>
                </a:lnSpc>
                <a:buAutoNum type="arabicPeriod" startAt="1"/>
              </a:pPr>
              <a:r>
                <a:rPr lang="en-US" b="true" sz="2856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Crie uma lista chamada favoritos onde você vai armazenar: seu número favorito, sua cor favorita, o nome do seu filme favorito </a:t>
              </a:r>
            </a:p>
            <a:p>
              <a:pPr algn="l" marL="616769" indent="-308385" lvl="1">
                <a:lnSpc>
                  <a:spcPts val="3999"/>
                </a:lnSpc>
                <a:buAutoNum type="arabicPeriod" startAt="1"/>
              </a:pPr>
              <a:r>
                <a:rPr lang="en-US" b="true" sz="2856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Imprima a lista completa. </a:t>
              </a:r>
            </a:p>
            <a:p>
              <a:pPr algn="l" marL="616769" indent="-308385" lvl="1">
                <a:lnSpc>
                  <a:spcPts val="3999"/>
                </a:lnSpc>
                <a:buAutoNum type="arabicPeriod" startAt="1"/>
              </a:pPr>
              <a:r>
                <a:rPr lang="en-US" b="true" sz="2856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Troque o filme ou jogo favorito por outro e imprima a lista novamente. </a:t>
              </a:r>
            </a:p>
            <a:p>
              <a:pPr algn="l" marL="616769" indent="-308385" lvl="1">
                <a:lnSpc>
                  <a:spcPts val="3999"/>
                </a:lnSpc>
                <a:buAutoNum type="arabicPeriod" startAt="1"/>
              </a:pPr>
              <a:r>
                <a:rPr lang="en-US" b="true" sz="2856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Adicione mais um item à lista, como seu dia da semana favorito. Imprima a lista final.</a:t>
              </a:r>
            </a:p>
            <a:p>
              <a:pPr algn="l" marL="616769" indent="-308385" lvl="1">
                <a:lnSpc>
                  <a:spcPts val="3999"/>
                </a:lnSpc>
                <a:buAutoNum type="arabicPeriod" startAt="1"/>
              </a:pPr>
              <a:r>
                <a:rPr lang="en-US" b="true" sz="2856" spc="-171">
                  <a:solidFill>
                    <a:srgbClr val="160E0C"/>
                  </a:solidFill>
                  <a:latin typeface="Space Mono Bold"/>
                  <a:ea typeface="Space Mono Bold"/>
                  <a:cs typeface="Space Mono Bold"/>
                  <a:sym typeface="Space Mono Bold"/>
                </a:rPr>
                <a:t>Criar uma frase usando todos os itens da lista.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32230" y="2051415"/>
            <a:ext cx="14513340" cy="6987459"/>
          </a:xfrm>
          <a:custGeom>
            <a:avLst/>
            <a:gdLst/>
            <a:ahLst/>
            <a:cxnLst/>
            <a:rect r="r" b="b" t="t" l="l"/>
            <a:pathLst>
              <a:path h="6987459" w="14513340">
                <a:moveTo>
                  <a:pt x="0" y="0"/>
                </a:moveTo>
                <a:lnTo>
                  <a:pt x="14513340" y="0"/>
                </a:lnTo>
                <a:lnTo>
                  <a:pt x="14513340" y="6987459"/>
                </a:lnTo>
                <a:lnTo>
                  <a:pt x="0" y="69874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7653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EXERCÍCIO LISTAS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98037" y="6751501"/>
            <a:ext cx="12291926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C213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156861" y="26148"/>
            <a:ext cx="10816364" cy="10816364"/>
          </a:xfrm>
          <a:custGeom>
            <a:avLst/>
            <a:gdLst/>
            <a:ahLst/>
            <a:cxnLst/>
            <a:rect r="r" b="b" t="t" l="l"/>
            <a:pathLst>
              <a:path h="10816364" w="10816364">
                <a:moveTo>
                  <a:pt x="0" y="0"/>
                </a:moveTo>
                <a:lnTo>
                  <a:pt x="10816363" y="0"/>
                </a:lnTo>
                <a:lnTo>
                  <a:pt x="10816363" y="10816364"/>
                </a:lnTo>
                <a:lnTo>
                  <a:pt x="0" y="108163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8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89027" y="1928665"/>
            <a:ext cx="14909946" cy="3989468"/>
            <a:chOff x="0" y="0"/>
            <a:chExt cx="4778150" cy="12784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78150" cy="1278494"/>
            </a:xfrm>
            <a:custGeom>
              <a:avLst/>
              <a:gdLst/>
              <a:ahLst/>
              <a:cxnLst/>
              <a:rect r="r" b="b" t="t" l="l"/>
              <a:pathLst>
                <a:path h="1278494" w="4778150">
                  <a:moveTo>
                    <a:pt x="33232" y="0"/>
                  </a:moveTo>
                  <a:lnTo>
                    <a:pt x="4744919" y="0"/>
                  </a:lnTo>
                  <a:cubicBezTo>
                    <a:pt x="4763272" y="0"/>
                    <a:pt x="4778150" y="14878"/>
                    <a:pt x="4778150" y="33232"/>
                  </a:cubicBezTo>
                  <a:lnTo>
                    <a:pt x="4778150" y="1245262"/>
                  </a:lnTo>
                  <a:cubicBezTo>
                    <a:pt x="4778150" y="1254076"/>
                    <a:pt x="4774649" y="1262529"/>
                    <a:pt x="4768417" y="1268761"/>
                  </a:cubicBezTo>
                  <a:cubicBezTo>
                    <a:pt x="4762185" y="1274993"/>
                    <a:pt x="4753732" y="1278494"/>
                    <a:pt x="4744919" y="1278494"/>
                  </a:cubicBezTo>
                  <a:lnTo>
                    <a:pt x="33232" y="1278494"/>
                  </a:lnTo>
                  <a:cubicBezTo>
                    <a:pt x="24418" y="1278494"/>
                    <a:pt x="15965" y="1274993"/>
                    <a:pt x="9733" y="1268761"/>
                  </a:cubicBezTo>
                  <a:cubicBezTo>
                    <a:pt x="3501" y="1262529"/>
                    <a:pt x="0" y="1254076"/>
                    <a:pt x="0" y="1245262"/>
                  </a:cubicBezTo>
                  <a:lnTo>
                    <a:pt x="0" y="33232"/>
                  </a:lnTo>
                  <a:cubicBezTo>
                    <a:pt x="0" y="24418"/>
                    <a:pt x="3501" y="15965"/>
                    <a:pt x="9733" y="9733"/>
                  </a:cubicBezTo>
                  <a:cubicBezTo>
                    <a:pt x="15965" y="3501"/>
                    <a:pt x="24418" y="0"/>
                    <a:pt x="33232" y="0"/>
                  </a:cubicBezTo>
                  <a:close/>
                </a:path>
              </a:pathLst>
            </a:custGeom>
            <a:solidFill>
              <a:srgbClr val="F7AC16"/>
            </a:solidFill>
            <a:ln w="571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778150" cy="1307069"/>
            </a:xfrm>
            <a:prstGeom prst="rect">
              <a:avLst/>
            </a:prstGeom>
          </p:spPr>
          <p:txBody>
            <a:bodyPr anchor="ctr" rtlCol="false" tIns="38988" lIns="38988" bIns="38988" rIns="38988"/>
            <a:lstStyle/>
            <a:p>
              <a:pPr algn="ctr" marL="0" indent="0" lvl="0">
                <a:lnSpc>
                  <a:spcPts val="210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89027" y="6264123"/>
            <a:ext cx="9718389" cy="2994177"/>
          </a:xfrm>
          <a:custGeom>
            <a:avLst/>
            <a:gdLst/>
            <a:ahLst/>
            <a:cxnLst/>
            <a:rect r="r" b="b" t="t" l="l"/>
            <a:pathLst>
              <a:path h="2994177" w="9718389">
                <a:moveTo>
                  <a:pt x="0" y="0"/>
                </a:moveTo>
                <a:lnTo>
                  <a:pt x="9718389" y="0"/>
                </a:lnTo>
                <a:lnTo>
                  <a:pt x="9718389" y="2994177"/>
                </a:lnTo>
                <a:lnTo>
                  <a:pt x="0" y="2994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932230" y="427980"/>
            <a:ext cx="14423540" cy="13147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679"/>
              </a:lnSpc>
              <a:spcBef>
                <a:spcPct val="0"/>
              </a:spcBef>
            </a:pPr>
            <a:r>
              <a:rPr lang="en-US" sz="7013" i="true" spc="-722">
                <a:solidFill>
                  <a:srgbClr val="F7AC16"/>
                </a:solidFill>
                <a:latin typeface="Bugaki Italics"/>
                <a:ea typeface="Bugaki Italics"/>
                <a:cs typeface="Bugaki Italics"/>
                <a:sym typeface="Bugaki Italics"/>
              </a:rPr>
              <a:t>FUNÇÕES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85210" y="2329396"/>
            <a:ext cx="14270560" cy="2981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b="true" sz="3300" spc="-198">
                <a:solidFill>
                  <a:srgbClr val="000000"/>
                </a:solidFill>
                <a:latin typeface="Space Mono Bold"/>
                <a:ea typeface="Space Mono Bold"/>
                <a:cs typeface="Space Mono Bold"/>
                <a:sym typeface="Space Mono Bold"/>
              </a:rPr>
              <a:t>Funções são pequenas "máquinas" de código que recebem informações (chamadas de parâmetros), realizam um processo com essas informações e devolvem um resultado. Elas ajudam a organizar o código, tornando-o mais simples e fácil de entender, além de permitir que você reutilize o mesmo código em várias partes do seu programa sem precisar reescrevê-lo. 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0790835" y="6645970"/>
            <a:ext cx="1233162" cy="499431"/>
          </a:xfrm>
          <a:custGeom>
            <a:avLst/>
            <a:gdLst/>
            <a:ahLst/>
            <a:cxnLst/>
            <a:rect r="r" b="b" t="t" l="l"/>
            <a:pathLst>
              <a:path h="499431" w="1233162">
                <a:moveTo>
                  <a:pt x="0" y="0"/>
                </a:moveTo>
                <a:lnTo>
                  <a:pt x="1233162" y="0"/>
                </a:lnTo>
                <a:lnTo>
                  <a:pt x="1233162" y="499431"/>
                </a:lnTo>
                <a:lnTo>
                  <a:pt x="0" y="4994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384277" y="6664071"/>
            <a:ext cx="383112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Definindo a função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9532475" y="8119648"/>
            <a:ext cx="1233162" cy="499431"/>
          </a:xfrm>
          <a:custGeom>
            <a:avLst/>
            <a:gdLst/>
            <a:ahLst/>
            <a:cxnLst/>
            <a:rect r="r" b="b" t="t" l="l"/>
            <a:pathLst>
              <a:path h="499431" w="1233162">
                <a:moveTo>
                  <a:pt x="0" y="0"/>
                </a:moveTo>
                <a:lnTo>
                  <a:pt x="1233162" y="0"/>
                </a:lnTo>
                <a:lnTo>
                  <a:pt x="1233162" y="499430"/>
                </a:lnTo>
                <a:lnTo>
                  <a:pt x="0" y="4994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125917" y="8137749"/>
            <a:ext cx="3831129" cy="481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FFFFFF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Usando a função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DAGPp6vQdXg</dc:identifier>
  <dcterms:modified xsi:type="dcterms:W3CDTF">2011-08-01T06:04:30Z</dcterms:modified>
  <cp:revision>1</cp:revision>
  <dc:title>Python - Aula 15</dc:title>
</cp:coreProperties>
</file>