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x="18288000" cy="10287000"/>
  <p:notesSz cx="6858000" cy="9144000"/>
  <p:embeddedFontLst>
    <p:embeddedFont>
      <p:font typeface="Bugaki Italics" charset="1" panose="00000000000000000000"/>
      <p:regular r:id="rId29"/>
    </p:embeddedFont>
    <p:embeddedFont>
      <p:font typeface="Space Mono Bold" charset="1" panose="02000809030000020004"/>
      <p:regular r:id="rId30"/>
    </p:embeddedFont>
    <p:embeddedFont>
      <p:font typeface="Space Mono Bold Italics" charset="1" panose="02000809040000090004"/>
      <p:regular r:id="rId31"/>
    </p:embeddedFont>
    <p:embeddedFont>
      <p:font typeface="Open Sans Extra Bold" charset="1" panose="020B0906030804020204"/>
      <p:regular r:id="rId3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27" Target="slides/slide22.xml" Type="http://schemas.openxmlformats.org/officeDocument/2006/relationships/slide"/><Relationship Id="rId28" Target="slides/slide23.xml" Type="http://schemas.openxmlformats.org/officeDocument/2006/relationships/slide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31" Target="fonts/font31.fntdata" Type="http://schemas.openxmlformats.org/officeDocument/2006/relationships/font"/><Relationship Id="rId32" Target="fonts/font32.fntdata" Type="http://schemas.openxmlformats.org/officeDocument/2006/relationships/font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5.png" Type="http://schemas.openxmlformats.org/officeDocument/2006/relationships/image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11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69D5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962650" y="3518838"/>
            <a:ext cx="6362700" cy="5739462"/>
            <a:chOff x="0" y="0"/>
            <a:chExt cx="1675773" cy="151162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675773" cy="1511628"/>
            </a:xfrm>
            <a:custGeom>
              <a:avLst/>
              <a:gdLst/>
              <a:ahLst/>
              <a:cxnLst/>
              <a:rect r="r" b="b" t="t" l="l"/>
              <a:pathLst>
                <a:path h="1511628" w="1675773">
                  <a:moveTo>
                    <a:pt x="121677" y="0"/>
                  </a:moveTo>
                  <a:lnTo>
                    <a:pt x="1554096" y="0"/>
                  </a:lnTo>
                  <a:cubicBezTo>
                    <a:pt x="1586367" y="0"/>
                    <a:pt x="1617316" y="12819"/>
                    <a:pt x="1640135" y="35638"/>
                  </a:cubicBezTo>
                  <a:cubicBezTo>
                    <a:pt x="1662954" y="58457"/>
                    <a:pt x="1675773" y="89406"/>
                    <a:pt x="1675773" y="121677"/>
                  </a:cubicBezTo>
                  <a:lnTo>
                    <a:pt x="1675773" y="1389951"/>
                  </a:lnTo>
                  <a:cubicBezTo>
                    <a:pt x="1675773" y="1422222"/>
                    <a:pt x="1662954" y="1453171"/>
                    <a:pt x="1640135" y="1475990"/>
                  </a:cubicBezTo>
                  <a:cubicBezTo>
                    <a:pt x="1617316" y="1498808"/>
                    <a:pt x="1586367" y="1511628"/>
                    <a:pt x="1554096" y="1511628"/>
                  </a:cubicBezTo>
                  <a:lnTo>
                    <a:pt x="121677" y="1511628"/>
                  </a:lnTo>
                  <a:cubicBezTo>
                    <a:pt x="89406" y="1511628"/>
                    <a:pt x="58457" y="1498808"/>
                    <a:pt x="35638" y="1475990"/>
                  </a:cubicBezTo>
                  <a:cubicBezTo>
                    <a:pt x="12819" y="1453171"/>
                    <a:pt x="0" y="1422222"/>
                    <a:pt x="0" y="1389951"/>
                  </a:cubicBezTo>
                  <a:lnTo>
                    <a:pt x="0" y="121677"/>
                  </a:lnTo>
                  <a:cubicBezTo>
                    <a:pt x="0" y="89406"/>
                    <a:pt x="12819" y="58457"/>
                    <a:pt x="35638" y="35638"/>
                  </a:cubicBezTo>
                  <a:cubicBezTo>
                    <a:pt x="58457" y="12819"/>
                    <a:pt x="89406" y="0"/>
                    <a:pt x="121677" y="0"/>
                  </a:cubicBezTo>
                  <a:close/>
                </a:path>
              </a:pathLst>
            </a:custGeom>
            <a:solidFill>
              <a:srgbClr val="D10719"/>
            </a:solidFill>
            <a:ln w="762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675773" cy="154972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585009">
            <a:off x="1092347" y="1274081"/>
            <a:ext cx="4021282" cy="5143500"/>
          </a:xfrm>
          <a:custGeom>
            <a:avLst/>
            <a:gdLst/>
            <a:ahLst/>
            <a:cxnLst/>
            <a:rect r="r" b="b" t="t" l="l"/>
            <a:pathLst>
              <a:path h="5143500" w="4021282">
                <a:moveTo>
                  <a:pt x="0" y="0"/>
                </a:moveTo>
                <a:lnTo>
                  <a:pt x="4021282" y="0"/>
                </a:lnTo>
                <a:lnTo>
                  <a:pt x="4021282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579917">
            <a:off x="13831111" y="4077263"/>
            <a:ext cx="3104804" cy="4114800"/>
          </a:xfrm>
          <a:custGeom>
            <a:avLst/>
            <a:gdLst/>
            <a:ahLst/>
            <a:cxnLst/>
            <a:rect r="r" b="b" t="t" l="l"/>
            <a:pathLst>
              <a:path h="4114800" w="3104804">
                <a:moveTo>
                  <a:pt x="0" y="0"/>
                </a:moveTo>
                <a:lnTo>
                  <a:pt x="3104803" y="0"/>
                </a:lnTo>
                <a:lnTo>
                  <a:pt x="310480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3360560" y="2200317"/>
            <a:ext cx="12691444" cy="5165407"/>
            <a:chOff x="0" y="0"/>
            <a:chExt cx="1997056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997056" cy="812800"/>
            </a:xfrm>
            <a:custGeom>
              <a:avLst/>
              <a:gdLst/>
              <a:ahLst/>
              <a:cxnLst/>
              <a:rect r="r" b="b" t="t" l="l"/>
              <a:pathLst>
                <a:path h="812800" w="1997056">
                  <a:moveTo>
                    <a:pt x="998528" y="0"/>
                  </a:moveTo>
                  <a:cubicBezTo>
                    <a:pt x="447056" y="0"/>
                    <a:pt x="0" y="181951"/>
                    <a:pt x="0" y="406400"/>
                  </a:cubicBezTo>
                  <a:cubicBezTo>
                    <a:pt x="0" y="630849"/>
                    <a:pt x="447056" y="812800"/>
                    <a:pt x="998528" y="812800"/>
                  </a:cubicBezTo>
                  <a:cubicBezTo>
                    <a:pt x="1549999" y="812800"/>
                    <a:pt x="1997056" y="630849"/>
                    <a:pt x="1997056" y="406400"/>
                  </a:cubicBezTo>
                  <a:cubicBezTo>
                    <a:pt x="1997056" y="181951"/>
                    <a:pt x="1549999" y="0"/>
                    <a:pt x="998528" y="0"/>
                  </a:cubicBezTo>
                  <a:close/>
                </a:path>
              </a:pathLst>
            </a:custGeom>
            <a:solidFill>
              <a:srgbClr val="3777FF"/>
            </a:solidFill>
            <a:ln w="104775" cap="sq">
              <a:solidFill>
                <a:srgbClr val="160E0C"/>
              </a:solidFill>
              <a:prstDash val="solid"/>
              <a:miter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187224" y="38100"/>
              <a:ext cx="1622608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625148">
            <a:off x="1548436" y="1767823"/>
            <a:ext cx="3624249" cy="1526770"/>
          </a:xfrm>
          <a:custGeom>
            <a:avLst/>
            <a:gdLst/>
            <a:ahLst/>
            <a:cxnLst/>
            <a:rect r="r" b="b" t="t" l="l"/>
            <a:pathLst>
              <a:path h="1526770" w="3624249">
                <a:moveTo>
                  <a:pt x="0" y="0"/>
                </a:moveTo>
                <a:lnTo>
                  <a:pt x="3624249" y="0"/>
                </a:lnTo>
                <a:lnTo>
                  <a:pt x="3624249" y="1526770"/>
                </a:lnTo>
                <a:lnTo>
                  <a:pt x="0" y="152677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23511" t="-123567" r="-70535" b="-427893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1057456">
            <a:off x="13459709" y="7291099"/>
            <a:ext cx="1894937" cy="1884601"/>
          </a:xfrm>
          <a:custGeom>
            <a:avLst/>
            <a:gdLst/>
            <a:ahLst/>
            <a:cxnLst/>
            <a:rect r="r" b="b" t="t" l="l"/>
            <a:pathLst>
              <a:path h="1884601" w="1894937">
                <a:moveTo>
                  <a:pt x="0" y="0"/>
                </a:moveTo>
                <a:lnTo>
                  <a:pt x="1894937" y="0"/>
                </a:lnTo>
                <a:lnTo>
                  <a:pt x="1894937" y="1884601"/>
                </a:lnTo>
                <a:lnTo>
                  <a:pt x="0" y="188460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-582495">
            <a:off x="1712542" y="3131979"/>
            <a:ext cx="14872554" cy="38751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095"/>
              </a:lnSpc>
            </a:pPr>
            <a:r>
              <a:rPr lang="en-US" sz="16593" i="true" spc="-1709">
                <a:solidFill>
                  <a:srgbClr val="F2EFEB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PYTHON</a:t>
            </a:r>
          </a:p>
          <a:p>
            <a:pPr algn="ctr">
              <a:lnSpc>
                <a:spcPts val="11640"/>
              </a:lnSpc>
            </a:pPr>
            <a:r>
              <a:rPr lang="en-US" sz="12000" i="true" spc="-1236">
                <a:solidFill>
                  <a:srgbClr val="F2EFEB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AULA 18</a:t>
            </a:r>
          </a:p>
        </p:txBody>
      </p:sp>
      <p:sp>
        <p:nvSpPr>
          <p:cNvPr name="Freeform 13" id="13"/>
          <p:cNvSpPr/>
          <p:nvPr/>
        </p:nvSpPr>
        <p:spPr>
          <a:xfrm flipH="false" flipV="false" rot="0">
            <a:off x="1028700" y="5679535"/>
            <a:ext cx="2737850" cy="2737850"/>
          </a:xfrm>
          <a:custGeom>
            <a:avLst/>
            <a:gdLst/>
            <a:ahLst/>
            <a:cxnLst/>
            <a:rect r="r" b="b" t="t" l="l"/>
            <a:pathLst>
              <a:path h="2737850" w="2737850">
                <a:moveTo>
                  <a:pt x="0" y="0"/>
                </a:moveTo>
                <a:lnTo>
                  <a:pt x="2737850" y="0"/>
                </a:lnTo>
                <a:lnTo>
                  <a:pt x="2737850" y="2737850"/>
                </a:lnTo>
                <a:lnTo>
                  <a:pt x="0" y="2737850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676967" y="3759493"/>
            <a:ext cx="12934067" cy="2528989"/>
            <a:chOff x="0" y="0"/>
            <a:chExt cx="3019885" cy="59047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019885" cy="590476"/>
            </a:xfrm>
            <a:custGeom>
              <a:avLst/>
              <a:gdLst/>
              <a:ahLst/>
              <a:cxnLst/>
              <a:rect r="r" b="b" t="t" l="l"/>
              <a:pathLst>
                <a:path h="590476" w="3019885">
                  <a:moveTo>
                    <a:pt x="30527" y="0"/>
                  </a:moveTo>
                  <a:lnTo>
                    <a:pt x="2989358" y="0"/>
                  </a:lnTo>
                  <a:cubicBezTo>
                    <a:pt x="2997454" y="0"/>
                    <a:pt x="3005219" y="3216"/>
                    <a:pt x="3010944" y="8941"/>
                  </a:cubicBezTo>
                  <a:cubicBezTo>
                    <a:pt x="3016669" y="14666"/>
                    <a:pt x="3019885" y="22431"/>
                    <a:pt x="3019885" y="30527"/>
                  </a:cubicBezTo>
                  <a:lnTo>
                    <a:pt x="3019885" y="559949"/>
                  </a:lnTo>
                  <a:cubicBezTo>
                    <a:pt x="3019885" y="576809"/>
                    <a:pt x="3006217" y="590476"/>
                    <a:pt x="2989358" y="590476"/>
                  </a:cubicBezTo>
                  <a:lnTo>
                    <a:pt x="30527" y="590476"/>
                  </a:lnTo>
                  <a:cubicBezTo>
                    <a:pt x="22431" y="590476"/>
                    <a:pt x="14666" y="587260"/>
                    <a:pt x="8941" y="581535"/>
                  </a:cubicBezTo>
                  <a:cubicBezTo>
                    <a:pt x="3216" y="575810"/>
                    <a:pt x="0" y="568045"/>
                    <a:pt x="0" y="559949"/>
                  </a:cubicBezTo>
                  <a:lnTo>
                    <a:pt x="0" y="30527"/>
                  </a:lnTo>
                  <a:cubicBezTo>
                    <a:pt x="0" y="22431"/>
                    <a:pt x="3216" y="14666"/>
                    <a:pt x="8941" y="8941"/>
                  </a:cubicBezTo>
                  <a:cubicBezTo>
                    <a:pt x="14666" y="3216"/>
                    <a:pt x="22431" y="0"/>
                    <a:pt x="30527" y="0"/>
                  </a:cubicBezTo>
                  <a:close/>
                </a:path>
              </a:pathLst>
            </a:custGeom>
            <a:solidFill>
              <a:srgbClr val="F9B54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3019885" cy="6285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2928270" y="4018793"/>
            <a:ext cx="12431459" cy="20038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999"/>
              </a:lnSpc>
            </a:pPr>
            <a:r>
              <a:rPr lang="en-US" b="true" sz="2856" spc="-171">
                <a:solidFill>
                  <a:srgbClr val="160E0C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Faça um código que peça ao usuário para digitar uma palavra. O código deve contar quantas vogais (a, e, i, o, u) estão presentes na palavra e imprimir cada vogal encontrada usando </a:t>
            </a:r>
            <a:r>
              <a:rPr lang="en-US" b="true" sz="2856" i="true" spc="-171">
                <a:solidFill>
                  <a:srgbClr val="160E0C"/>
                </a:solidFill>
                <a:latin typeface="Space Mono Bold Italics"/>
                <a:ea typeface="Space Mono Bold Italics"/>
                <a:cs typeface="Space Mono Bold Italics"/>
                <a:sym typeface="Space Mono Bold Italics"/>
              </a:rPr>
              <a:t>for</a:t>
            </a:r>
            <a:r>
              <a:rPr lang="en-US" b="true" sz="2856" spc="-171">
                <a:solidFill>
                  <a:srgbClr val="160E0C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932230" y="427980"/>
            <a:ext cx="14423540" cy="13147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79"/>
              </a:lnSpc>
              <a:spcBef>
                <a:spcPct val="0"/>
              </a:spcBef>
            </a:pPr>
            <a:r>
              <a:rPr lang="en-US" sz="7013" i="true" spc="-722">
                <a:solidFill>
                  <a:srgbClr val="F7AC16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EXERCÍCIO 4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252692" y="2412273"/>
            <a:ext cx="11782617" cy="6846027"/>
            <a:chOff x="0" y="0"/>
            <a:chExt cx="2751041" cy="159843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751041" cy="1598431"/>
            </a:xfrm>
            <a:custGeom>
              <a:avLst/>
              <a:gdLst/>
              <a:ahLst/>
              <a:cxnLst/>
              <a:rect r="r" b="b" t="t" l="l"/>
              <a:pathLst>
                <a:path h="1598431" w="2751041">
                  <a:moveTo>
                    <a:pt x="33510" y="0"/>
                  </a:moveTo>
                  <a:lnTo>
                    <a:pt x="2717531" y="0"/>
                  </a:lnTo>
                  <a:cubicBezTo>
                    <a:pt x="2736038" y="0"/>
                    <a:pt x="2751041" y="15003"/>
                    <a:pt x="2751041" y="33510"/>
                  </a:cubicBezTo>
                  <a:lnTo>
                    <a:pt x="2751041" y="1564921"/>
                  </a:lnTo>
                  <a:cubicBezTo>
                    <a:pt x="2751041" y="1583428"/>
                    <a:pt x="2736038" y="1598431"/>
                    <a:pt x="2717531" y="1598431"/>
                  </a:cubicBezTo>
                  <a:lnTo>
                    <a:pt x="33510" y="1598431"/>
                  </a:lnTo>
                  <a:cubicBezTo>
                    <a:pt x="15003" y="1598431"/>
                    <a:pt x="0" y="1583428"/>
                    <a:pt x="0" y="1564921"/>
                  </a:cubicBezTo>
                  <a:lnTo>
                    <a:pt x="0" y="33510"/>
                  </a:lnTo>
                  <a:cubicBezTo>
                    <a:pt x="0" y="15003"/>
                    <a:pt x="15003" y="0"/>
                    <a:pt x="33510" y="0"/>
                  </a:cubicBezTo>
                  <a:close/>
                </a:path>
              </a:pathLst>
            </a:custGeom>
            <a:solidFill>
              <a:srgbClr val="F9B54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751041" cy="163653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3631835" y="2507670"/>
            <a:ext cx="11024331" cy="65473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99"/>
              </a:lnSpc>
            </a:pPr>
            <a:r>
              <a:rPr lang="en-US" sz="2856" spc="-171" b="true">
                <a:solidFill>
                  <a:srgbClr val="160E0C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palavra = input("Digite uma palavra: ")</a:t>
            </a:r>
          </a:p>
          <a:p>
            <a:pPr algn="l">
              <a:lnSpc>
                <a:spcPts val="3999"/>
              </a:lnSpc>
            </a:pPr>
            <a:r>
              <a:rPr lang="en-US" sz="2856" spc="-171" b="true">
                <a:solidFill>
                  <a:srgbClr val="160E0C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vogais = "aeiou"</a:t>
            </a:r>
          </a:p>
          <a:p>
            <a:pPr algn="l">
              <a:lnSpc>
                <a:spcPts val="3999"/>
              </a:lnSpc>
            </a:pPr>
            <a:r>
              <a:rPr lang="en-US" sz="2856" spc="-171" b="true">
                <a:solidFill>
                  <a:srgbClr val="160E0C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contador_vogais = 0</a:t>
            </a:r>
          </a:p>
          <a:p>
            <a:pPr algn="l">
              <a:lnSpc>
                <a:spcPts val="3999"/>
              </a:lnSpc>
            </a:pPr>
          </a:p>
          <a:p>
            <a:pPr algn="l">
              <a:lnSpc>
                <a:spcPts val="3999"/>
              </a:lnSpc>
            </a:pPr>
            <a:r>
              <a:rPr lang="en-US" sz="2856" spc="-171" b="true">
                <a:solidFill>
                  <a:srgbClr val="160E0C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print("Vogais encontradas:")</a:t>
            </a:r>
          </a:p>
          <a:p>
            <a:pPr algn="l">
              <a:lnSpc>
                <a:spcPts val="3999"/>
              </a:lnSpc>
            </a:pPr>
            <a:r>
              <a:rPr lang="en-US" sz="2856" spc="-171" b="true">
                <a:solidFill>
                  <a:srgbClr val="160E0C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for letra in palavra.lower():  # Converte a palavra para minúsculas</a:t>
            </a:r>
          </a:p>
          <a:p>
            <a:pPr algn="l">
              <a:lnSpc>
                <a:spcPts val="3999"/>
              </a:lnSpc>
            </a:pPr>
            <a:r>
              <a:rPr lang="en-US" sz="2856" spc="-171" b="true">
                <a:solidFill>
                  <a:srgbClr val="160E0C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    if letra in vogais:</a:t>
            </a:r>
          </a:p>
          <a:p>
            <a:pPr algn="l">
              <a:lnSpc>
                <a:spcPts val="3999"/>
              </a:lnSpc>
            </a:pPr>
            <a:r>
              <a:rPr lang="en-US" sz="2856" spc="-171" b="true">
                <a:solidFill>
                  <a:srgbClr val="160E0C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        print(letra)</a:t>
            </a:r>
          </a:p>
          <a:p>
            <a:pPr algn="l">
              <a:lnSpc>
                <a:spcPts val="3999"/>
              </a:lnSpc>
            </a:pPr>
            <a:r>
              <a:rPr lang="en-US" sz="2856" spc="-171" b="true">
                <a:solidFill>
                  <a:srgbClr val="160E0C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        contador_vogais = contador_vogais + 1</a:t>
            </a:r>
          </a:p>
          <a:p>
            <a:pPr algn="l">
              <a:lnSpc>
                <a:spcPts val="3999"/>
              </a:lnSpc>
            </a:pPr>
          </a:p>
          <a:p>
            <a:pPr algn="l" marL="0" indent="0" lvl="0">
              <a:lnSpc>
                <a:spcPts val="3999"/>
              </a:lnSpc>
            </a:pPr>
            <a:r>
              <a:rPr lang="en-US" b="true" sz="2856" spc="-171">
                <a:solidFill>
                  <a:srgbClr val="160E0C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print(f"Total de vogais encontradas: {contador_vogais}")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932230" y="427980"/>
            <a:ext cx="14423540" cy="13147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79"/>
              </a:lnSpc>
              <a:spcBef>
                <a:spcPct val="0"/>
              </a:spcBef>
            </a:pPr>
            <a:r>
              <a:rPr lang="en-US" sz="7013" i="true" spc="-722">
                <a:solidFill>
                  <a:srgbClr val="F7AC16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EXERCÍCIO 4 - GABARITO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676967" y="2260710"/>
            <a:ext cx="12934067" cy="1575218"/>
            <a:chOff x="0" y="0"/>
            <a:chExt cx="3019885" cy="36778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019885" cy="367787"/>
            </a:xfrm>
            <a:custGeom>
              <a:avLst/>
              <a:gdLst/>
              <a:ahLst/>
              <a:cxnLst/>
              <a:rect r="r" b="b" t="t" l="l"/>
              <a:pathLst>
                <a:path h="367787" w="3019885">
                  <a:moveTo>
                    <a:pt x="30527" y="0"/>
                  </a:moveTo>
                  <a:lnTo>
                    <a:pt x="2989358" y="0"/>
                  </a:lnTo>
                  <a:cubicBezTo>
                    <a:pt x="2997454" y="0"/>
                    <a:pt x="3005219" y="3216"/>
                    <a:pt x="3010944" y="8941"/>
                  </a:cubicBezTo>
                  <a:cubicBezTo>
                    <a:pt x="3016669" y="14666"/>
                    <a:pt x="3019885" y="22431"/>
                    <a:pt x="3019885" y="30527"/>
                  </a:cubicBezTo>
                  <a:lnTo>
                    <a:pt x="3019885" y="337260"/>
                  </a:lnTo>
                  <a:cubicBezTo>
                    <a:pt x="3019885" y="354119"/>
                    <a:pt x="3006217" y="367787"/>
                    <a:pt x="2989358" y="367787"/>
                  </a:cubicBezTo>
                  <a:lnTo>
                    <a:pt x="30527" y="367787"/>
                  </a:lnTo>
                  <a:cubicBezTo>
                    <a:pt x="22431" y="367787"/>
                    <a:pt x="14666" y="364570"/>
                    <a:pt x="8941" y="358845"/>
                  </a:cubicBezTo>
                  <a:cubicBezTo>
                    <a:pt x="3216" y="353121"/>
                    <a:pt x="0" y="345356"/>
                    <a:pt x="0" y="337260"/>
                  </a:cubicBezTo>
                  <a:lnTo>
                    <a:pt x="0" y="30527"/>
                  </a:lnTo>
                  <a:cubicBezTo>
                    <a:pt x="0" y="22431"/>
                    <a:pt x="3216" y="14666"/>
                    <a:pt x="8941" y="8941"/>
                  </a:cubicBezTo>
                  <a:cubicBezTo>
                    <a:pt x="14666" y="3216"/>
                    <a:pt x="22431" y="0"/>
                    <a:pt x="30527" y="0"/>
                  </a:cubicBezTo>
                  <a:close/>
                </a:path>
              </a:pathLst>
            </a:custGeom>
            <a:solidFill>
              <a:srgbClr val="F9B54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3019885" cy="40588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2928270" y="2520009"/>
            <a:ext cx="12431459" cy="9942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999"/>
              </a:lnSpc>
            </a:pPr>
            <a:r>
              <a:rPr lang="en-US" b="true" sz="2856" spc="-171">
                <a:solidFill>
                  <a:srgbClr val="160E0C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Escreva um código usando </a:t>
            </a:r>
            <a:r>
              <a:rPr lang="en-US" b="true" sz="2856" i="true" spc="-171">
                <a:solidFill>
                  <a:srgbClr val="160E0C"/>
                </a:solidFill>
                <a:latin typeface="Space Mono Bold Italics"/>
                <a:ea typeface="Space Mono Bold Italics"/>
                <a:cs typeface="Space Mono Bold Italics"/>
                <a:sym typeface="Space Mono Bold Italics"/>
              </a:rPr>
              <a:t>for</a:t>
            </a:r>
            <a:r>
              <a:rPr lang="en-US" b="true" sz="2856" spc="-171">
                <a:solidFill>
                  <a:srgbClr val="160E0C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, no qual o usuário digite um número, e vai imprimir o seguinte padrão: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932230" y="427980"/>
            <a:ext cx="14423540" cy="13147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79"/>
              </a:lnSpc>
              <a:spcBef>
                <a:spcPct val="0"/>
              </a:spcBef>
            </a:pPr>
            <a:r>
              <a:rPr lang="en-US" sz="7013" i="true" spc="-722">
                <a:solidFill>
                  <a:srgbClr val="F7AC16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EXERCÍCIO 5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5448199" y="4515166"/>
            <a:ext cx="7075185" cy="5026962"/>
            <a:chOff x="0" y="0"/>
            <a:chExt cx="1651936" cy="117371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651936" cy="1173710"/>
            </a:xfrm>
            <a:custGeom>
              <a:avLst/>
              <a:gdLst/>
              <a:ahLst/>
              <a:cxnLst/>
              <a:rect r="r" b="b" t="t" l="l"/>
              <a:pathLst>
                <a:path h="1173710" w="1651936">
                  <a:moveTo>
                    <a:pt x="55806" y="0"/>
                  </a:moveTo>
                  <a:lnTo>
                    <a:pt x="1596130" y="0"/>
                  </a:lnTo>
                  <a:cubicBezTo>
                    <a:pt x="1626950" y="0"/>
                    <a:pt x="1651936" y="24985"/>
                    <a:pt x="1651936" y="55806"/>
                  </a:cubicBezTo>
                  <a:lnTo>
                    <a:pt x="1651936" y="1117904"/>
                  </a:lnTo>
                  <a:cubicBezTo>
                    <a:pt x="1651936" y="1132705"/>
                    <a:pt x="1646056" y="1146899"/>
                    <a:pt x="1635590" y="1157365"/>
                  </a:cubicBezTo>
                  <a:cubicBezTo>
                    <a:pt x="1625125" y="1167831"/>
                    <a:pt x="1610930" y="1173710"/>
                    <a:pt x="1596130" y="1173710"/>
                  </a:cubicBezTo>
                  <a:lnTo>
                    <a:pt x="55806" y="1173710"/>
                  </a:lnTo>
                  <a:cubicBezTo>
                    <a:pt x="24985" y="1173710"/>
                    <a:pt x="0" y="1148725"/>
                    <a:pt x="0" y="1117904"/>
                  </a:cubicBezTo>
                  <a:lnTo>
                    <a:pt x="0" y="55806"/>
                  </a:lnTo>
                  <a:cubicBezTo>
                    <a:pt x="0" y="24985"/>
                    <a:pt x="24985" y="0"/>
                    <a:pt x="55806" y="0"/>
                  </a:cubicBezTo>
                  <a:close/>
                </a:path>
              </a:pathLst>
            </a:custGeom>
            <a:solidFill>
              <a:srgbClr val="F9B54C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1651936" cy="121181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r">
                <a:lnSpc>
                  <a:spcPts val="2659"/>
                </a:lnSpc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5699503" y="4774465"/>
            <a:ext cx="7140299" cy="45280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99"/>
              </a:lnSpc>
            </a:pPr>
            <a:r>
              <a:rPr lang="en-US" sz="2856" spc="-171" b="true">
                <a:solidFill>
                  <a:srgbClr val="160E0C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Exemplo: usuário digita o valor 5</a:t>
            </a:r>
          </a:p>
          <a:p>
            <a:pPr algn="l">
              <a:lnSpc>
                <a:spcPts val="3999"/>
              </a:lnSpc>
            </a:pPr>
          </a:p>
          <a:p>
            <a:pPr algn="l">
              <a:lnSpc>
                <a:spcPts val="3999"/>
              </a:lnSpc>
            </a:pPr>
            <a:r>
              <a:rPr lang="en-US" sz="2856" spc="-171" b="true">
                <a:solidFill>
                  <a:srgbClr val="160E0C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Saída:</a:t>
            </a:r>
          </a:p>
          <a:p>
            <a:pPr algn="l">
              <a:lnSpc>
                <a:spcPts val="3999"/>
              </a:lnSpc>
            </a:pPr>
          </a:p>
          <a:p>
            <a:pPr algn="l">
              <a:lnSpc>
                <a:spcPts val="3999"/>
              </a:lnSpc>
            </a:pPr>
            <a:r>
              <a:rPr lang="en-US" sz="2856" spc="-171" b="true">
                <a:solidFill>
                  <a:srgbClr val="160E0C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1</a:t>
            </a:r>
          </a:p>
          <a:p>
            <a:pPr algn="l">
              <a:lnSpc>
                <a:spcPts val="3999"/>
              </a:lnSpc>
            </a:pPr>
            <a:r>
              <a:rPr lang="en-US" sz="2856" spc="-171" b="true">
                <a:solidFill>
                  <a:srgbClr val="160E0C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22</a:t>
            </a:r>
          </a:p>
          <a:p>
            <a:pPr algn="l">
              <a:lnSpc>
                <a:spcPts val="3999"/>
              </a:lnSpc>
            </a:pPr>
            <a:r>
              <a:rPr lang="en-US" sz="2856" spc="-171" b="true">
                <a:solidFill>
                  <a:srgbClr val="160E0C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333</a:t>
            </a:r>
          </a:p>
          <a:p>
            <a:pPr algn="l">
              <a:lnSpc>
                <a:spcPts val="3999"/>
              </a:lnSpc>
            </a:pPr>
            <a:r>
              <a:rPr lang="en-US" sz="2856" spc="-171" b="true">
                <a:solidFill>
                  <a:srgbClr val="160E0C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4444</a:t>
            </a:r>
          </a:p>
          <a:p>
            <a:pPr algn="l" marL="0" indent="0" lvl="0">
              <a:lnSpc>
                <a:spcPts val="3999"/>
              </a:lnSpc>
            </a:pPr>
            <a:r>
              <a:rPr lang="en-US" b="true" sz="2856" spc="-171">
                <a:solidFill>
                  <a:srgbClr val="160E0C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55555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349723" y="4174220"/>
            <a:ext cx="13365535" cy="1938559"/>
            <a:chOff x="0" y="0"/>
            <a:chExt cx="3120625" cy="45262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120625" cy="452621"/>
            </a:xfrm>
            <a:custGeom>
              <a:avLst/>
              <a:gdLst/>
              <a:ahLst/>
              <a:cxnLst/>
              <a:rect r="r" b="b" t="t" l="l"/>
              <a:pathLst>
                <a:path h="452621" w="3120625">
                  <a:moveTo>
                    <a:pt x="29541" y="0"/>
                  </a:moveTo>
                  <a:lnTo>
                    <a:pt x="3091084" y="0"/>
                  </a:lnTo>
                  <a:cubicBezTo>
                    <a:pt x="3107399" y="0"/>
                    <a:pt x="3120625" y="13226"/>
                    <a:pt x="3120625" y="29541"/>
                  </a:cubicBezTo>
                  <a:lnTo>
                    <a:pt x="3120625" y="423079"/>
                  </a:lnTo>
                  <a:cubicBezTo>
                    <a:pt x="3120625" y="439394"/>
                    <a:pt x="3107399" y="452621"/>
                    <a:pt x="3091084" y="452621"/>
                  </a:cubicBezTo>
                  <a:lnTo>
                    <a:pt x="29541" y="452621"/>
                  </a:lnTo>
                  <a:cubicBezTo>
                    <a:pt x="13226" y="452621"/>
                    <a:pt x="0" y="439394"/>
                    <a:pt x="0" y="423079"/>
                  </a:cubicBezTo>
                  <a:lnTo>
                    <a:pt x="0" y="29541"/>
                  </a:lnTo>
                  <a:cubicBezTo>
                    <a:pt x="0" y="13226"/>
                    <a:pt x="13226" y="0"/>
                    <a:pt x="29541" y="0"/>
                  </a:cubicBezTo>
                  <a:close/>
                </a:path>
              </a:pathLst>
            </a:custGeom>
            <a:solidFill>
              <a:srgbClr val="F9B54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3120625" cy="4907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2535462" y="4365393"/>
            <a:ext cx="13402815" cy="14990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99"/>
              </a:lnSpc>
            </a:pPr>
            <a:r>
              <a:rPr lang="en-US" sz="2856" spc="-171" b="true">
                <a:solidFill>
                  <a:srgbClr val="160E0C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numero = int(input("Digite um número para realizar o padrão: "))</a:t>
            </a:r>
          </a:p>
          <a:p>
            <a:pPr algn="l">
              <a:lnSpc>
                <a:spcPts val="3999"/>
              </a:lnSpc>
            </a:pPr>
            <a:r>
              <a:rPr lang="en-US" sz="2856" spc="-171" b="true">
                <a:solidFill>
                  <a:srgbClr val="160E0C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for i in range(1, numero+1):</a:t>
            </a:r>
          </a:p>
          <a:p>
            <a:pPr algn="l" marL="0" indent="0" lvl="0">
              <a:lnSpc>
                <a:spcPts val="3999"/>
              </a:lnSpc>
            </a:pPr>
            <a:r>
              <a:rPr lang="en-US" b="true" sz="2856" spc="-171">
                <a:solidFill>
                  <a:srgbClr val="160E0C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  print(str(i) * i)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932230" y="427980"/>
            <a:ext cx="14423540" cy="13147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79"/>
              </a:lnSpc>
              <a:spcBef>
                <a:spcPct val="0"/>
              </a:spcBef>
            </a:pPr>
            <a:r>
              <a:rPr lang="en-US" sz="7013" i="true" spc="-722">
                <a:solidFill>
                  <a:srgbClr val="F7AC16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EXERCÍCIO 5 - GABARITO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676967" y="4333182"/>
            <a:ext cx="12934067" cy="1620636"/>
            <a:chOff x="0" y="0"/>
            <a:chExt cx="3019885" cy="37839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019885" cy="378391"/>
            </a:xfrm>
            <a:custGeom>
              <a:avLst/>
              <a:gdLst/>
              <a:ahLst/>
              <a:cxnLst/>
              <a:rect r="r" b="b" t="t" l="l"/>
              <a:pathLst>
                <a:path h="378391" w="3019885">
                  <a:moveTo>
                    <a:pt x="30527" y="0"/>
                  </a:moveTo>
                  <a:lnTo>
                    <a:pt x="2989358" y="0"/>
                  </a:lnTo>
                  <a:cubicBezTo>
                    <a:pt x="2997454" y="0"/>
                    <a:pt x="3005219" y="3216"/>
                    <a:pt x="3010944" y="8941"/>
                  </a:cubicBezTo>
                  <a:cubicBezTo>
                    <a:pt x="3016669" y="14666"/>
                    <a:pt x="3019885" y="22431"/>
                    <a:pt x="3019885" y="30527"/>
                  </a:cubicBezTo>
                  <a:lnTo>
                    <a:pt x="3019885" y="347864"/>
                  </a:lnTo>
                  <a:cubicBezTo>
                    <a:pt x="3019885" y="364723"/>
                    <a:pt x="3006217" y="378391"/>
                    <a:pt x="2989358" y="378391"/>
                  </a:cubicBezTo>
                  <a:lnTo>
                    <a:pt x="30527" y="378391"/>
                  </a:lnTo>
                  <a:cubicBezTo>
                    <a:pt x="22431" y="378391"/>
                    <a:pt x="14666" y="375175"/>
                    <a:pt x="8941" y="369450"/>
                  </a:cubicBezTo>
                  <a:cubicBezTo>
                    <a:pt x="3216" y="363725"/>
                    <a:pt x="0" y="355960"/>
                    <a:pt x="0" y="347864"/>
                  </a:cubicBezTo>
                  <a:lnTo>
                    <a:pt x="0" y="30527"/>
                  </a:lnTo>
                  <a:cubicBezTo>
                    <a:pt x="0" y="22431"/>
                    <a:pt x="3216" y="14666"/>
                    <a:pt x="8941" y="8941"/>
                  </a:cubicBezTo>
                  <a:cubicBezTo>
                    <a:pt x="14666" y="3216"/>
                    <a:pt x="22431" y="0"/>
                    <a:pt x="30527" y="0"/>
                  </a:cubicBezTo>
                  <a:close/>
                </a:path>
              </a:pathLst>
            </a:custGeom>
            <a:solidFill>
              <a:srgbClr val="F9B54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3019885" cy="41649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2928270" y="4592481"/>
            <a:ext cx="12431459" cy="9942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999"/>
              </a:lnSpc>
            </a:pPr>
            <a:r>
              <a:rPr lang="en-US" b="true" sz="2856" spc="-171">
                <a:solidFill>
                  <a:srgbClr val="160E0C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Peça ao usuário para digitar uma frase e conte quantas letras "a" existem na frase, utilizando um laço </a:t>
            </a:r>
            <a:r>
              <a:rPr lang="en-US" b="true" sz="2856" i="true" spc="-171">
                <a:solidFill>
                  <a:srgbClr val="160E0C"/>
                </a:solidFill>
                <a:latin typeface="Space Mono Bold Italics"/>
                <a:ea typeface="Space Mono Bold Italics"/>
                <a:cs typeface="Space Mono Bold Italics"/>
                <a:sym typeface="Space Mono Bold Italics"/>
              </a:rPr>
              <a:t>for</a:t>
            </a:r>
            <a:r>
              <a:rPr lang="en-US" b="true" sz="2856" spc="-171">
                <a:solidFill>
                  <a:srgbClr val="160E0C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932230" y="427980"/>
            <a:ext cx="14423540" cy="13147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79"/>
              </a:lnSpc>
              <a:spcBef>
                <a:spcPct val="0"/>
              </a:spcBef>
            </a:pPr>
            <a:r>
              <a:rPr lang="en-US" sz="7013" i="true" spc="-722">
                <a:solidFill>
                  <a:srgbClr val="F7AC16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EXERCÍCIO 6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349723" y="2879816"/>
            <a:ext cx="13365535" cy="4527368"/>
            <a:chOff x="0" y="0"/>
            <a:chExt cx="3120625" cy="105706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120625" cy="1057063"/>
            </a:xfrm>
            <a:custGeom>
              <a:avLst/>
              <a:gdLst/>
              <a:ahLst/>
              <a:cxnLst/>
              <a:rect r="r" b="b" t="t" l="l"/>
              <a:pathLst>
                <a:path h="1057063" w="3120625">
                  <a:moveTo>
                    <a:pt x="29541" y="0"/>
                  </a:moveTo>
                  <a:lnTo>
                    <a:pt x="3091084" y="0"/>
                  </a:lnTo>
                  <a:cubicBezTo>
                    <a:pt x="3107399" y="0"/>
                    <a:pt x="3120625" y="13226"/>
                    <a:pt x="3120625" y="29541"/>
                  </a:cubicBezTo>
                  <a:lnTo>
                    <a:pt x="3120625" y="1027522"/>
                  </a:lnTo>
                  <a:cubicBezTo>
                    <a:pt x="3120625" y="1043837"/>
                    <a:pt x="3107399" y="1057063"/>
                    <a:pt x="3091084" y="1057063"/>
                  </a:cubicBezTo>
                  <a:lnTo>
                    <a:pt x="29541" y="1057063"/>
                  </a:lnTo>
                  <a:cubicBezTo>
                    <a:pt x="13226" y="1057063"/>
                    <a:pt x="0" y="1043837"/>
                    <a:pt x="0" y="1027522"/>
                  </a:cubicBezTo>
                  <a:lnTo>
                    <a:pt x="0" y="29541"/>
                  </a:lnTo>
                  <a:cubicBezTo>
                    <a:pt x="0" y="13226"/>
                    <a:pt x="13226" y="0"/>
                    <a:pt x="29541" y="0"/>
                  </a:cubicBezTo>
                  <a:close/>
                </a:path>
              </a:pathLst>
            </a:custGeom>
            <a:solidFill>
              <a:srgbClr val="F9B54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3120625" cy="109516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2535462" y="3070989"/>
            <a:ext cx="13402815" cy="40231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99"/>
              </a:lnSpc>
            </a:pPr>
            <a:r>
              <a:rPr lang="en-US" sz="2856" spc="-171" b="true">
                <a:solidFill>
                  <a:srgbClr val="160E0C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frase = input("Digite uma frase: ")</a:t>
            </a:r>
          </a:p>
          <a:p>
            <a:pPr algn="l">
              <a:lnSpc>
                <a:spcPts val="3999"/>
              </a:lnSpc>
            </a:pPr>
            <a:r>
              <a:rPr lang="en-US" sz="2856" spc="-171" b="true">
                <a:solidFill>
                  <a:srgbClr val="160E0C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contador = 0</a:t>
            </a:r>
          </a:p>
          <a:p>
            <a:pPr algn="l">
              <a:lnSpc>
                <a:spcPts val="3999"/>
              </a:lnSpc>
            </a:pPr>
          </a:p>
          <a:p>
            <a:pPr algn="l">
              <a:lnSpc>
                <a:spcPts val="3999"/>
              </a:lnSpc>
            </a:pPr>
            <a:r>
              <a:rPr lang="en-US" sz="2856" spc="-171" b="true">
                <a:solidFill>
                  <a:srgbClr val="160E0C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for letra in frase:</a:t>
            </a:r>
          </a:p>
          <a:p>
            <a:pPr algn="l">
              <a:lnSpc>
                <a:spcPts val="3999"/>
              </a:lnSpc>
            </a:pPr>
            <a:r>
              <a:rPr lang="en-US" sz="2856" spc="-171" b="true">
                <a:solidFill>
                  <a:srgbClr val="160E0C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  if letra in 'a':</a:t>
            </a:r>
          </a:p>
          <a:p>
            <a:pPr algn="l">
              <a:lnSpc>
                <a:spcPts val="3999"/>
              </a:lnSpc>
            </a:pPr>
            <a:r>
              <a:rPr lang="en-US" sz="2856" spc="-171" b="true">
                <a:solidFill>
                  <a:srgbClr val="160E0C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    contador += 1</a:t>
            </a:r>
          </a:p>
          <a:p>
            <a:pPr algn="l">
              <a:lnSpc>
                <a:spcPts val="3999"/>
              </a:lnSpc>
            </a:pPr>
          </a:p>
          <a:p>
            <a:pPr algn="l" marL="0" indent="0" lvl="0">
              <a:lnSpc>
                <a:spcPts val="3999"/>
              </a:lnSpc>
            </a:pPr>
            <a:r>
              <a:rPr lang="en-US" b="true" sz="2856" spc="-171">
                <a:solidFill>
                  <a:srgbClr val="160E0C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print("A frase tem", contador, "letras a.")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932230" y="427980"/>
            <a:ext cx="14423540" cy="13147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79"/>
              </a:lnSpc>
              <a:spcBef>
                <a:spcPct val="0"/>
              </a:spcBef>
            </a:pPr>
            <a:r>
              <a:rPr lang="en-US" sz="7013" i="true" spc="-722">
                <a:solidFill>
                  <a:srgbClr val="F7AC16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EXERCÍCIO 6 - GABARITO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5526237" y="9123565"/>
            <a:ext cx="2761763" cy="1163435"/>
            <a:chOff x="0" y="0"/>
            <a:chExt cx="3682351" cy="1551247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257361" y="176470"/>
              <a:ext cx="3167629" cy="1198307"/>
              <a:chOff x="0" y="0"/>
              <a:chExt cx="812800" cy="307480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812800" cy="307481"/>
              </a:xfrm>
              <a:custGeom>
                <a:avLst/>
                <a:gdLst/>
                <a:ahLst/>
                <a:cxnLst/>
                <a:rect r="r" b="b" t="t" l="l"/>
                <a:pathLst>
                  <a:path h="307481" w="812800">
                    <a:moveTo>
                      <a:pt x="609600" y="0"/>
                    </a:moveTo>
                    <a:cubicBezTo>
                      <a:pt x="721824" y="0"/>
                      <a:pt x="812800" y="68832"/>
                      <a:pt x="812800" y="153740"/>
                    </a:cubicBezTo>
                    <a:cubicBezTo>
                      <a:pt x="812800" y="238649"/>
                      <a:pt x="721824" y="307481"/>
                      <a:pt x="609600" y="307481"/>
                    </a:cubicBezTo>
                    <a:lnTo>
                      <a:pt x="203200" y="307481"/>
                    </a:lnTo>
                    <a:cubicBezTo>
                      <a:pt x="90976" y="307481"/>
                      <a:pt x="0" y="238649"/>
                      <a:pt x="0" y="153740"/>
                    </a:cubicBezTo>
                    <a:cubicBezTo>
                      <a:pt x="0" y="68832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38100"/>
                <a:ext cx="812800" cy="34558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682351" cy="1551247"/>
            </a:xfrm>
            <a:custGeom>
              <a:avLst/>
              <a:gdLst/>
              <a:ahLst/>
              <a:cxnLst/>
              <a:rect r="r" b="b" t="t" l="l"/>
              <a:pathLst>
                <a:path h="1551247" w="3682351">
                  <a:moveTo>
                    <a:pt x="0" y="0"/>
                  </a:moveTo>
                  <a:lnTo>
                    <a:pt x="3682351" y="0"/>
                  </a:lnTo>
                  <a:lnTo>
                    <a:pt x="3682351" y="1551247"/>
                  </a:lnTo>
                  <a:lnTo>
                    <a:pt x="0" y="15512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23511" t="-123567" r="-70535" b="-427893"/>
              </a:stretch>
            </a:blipFill>
          </p:spPr>
        </p:sp>
      </p:grpSp>
      <p:sp>
        <p:nvSpPr>
          <p:cNvPr name="TextBox 7" id="7"/>
          <p:cNvSpPr txBox="true"/>
          <p:nvPr/>
        </p:nvSpPr>
        <p:spPr>
          <a:xfrm rot="0">
            <a:off x="2167664" y="4379727"/>
            <a:ext cx="13952672" cy="12798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363"/>
              </a:lnSpc>
              <a:spcBef>
                <a:spcPct val="0"/>
              </a:spcBef>
            </a:pPr>
            <a:r>
              <a:rPr lang="en-US" sz="6784" i="true" spc="-698">
                <a:solidFill>
                  <a:srgbClr val="F7AC16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EXERCÍCIOS DA AULA DE HOJE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676967" y="3084196"/>
            <a:ext cx="12934067" cy="4572785"/>
            <a:chOff x="0" y="0"/>
            <a:chExt cx="3019885" cy="106766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019885" cy="1067668"/>
            </a:xfrm>
            <a:custGeom>
              <a:avLst/>
              <a:gdLst/>
              <a:ahLst/>
              <a:cxnLst/>
              <a:rect r="r" b="b" t="t" l="l"/>
              <a:pathLst>
                <a:path h="1067668" w="3019885">
                  <a:moveTo>
                    <a:pt x="30527" y="0"/>
                  </a:moveTo>
                  <a:lnTo>
                    <a:pt x="2989358" y="0"/>
                  </a:lnTo>
                  <a:cubicBezTo>
                    <a:pt x="2997454" y="0"/>
                    <a:pt x="3005219" y="3216"/>
                    <a:pt x="3010944" y="8941"/>
                  </a:cubicBezTo>
                  <a:cubicBezTo>
                    <a:pt x="3016669" y="14666"/>
                    <a:pt x="3019885" y="22431"/>
                    <a:pt x="3019885" y="30527"/>
                  </a:cubicBezTo>
                  <a:lnTo>
                    <a:pt x="3019885" y="1037141"/>
                  </a:lnTo>
                  <a:cubicBezTo>
                    <a:pt x="3019885" y="1054000"/>
                    <a:pt x="3006217" y="1067668"/>
                    <a:pt x="2989358" y="1067668"/>
                  </a:cubicBezTo>
                  <a:lnTo>
                    <a:pt x="30527" y="1067668"/>
                  </a:lnTo>
                  <a:cubicBezTo>
                    <a:pt x="13667" y="1067668"/>
                    <a:pt x="0" y="1054000"/>
                    <a:pt x="0" y="1037141"/>
                  </a:cubicBezTo>
                  <a:lnTo>
                    <a:pt x="0" y="30527"/>
                  </a:lnTo>
                  <a:cubicBezTo>
                    <a:pt x="0" y="22431"/>
                    <a:pt x="3216" y="14666"/>
                    <a:pt x="8941" y="8941"/>
                  </a:cubicBezTo>
                  <a:cubicBezTo>
                    <a:pt x="14666" y="3216"/>
                    <a:pt x="22431" y="0"/>
                    <a:pt x="30527" y="0"/>
                  </a:cubicBezTo>
                  <a:close/>
                </a:path>
              </a:pathLst>
            </a:custGeom>
            <a:solidFill>
              <a:srgbClr val="F9B54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3019885" cy="110576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2928270" y="3343495"/>
            <a:ext cx="12431459" cy="40231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99"/>
              </a:lnSpc>
            </a:pPr>
            <a:r>
              <a:rPr lang="en-US" sz="2856" spc="-171" b="true">
                <a:solidFill>
                  <a:srgbClr val="160E0C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Dada uma lista abaixo, mostre qual a maior e qual a menor palavra.</a:t>
            </a:r>
          </a:p>
          <a:p>
            <a:pPr algn="l">
              <a:lnSpc>
                <a:spcPts val="3999"/>
              </a:lnSpc>
            </a:pPr>
            <a:r>
              <a:rPr lang="en-US" sz="2856" spc="-171" b="true">
                <a:solidFill>
                  <a:srgbClr val="160E0C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Dica: Armazene a maior palavra e compare com as outras, utilizando for.</a:t>
            </a:r>
          </a:p>
          <a:p>
            <a:pPr algn="l">
              <a:lnSpc>
                <a:spcPts val="3999"/>
              </a:lnSpc>
            </a:pPr>
          </a:p>
          <a:p>
            <a:pPr algn="l">
              <a:lnSpc>
                <a:spcPts val="3999"/>
              </a:lnSpc>
            </a:pPr>
            <a:r>
              <a:rPr lang="en-US" sz="2856" spc="-171" b="true">
                <a:solidFill>
                  <a:srgbClr val="160E0C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Lista:</a:t>
            </a:r>
          </a:p>
          <a:p>
            <a:pPr algn="l" marL="0" indent="0" lvl="0">
              <a:lnSpc>
                <a:spcPts val="3999"/>
              </a:lnSpc>
            </a:pPr>
            <a:r>
              <a:rPr lang="en-US" b="true" sz="2856" spc="-171">
                <a:solidFill>
                  <a:srgbClr val="160E0C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palavras = ["python", "codelab", "condicionais", "computador", "programação"]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932230" y="427980"/>
            <a:ext cx="14423540" cy="13147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79"/>
              </a:lnSpc>
              <a:spcBef>
                <a:spcPct val="0"/>
              </a:spcBef>
            </a:pPr>
            <a:r>
              <a:rPr lang="en-US" sz="7013" i="true" spc="-722">
                <a:solidFill>
                  <a:srgbClr val="F7AC16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EXERCÍCIO 1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168863" y="2210251"/>
            <a:ext cx="15950274" cy="7229720"/>
            <a:chOff x="0" y="0"/>
            <a:chExt cx="3724118" cy="168801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724118" cy="1688017"/>
            </a:xfrm>
            <a:custGeom>
              <a:avLst/>
              <a:gdLst/>
              <a:ahLst/>
              <a:cxnLst/>
              <a:rect r="r" b="b" t="t" l="l"/>
              <a:pathLst>
                <a:path h="1688017" w="3724118">
                  <a:moveTo>
                    <a:pt x="24754" y="0"/>
                  </a:moveTo>
                  <a:lnTo>
                    <a:pt x="3699364" y="0"/>
                  </a:lnTo>
                  <a:cubicBezTo>
                    <a:pt x="3705929" y="0"/>
                    <a:pt x="3712225" y="2608"/>
                    <a:pt x="3716868" y="7250"/>
                  </a:cubicBezTo>
                  <a:cubicBezTo>
                    <a:pt x="3721510" y="11893"/>
                    <a:pt x="3724118" y="18189"/>
                    <a:pt x="3724118" y="24754"/>
                  </a:cubicBezTo>
                  <a:lnTo>
                    <a:pt x="3724118" y="1663263"/>
                  </a:lnTo>
                  <a:cubicBezTo>
                    <a:pt x="3724118" y="1669828"/>
                    <a:pt x="3721510" y="1676124"/>
                    <a:pt x="3716868" y="1680767"/>
                  </a:cubicBezTo>
                  <a:cubicBezTo>
                    <a:pt x="3712225" y="1685409"/>
                    <a:pt x="3705929" y="1688017"/>
                    <a:pt x="3699364" y="1688017"/>
                  </a:cubicBezTo>
                  <a:lnTo>
                    <a:pt x="24754" y="1688017"/>
                  </a:lnTo>
                  <a:cubicBezTo>
                    <a:pt x="18189" y="1688017"/>
                    <a:pt x="11893" y="1685409"/>
                    <a:pt x="7250" y="1680767"/>
                  </a:cubicBezTo>
                  <a:cubicBezTo>
                    <a:pt x="2608" y="1676124"/>
                    <a:pt x="0" y="1669828"/>
                    <a:pt x="0" y="1663263"/>
                  </a:cubicBezTo>
                  <a:lnTo>
                    <a:pt x="0" y="24754"/>
                  </a:lnTo>
                  <a:cubicBezTo>
                    <a:pt x="0" y="18189"/>
                    <a:pt x="2608" y="11893"/>
                    <a:pt x="7250" y="7250"/>
                  </a:cubicBezTo>
                  <a:cubicBezTo>
                    <a:pt x="11893" y="2608"/>
                    <a:pt x="18189" y="0"/>
                    <a:pt x="24754" y="0"/>
                  </a:cubicBezTo>
                  <a:close/>
                </a:path>
              </a:pathLst>
            </a:custGeom>
            <a:solidFill>
              <a:srgbClr val="F9B54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3724118" cy="172611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286476" y="2458196"/>
            <a:ext cx="15832661" cy="65473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99"/>
              </a:lnSpc>
            </a:pPr>
            <a:r>
              <a:rPr lang="en-US" sz="2856" spc="-171" b="true">
                <a:solidFill>
                  <a:srgbClr val="160E0C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palavras = ["python", "codelab", "condicionais", "computador", "programação"]</a:t>
            </a:r>
          </a:p>
          <a:p>
            <a:pPr algn="l">
              <a:lnSpc>
                <a:spcPts val="3999"/>
              </a:lnSpc>
            </a:pPr>
          </a:p>
          <a:p>
            <a:pPr algn="l">
              <a:lnSpc>
                <a:spcPts val="3999"/>
              </a:lnSpc>
            </a:pPr>
            <a:r>
              <a:rPr lang="en-US" sz="2856" spc="-171" b="true">
                <a:solidFill>
                  <a:srgbClr val="160E0C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    maior_palavra = palavras[0]</a:t>
            </a:r>
          </a:p>
          <a:p>
            <a:pPr algn="l">
              <a:lnSpc>
                <a:spcPts val="3999"/>
              </a:lnSpc>
            </a:pPr>
            <a:r>
              <a:rPr lang="en-US" sz="2856" spc="-171" b="true">
                <a:solidFill>
                  <a:srgbClr val="160E0C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    menor_palavra = palavras[0]</a:t>
            </a:r>
          </a:p>
          <a:p>
            <a:pPr algn="l">
              <a:lnSpc>
                <a:spcPts val="3999"/>
              </a:lnSpc>
            </a:pPr>
          </a:p>
          <a:p>
            <a:pPr algn="l">
              <a:lnSpc>
                <a:spcPts val="3999"/>
              </a:lnSpc>
            </a:pPr>
            <a:r>
              <a:rPr lang="en-US" sz="2856" spc="-171" b="true">
                <a:solidFill>
                  <a:srgbClr val="160E0C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    for palavra in palavras:</a:t>
            </a:r>
          </a:p>
          <a:p>
            <a:pPr algn="l">
              <a:lnSpc>
                <a:spcPts val="3999"/>
              </a:lnSpc>
            </a:pPr>
            <a:r>
              <a:rPr lang="en-US" sz="2856" spc="-171" b="true">
                <a:solidFill>
                  <a:srgbClr val="160E0C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        if len(palavra) &gt; len(maior_palavra):</a:t>
            </a:r>
          </a:p>
          <a:p>
            <a:pPr algn="l">
              <a:lnSpc>
                <a:spcPts val="3999"/>
              </a:lnSpc>
            </a:pPr>
            <a:r>
              <a:rPr lang="en-US" sz="2856" spc="-171" b="true">
                <a:solidFill>
                  <a:srgbClr val="160E0C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            maior_palavra = palavra</a:t>
            </a:r>
          </a:p>
          <a:p>
            <a:pPr algn="l">
              <a:lnSpc>
                <a:spcPts val="3999"/>
              </a:lnSpc>
            </a:pPr>
            <a:r>
              <a:rPr lang="en-US" sz="2856" spc="-171" b="true">
                <a:solidFill>
                  <a:srgbClr val="160E0C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        if len(palavra) &lt; len(menor_palavra):</a:t>
            </a:r>
          </a:p>
          <a:p>
            <a:pPr algn="l">
              <a:lnSpc>
                <a:spcPts val="3999"/>
              </a:lnSpc>
            </a:pPr>
            <a:r>
              <a:rPr lang="en-US" sz="2856" spc="-171" b="true">
                <a:solidFill>
                  <a:srgbClr val="160E0C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            menor_palavra = palavra</a:t>
            </a:r>
          </a:p>
          <a:p>
            <a:pPr algn="l">
              <a:lnSpc>
                <a:spcPts val="3999"/>
              </a:lnSpc>
            </a:pPr>
          </a:p>
          <a:p>
            <a:pPr algn="l">
              <a:lnSpc>
                <a:spcPts val="3999"/>
              </a:lnSpc>
            </a:pPr>
            <a:r>
              <a:rPr lang="en-US" sz="2856" spc="-171" b="true">
                <a:solidFill>
                  <a:srgbClr val="160E0C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    print("A maior palavra é:", maior_palavra)</a:t>
            </a:r>
          </a:p>
          <a:p>
            <a:pPr algn="l" marL="0" indent="0" lvl="0">
              <a:lnSpc>
                <a:spcPts val="3999"/>
              </a:lnSpc>
            </a:pPr>
            <a:r>
              <a:rPr lang="en-US" b="true" sz="2856" spc="-171">
                <a:solidFill>
                  <a:srgbClr val="160E0C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    print("A menor palavra é:", menor_palavra)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932230" y="427980"/>
            <a:ext cx="14423540" cy="13147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79"/>
              </a:lnSpc>
              <a:spcBef>
                <a:spcPct val="0"/>
              </a:spcBef>
            </a:pPr>
            <a:r>
              <a:rPr lang="en-US" sz="7013" i="true" spc="-722">
                <a:solidFill>
                  <a:srgbClr val="F7AC16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EXERCÍCIO 1 - GABARITO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676967" y="3345348"/>
            <a:ext cx="12934067" cy="3596305"/>
            <a:chOff x="0" y="0"/>
            <a:chExt cx="3019885" cy="83967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019885" cy="839676"/>
            </a:xfrm>
            <a:custGeom>
              <a:avLst/>
              <a:gdLst/>
              <a:ahLst/>
              <a:cxnLst/>
              <a:rect r="r" b="b" t="t" l="l"/>
              <a:pathLst>
                <a:path h="839676" w="3019885">
                  <a:moveTo>
                    <a:pt x="30527" y="0"/>
                  </a:moveTo>
                  <a:lnTo>
                    <a:pt x="2989358" y="0"/>
                  </a:lnTo>
                  <a:cubicBezTo>
                    <a:pt x="2997454" y="0"/>
                    <a:pt x="3005219" y="3216"/>
                    <a:pt x="3010944" y="8941"/>
                  </a:cubicBezTo>
                  <a:cubicBezTo>
                    <a:pt x="3016669" y="14666"/>
                    <a:pt x="3019885" y="22431"/>
                    <a:pt x="3019885" y="30527"/>
                  </a:cubicBezTo>
                  <a:lnTo>
                    <a:pt x="3019885" y="809149"/>
                  </a:lnTo>
                  <a:cubicBezTo>
                    <a:pt x="3019885" y="817245"/>
                    <a:pt x="3016669" y="825010"/>
                    <a:pt x="3010944" y="830735"/>
                  </a:cubicBezTo>
                  <a:cubicBezTo>
                    <a:pt x="3005219" y="836460"/>
                    <a:pt x="2997454" y="839676"/>
                    <a:pt x="2989358" y="839676"/>
                  </a:cubicBezTo>
                  <a:lnTo>
                    <a:pt x="30527" y="839676"/>
                  </a:lnTo>
                  <a:cubicBezTo>
                    <a:pt x="22431" y="839676"/>
                    <a:pt x="14666" y="836460"/>
                    <a:pt x="8941" y="830735"/>
                  </a:cubicBezTo>
                  <a:cubicBezTo>
                    <a:pt x="3216" y="825010"/>
                    <a:pt x="0" y="817245"/>
                    <a:pt x="0" y="809149"/>
                  </a:cubicBezTo>
                  <a:lnTo>
                    <a:pt x="0" y="30527"/>
                  </a:lnTo>
                  <a:cubicBezTo>
                    <a:pt x="0" y="22431"/>
                    <a:pt x="3216" y="14666"/>
                    <a:pt x="8941" y="8941"/>
                  </a:cubicBezTo>
                  <a:cubicBezTo>
                    <a:pt x="14666" y="3216"/>
                    <a:pt x="22431" y="0"/>
                    <a:pt x="30527" y="0"/>
                  </a:cubicBezTo>
                  <a:close/>
                </a:path>
              </a:pathLst>
            </a:custGeom>
            <a:solidFill>
              <a:srgbClr val="F9B54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3019885" cy="8777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2928270" y="3604647"/>
            <a:ext cx="12431459" cy="30135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99"/>
              </a:lnSpc>
            </a:pPr>
            <a:r>
              <a:rPr lang="en-US" sz="2856" spc="-171" b="true">
                <a:solidFill>
                  <a:srgbClr val="160E0C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Dada uma lista, receba uma string que esteja dentro da lista e coloque ela na primeira posição.</a:t>
            </a:r>
          </a:p>
          <a:p>
            <a:pPr algn="l">
              <a:lnSpc>
                <a:spcPts val="3999"/>
              </a:lnSpc>
            </a:pPr>
          </a:p>
          <a:p>
            <a:pPr algn="l">
              <a:lnSpc>
                <a:spcPts val="3999"/>
              </a:lnSpc>
            </a:pPr>
            <a:r>
              <a:rPr lang="en-US" sz="2856" spc="-171" b="true">
                <a:solidFill>
                  <a:srgbClr val="160E0C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Lista:</a:t>
            </a:r>
          </a:p>
          <a:p>
            <a:pPr algn="l" marL="0" indent="0" lvl="0">
              <a:lnSpc>
                <a:spcPts val="3999"/>
              </a:lnSpc>
            </a:pPr>
            <a:r>
              <a:rPr lang="en-US" b="true" sz="2856" spc="-171">
                <a:solidFill>
                  <a:srgbClr val="160E0C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teste = ['Abacaxi', 'Codelab', 'Python', 'Codigo', 'Claudio', 'Escola']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932230" y="427980"/>
            <a:ext cx="14423540" cy="13147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79"/>
              </a:lnSpc>
              <a:spcBef>
                <a:spcPct val="0"/>
              </a:spcBef>
            </a:pPr>
            <a:r>
              <a:rPr lang="en-US" sz="7013" i="true" spc="-722">
                <a:solidFill>
                  <a:srgbClr val="F7AC16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EXERCÍCIO 2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777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54119" y="801405"/>
            <a:ext cx="2478375" cy="2621358"/>
          </a:xfrm>
          <a:custGeom>
            <a:avLst/>
            <a:gdLst/>
            <a:ahLst/>
            <a:cxnLst/>
            <a:rect r="r" b="b" t="t" l="l"/>
            <a:pathLst>
              <a:path h="2621358" w="2478375">
                <a:moveTo>
                  <a:pt x="0" y="0"/>
                </a:moveTo>
                <a:lnTo>
                  <a:pt x="2478376" y="0"/>
                </a:lnTo>
                <a:lnTo>
                  <a:pt x="2478376" y="2621359"/>
                </a:lnTo>
                <a:lnTo>
                  <a:pt x="0" y="262135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693307" y="790575"/>
            <a:ext cx="12718638" cy="2107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404"/>
              </a:lnSpc>
            </a:pPr>
            <a:r>
              <a:rPr lang="en-US" sz="11162" i="true" spc="-1149">
                <a:solidFill>
                  <a:srgbClr val="F2EFEB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BEM - VINDOS!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5671632" y="129970"/>
            <a:ext cx="2375722" cy="898730"/>
            <a:chOff x="0" y="0"/>
            <a:chExt cx="812800" cy="30748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307481"/>
            </a:xfrm>
            <a:custGeom>
              <a:avLst/>
              <a:gdLst/>
              <a:ahLst/>
              <a:cxnLst/>
              <a:rect r="r" b="b" t="t" l="l"/>
              <a:pathLst>
                <a:path h="307481" w="812800">
                  <a:moveTo>
                    <a:pt x="609600" y="0"/>
                  </a:moveTo>
                  <a:cubicBezTo>
                    <a:pt x="721824" y="0"/>
                    <a:pt x="812800" y="68832"/>
                    <a:pt x="812800" y="153740"/>
                  </a:cubicBezTo>
                  <a:cubicBezTo>
                    <a:pt x="812800" y="238649"/>
                    <a:pt x="721824" y="307481"/>
                    <a:pt x="609600" y="307481"/>
                  </a:cubicBezTo>
                  <a:lnTo>
                    <a:pt x="203200" y="307481"/>
                  </a:lnTo>
                  <a:cubicBezTo>
                    <a:pt x="90976" y="307481"/>
                    <a:pt x="0" y="238649"/>
                    <a:pt x="0" y="153740"/>
                  </a:cubicBezTo>
                  <a:cubicBezTo>
                    <a:pt x="0" y="68832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812800" cy="3455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true" flipV="false" rot="0">
            <a:off x="14287049" y="801405"/>
            <a:ext cx="2478375" cy="2621358"/>
          </a:xfrm>
          <a:custGeom>
            <a:avLst/>
            <a:gdLst/>
            <a:ahLst/>
            <a:cxnLst/>
            <a:rect r="r" b="b" t="t" l="l"/>
            <a:pathLst>
              <a:path h="2621358" w="2478375">
                <a:moveTo>
                  <a:pt x="2478375" y="0"/>
                </a:moveTo>
                <a:lnTo>
                  <a:pt x="0" y="0"/>
                </a:lnTo>
                <a:lnTo>
                  <a:pt x="0" y="2621359"/>
                </a:lnTo>
                <a:lnTo>
                  <a:pt x="2478375" y="2621359"/>
                </a:lnTo>
                <a:lnTo>
                  <a:pt x="2478375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1038225" y="3611958"/>
            <a:ext cx="16230600" cy="5646342"/>
            <a:chOff x="0" y="0"/>
            <a:chExt cx="4274726" cy="148710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274726" cy="1487102"/>
            </a:xfrm>
            <a:custGeom>
              <a:avLst/>
              <a:gdLst/>
              <a:ahLst/>
              <a:cxnLst/>
              <a:rect r="r" b="b" t="t" l="l"/>
              <a:pathLst>
                <a:path h="1487102" w="4274726">
                  <a:moveTo>
                    <a:pt x="12402" y="0"/>
                  </a:moveTo>
                  <a:lnTo>
                    <a:pt x="4262324" y="0"/>
                  </a:lnTo>
                  <a:cubicBezTo>
                    <a:pt x="4269174" y="0"/>
                    <a:pt x="4274726" y="5553"/>
                    <a:pt x="4274726" y="12402"/>
                  </a:cubicBezTo>
                  <a:lnTo>
                    <a:pt x="4274726" y="1474700"/>
                  </a:lnTo>
                  <a:cubicBezTo>
                    <a:pt x="4274726" y="1477990"/>
                    <a:pt x="4273419" y="1481144"/>
                    <a:pt x="4271094" y="1483470"/>
                  </a:cubicBezTo>
                  <a:cubicBezTo>
                    <a:pt x="4268768" y="1485796"/>
                    <a:pt x="4265613" y="1487102"/>
                    <a:pt x="4262324" y="1487102"/>
                  </a:cubicBezTo>
                  <a:lnTo>
                    <a:pt x="12402" y="1487102"/>
                  </a:lnTo>
                  <a:cubicBezTo>
                    <a:pt x="5553" y="1487102"/>
                    <a:pt x="0" y="1481550"/>
                    <a:pt x="0" y="1474700"/>
                  </a:cubicBezTo>
                  <a:lnTo>
                    <a:pt x="0" y="12402"/>
                  </a:lnTo>
                  <a:cubicBezTo>
                    <a:pt x="0" y="9113"/>
                    <a:pt x="1307" y="5958"/>
                    <a:pt x="3632" y="3632"/>
                  </a:cubicBezTo>
                  <a:cubicBezTo>
                    <a:pt x="5958" y="1307"/>
                    <a:pt x="9113" y="0"/>
                    <a:pt x="12402" y="0"/>
                  </a:cubicBezTo>
                  <a:close/>
                </a:path>
              </a:pathLst>
            </a:custGeom>
            <a:solidFill>
              <a:srgbClr val="FFFFFF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4274726" cy="15252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5962650" y="3214038"/>
            <a:ext cx="6362700" cy="1053162"/>
            <a:chOff x="0" y="0"/>
            <a:chExt cx="1675773" cy="277376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675773" cy="277376"/>
            </a:xfrm>
            <a:custGeom>
              <a:avLst/>
              <a:gdLst/>
              <a:ahLst/>
              <a:cxnLst/>
              <a:rect r="r" b="b" t="t" l="l"/>
              <a:pathLst>
                <a:path h="277376" w="1675773">
                  <a:moveTo>
                    <a:pt x="121677" y="0"/>
                  </a:moveTo>
                  <a:lnTo>
                    <a:pt x="1554096" y="0"/>
                  </a:lnTo>
                  <a:cubicBezTo>
                    <a:pt x="1586367" y="0"/>
                    <a:pt x="1617316" y="12819"/>
                    <a:pt x="1640135" y="35638"/>
                  </a:cubicBezTo>
                  <a:cubicBezTo>
                    <a:pt x="1662954" y="58457"/>
                    <a:pt x="1675773" y="89406"/>
                    <a:pt x="1675773" y="121677"/>
                  </a:cubicBezTo>
                  <a:lnTo>
                    <a:pt x="1675773" y="155699"/>
                  </a:lnTo>
                  <a:cubicBezTo>
                    <a:pt x="1675773" y="187970"/>
                    <a:pt x="1662954" y="218919"/>
                    <a:pt x="1640135" y="241738"/>
                  </a:cubicBezTo>
                  <a:cubicBezTo>
                    <a:pt x="1617316" y="264556"/>
                    <a:pt x="1586367" y="277376"/>
                    <a:pt x="1554096" y="277376"/>
                  </a:cubicBezTo>
                  <a:lnTo>
                    <a:pt x="121677" y="277376"/>
                  </a:lnTo>
                  <a:cubicBezTo>
                    <a:pt x="89406" y="277376"/>
                    <a:pt x="58457" y="264556"/>
                    <a:pt x="35638" y="241738"/>
                  </a:cubicBezTo>
                  <a:cubicBezTo>
                    <a:pt x="12819" y="218919"/>
                    <a:pt x="0" y="187970"/>
                    <a:pt x="0" y="155699"/>
                  </a:cubicBezTo>
                  <a:lnTo>
                    <a:pt x="0" y="121677"/>
                  </a:lnTo>
                  <a:cubicBezTo>
                    <a:pt x="0" y="89406"/>
                    <a:pt x="12819" y="58457"/>
                    <a:pt x="35638" y="35638"/>
                  </a:cubicBezTo>
                  <a:cubicBezTo>
                    <a:pt x="58457" y="12819"/>
                    <a:pt x="89406" y="0"/>
                    <a:pt x="121677" y="0"/>
                  </a:cubicBezTo>
                  <a:close/>
                </a:path>
              </a:pathLst>
            </a:custGeom>
            <a:solidFill>
              <a:srgbClr val="169D53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1675773" cy="3154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1901950" y="5806479"/>
            <a:ext cx="13624287" cy="1266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56"/>
              </a:lnSpc>
              <a:spcBef>
                <a:spcPct val="0"/>
              </a:spcBef>
            </a:pPr>
            <a:r>
              <a:rPr lang="en-US" b="true" sz="4213" spc="-252">
                <a:solidFill>
                  <a:srgbClr val="160E0C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Hoje vamos continuar revisão de for e string e fazer mais exercícios. </a:t>
            </a:r>
          </a:p>
        </p:txBody>
      </p:sp>
      <p:sp>
        <p:nvSpPr>
          <p:cNvPr name="Freeform 15" id="15"/>
          <p:cNvSpPr/>
          <p:nvPr/>
        </p:nvSpPr>
        <p:spPr>
          <a:xfrm flipH="false" flipV="false" rot="0">
            <a:off x="15526237" y="36715"/>
            <a:ext cx="2761763" cy="1163435"/>
          </a:xfrm>
          <a:custGeom>
            <a:avLst/>
            <a:gdLst/>
            <a:ahLst/>
            <a:cxnLst/>
            <a:rect r="r" b="b" t="t" l="l"/>
            <a:pathLst>
              <a:path h="1163435" w="2761763">
                <a:moveTo>
                  <a:pt x="0" y="0"/>
                </a:moveTo>
                <a:lnTo>
                  <a:pt x="2761763" y="0"/>
                </a:lnTo>
                <a:lnTo>
                  <a:pt x="2761763" y="1163435"/>
                </a:lnTo>
                <a:lnTo>
                  <a:pt x="0" y="116343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23511" t="-123567" r="-70535" b="-427893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6411860" y="3432289"/>
            <a:ext cx="5464280" cy="6261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56"/>
              </a:lnSpc>
            </a:pPr>
            <a:r>
              <a:rPr lang="en-US" b="true" sz="4213" spc="-252">
                <a:solidFill>
                  <a:srgbClr val="F2EFEB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AGENDA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165960" y="3643141"/>
            <a:ext cx="12092333" cy="3000719"/>
            <a:chOff x="0" y="0"/>
            <a:chExt cx="2823354" cy="70061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23354" cy="700617"/>
            </a:xfrm>
            <a:custGeom>
              <a:avLst/>
              <a:gdLst/>
              <a:ahLst/>
              <a:cxnLst/>
              <a:rect r="r" b="b" t="t" l="l"/>
              <a:pathLst>
                <a:path h="700617" w="2823354">
                  <a:moveTo>
                    <a:pt x="32652" y="0"/>
                  </a:moveTo>
                  <a:lnTo>
                    <a:pt x="2790703" y="0"/>
                  </a:lnTo>
                  <a:cubicBezTo>
                    <a:pt x="2799362" y="0"/>
                    <a:pt x="2807667" y="3440"/>
                    <a:pt x="2813791" y="9564"/>
                  </a:cubicBezTo>
                  <a:cubicBezTo>
                    <a:pt x="2819914" y="15687"/>
                    <a:pt x="2823354" y="23992"/>
                    <a:pt x="2823354" y="32652"/>
                  </a:cubicBezTo>
                  <a:lnTo>
                    <a:pt x="2823354" y="667965"/>
                  </a:lnTo>
                  <a:cubicBezTo>
                    <a:pt x="2823354" y="676625"/>
                    <a:pt x="2819914" y="684930"/>
                    <a:pt x="2813791" y="691053"/>
                  </a:cubicBezTo>
                  <a:cubicBezTo>
                    <a:pt x="2807667" y="697177"/>
                    <a:pt x="2799362" y="700617"/>
                    <a:pt x="2790703" y="700617"/>
                  </a:cubicBezTo>
                  <a:lnTo>
                    <a:pt x="32652" y="700617"/>
                  </a:lnTo>
                  <a:cubicBezTo>
                    <a:pt x="23992" y="700617"/>
                    <a:pt x="15687" y="697177"/>
                    <a:pt x="9564" y="691053"/>
                  </a:cubicBezTo>
                  <a:cubicBezTo>
                    <a:pt x="3440" y="684930"/>
                    <a:pt x="0" y="676625"/>
                    <a:pt x="0" y="667965"/>
                  </a:cubicBezTo>
                  <a:lnTo>
                    <a:pt x="0" y="32652"/>
                  </a:lnTo>
                  <a:cubicBezTo>
                    <a:pt x="0" y="23992"/>
                    <a:pt x="3440" y="15687"/>
                    <a:pt x="9564" y="9564"/>
                  </a:cubicBezTo>
                  <a:cubicBezTo>
                    <a:pt x="15687" y="3440"/>
                    <a:pt x="23992" y="0"/>
                    <a:pt x="32652" y="0"/>
                  </a:cubicBezTo>
                  <a:close/>
                </a:path>
              </a:pathLst>
            </a:custGeom>
            <a:solidFill>
              <a:srgbClr val="F9B54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23354" cy="73871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3439973" y="3860568"/>
            <a:ext cx="11818320" cy="25087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99"/>
              </a:lnSpc>
            </a:pPr>
            <a:r>
              <a:rPr lang="en-US" sz="2856" spc="-171" b="true">
                <a:solidFill>
                  <a:srgbClr val="160E0C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Dado duas listas, imprima seus conteúdos em parzinhos (2).</a:t>
            </a:r>
          </a:p>
          <a:p>
            <a:pPr algn="l">
              <a:lnSpc>
                <a:spcPts val="3999"/>
              </a:lnSpc>
            </a:pPr>
          </a:p>
          <a:p>
            <a:pPr algn="l">
              <a:lnSpc>
                <a:spcPts val="3999"/>
              </a:lnSpc>
            </a:pPr>
            <a:r>
              <a:rPr lang="en-US" sz="2856" spc="-171" b="true">
                <a:solidFill>
                  <a:srgbClr val="160E0C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Listas:</a:t>
            </a:r>
          </a:p>
          <a:p>
            <a:pPr algn="l">
              <a:lnSpc>
                <a:spcPts val="3999"/>
              </a:lnSpc>
            </a:pPr>
            <a:r>
              <a:rPr lang="en-US" sz="2856" spc="-171" b="true">
                <a:solidFill>
                  <a:srgbClr val="160E0C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lista1 = ['Code', 'Código', 'Suco', 'País']</a:t>
            </a:r>
          </a:p>
          <a:p>
            <a:pPr algn="l" marL="0" indent="0" lvl="0">
              <a:lnSpc>
                <a:spcPts val="3999"/>
              </a:lnSpc>
            </a:pPr>
            <a:r>
              <a:rPr lang="en-US" b="true" sz="2856" spc="-171">
                <a:solidFill>
                  <a:srgbClr val="160E0C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lista2 = ['Lab', 'Python', 'Laranja', 'Brasil']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932230" y="427980"/>
            <a:ext cx="14423540" cy="13147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79"/>
              </a:lnSpc>
              <a:spcBef>
                <a:spcPct val="0"/>
              </a:spcBef>
            </a:pPr>
            <a:r>
              <a:rPr lang="en-US" sz="7013" i="true" spc="-722">
                <a:solidFill>
                  <a:srgbClr val="F7AC16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EXERCÍCIO 3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097834" y="3643141"/>
            <a:ext cx="12092333" cy="3000719"/>
            <a:chOff x="0" y="0"/>
            <a:chExt cx="2823354" cy="70061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23354" cy="700617"/>
            </a:xfrm>
            <a:custGeom>
              <a:avLst/>
              <a:gdLst/>
              <a:ahLst/>
              <a:cxnLst/>
              <a:rect r="r" b="b" t="t" l="l"/>
              <a:pathLst>
                <a:path h="700617" w="2823354">
                  <a:moveTo>
                    <a:pt x="32652" y="0"/>
                  </a:moveTo>
                  <a:lnTo>
                    <a:pt x="2790703" y="0"/>
                  </a:lnTo>
                  <a:cubicBezTo>
                    <a:pt x="2799362" y="0"/>
                    <a:pt x="2807667" y="3440"/>
                    <a:pt x="2813791" y="9564"/>
                  </a:cubicBezTo>
                  <a:cubicBezTo>
                    <a:pt x="2819914" y="15687"/>
                    <a:pt x="2823354" y="23992"/>
                    <a:pt x="2823354" y="32652"/>
                  </a:cubicBezTo>
                  <a:lnTo>
                    <a:pt x="2823354" y="667965"/>
                  </a:lnTo>
                  <a:cubicBezTo>
                    <a:pt x="2823354" y="676625"/>
                    <a:pt x="2819914" y="684930"/>
                    <a:pt x="2813791" y="691053"/>
                  </a:cubicBezTo>
                  <a:cubicBezTo>
                    <a:pt x="2807667" y="697177"/>
                    <a:pt x="2799362" y="700617"/>
                    <a:pt x="2790703" y="700617"/>
                  </a:cubicBezTo>
                  <a:lnTo>
                    <a:pt x="32652" y="700617"/>
                  </a:lnTo>
                  <a:cubicBezTo>
                    <a:pt x="23992" y="700617"/>
                    <a:pt x="15687" y="697177"/>
                    <a:pt x="9564" y="691053"/>
                  </a:cubicBezTo>
                  <a:cubicBezTo>
                    <a:pt x="3440" y="684930"/>
                    <a:pt x="0" y="676625"/>
                    <a:pt x="0" y="667965"/>
                  </a:cubicBezTo>
                  <a:lnTo>
                    <a:pt x="0" y="32652"/>
                  </a:lnTo>
                  <a:cubicBezTo>
                    <a:pt x="0" y="23992"/>
                    <a:pt x="3440" y="15687"/>
                    <a:pt x="9564" y="9564"/>
                  </a:cubicBezTo>
                  <a:cubicBezTo>
                    <a:pt x="15687" y="3440"/>
                    <a:pt x="23992" y="0"/>
                    <a:pt x="32652" y="0"/>
                  </a:cubicBezTo>
                  <a:close/>
                </a:path>
              </a:pathLst>
            </a:custGeom>
            <a:solidFill>
              <a:srgbClr val="F9B54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23354" cy="73871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3371846" y="3860568"/>
            <a:ext cx="11818320" cy="25087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99"/>
              </a:lnSpc>
            </a:pPr>
            <a:r>
              <a:rPr lang="en-US" sz="2856" spc="-171" b="true">
                <a:solidFill>
                  <a:srgbClr val="160E0C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Dado uma frase, separe as palavras alternadamente em duas listas.</a:t>
            </a:r>
          </a:p>
          <a:p>
            <a:pPr algn="l">
              <a:lnSpc>
                <a:spcPts val="3999"/>
              </a:lnSpc>
            </a:pPr>
          </a:p>
          <a:p>
            <a:pPr algn="l">
              <a:lnSpc>
                <a:spcPts val="3999"/>
              </a:lnSpc>
            </a:pPr>
            <a:r>
              <a:rPr lang="en-US" sz="2856" spc="-171" b="true">
                <a:solidFill>
                  <a:srgbClr val="160E0C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Strings:</a:t>
            </a:r>
          </a:p>
          <a:p>
            <a:pPr algn="l" marL="0" indent="0" lvl="0">
              <a:lnSpc>
                <a:spcPts val="3999"/>
              </a:lnSpc>
            </a:pPr>
            <a:r>
              <a:rPr lang="en-US" b="true" sz="2856" spc="-171">
                <a:solidFill>
                  <a:srgbClr val="160E0C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teste = 'Eu gosto de salada de frutas só que sem abacaxi'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932230" y="427980"/>
            <a:ext cx="14423540" cy="13147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79"/>
              </a:lnSpc>
              <a:spcBef>
                <a:spcPct val="0"/>
              </a:spcBef>
            </a:pPr>
            <a:r>
              <a:rPr lang="en-US" sz="7013" i="true" spc="-722">
                <a:solidFill>
                  <a:srgbClr val="F7AC16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EXERCÍCIO 4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097834" y="3643141"/>
            <a:ext cx="12092333" cy="4522211"/>
            <a:chOff x="0" y="0"/>
            <a:chExt cx="2823354" cy="10558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23354" cy="1055859"/>
            </a:xfrm>
            <a:custGeom>
              <a:avLst/>
              <a:gdLst/>
              <a:ahLst/>
              <a:cxnLst/>
              <a:rect r="r" b="b" t="t" l="l"/>
              <a:pathLst>
                <a:path h="1055859" w="2823354">
                  <a:moveTo>
                    <a:pt x="32652" y="0"/>
                  </a:moveTo>
                  <a:lnTo>
                    <a:pt x="2790703" y="0"/>
                  </a:lnTo>
                  <a:cubicBezTo>
                    <a:pt x="2799362" y="0"/>
                    <a:pt x="2807667" y="3440"/>
                    <a:pt x="2813791" y="9564"/>
                  </a:cubicBezTo>
                  <a:cubicBezTo>
                    <a:pt x="2819914" y="15687"/>
                    <a:pt x="2823354" y="23992"/>
                    <a:pt x="2823354" y="32652"/>
                  </a:cubicBezTo>
                  <a:lnTo>
                    <a:pt x="2823354" y="1023208"/>
                  </a:lnTo>
                  <a:cubicBezTo>
                    <a:pt x="2823354" y="1031867"/>
                    <a:pt x="2819914" y="1040173"/>
                    <a:pt x="2813791" y="1046296"/>
                  </a:cubicBezTo>
                  <a:cubicBezTo>
                    <a:pt x="2807667" y="1052419"/>
                    <a:pt x="2799362" y="1055859"/>
                    <a:pt x="2790703" y="1055859"/>
                  </a:cubicBezTo>
                  <a:lnTo>
                    <a:pt x="32652" y="1055859"/>
                  </a:lnTo>
                  <a:cubicBezTo>
                    <a:pt x="23992" y="1055859"/>
                    <a:pt x="15687" y="1052419"/>
                    <a:pt x="9564" y="1046296"/>
                  </a:cubicBezTo>
                  <a:cubicBezTo>
                    <a:pt x="3440" y="1040173"/>
                    <a:pt x="0" y="1031867"/>
                    <a:pt x="0" y="1023208"/>
                  </a:cubicBezTo>
                  <a:lnTo>
                    <a:pt x="0" y="32652"/>
                  </a:lnTo>
                  <a:cubicBezTo>
                    <a:pt x="0" y="23992"/>
                    <a:pt x="3440" y="15687"/>
                    <a:pt x="9564" y="9564"/>
                  </a:cubicBezTo>
                  <a:cubicBezTo>
                    <a:pt x="15687" y="3440"/>
                    <a:pt x="23992" y="0"/>
                    <a:pt x="32652" y="0"/>
                  </a:cubicBezTo>
                  <a:close/>
                </a:path>
              </a:pathLst>
            </a:custGeom>
            <a:solidFill>
              <a:srgbClr val="F9B54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23354" cy="109396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3371846" y="3860568"/>
            <a:ext cx="11818320" cy="40231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99"/>
              </a:lnSpc>
            </a:pPr>
            <a:r>
              <a:rPr lang="en-US" sz="2856" spc="-171" b="true">
                <a:solidFill>
                  <a:srgbClr val="160E0C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Receba uma palavra, verifique se é palíndromo ou não.</a:t>
            </a:r>
          </a:p>
          <a:p>
            <a:pPr algn="l">
              <a:lnSpc>
                <a:spcPts val="3999"/>
              </a:lnSpc>
            </a:pPr>
          </a:p>
          <a:p>
            <a:pPr algn="l" marL="0" indent="0" lvl="0">
              <a:lnSpc>
                <a:spcPts val="3999"/>
              </a:lnSpc>
            </a:pPr>
            <a:r>
              <a:rPr lang="en-US" b="true" sz="2856" spc="-171">
                <a:solidFill>
                  <a:srgbClr val="160E0C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Dica: Um palíndromo é uma sequência de caracteres que a leitura é idêntica se feita da direita para esquerda ou vice−versa. Por exemplo: OSSO e OVO são palíndromos. Em textos mais complexos os espaços e pontuação são ignorados. A frase SUBI NO ONIBUS é o exemplo de uma frase palíndroma onde os espaços foram ignorados.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932230" y="427980"/>
            <a:ext cx="14423540" cy="13147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79"/>
              </a:lnSpc>
              <a:spcBef>
                <a:spcPct val="0"/>
              </a:spcBef>
            </a:pPr>
            <a:r>
              <a:rPr lang="en-US" sz="7013" i="true" spc="-722">
                <a:solidFill>
                  <a:srgbClr val="F7AC16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EXERCÍCIO 5</a:t>
            </a:r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69D5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689958" y="9327196"/>
            <a:ext cx="6908084" cy="4782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27"/>
              </a:lnSpc>
            </a:pPr>
            <a:r>
              <a:rPr lang="en-US" b="true" sz="3189">
                <a:solidFill>
                  <a:srgbClr val="F2EFEB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CODELAB TEEN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2703845" y="381000"/>
            <a:ext cx="12880309" cy="24091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7619"/>
              </a:lnSpc>
            </a:pPr>
            <a:r>
              <a:rPr lang="en-US" sz="12767" i="true" spc="-1315">
                <a:solidFill>
                  <a:srgbClr val="F2EFEB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OBRIGADO!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0" y="-82000"/>
            <a:ext cx="2397565" cy="1010011"/>
          </a:xfrm>
          <a:custGeom>
            <a:avLst/>
            <a:gdLst/>
            <a:ahLst/>
            <a:cxnLst/>
            <a:rect r="r" b="b" t="t" l="l"/>
            <a:pathLst>
              <a:path h="1010011" w="2397565">
                <a:moveTo>
                  <a:pt x="0" y="0"/>
                </a:moveTo>
                <a:lnTo>
                  <a:pt x="2397565" y="0"/>
                </a:lnTo>
                <a:lnTo>
                  <a:pt x="2397565" y="1010011"/>
                </a:lnTo>
                <a:lnTo>
                  <a:pt x="0" y="101001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3511" t="-123567" r="-70535" b="-427893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5201022" y="8343483"/>
            <a:ext cx="7885956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2EFEB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https://forms.gle/2SEU7tarJiJft6nq8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2601404" y="2790147"/>
            <a:ext cx="13085192" cy="920474"/>
            <a:chOff x="0" y="0"/>
            <a:chExt cx="4193376" cy="29498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193376" cy="294982"/>
            </a:xfrm>
            <a:custGeom>
              <a:avLst/>
              <a:gdLst/>
              <a:ahLst/>
              <a:cxnLst/>
              <a:rect r="r" b="b" t="t" l="l"/>
              <a:pathLst>
                <a:path h="294982" w="4193376">
                  <a:moveTo>
                    <a:pt x="37866" y="0"/>
                  </a:moveTo>
                  <a:lnTo>
                    <a:pt x="4155510" y="0"/>
                  </a:lnTo>
                  <a:cubicBezTo>
                    <a:pt x="4165553" y="0"/>
                    <a:pt x="4175184" y="3989"/>
                    <a:pt x="4182285" y="11091"/>
                  </a:cubicBezTo>
                  <a:cubicBezTo>
                    <a:pt x="4189387" y="18192"/>
                    <a:pt x="4193376" y="27823"/>
                    <a:pt x="4193376" y="37866"/>
                  </a:cubicBezTo>
                  <a:lnTo>
                    <a:pt x="4193376" y="257116"/>
                  </a:lnTo>
                  <a:cubicBezTo>
                    <a:pt x="4193376" y="267159"/>
                    <a:pt x="4189387" y="276790"/>
                    <a:pt x="4182285" y="283891"/>
                  </a:cubicBezTo>
                  <a:cubicBezTo>
                    <a:pt x="4175184" y="290992"/>
                    <a:pt x="4165553" y="294982"/>
                    <a:pt x="4155510" y="294982"/>
                  </a:cubicBezTo>
                  <a:lnTo>
                    <a:pt x="37866" y="294982"/>
                  </a:lnTo>
                  <a:cubicBezTo>
                    <a:pt x="27823" y="294982"/>
                    <a:pt x="18192" y="290992"/>
                    <a:pt x="11091" y="283891"/>
                  </a:cubicBezTo>
                  <a:cubicBezTo>
                    <a:pt x="3989" y="276790"/>
                    <a:pt x="0" y="267159"/>
                    <a:pt x="0" y="257116"/>
                  </a:cubicBezTo>
                  <a:lnTo>
                    <a:pt x="0" y="37866"/>
                  </a:lnTo>
                  <a:cubicBezTo>
                    <a:pt x="0" y="27823"/>
                    <a:pt x="3989" y="18192"/>
                    <a:pt x="11091" y="11091"/>
                  </a:cubicBezTo>
                  <a:cubicBezTo>
                    <a:pt x="18192" y="3989"/>
                    <a:pt x="27823" y="0"/>
                    <a:pt x="37866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28575"/>
              <a:ext cx="4193376" cy="323557"/>
            </a:xfrm>
            <a:prstGeom prst="rect">
              <a:avLst/>
            </a:prstGeom>
          </p:spPr>
          <p:txBody>
            <a:bodyPr anchor="ctr" rtlCol="false" tIns="38988" lIns="38988" bIns="38988" rIns="38988"/>
            <a:lstStyle/>
            <a:p>
              <a:pPr algn="ctr" marL="0" indent="0" lvl="0">
                <a:lnSpc>
                  <a:spcPts val="2100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2998037" y="2993209"/>
            <a:ext cx="12291926" cy="504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60"/>
              </a:lnSpc>
              <a:spcBef>
                <a:spcPct val="0"/>
              </a:spcBef>
            </a:pPr>
            <a:r>
              <a:rPr lang="en-US" b="true" sz="3300" spc="-198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Contem para gente o que você achou da aula de hoje:</a:t>
            </a:r>
          </a:p>
        </p:txBody>
      </p:sp>
      <p:pic>
        <p:nvPicPr>
          <p:cNvPr name="Picture 10" id="10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6675120" y="3591510"/>
            <a:ext cx="4937760" cy="493776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5526237" y="9123565"/>
            <a:ext cx="2761763" cy="1163435"/>
            <a:chOff x="0" y="0"/>
            <a:chExt cx="3682351" cy="1551247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257361" y="176470"/>
              <a:ext cx="3167629" cy="1198307"/>
              <a:chOff x="0" y="0"/>
              <a:chExt cx="812800" cy="307480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812800" cy="307481"/>
              </a:xfrm>
              <a:custGeom>
                <a:avLst/>
                <a:gdLst/>
                <a:ahLst/>
                <a:cxnLst/>
                <a:rect r="r" b="b" t="t" l="l"/>
                <a:pathLst>
                  <a:path h="307481" w="812800">
                    <a:moveTo>
                      <a:pt x="609600" y="0"/>
                    </a:moveTo>
                    <a:cubicBezTo>
                      <a:pt x="721824" y="0"/>
                      <a:pt x="812800" y="68832"/>
                      <a:pt x="812800" y="153740"/>
                    </a:cubicBezTo>
                    <a:cubicBezTo>
                      <a:pt x="812800" y="238649"/>
                      <a:pt x="721824" y="307481"/>
                      <a:pt x="609600" y="307481"/>
                    </a:cubicBezTo>
                    <a:lnTo>
                      <a:pt x="203200" y="307481"/>
                    </a:lnTo>
                    <a:cubicBezTo>
                      <a:pt x="90976" y="307481"/>
                      <a:pt x="0" y="238649"/>
                      <a:pt x="0" y="153740"/>
                    </a:cubicBezTo>
                    <a:cubicBezTo>
                      <a:pt x="0" y="68832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38100"/>
                <a:ext cx="812800" cy="34558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682351" cy="1551247"/>
            </a:xfrm>
            <a:custGeom>
              <a:avLst/>
              <a:gdLst/>
              <a:ahLst/>
              <a:cxnLst/>
              <a:rect r="r" b="b" t="t" l="l"/>
              <a:pathLst>
                <a:path h="1551247" w="3682351">
                  <a:moveTo>
                    <a:pt x="0" y="0"/>
                  </a:moveTo>
                  <a:lnTo>
                    <a:pt x="3682351" y="0"/>
                  </a:lnTo>
                  <a:lnTo>
                    <a:pt x="3682351" y="1551247"/>
                  </a:lnTo>
                  <a:lnTo>
                    <a:pt x="0" y="15512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23511" t="-123567" r="-70535" b="-427893"/>
              </a:stretch>
            </a:blipFill>
          </p:spPr>
        </p:sp>
      </p:grpSp>
      <p:sp>
        <p:nvSpPr>
          <p:cNvPr name="TextBox 7" id="7"/>
          <p:cNvSpPr txBox="true"/>
          <p:nvPr/>
        </p:nvSpPr>
        <p:spPr>
          <a:xfrm rot="0">
            <a:off x="2470629" y="3490721"/>
            <a:ext cx="13952672" cy="24672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363"/>
              </a:lnSpc>
              <a:spcBef>
                <a:spcPct val="0"/>
              </a:spcBef>
            </a:pPr>
            <a:r>
              <a:rPr lang="en-US" sz="6784" i="true" spc="-698">
                <a:solidFill>
                  <a:srgbClr val="F7AC16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CORREÇÕES DOS EXERCÍCIOS DA ÚLTIMA AULA 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676967" y="4106094"/>
            <a:ext cx="12934067" cy="2074812"/>
            <a:chOff x="0" y="0"/>
            <a:chExt cx="3019885" cy="4844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019885" cy="484433"/>
            </a:xfrm>
            <a:custGeom>
              <a:avLst/>
              <a:gdLst/>
              <a:ahLst/>
              <a:cxnLst/>
              <a:rect r="r" b="b" t="t" l="l"/>
              <a:pathLst>
                <a:path h="484433" w="3019885">
                  <a:moveTo>
                    <a:pt x="30527" y="0"/>
                  </a:moveTo>
                  <a:lnTo>
                    <a:pt x="2989358" y="0"/>
                  </a:lnTo>
                  <a:cubicBezTo>
                    <a:pt x="2997454" y="0"/>
                    <a:pt x="3005219" y="3216"/>
                    <a:pt x="3010944" y="8941"/>
                  </a:cubicBezTo>
                  <a:cubicBezTo>
                    <a:pt x="3016669" y="14666"/>
                    <a:pt x="3019885" y="22431"/>
                    <a:pt x="3019885" y="30527"/>
                  </a:cubicBezTo>
                  <a:lnTo>
                    <a:pt x="3019885" y="453906"/>
                  </a:lnTo>
                  <a:cubicBezTo>
                    <a:pt x="3019885" y="470766"/>
                    <a:pt x="3006217" y="484433"/>
                    <a:pt x="2989358" y="484433"/>
                  </a:cubicBezTo>
                  <a:lnTo>
                    <a:pt x="30527" y="484433"/>
                  </a:lnTo>
                  <a:cubicBezTo>
                    <a:pt x="13667" y="484433"/>
                    <a:pt x="0" y="470766"/>
                    <a:pt x="0" y="453906"/>
                  </a:cubicBezTo>
                  <a:lnTo>
                    <a:pt x="0" y="30527"/>
                  </a:lnTo>
                  <a:cubicBezTo>
                    <a:pt x="0" y="22431"/>
                    <a:pt x="3216" y="14666"/>
                    <a:pt x="8941" y="8941"/>
                  </a:cubicBezTo>
                  <a:cubicBezTo>
                    <a:pt x="14666" y="3216"/>
                    <a:pt x="22431" y="0"/>
                    <a:pt x="30527" y="0"/>
                  </a:cubicBezTo>
                  <a:close/>
                </a:path>
              </a:pathLst>
            </a:custGeom>
            <a:solidFill>
              <a:srgbClr val="F9B54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3019885" cy="5225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2928270" y="4365393"/>
            <a:ext cx="12431459" cy="14990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999"/>
              </a:lnSpc>
            </a:pPr>
            <a:r>
              <a:rPr lang="en-US" b="true" sz="2856" spc="-171">
                <a:solidFill>
                  <a:srgbClr val="160E0C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Escreva um código em Python que use um loop </a:t>
            </a:r>
            <a:r>
              <a:rPr lang="en-US" b="true" sz="2856" i="true" spc="-171">
                <a:solidFill>
                  <a:srgbClr val="160E0C"/>
                </a:solidFill>
                <a:latin typeface="Space Mono Bold Italics"/>
                <a:ea typeface="Space Mono Bold Italics"/>
                <a:cs typeface="Space Mono Bold Italics"/>
                <a:sym typeface="Space Mono Bold Italics"/>
              </a:rPr>
              <a:t>for</a:t>
            </a:r>
            <a:r>
              <a:rPr lang="en-US" b="true" sz="2856" spc="-171">
                <a:solidFill>
                  <a:srgbClr val="160E0C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 para imprimir a tabuada do número 5, começando pelo multiplicador 1 e terminando em 10.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932230" y="427980"/>
            <a:ext cx="14423540" cy="13147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79"/>
              </a:lnSpc>
              <a:spcBef>
                <a:spcPct val="0"/>
              </a:spcBef>
            </a:pPr>
            <a:r>
              <a:rPr lang="en-US" sz="7013" i="true" spc="-722">
                <a:solidFill>
                  <a:srgbClr val="F7AC16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EXERCÍCIO 1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117357" y="4117448"/>
            <a:ext cx="6053287" cy="2052104"/>
            <a:chOff x="0" y="0"/>
            <a:chExt cx="1413340" cy="47913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413340" cy="479131"/>
            </a:xfrm>
            <a:custGeom>
              <a:avLst/>
              <a:gdLst/>
              <a:ahLst/>
              <a:cxnLst/>
              <a:rect r="r" b="b" t="t" l="l"/>
              <a:pathLst>
                <a:path h="479131" w="1413340">
                  <a:moveTo>
                    <a:pt x="65227" y="0"/>
                  </a:moveTo>
                  <a:lnTo>
                    <a:pt x="1348113" y="0"/>
                  </a:lnTo>
                  <a:cubicBezTo>
                    <a:pt x="1365412" y="0"/>
                    <a:pt x="1382003" y="6872"/>
                    <a:pt x="1394235" y="19105"/>
                  </a:cubicBezTo>
                  <a:cubicBezTo>
                    <a:pt x="1406468" y="31337"/>
                    <a:pt x="1413340" y="47928"/>
                    <a:pt x="1413340" y="65227"/>
                  </a:cubicBezTo>
                  <a:lnTo>
                    <a:pt x="1413340" y="413904"/>
                  </a:lnTo>
                  <a:cubicBezTo>
                    <a:pt x="1413340" y="431204"/>
                    <a:pt x="1406468" y="447794"/>
                    <a:pt x="1394235" y="460027"/>
                  </a:cubicBezTo>
                  <a:cubicBezTo>
                    <a:pt x="1382003" y="472259"/>
                    <a:pt x="1365412" y="479131"/>
                    <a:pt x="1348113" y="479131"/>
                  </a:cubicBezTo>
                  <a:lnTo>
                    <a:pt x="65227" y="479131"/>
                  </a:lnTo>
                  <a:cubicBezTo>
                    <a:pt x="47928" y="479131"/>
                    <a:pt x="31337" y="472259"/>
                    <a:pt x="19105" y="460027"/>
                  </a:cubicBezTo>
                  <a:cubicBezTo>
                    <a:pt x="6872" y="447794"/>
                    <a:pt x="0" y="431204"/>
                    <a:pt x="0" y="413904"/>
                  </a:cubicBezTo>
                  <a:lnTo>
                    <a:pt x="0" y="65227"/>
                  </a:lnTo>
                  <a:cubicBezTo>
                    <a:pt x="0" y="47928"/>
                    <a:pt x="6872" y="31337"/>
                    <a:pt x="19105" y="19105"/>
                  </a:cubicBezTo>
                  <a:cubicBezTo>
                    <a:pt x="31337" y="6872"/>
                    <a:pt x="47928" y="0"/>
                    <a:pt x="65227" y="0"/>
                  </a:cubicBezTo>
                  <a:close/>
                </a:path>
              </a:pathLst>
            </a:custGeom>
            <a:solidFill>
              <a:srgbClr val="F9B54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413340" cy="51723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6234969" y="4365393"/>
            <a:ext cx="5818061" cy="14990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99"/>
              </a:lnSpc>
            </a:pPr>
            <a:r>
              <a:rPr lang="en-US" sz="2856" spc="-171" b="true">
                <a:solidFill>
                  <a:srgbClr val="160E0C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for i in range(1, 11): </a:t>
            </a:r>
          </a:p>
          <a:p>
            <a:pPr algn="l">
              <a:lnSpc>
                <a:spcPts val="3999"/>
              </a:lnSpc>
            </a:pPr>
            <a:r>
              <a:rPr lang="en-US" sz="2856" spc="-171" b="true">
                <a:solidFill>
                  <a:srgbClr val="160E0C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          resultado = 5 * i</a:t>
            </a:r>
          </a:p>
          <a:p>
            <a:pPr algn="l" marL="0" indent="0" lvl="0">
              <a:lnSpc>
                <a:spcPts val="3999"/>
              </a:lnSpc>
            </a:pPr>
            <a:r>
              <a:rPr lang="en-US" b="true" sz="2856" spc="-171">
                <a:solidFill>
                  <a:srgbClr val="160E0C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          print(resultado)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932230" y="427980"/>
            <a:ext cx="14423540" cy="13147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79"/>
              </a:lnSpc>
              <a:spcBef>
                <a:spcPct val="0"/>
              </a:spcBef>
            </a:pPr>
            <a:r>
              <a:rPr lang="en-US" sz="7013" i="true" spc="-722">
                <a:solidFill>
                  <a:srgbClr val="F7AC16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EXERCÍCIO 1 - GABARITO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676967" y="4106094"/>
            <a:ext cx="12934067" cy="2074812"/>
            <a:chOff x="0" y="0"/>
            <a:chExt cx="3019885" cy="4844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019885" cy="484433"/>
            </a:xfrm>
            <a:custGeom>
              <a:avLst/>
              <a:gdLst/>
              <a:ahLst/>
              <a:cxnLst/>
              <a:rect r="r" b="b" t="t" l="l"/>
              <a:pathLst>
                <a:path h="484433" w="3019885">
                  <a:moveTo>
                    <a:pt x="30527" y="0"/>
                  </a:moveTo>
                  <a:lnTo>
                    <a:pt x="2989358" y="0"/>
                  </a:lnTo>
                  <a:cubicBezTo>
                    <a:pt x="2997454" y="0"/>
                    <a:pt x="3005219" y="3216"/>
                    <a:pt x="3010944" y="8941"/>
                  </a:cubicBezTo>
                  <a:cubicBezTo>
                    <a:pt x="3016669" y="14666"/>
                    <a:pt x="3019885" y="22431"/>
                    <a:pt x="3019885" y="30527"/>
                  </a:cubicBezTo>
                  <a:lnTo>
                    <a:pt x="3019885" y="453906"/>
                  </a:lnTo>
                  <a:cubicBezTo>
                    <a:pt x="3019885" y="470766"/>
                    <a:pt x="3006217" y="484433"/>
                    <a:pt x="2989358" y="484433"/>
                  </a:cubicBezTo>
                  <a:lnTo>
                    <a:pt x="30527" y="484433"/>
                  </a:lnTo>
                  <a:cubicBezTo>
                    <a:pt x="13667" y="484433"/>
                    <a:pt x="0" y="470766"/>
                    <a:pt x="0" y="453906"/>
                  </a:cubicBezTo>
                  <a:lnTo>
                    <a:pt x="0" y="30527"/>
                  </a:lnTo>
                  <a:cubicBezTo>
                    <a:pt x="0" y="22431"/>
                    <a:pt x="3216" y="14666"/>
                    <a:pt x="8941" y="8941"/>
                  </a:cubicBezTo>
                  <a:cubicBezTo>
                    <a:pt x="14666" y="3216"/>
                    <a:pt x="22431" y="0"/>
                    <a:pt x="30527" y="0"/>
                  </a:cubicBezTo>
                  <a:close/>
                </a:path>
              </a:pathLst>
            </a:custGeom>
            <a:solidFill>
              <a:srgbClr val="F9B54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3019885" cy="5225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2928270" y="4365393"/>
            <a:ext cx="12431459" cy="14990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999"/>
              </a:lnSpc>
            </a:pPr>
            <a:r>
              <a:rPr lang="en-US" b="true" sz="2856" spc="-171">
                <a:solidFill>
                  <a:srgbClr val="160E0C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O seu código vai utilizar um loop </a:t>
            </a:r>
            <a:r>
              <a:rPr lang="en-US" b="true" sz="2856" i="true" spc="-171">
                <a:solidFill>
                  <a:srgbClr val="160E0C"/>
                </a:solidFill>
                <a:latin typeface="Space Mono Bold Italics"/>
                <a:ea typeface="Space Mono Bold Italics"/>
                <a:cs typeface="Space Mono Bold Italics"/>
                <a:sym typeface="Space Mono Bold Italics"/>
              </a:rPr>
              <a:t>for</a:t>
            </a:r>
            <a:r>
              <a:rPr lang="en-US" b="true" sz="2856" spc="-171">
                <a:solidFill>
                  <a:srgbClr val="160E0C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 para percorrer a string "CODELAB" e imprimir cada letra individualmente na tela. Como você faria isso?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932230" y="427980"/>
            <a:ext cx="14423540" cy="13147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79"/>
              </a:lnSpc>
              <a:spcBef>
                <a:spcPct val="0"/>
              </a:spcBef>
            </a:pPr>
            <a:r>
              <a:rPr lang="en-US" sz="7013" i="true" spc="-722">
                <a:solidFill>
                  <a:srgbClr val="F7AC16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EXERCÍCIO 2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673723" y="4117448"/>
            <a:ext cx="4940554" cy="2052104"/>
            <a:chOff x="0" y="0"/>
            <a:chExt cx="1153535" cy="47913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53535" cy="479131"/>
            </a:xfrm>
            <a:custGeom>
              <a:avLst/>
              <a:gdLst/>
              <a:ahLst/>
              <a:cxnLst/>
              <a:rect r="r" b="b" t="t" l="l"/>
              <a:pathLst>
                <a:path h="479131" w="1153535">
                  <a:moveTo>
                    <a:pt x="79918" y="0"/>
                  </a:moveTo>
                  <a:lnTo>
                    <a:pt x="1073618" y="0"/>
                  </a:lnTo>
                  <a:cubicBezTo>
                    <a:pt x="1094813" y="0"/>
                    <a:pt x="1115141" y="8420"/>
                    <a:pt x="1130128" y="23407"/>
                  </a:cubicBezTo>
                  <a:cubicBezTo>
                    <a:pt x="1145116" y="38395"/>
                    <a:pt x="1153535" y="58722"/>
                    <a:pt x="1153535" y="79918"/>
                  </a:cubicBezTo>
                  <a:lnTo>
                    <a:pt x="1153535" y="399214"/>
                  </a:lnTo>
                  <a:cubicBezTo>
                    <a:pt x="1153535" y="443351"/>
                    <a:pt x="1117755" y="479131"/>
                    <a:pt x="1073618" y="479131"/>
                  </a:cubicBezTo>
                  <a:lnTo>
                    <a:pt x="79918" y="479131"/>
                  </a:lnTo>
                  <a:cubicBezTo>
                    <a:pt x="35780" y="479131"/>
                    <a:pt x="0" y="443351"/>
                    <a:pt x="0" y="399214"/>
                  </a:cubicBezTo>
                  <a:lnTo>
                    <a:pt x="0" y="79918"/>
                  </a:lnTo>
                  <a:cubicBezTo>
                    <a:pt x="0" y="35780"/>
                    <a:pt x="35780" y="0"/>
                    <a:pt x="79918" y="0"/>
                  </a:cubicBezTo>
                  <a:close/>
                </a:path>
              </a:pathLst>
            </a:custGeom>
            <a:solidFill>
              <a:srgbClr val="F9B54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153535" cy="51723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6791336" y="4617806"/>
            <a:ext cx="4822941" cy="9942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99"/>
              </a:lnSpc>
            </a:pPr>
            <a:r>
              <a:rPr lang="en-US" sz="2856" spc="-171" b="true">
                <a:solidFill>
                  <a:srgbClr val="160E0C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for letra in "CODELAB":</a:t>
            </a:r>
          </a:p>
          <a:p>
            <a:pPr algn="l" marL="0" indent="0" lvl="0">
              <a:lnSpc>
                <a:spcPts val="3999"/>
              </a:lnSpc>
            </a:pPr>
            <a:r>
              <a:rPr lang="en-US" b="true" sz="2856" spc="-171">
                <a:solidFill>
                  <a:srgbClr val="160E0C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    print(letra)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932230" y="427980"/>
            <a:ext cx="14423540" cy="13147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79"/>
              </a:lnSpc>
              <a:spcBef>
                <a:spcPct val="0"/>
              </a:spcBef>
            </a:pPr>
            <a:r>
              <a:rPr lang="en-US" sz="7013" i="true" spc="-722">
                <a:solidFill>
                  <a:srgbClr val="F7AC16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EXERCÍCIO 2 - GABARITO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676967" y="3759493"/>
            <a:ext cx="12934067" cy="2528989"/>
            <a:chOff x="0" y="0"/>
            <a:chExt cx="3019885" cy="59047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019885" cy="590476"/>
            </a:xfrm>
            <a:custGeom>
              <a:avLst/>
              <a:gdLst/>
              <a:ahLst/>
              <a:cxnLst/>
              <a:rect r="r" b="b" t="t" l="l"/>
              <a:pathLst>
                <a:path h="590476" w="3019885">
                  <a:moveTo>
                    <a:pt x="30527" y="0"/>
                  </a:moveTo>
                  <a:lnTo>
                    <a:pt x="2989358" y="0"/>
                  </a:lnTo>
                  <a:cubicBezTo>
                    <a:pt x="2997454" y="0"/>
                    <a:pt x="3005219" y="3216"/>
                    <a:pt x="3010944" y="8941"/>
                  </a:cubicBezTo>
                  <a:cubicBezTo>
                    <a:pt x="3016669" y="14666"/>
                    <a:pt x="3019885" y="22431"/>
                    <a:pt x="3019885" y="30527"/>
                  </a:cubicBezTo>
                  <a:lnTo>
                    <a:pt x="3019885" y="559949"/>
                  </a:lnTo>
                  <a:cubicBezTo>
                    <a:pt x="3019885" y="576809"/>
                    <a:pt x="3006217" y="590476"/>
                    <a:pt x="2989358" y="590476"/>
                  </a:cubicBezTo>
                  <a:lnTo>
                    <a:pt x="30527" y="590476"/>
                  </a:lnTo>
                  <a:cubicBezTo>
                    <a:pt x="22431" y="590476"/>
                    <a:pt x="14666" y="587260"/>
                    <a:pt x="8941" y="581535"/>
                  </a:cubicBezTo>
                  <a:cubicBezTo>
                    <a:pt x="3216" y="575810"/>
                    <a:pt x="0" y="568045"/>
                    <a:pt x="0" y="559949"/>
                  </a:cubicBezTo>
                  <a:lnTo>
                    <a:pt x="0" y="30527"/>
                  </a:lnTo>
                  <a:cubicBezTo>
                    <a:pt x="0" y="22431"/>
                    <a:pt x="3216" y="14666"/>
                    <a:pt x="8941" y="8941"/>
                  </a:cubicBezTo>
                  <a:cubicBezTo>
                    <a:pt x="14666" y="3216"/>
                    <a:pt x="22431" y="0"/>
                    <a:pt x="30527" y="0"/>
                  </a:cubicBezTo>
                  <a:close/>
                </a:path>
              </a:pathLst>
            </a:custGeom>
            <a:solidFill>
              <a:srgbClr val="F9B54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3019885" cy="6285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2928270" y="4018793"/>
            <a:ext cx="12431459" cy="25087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99"/>
              </a:lnSpc>
            </a:pPr>
            <a:r>
              <a:rPr lang="en-US" sz="2856" spc="-171" b="true">
                <a:solidFill>
                  <a:srgbClr val="160E0C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Faça um código que peça ao usuário para digitar uma palavra e uma letra. O código deve contar quantas vezes a letra aparece na palavra e imprimir o resultado. </a:t>
            </a:r>
          </a:p>
          <a:p>
            <a:pPr algn="l">
              <a:lnSpc>
                <a:spcPts val="3999"/>
              </a:lnSpc>
            </a:pPr>
            <a:r>
              <a:rPr lang="en-US" sz="2856" spc="-171" b="true">
                <a:solidFill>
                  <a:srgbClr val="160E0C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Dica: Use o </a:t>
            </a:r>
            <a:r>
              <a:rPr lang="en-US" b="true" sz="2856" i="true" spc="-171">
                <a:solidFill>
                  <a:srgbClr val="160E0C"/>
                </a:solidFill>
                <a:latin typeface="Space Mono Bold Italics"/>
                <a:ea typeface="Space Mono Bold Italics"/>
                <a:cs typeface="Space Mono Bold Italics"/>
                <a:sym typeface="Space Mono Bold Italics"/>
              </a:rPr>
              <a:t>for </a:t>
            </a:r>
            <a:r>
              <a:rPr lang="en-US" sz="2856" spc="-171" b="true">
                <a:solidFill>
                  <a:srgbClr val="160E0C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para fazer essa contagem.</a:t>
            </a:r>
          </a:p>
          <a:p>
            <a:pPr algn="l" marL="0" indent="0" lvl="0">
              <a:lnSpc>
                <a:spcPts val="3999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1932230" y="427980"/>
            <a:ext cx="14423540" cy="13147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79"/>
              </a:lnSpc>
              <a:spcBef>
                <a:spcPct val="0"/>
              </a:spcBef>
            </a:pPr>
            <a:r>
              <a:rPr lang="en-US" sz="7013" i="true" spc="-722">
                <a:solidFill>
                  <a:srgbClr val="F7AC16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EXERCÍCIO 3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252692" y="2412273"/>
            <a:ext cx="11782617" cy="5462455"/>
            <a:chOff x="0" y="0"/>
            <a:chExt cx="2751041" cy="127539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751041" cy="1275390"/>
            </a:xfrm>
            <a:custGeom>
              <a:avLst/>
              <a:gdLst/>
              <a:ahLst/>
              <a:cxnLst/>
              <a:rect r="r" b="b" t="t" l="l"/>
              <a:pathLst>
                <a:path h="1275390" w="2751041">
                  <a:moveTo>
                    <a:pt x="33510" y="0"/>
                  </a:moveTo>
                  <a:lnTo>
                    <a:pt x="2717531" y="0"/>
                  </a:lnTo>
                  <a:cubicBezTo>
                    <a:pt x="2736038" y="0"/>
                    <a:pt x="2751041" y="15003"/>
                    <a:pt x="2751041" y="33510"/>
                  </a:cubicBezTo>
                  <a:lnTo>
                    <a:pt x="2751041" y="1241880"/>
                  </a:lnTo>
                  <a:cubicBezTo>
                    <a:pt x="2751041" y="1250768"/>
                    <a:pt x="2747510" y="1259291"/>
                    <a:pt x="2741226" y="1265575"/>
                  </a:cubicBezTo>
                  <a:cubicBezTo>
                    <a:pt x="2734942" y="1271860"/>
                    <a:pt x="2726418" y="1275390"/>
                    <a:pt x="2717531" y="1275390"/>
                  </a:cubicBezTo>
                  <a:lnTo>
                    <a:pt x="33510" y="1275390"/>
                  </a:lnTo>
                  <a:cubicBezTo>
                    <a:pt x="15003" y="1275390"/>
                    <a:pt x="0" y="1260387"/>
                    <a:pt x="0" y="1241880"/>
                  </a:cubicBezTo>
                  <a:lnTo>
                    <a:pt x="0" y="33510"/>
                  </a:lnTo>
                  <a:cubicBezTo>
                    <a:pt x="0" y="15003"/>
                    <a:pt x="15003" y="0"/>
                    <a:pt x="33510" y="0"/>
                  </a:cubicBezTo>
                  <a:close/>
                </a:path>
              </a:pathLst>
            </a:custGeom>
            <a:solidFill>
              <a:srgbClr val="F9B54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751041" cy="13134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3631835" y="2507670"/>
            <a:ext cx="11024331" cy="50328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99"/>
              </a:lnSpc>
            </a:pPr>
            <a:r>
              <a:rPr lang="en-US" sz="2856" spc="-171" b="true">
                <a:solidFill>
                  <a:srgbClr val="160E0C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palavra = input("Digite uma palavra: ")</a:t>
            </a:r>
          </a:p>
          <a:p>
            <a:pPr algn="l">
              <a:lnSpc>
                <a:spcPts val="3999"/>
              </a:lnSpc>
            </a:pPr>
            <a:r>
              <a:rPr lang="en-US" sz="2856" spc="-171" b="true">
                <a:solidFill>
                  <a:srgbClr val="160E0C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letra = input("Digite uma letra: ")</a:t>
            </a:r>
          </a:p>
          <a:p>
            <a:pPr algn="l">
              <a:lnSpc>
                <a:spcPts val="3999"/>
              </a:lnSpc>
            </a:pPr>
            <a:r>
              <a:rPr lang="en-US" sz="2856" spc="-171" b="true">
                <a:solidFill>
                  <a:srgbClr val="160E0C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contador = 0</a:t>
            </a:r>
          </a:p>
          <a:p>
            <a:pPr algn="l">
              <a:lnSpc>
                <a:spcPts val="3999"/>
              </a:lnSpc>
            </a:pPr>
          </a:p>
          <a:p>
            <a:pPr algn="l">
              <a:lnSpc>
                <a:spcPts val="3999"/>
              </a:lnSpc>
            </a:pPr>
            <a:r>
              <a:rPr lang="en-US" sz="2856" spc="-171" b="true">
                <a:solidFill>
                  <a:srgbClr val="160E0C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for char in palavra:</a:t>
            </a:r>
          </a:p>
          <a:p>
            <a:pPr algn="l">
              <a:lnSpc>
                <a:spcPts val="3999"/>
              </a:lnSpc>
            </a:pPr>
            <a:r>
              <a:rPr lang="en-US" sz="2856" spc="-171" b="true">
                <a:solidFill>
                  <a:srgbClr val="160E0C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    if char == letra:</a:t>
            </a:r>
          </a:p>
          <a:p>
            <a:pPr algn="l">
              <a:lnSpc>
                <a:spcPts val="3999"/>
              </a:lnSpc>
            </a:pPr>
            <a:r>
              <a:rPr lang="en-US" sz="2856" spc="-171" b="true">
                <a:solidFill>
                  <a:srgbClr val="160E0C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        contador = contador + 1</a:t>
            </a:r>
          </a:p>
          <a:p>
            <a:pPr algn="l">
              <a:lnSpc>
                <a:spcPts val="3999"/>
              </a:lnSpc>
            </a:pPr>
          </a:p>
          <a:p>
            <a:pPr algn="l" marL="0" indent="0" lvl="0">
              <a:lnSpc>
                <a:spcPts val="3999"/>
              </a:lnSpc>
            </a:pPr>
            <a:r>
              <a:rPr lang="en-US" b="true" sz="2856" spc="-171">
                <a:solidFill>
                  <a:srgbClr val="160E0C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print(f"A letra '{letra}' aparece {contador} vezes na palavra '{palavra}'.")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932230" y="427980"/>
            <a:ext cx="14423540" cy="13147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79"/>
              </a:lnSpc>
              <a:spcBef>
                <a:spcPct val="0"/>
              </a:spcBef>
            </a:pPr>
            <a:r>
              <a:rPr lang="en-US" sz="7013" i="true" spc="-722">
                <a:solidFill>
                  <a:srgbClr val="F7AC16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EXERCÍCIO 3 - GABARITO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DAGScSNQVnM</dc:identifier>
  <dcterms:modified xsi:type="dcterms:W3CDTF">2011-08-01T06:04:30Z</dcterms:modified>
  <cp:revision>1</cp:revision>
  <dc:title>Python - Aula 18</dc:title>
</cp:coreProperties>
</file>