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8288000" cy="10287000"/>
  <p:notesSz cx="6858000" cy="9144000"/>
  <p:embeddedFontLst>
    <p:embeddedFont>
      <p:font typeface="Bugaki Italics" charset="1" panose="00000000000000000000"/>
      <p:regular r:id="rId52"/>
    </p:embeddedFont>
    <p:embeddedFont>
      <p:font typeface="Space Mono Bold" charset="1" panose="02000809030000020004"/>
      <p:regular r:id="rId53"/>
    </p:embeddedFont>
    <p:embeddedFont>
      <p:font typeface="Open Sans Extra Bold" charset="1" panose="020B0906030804020204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6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2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1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5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542" y="3131979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i="true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20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5836434"/>
            <a:chOff x="0" y="0"/>
            <a:chExt cx="3381187" cy="15888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588873"/>
            </a:xfrm>
            <a:custGeom>
              <a:avLst/>
              <a:gdLst/>
              <a:ahLst/>
              <a:cxnLst/>
              <a:rect r="r" b="b" t="t" l="l"/>
              <a:pathLst>
                <a:path h="158887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48979"/>
                  </a:lnTo>
                  <a:cubicBezTo>
                    <a:pt x="3381187" y="1571012"/>
                    <a:pt x="3363326" y="1588873"/>
                    <a:pt x="3341294" y="1588873"/>
                  </a:cubicBezTo>
                  <a:lnTo>
                    <a:pt x="39893" y="1588873"/>
                  </a:lnTo>
                  <a:cubicBezTo>
                    <a:pt x="17861" y="1588873"/>
                    <a:pt x="0" y="1571012"/>
                    <a:pt x="0" y="154897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61744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As operações básicas em Python são: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Adição: “+”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Subtração: “-”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Multiplicação: “*”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Divisão: “/”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Divisão por inteiro: “//”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Resto da divisão: “%”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Potência: “**”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EXPRESSÕES ARITMÉTICAS- REVISÃO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63644"/>
            <a:chOff x="0" y="0"/>
            <a:chExt cx="3381187" cy="2623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62336"/>
            </a:xfrm>
            <a:custGeom>
              <a:avLst/>
              <a:gdLst/>
              <a:ahLst/>
              <a:cxnLst/>
              <a:rect r="r" b="b" t="t" l="l"/>
              <a:pathLst>
                <a:path h="26233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22443"/>
                  </a:lnTo>
                  <a:cubicBezTo>
                    <a:pt x="3381187" y="244475"/>
                    <a:pt x="3363326" y="262336"/>
                    <a:pt x="3341294" y="262336"/>
                  </a:cubicBezTo>
                  <a:lnTo>
                    <a:pt x="39893" y="262336"/>
                  </a:lnTo>
                  <a:cubicBezTo>
                    <a:pt x="17861" y="262336"/>
                    <a:pt x="0" y="244475"/>
                    <a:pt x="0" y="22244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9091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933913" y="3692121"/>
            <a:ext cx="12420175" cy="5433826"/>
          </a:xfrm>
          <a:custGeom>
            <a:avLst/>
            <a:gdLst/>
            <a:ahLst/>
            <a:cxnLst/>
            <a:rect r="r" b="b" t="t" l="l"/>
            <a:pathLst>
              <a:path h="5433826" w="12420175">
                <a:moveTo>
                  <a:pt x="0" y="0"/>
                </a:moveTo>
                <a:lnTo>
                  <a:pt x="12420174" y="0"/>
                </a:lnTo>
                <a:lnTo>
                  <a:pt x="12420174" y="5433827"/>
                </a:lnTo>
                <a:lnTo>
                  <a:pt x="0" y="54338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4457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EXPRESSÕES ARITMÉTICAS- REVISÃO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4560824"/>
            <a:chOff x="0" y="0"/>
            <a:chExt cx="3381187" cy="12416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241609"/>
            </a:xfrm>
            <a:custGeom>
              <a:avLst/>
              <a:gdLst/>
              <a:ahLst/>
              <a:cxnLst/>
              <a:rect r="r" b="b" t="t" l="l"/>
              <a:pathLst>
                <a:path h="124160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201716"/>
                  </a:lnTo>
                  <a:cubicBezTo>
                    <a:pt x="3381187" y="1223748"/>
                    <a:pt x="3363326" y="1241609"/>
                    <a:pt x="3341294" y="1241609"/>
                  </a:cubicBezTo>
                  <a:lnTo>
                    <a:pt x="39893" y="1241609"/>
                  </a:lnTo>
                  <a:cubicBezTo>
                    <a:pt x="17861" y="1241609"/>
                    <a:pt x="0" y="1223748"/>
                    <a:pt x="0" y="1201716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27018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Laços de condição são funções que, se a condição estabelecida for atendida, realiza certa ação. Em Python existem dois tipos de condicionais: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simples: if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composta: if else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CONDICIONAIS- REVISÃO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3914126"/>
            <a:chOff x="0" y="0"/>
            <a:chExt cx="3381187" cy="10655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065556"/>
            </a:xfrm>
            <a:custGeom>
              <a:avLst/>
              <a:gdLst/>
              <a:ahLst/>
              <a:cxnLst/>
              <a:rect r="r" b="b" t="t" l="l"/>
              <a:pathLst>
                <a:path h="106555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25663"/>
                  </a:lnTo>
                  <a:cubicBezTo>
                    <a:pt x="3381187" y="1047695"/>
                    <a:pt x="3363326" y="1065556"/>
                    <a:pt x="3341294" y="1065556"/>
                  </a:cubicBezTo>
                  <a:lnTo>
                    <a:pt x="39893" y="1065556"/>
                  </a:lnTo>
                  <a:cubicBezTo>
                    <a:pt x="17861" y="1065556"/>
                    <a:pt x="0" y="1047695"/>
                    <a:pt x="0" y="102566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0941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Condicionais simples usam apenas o if. Para usar o if deve-se escrever “if():” e dentro do parênteses escrever a condição desejada. Importante lembrar que é necessário indentar corretamente a parte do código que estará dentro do if.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CONDICIONAIS- REVISÃO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81429"/>
            <a:chOff x="0" y="0"/>
            <a:chExt cx="3381187" cy="2671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67178"/>
            </a:xfrm>
            <a:custGeom>
              <a:avLst/>
              <a:gdLst/>
              <a:ahLst/>
              <a:cxnLst/>
              <a:rect r="r" b="b" t="t" l="l"/>
              <a:pathLst>
                <a:path h="26717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27284"/>
                  </a:lnTo>
                  <a:cubicBezTo>
                    <a:pt x="3381187" y="249317"/>
                    <a:pt x="3363326" y="267178"/>
                    <a:pt x="3341294" y="267178"/>
                  </a:cubicBezTo>
                  <a:lnTo>
                    <a:pt x="39893" y="267178"/>
                  </a:lnTo>
                  <a:cubicBezTo>
                    <a:pt x="17861" y="267178"/>
                    <a:pt x="0" y="249317"/>
                    <a:pt x="0" y="22728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9575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164910" y="3782148"/>
            <a:ext cx="9958180" cy="4557520"/>
          </a:xfrm>
          <a:custGeom>
            <a:avLst/>
            <a:gdLst/>
            <a:ahLst/>
            <a:cxnLst/>
            <a:rect r="r" b="b" t="t" l="l"/>
            <a:pathLst>
              <a:path h="4557520" w="9958180">
                <a:moveTo>
                  <a:pt x="0" y="0"/>
                </a:moveTo>
                <a:lnTo>
                  <a:pt x="9958180" y="0"/>
                </a:lnTo>
                <a:lnTo>
                  <a:pt x="9958180" y="4557520"/>
                </a:lnTo>
                <a:lnTo>
                  <a:pt x="0" y="4557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4457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CONDICIONAIS- REVISÃO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3914126"/>
            <a:chOff x="0" y="0"/>
            <a:chExt cx="3381187" cy="10655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065556"/>
            </a:xfrm>
            <a:custGeom>
              <a:avLst/>
              <a:gdLst/>
              <a:ahLst/>
              <a:cxnLst/>
              <a:rect r="r" b="b" t="t" l="l"/>
              <a:pathLst>
                <a:path h="106555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25663"/>
                  </a:lnTo>
                  <a:cubicBezTo>
                    <a:pt x="3381187" y="1047695"/>
                    <a:pt x="3363326" y="1065556"/>
                    <a:pt x="3341294" y="1065556"/>
                  </a:cubicBezTo>
                  <a:lnTo>
                    <a:pt x="39893" y="1065556"/>
                  </a:lnTo>
                  <a:cubicBezTo>
                    <a:pt x="17861" y="1065556"/>
                    <a:pt x="0" y="1047695"/>
                    <a:pt x="0" y="102566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0941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Condicionais compostas usam tanto o if quanto o else. Para usar o else, basta escrever “else:” logo após o fim do bloco de códigos dentro do if. Também é necessário indentar o código que ficará dentro do else.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CONDICIONAIS- REVISÃO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81429"/>
            <a:chOff x="0" y="0"/>
            <a:chExt cx="3381187" cy="2671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67178"/>
            </a:xfrm>
            <a:custGeom>
              <a:avLst/>
              <a:gdLst/>
              <a:ahLst/>
              <a:cxnLst/>
              <a:rect r="r" b="b" t="t" l="l"/>
              <a:pathLst>
                <a:path h="26717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27284"/>
                  </a:lnTo>
                  <a:cubicBezTo>
                    <a:pt x="3381187" y="249317"/>
                    <a:pt x="3363326" y="267178"/>
                    <a:pt x="3341294" y="267178"/>
                  </a:cubicBezTo>
                  <a:lnTo>
                    <a:pt x="39893" y="267178"/>
                  </a:lnTo>
                  <a:cubicBezTo>
                    <a:pt x="17861" y="267178"/>
                    <a:pt x="0" y="249317"/>
                    <a:pt x="0" y="22728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9575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500269" y="3490298"/>
            <a:ext cx="9287461" cy="5768002"/>
          </a:xfrm>
          <a:custGeom>
            <a:avLst/>
            <a:gdLst/>
            <a:ahLst/>
            <a:cxnLst/>
            <a:rect r="r" b="b" t="t" l="l"/>
            <a:pathLst>
              <a:path h="5768002" w="9287461">
                <a:moveTo>
                  <a:pt x="0" y="0"/>
                </a:moveTo>
                <a:lnTo>
                  <a:pt x="9287462" y="0"/>
                </a:lnTo>
                <a:lnTo>
                  <a:pt x="9287462" y="5768002"/>
                </a:lnTo>
                <a:lnTo>
                  <a:pt x="0" y="576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4457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CONDICIONAIS- REVISÃO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4064521"/>
            <a:chOff x="0" y="0"/>
            <a:chExt cx="3381187" cy="11064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106499"/>
            </a:xfrm>
            <a:custGeom>
              <a:avLst/>
              <a:gdLst/>
              <a:ahLst/>
              <a:cxnLst/>
              <a:rect r="r" b="b" t="t" l="l"/>
              <a:pathLst>
                <a:path h="110649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66605"/>
                  </a:lnTo>
                  <a:cubicBezTo>
                    <a:pt x="3381187" y="1088638"/>
                    <a:pt x="3363326" y="1106499"/>
                    <a:pt x="3341294" y="1106499"/>
                  </a:cubicBezTo>
                  <a:lnTo>
                    <a:pt x="39893" y="1106499"/>
                  </a:lnTo>
                  <a:cubicBezTo>
                    <a:pt x="17861" y="1106499"/>
                    <a:pt x="0" y="1088638"/>
                    <a:pt x="0" y="106660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13507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“Elif():” é uma forma reduzida de se escrever “else if():”. Essa estrutura permite adicionar várias condições que tem relação entre si de forma sequencial. É interessante quando se tem mais de duas condições possíveis.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ELIF- REVISÃO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81429"/>
            <a:chOff x="0" y="0"/>
            <a:chExt cx="3381187" cy="2671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67178"/>
            </a:xfrm>
            <a:custGeom>
              <a:avLst/>
              <a:gdLst/>
              <a:ahLst/>
              <a:cxnLst/>
              <a:rect r="r" b="b" t="t" l="l"/>
              <a:pathLst>
                <a:path h="26717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27284"/>
                  </a:lnTo>
                  <a:cubicBezTo>
                    <a:pt x="3381187" y="249317"/>
                    <a:pt x="3363326" y="267178"/>
                    <a:pt x="3341294" y="267178"/>
                  </a:cubicBezTo>
                  <a:lnTo>
                    <a:pt x="39893" y="267178"/>
                  </a:lnTo>
                  <a:cubicBezTo>
                    <a:pt x="17861" y="267178"/>
                    <a:pt x="0" y="249317"/>
                    <a:pt x="0" y="22728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9575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610172" y="3664340"/>
            <a:ext cx="11067655" cy="5184163"/>
          </a:xfrm>
          <a:custGeom>
            <a:avLst/>
            <a:gdLst/>
            <a:ahLst/>
            <a:cxnLst/>
            <a:rect r="r" b="b" t="t" l="l"/>
            <a:pathLst>
              <a:path h="5184163" w="11067655">
                <a:moveTo>
                  <a:pt x="0" y="0"/>
                </a:moveTo>
                <a:lnTo>
                  <a:pt x="11067656" y="0"/>
                </a:lnTo>
                <a:lnTo>
                  <a:pt x="11067656" y="5184162"/>
                </a:lnTo>
                <a:lnTo>
                  <a:pt x="0" y="518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4457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ELIF- REVISÃO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3978581"/>
            <a:chOff x="0" y="0"/>
            <a:chExt cx="3381187" cy="10831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083103"/>
            </a:xfrm>
            <a:custGeom>
              <a:avLst/>
              <a:gdLst/>
              <a:ahLst/>
              <a:cxnLst/>
              <a:rect r="r" b="b" t="t" l="l"/>
              <a:pathLst>
                <a:path h="108310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43210"/>
                  </a:lnTo>
                  <a:cubicBezTo>
                    <a:pt x="3381187" y="1065242"/>
                    <a:pt x="3363326" y="1083103"/>
                    <a:pt x="3341294" y="1083103"/>
                  </a:cubicBezTo>
                  <a:lnTo>
                    <a:pt x="39893" y="1083103"/>
                  </a:lnTo>
                  <a:cubicBezTo>
                    <a:pt x="17861" y="1083103"/>
                    <a:pt x="0" y="1065242"/>
                    <a:pt x="0" y="104321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11167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Switch case é uma estrutura de decisão comum nas linguagens de programação. Entretanto o python não possui uma função nativa para switch case. Porém é possível utilizar um dicionário para simular um switch.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SWITCH CASE- REVISÃO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os conteúdos vistos até hoje, com maior foco em funções e laços de repetição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81429"/>
            <a:chOff x="0" y="0"/>
            <a:chExt cx="3381187" cy="2671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67178"/>
            </a:xfrm>
            <a:custGeom>
              <a:avLst/>
              <a:gdLst/>
              <a:ahLst/>
              <a:cxnLst/>
              <a:rect r="r" b="b" t="t" l="l"/>
              <a:pathLst>
                <a:path h="26717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27284"/>
                  </a:lnTo>
                  <a:cubicBezTo>
                    <a:pt x="3381187" y="249317"/>
                    <a:pt x="3363326" y="267178"/>
                    <a:pt x="3341294" y="267178"/>
                  </a:cubicBezTo>
                  <a:lnTo>
                    <a:pt x="39893" y="267178"/>
                  </a:lnTo>
                  <a:cubicBezTo>
                    <a:pt x="17861" y="267178"/>
                    <a:pt x="0" y="249317"/>
                    <a:pt x="0" y="22728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9575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971788" y="3850236"/>
            <a:ext cx="6344424" cy="5275711"/>
          </a:xfrm>
          <a:custGeom>
            <a:avLst/>
            <a:gdLst/>
            <a:ahLst/>
            <a:cxnLst/>
            <a:rect r="r" b="b" t="t" l="l"/>
            <a:pathLst>
              <a:path h="5275711" w="6344424">
                <a:moveTo>
                  <a:pt x="0" y="0"/>
                </a:moveTo>
                <a:lnTo>
                  <a:pt x="6344424" y="0"/>
                </a:lnTo>
                <a:lnTo>
                  <a:pt x="6344424" y="5275712"/>
                </a:lnTo>
                <a:lnTo>
                  <a:pt x="0" y="5275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4457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SWITCH CASE- REVISÃO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5809100"/>
            <a:chOff x="0" y="0"/>
            <a:chExt cx="3381187" cy="15814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581432"/>
            </a:xfrm>
            <a:custGeom>
              <a:avLst/>
              <a:gdLst/>
              <a:ahLst/>
              <a:cxnLst/>
              <a:rect r="r" b="b" t="t" l="l"/>
              <a:pathLst>
                <a:path h="158143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41538"/>
                  </a:lnTo>
                  <a:cubicBezTo>
                    <a:pt x="3381187" y="1563571"/>
                    <a:pt x="3363326" y="1581432"/>
                    <a:pt x="3341294" y="1581432"/>
                  </a:cubicBezTo>
                  <a:lnTo>
                    <a:pt x="39893" y="1581432"/>
                  </a:lnTo>
                  <a:cubicBezTo>
                    <a:pt x="17861" y="1581432"/>
                    <a:pt x="0" y="1563571"/>
                    <a:pt x="0" y="1541538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61000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Tanto o switch case quanto o elif possuem o mesmo propósito: criar uma estrutura que seja capaz de analisar vários casos e responder de forma diferente para cada um. Sempre é possível reescrever um deles utilizando o outro, porém é preciso analisar a situação e escolher o que melhore se encaixa para as necessidades do código.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27980"/>
            <a:ext cx="1828800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SWITCH CASE E ELIF- REVISÃO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2319189"/>
            <a:chOff x="0" y="0"/>
            <a:chExt cx="3381187" cy="6313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631361"/>
            </a:xfrm>
            <a:custGeom>
              <a:avLst/>
              <a:gdLst/>
              <a:ahLst/>
              <a:cxnLst/>
              <a:rect r="r" b="b" t="t" l="l"/>
              <a:pathLst>
                <a:path h="631361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591467"/>
                  </a:lnTo>
                  <a:cubicBezTo>
                    <a:pt x="3381187" y="613500"/>
                    <a:pt x="3363326" y="631361"/>
                    <a:pt x="3341294" y="631361"/>
                  </a:cubicBezTo>
                  <a:lnTo>
                    <a:pt x="39893" y="631361"/>
                  </a:lnTo>
                  <a:cubicBezTo>
                    <a:pt x="17861" y="631361"/>
                    <a:pt x="0" y="613500"/>
                    <a:pt x="0" y="59146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65993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83201" y="6457465"/>
            <a:ext cx="3721597" cy="2019142"/>
            <a:chOff x="0" y="0"/>
            <a:chExt cx="4962129" cy="269218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962129" cy="2692189"/>
              <a:chOff x="0" y="0"/>
              <a:chExt cx="769108" cy="41727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702616" y="752708"/>
              <a:ext cx="3968214" cy="12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47"/>
                </a:lnSpc>
                <a:spcBef>
                  <a:spcPct val="0"/>
                </a:spcBef>
              </a:pPr>
              <a:r>
                <a:rPr lang="en-US" b="true" sz="6039" spc="-362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9403466">
            <a:off x="7966982" y="5214473"/>
            <a:ext cx="2354036" cy="1592280"/>
          </a:xfrm>
          <a:custGeom>
            <a:avLst/>
            <a:gdLst/>
            <a:ahLst/>
            <a:cxnLst/>
            <a:rect r="r" b="b" t="t" l="l"/>
            <a:pathLst>
              <a:path h="1592280" w="2354036">
                <a:moveTo>
                  <a:pt x="0" y="0"/>
                </a:moveTo>
                <a:lnTo>
                  <a:pt x="2354036" y="0"/>
                </a:lnTo>
                <a:lnTo>
                  <a:pt x="2354036" y="1592280"/>
                </a:lnTo>
                <a:lnTo>
                  <a:pt x="0" y="159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3946" y="2550957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Utilizando o For, podemos repetir um bloco de código uma quantidade fixa de vezes.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84594" y="8581381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Bloco de Código</a:t>
            </a:r>
          </a:p>
        </p:txBody>
      </p:sp>
      <p:sp>
        <p:nvSpPr>
          <p:cNvPr name="TextBox 19" id="19"/>
          <p:cNvSpPr txBox="true"/>
          <p:nvPr/>
        </p:nvSpPr>
        <p:spPr>
          <a:xfrm rot="-1352662">
            <a:off x="6382718" y="4958187"/>
            <a:ext cx="2973917" cy="860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Repetindo n vezes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47589"/>
            <a:chOff x="0" y="0"/>
            <a:chExt cx="3381187" cy="2579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57965"/>
            </a:xfrm>
            <a:custGeom>
              <a:avLst/>
              <a:gdLst/>
              <a:ahLst/>
              <a:cxnLst/>
              <a:rect r="r" b="b" t="t" l="l"/>
              <a:pathLst>
                <a:path h="257965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18072"/>
                  </a:lnTo>
                  <a:cubicBezTo>
                    <a:pt x="3381187" y="240105"/>
                    <a:pt x="3363326" y="257965"/>
                    <a:pt x="3341294" y="257965"/>
                  </a:cubicBezTo>
                  <a:lnTo>
                    <a:pt x="39893" y="257965"/>
                  </a:lnTo>
                  <a:cubicBezTo>
                    <a:pt x="17861" y="257965"/>
                    <a:pt x="0" y="240105"/>
                    <a:pt x="0" y="2180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8654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028940" y="5143500"/>
            <a:ext cx="6230121" cy="3461178"/>
          </a:xfrm>
          <a:custGeom>
            <a:avLst/>
            <a:gdLst/>
            <a:ahLst/>
            <a:cxnLst/>
            <a:rect r="r" b="b" t="t" l="l"/>
            <a:pathLst>
              <a:path h="3461178" w="6230121">
                <a:moveTo>
                  <a:pt x="0" y="0"/>
                </a:moveTo>
                <a:lnTo>
                  <a:pt x="6230120" y="0"/>
                </a:lnTo>
                <a:lnTo>
                  <a:pt x="6230120" y="3461178"/>
                </a:lnTo>
                <a:lnTo>
                  <a:pt x="0" y="346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134716">
            <a:off x="5429947" y="3688199"/>
            <a:ext cx="880918" cy="2633179"/>
          </a:xfrm>
          <a:custGeom>
            <a:avLst/>
            <a:gdLst/>
            <a:ahLst/>
            <a:cxnLst/>
            <a:rect r="r" b="b" t="t" l="l"/>
            <a:pathLst>
              <a:path h="2633179" w="880918">
                <a:moveTo>
                  <a:pt x="0" y="0"/>
                </a:moveTo>
                <a:lnTo>
                  <a:pt x="880918" y="0"/>
                </a:lnTo>
                <a:lnTo>
                  <a:pt x="880918" y="2633179"/>
                </a:lnTo>
                <a:lnTo>
                  <a:pt x="0" y="26331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3508231">
            <a:off x="10448090" y="4991666"/>
            <a:ext cx="1259512" cy="3764847"/>
          </a:xfrm>
          <a:custGeom>
            <a:avLst/>
            <a:gdLst/>
            <a:ahLst/>
            <a:cxnLst/>
            <a:rect r="r" b="b" t="t" l="l"/>
            <a:pathLst>
              <a:path h="3764847" w="1259512">
                <a:moveTo>
                  <a:pt x="0" y="0"/>
                </a:moveTo>
                <a:lnTo>
                  <a:pt x="1259513" y="0"/>
                </a:lnTo>
                <a:lnTo>
                  <a:pt x="1259513" y="3764846"/>
                </a:lnTo>
                <a:lnTo>
                  <a:pt x="0" y="37648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251855">
            <a:off x="9625883" y="4252323"/>
            <a:ext cx="2121411" cy="758404"/>
          </a:xfrm>
          <a:custGeom>
            <a:avLst/>
            <a:gdLst/>
            <a:ahLst/>
            <a:cxnLst/>
            <a:rect r="r" b="b" t="t" l="l"/>
            <a:pathLst>
              <a:path h="758404" w="2121411">
                <a:moveTo>
                  <a:pt x="0" y="0"/>
                </a:moveTo>
                <a:lnTo>
                  <a:pt x="2121410" y="0"/>
                </a:lnTo>
                <a:lnTo>
                  <a:pt x="2121410" y="758404"/>
                </a:lnTo>
                <a:lnTo>
                  <a:pt x="0" y="7584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73592" y="5352914"/>
            <a:ext cx="2558822" cy="774044"/>
          </a:xfrm>
          <a:custGeom>
            <a:avLst/>
            <a:gdLst/>
            <a:ahLst/>
            <a:cxnLst/>
            <a:rect r="r" b="b" t="t" l="l"/>
            <a:pathLst>
              <a:path h="774044" w="2558822">
                <a:moveTo>
                  <a:pt x="0" y="0"/>
                </a:moveTo>
                <a:lnTo>
                  <a:pt x="2558822" y="0"/>
                </a:lnTo>
                <a:lnTo>
                  <a:pt x="2558822" y="774044"/>
                </a:lnTo>
                <a:lnTo>
                  <a:pt x="0" y="7740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33946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Relembrando como o </a:t>
            </a:r>
            <a:r>
              <a:rPr lang="en-US" b="true" sz="3981" spc="-238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funciona: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93988" y="4651438"/>
            <a:ext cx="2366759" cy="92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7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Variável de</a:t>
            </a:r>
          </a:p>
          <a:p>
            <a:pPr algn="ctr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Iteração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15828" y="7010702"/>
            <a:ext cx="1433173" cy="45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Início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58759" y="3627488"/>
            <a:ext cx="2793422" cy="92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7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Fim </a:t>
            </a:r>
          </a:p>
          <a:p>
            <a:pPr algn="ctr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(não incluso)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32414" y="5556586"/>
            <a:ext cx="1433173" cy="45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Passo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47589"/>
            <a:chOff x="0" y="0"/>
            <a:chExt cx="3381187" cy="2579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57965"/>
            </a:xfrm>
            <a:custGeom>
              <a:avLst/>
              <a:gdLst/>
              <a:ahLst/>
              <a:cxnLst/>
              <a:rect r="r" b="b" t="t" l="l"/>
              <a:pathLst>
                <a:path h="257965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18072"/>
                  </a:lnTo>
                  <a:cubicBezTo>
                    <a:pt x="3381187" y="240105"/>
                    <a:pt x="3363326" y="257965"/>
                    <a:pt x="3341294" y="257965"/>
                  </a:cubicBezTo>
                  <a:lnTo>
                    <a:pt x="39893" y="257965"/>
                  </a:lnTo>
                  <a:cubicBezTo>
                    <a:pt x="17861" y="257965"/>
                    <a:pt x="0" y="240105"/>
                    <a:pt x="0" y="2180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8654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028940" y="5143500"/>
            <a:ext cx="6230121" cy="3461178"/>
          </a:xfrm>
          <a:custGeom>
            <a:avLst/>
            <a:gdLst/>
            <a:ahLst/>
            <a:cxnLst/>
            <a:rect r="r" b="b" t="t" l="l"/>
            <a:pathLst>
              <a:path h="3461178" w="6230121">
                <a:moveTo>
                  <a:pt x="0" y="0"/>
                </a:moveTo>
                <a:lnTo>
                  <a:pt x="6230120" y="0"/>
                </a:lnTo>
                <a:lnTo>
                  <a:pt x="6230120" y="3461178"/>
                </a:lnTo>
                <a:lnTo>
                  <a:pt x="0" y="3461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55126" y="3772850"/>
            <a:ext cx="3957639" cy="2449490"/>
            <a:chOff x="0" y="0"/>
            <a:chExt cx="1077402" cy="6668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7402" cy="666833"/>
            </a:xfrm>
            <a:custGeom>
              <a:avLst/>
              <a:gdLst/>
              <a:ahLst/>
              <a:cxnLst/>
              <a:rect r="r" b="b" t="t" l="l"/>
              <a:pathLst>
                <a:path h="666833" w="1077402">
                  <a:moveTo>
                    <a:pt x="125197" y="0"/>
                  </a:moveTo>
                  <a:lnTo>
                    <a:pt x="952205" y="0"/>
                  </a:lnTo>
                  <a:cubicBezTo>
                    <a:pt x="1021349" y="0"/>
                    <a:pt x="1077402" y="56052"/>
                    <a:pt x="1077402" y="125197"/>
                  </a:cubicBezTo>
                  <a:lnTo>
                    <a:pt x="1077402" y="541637"/>
                  </a:lnTo>
                  <a:cubicBezTo>
                    <a:pt x="1077402" y="610781"/>
                    <a:pt x="1021349" y="666833"/>
                    <a:pt x="952205" y="666833"/>
                  </a:cubicBezTo>
                  <a:lnTo>
                    <a:pt x="125197" y="666833"/>
                  </a:lnTo>
                  <a:cubicBezTo>
                    <a:pt x="91992" y="666833"/>
                    <a:pt x="60148" y="653643"/>
                    <a:pt x="36669" y="630164"/>
                  </a:cubicBezTo>
                  <a:cubicBezTo>
                    <a:pt x="13190" y="606685"/>
                    <a:pt x="0" y="574841"/>
                    <a:pt x="0" y="541637"/>
                  </a:cubicBezTo>
                  <a:lnTo>
                    <a:pt x="0" y="125197"/>
                  </a:lnTo>
                  <a:cubicBezTo>
                    <a:pt x="0" y="91992"/>
                    <a:pt x="13190" y="60148"/>
                    <a:pt x="36669" y="36669"/>
                  </a:cubicBezTo>
                  <a:cubicBezTo>
                    <a:pt x="60148" y="13190"/>
                    <a:pt x="91992" y="0"/>
                    <a:pt x="1251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077402" cy="69540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54212" y="7043074"/>
            <a:ext cx="3957639" cy="2449490"/>
            <a:chOff x="0" y="0"/>
            <a:chExt cx="1077402" cy="6668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7402" cy="666833"/>
            </a:xfrm>
            <a:custGeom>
              <a:avLst/>
              <a:gdLst/>
              <a:ahLst/>
              <a:cxnLst/>
              <a:rect r="r" b="b" t="t" l="l"/>
              <a:pathLst>
                <a:path h="666833" w="1077402">
                  <a:moveTo>
                    <a:pt x="125197" y="0"/>
                  </a:moveTo>
                  <a:lnTo>
                    <a:pt x="952205" y="0"/>
                  </a:lnTo>
                  <a:cubicBezTo>
                    <a:pt x="1021349" y="0"/>
                    <a:pt x="1077402" y="56052"/>
                    <a:pt x="1077402" y="125197"/>
                  </a:cubicBezTo>
                  <a:lnTo>
                    <a:pt x="1077402" y="541637"/>
                  </a:lnTo>
                  <a:cubicBezTo>
                    <a:pt x="1077402" y="610781"/>
                    <a:pt x="1021349" y="666833"/>
                    <a:pt x="952205" y="666833"/>
                  </a:cubicBezTo>
                  <a:lnTo>
                    <a:pt x="125197" y="666833"/>
                  </a:lnTo>
                  <a:cubicBezTo>
                    <a:pt x="91992" y="666833"/>
                    <a:pt x="60148" y="653643"/>
                    <a:pt x="36669" y="630164"/>
                  </a:cubicBezTo>
                  <a:cubicBezTo>
                    <a:pt x="13190" y="606685"/>
                    <a:pt x="0" y="574841"/>
                    <a:pt x="0" y="541637"/>
                  </a:cubicBezTo>
                  <a:lnTo>
                    <a:pt x="0" y="125197"/>
                  </a:lnTo>
                  <a:cubicBezTo>
                    <a:pt x="0" y="91992"/>
                    <a:pt x="13190" y="60148"/>
                    <a:pt x="36669" y="36669"/>
                  </a:cubicBezTo>
                  <a:cubicBezTo>
                    <a:pt x="60148" y="13190"/>
                    <a:pt x="91992" y="0"/>
                    <a:pt x="1251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077402" cy="69540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980806" y="7065863"/>
            <a:ext cx="3973406" cy="1201955"/>
          </a:xfrm>
          <a:custGeom>
            <a:avLst/>
            <a:gdLst/>
            <a:ahLst/>
            <a:cxnLst/>
            <a:rect r="r" b="b" t="t" l="l"/>
            <a:pathLst>
              <a:path h="1201955" w="3973406">
                <a:moveTo>
                  <a:pt x="0" y="0"/>
                </a:moveTo>
                <a:lnTo>
                  <a:pt x="3973406" y="0"/>
                </a:lnTo>
                <a:lnTo>
                  <a:pt x="3973406" y="1201956"/>
                </a:lnTo>
                <a:lnTo>
                  <a:pt x="0" y="12019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3946" y="2550957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Relembrando como o </a:t>
            </a:r>
            <a:r>
              <a:rPr lang="en-US" b="true" sz="3981" spc="-238">
                <a:solidFill>
                  <a:srgbClr val="3777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funciona: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5126" y="4177264"/>
            <a:ext cx="3948897" cy="160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8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Nesse caso, o for vai acontecer de 1 a 3, com passo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62954" y="7435640"/>
            <a:ext cx="3948897" cy="160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8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 saída será imprimir i em cada iteração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47589"/>
            <a:chOff x="0" y="0"/>
            <a:chExt cx="3381187" cy="2579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57965"/>
            </a:xfrm>
            <a:custGeom>
              <a:avLst/>
              <a:gdLst/>
              <a:ahLst/>
              <a:cxnLst/>
              <a:rect r="r" b="b" t="t" l="l"/>
              <a:pathLst>
                <a:path h="257965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18072"/>
                  </a:lnTo>
                  <a:cubicBezTo>
                    <a:pt x="3381187" y="240105"/>
                    <a:pt x="3363326" y="257965"/>
                    <a:pt x="3341294" y="257965"/>
                  </a:cubicBezTo>
                  <a:lnTo>
                    <a:pt x="39893" y="257965"/>
                  </a:lnTo>
                  <a:cubicBezTo>
                    <a:pt x="17861" y="257965"/>
                    <a:pt x="0" y="240105"/>
                    <a:pt x="0" y="2180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8654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891989" y="3982702"/>
            <a:ext cx="8504022" cy="2529609"/>
          </a:xfrm>
          <a:custGeom>
            <a:avLst/>
            <a:gdLst/>
            <a:ahLst/>
            <a:cxnLst/>
            <a:rect r="r" b="b" t="t" l="l"/>
            <a:pathLst>
              <a:path h="2529609" w="8504022">
                <a:moveTo>
                  <a:pt x="0" y="0"/>
                </a:moveTo>
                <a:lnTo>
                  <a:pt x="8504022" y="0"/>
                </a:lnTo>
                <a:lnTo>
                  <a:pt x="8504022" y="2529608"/>
                </a:lnTo>
                <a:lnTo>
                  <a:pt x="0" y="2529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1232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561170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 Qual a saída do código a seguir?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947589"/>
            <a:chOff x="0" y="0"/>
            <a:chExt cx="3381187" cy="2579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257965"/>
            </a:xfrm>
            <a:custGeom>
              <a:avLst/>
              <a:gdLst/>
              <a:ahLst/>
              <a:cxnLst/>
              <a:rect r="r" b="b" t="t" l="l"/>
              <a:pathLst>
                <a:path h="257965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218072"/>
                  </a:lnTo>
                  <a:cubicBezTo>
                    <a:pt x="3381187" y="240105"/>
                    <a:pt x="3363326" y="257965"/>
                    <a:pt x="3341294" y="257965"/>
                  </a:cubicBezTo>
                  <a:lnTo>
                    <a:pt x="39893" y="257965"/>
                  </a:lnTo>
                  <a:cubicBezTo>
                    <a:pt x="17861" y="257965"/>
                    <a:pt x="0" y="240105"/>
                    <a:pt x="0" y="21807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28654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020443" y="3916880"/>
            <a:ext cx="4247114" cy="5209067"/>
          </a:xfrm>
          <a:custGeom>
            <a:avLst/>
            <a:gdLst/>
            <a:ahLst/>
            <a:cxnLst/>
            <a:rect r="r" b="b" t="t" l="l"/>
            <a:pathLst>
              <a:path h="5209067" w="4247114">
                <a:moveTo>
                  <a:pt x="0" y="0"/>
                </a:moveTo>
                <a:lnTo>
                  <a:pt x="4247114" y="0"/>
                </a:lnTo>
                <a:lnTo>
                  <a:pt x="4247114" y="5209068"/>
                </a:lnTo>
                <a:lnTo>
                  <a:pt x="0" y="520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615486" y="5933340"/>
            <a:ext cx="3957639" cy="2449490"/>
            <a:chOff x="0" y="0"/>
            <a:chExt cx="1077402" cy="6668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7402" cy="666833"/>
            </a:xfrm>
            <a:custGeom>
              <a:avLst/>
              <a:gdLst/>
              <a:ahLst/>
              <a:cxnLst/>
              <a:rect r="r" b="b" t="t" l="l"/>
              <a:pathLst>
                <a:path h="666833" w="1077402">
                  <a:moveTo>
                    <a:pt x="125197" y="0"/>
                  </a:moveTo>
                  <a:lnTo>
                    <a:pt x="952205" y="0"/>
                  </a:lnTo>
                  <a:cubicBezTo>
                    <a:pt x="1021349" y="0"/>
                    <a:pt x="1077402" y="56052"/>
                    <a:pt x="1077402" y="125197"/>
                  </a:cubicBezTo>
                  <a:lnTo>
                    <a:pt x="1077402" y="541637"/>
                  </a:lnTo>
                  <a:cubicBezTo>
                    <a:pt x="1077402" y="610781"/>
                    <a:pt x="1021349" y="666833"/>
                    <a:pt x="952205" y="666833"/>
                  </a:cubicBezTo>
                  <a:lnTo>
                    <a:pt x="125197" y="666833"/>
                  </a:lnTo>
                  <a:cubicBezTo>
                    <a:pt x="91992" y="666833"/>
                    <a:pt x="60148" y="653643"/>
                    <a:pt x="36669" y="630164"/>
                  </a:cubicBezTo>
                  <a:cubicBezTo>
                    <a:pt x="13190" y="606685"/>
                    <a:pt x="0" y="574841"/>
                    <a:pt x="0" y="541637"/>
                  </a:cubicBezTo>
                  <a:lnTo>
                    <a:pt x="0" y="125197"/>
                  </a:lnTo>
                  <a:cubicBezTo>
                    <a:pt x="0" y="91992"/>
                    <a:pt x="13190" y="60148"/>
                    <a:pt x="36669" y="36669"/>
                  </a:cubicBezTo>
                  <a:cubicBezTo>
                    <a:pt x="60148" y="13190"/>
                    <a:pt x="91992" y="0"/>
                    <a:pt x="1251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077402" cy="69540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224822">
            <a:off x="10901669" y="4226087"/>
            <a:ext cx="3540933" cy="1265884"/>
          </a:xfrm>
          <a:custGeom>
            <a:avLst/>
            <a:gdLst/>
            <a:ahLst/>
            <a:cxnLst/>
            <a:rect r="r" b="b" t="t" l="l"/>
            <a:pathLst>
              <a:path h="1265884" w="3540933">
                <a:moveTo>
                  <a:pt x="0" y="0"/>
                </a:moveTo>
                <a:lnTo>
                  <a:pt x="3540933" y="0"/>
                </a:lnTo>
                <a:lnTo>
                  <a:pt x="3540933" y="1265884"/>
                </a:lnTo>
                <a:lnTo>
                  <a:pt x="0" y="1265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44457" y="2561170"/>
            <a:ext cx="1159908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 Qual a saída do código a seguir?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24228" y="6325906"/>
            <a:ext cx="3948897" cy="160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8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Atenção ao valor de i e ao +2 dentro do print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118837"/>
            <a:ext cx="12420175" cy="1529467"/>
            <a:chOff x="0" y="0"/>
            <a:chExt cx="3381187" cy="4163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416372"/>
            </a:xfrm>
            <a:custGeom>
              <a:avLst/>
              <a:gdLst/>
              <a:ahLst/>
              <a:cxnLst/>
              <a:rect r="r" b="b" t="t" l="l"/>
              <a:pathLst>
                <a:path h="41637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376479"/>
                  </a:lnTo>
                  <a:cubicBezTo>
                    <a:pt x="3381187" y="398511"/>
                    <a:pt x="3363326" y="416372"/>
                    <a:pt x="3341294" y="416372"/>
                  </a:cubicBezTo>
                  <a:lnTo>
                    <a:pt x="39893" y="416372"/>
                  </a:lnTo>
                  <a:cubicBezTo>
                    <a:pt x="17861" y="416372"/>
                    <a:pt x="0" y="398511"/>
                    <a:pt x="0" y="37647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44494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933913" y="4191230"/>
          <a:ext cx="12532344" cy="4114800"/>
        </p:xfrm>
        <a:graphic>
          <a:graphicData uri="http://schemas.openxmlformats.org/drawingml/2006/table">
            <a:tbl>
              <a:tblPr/>
              <a:tblGrid>
                <a:gridCol w="6266172"/>
                <a:gridCol w="6266172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Iteração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2i+2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283496"/>
            <a:ext cx="115990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vamos analisar as 4 primeiras iterações do laço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118837"/>
            <a:ext cx="12420175" cy="1529467"/>
            <a:chOff x="0" y="0"/>
            <a:chExt cx="3381187" cy="4163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416372"/>
            </a:xfrm>
            <a:custGeom>
              <a:avLst/>
              <a:gdLst/>
              <a:ahLst/>
              <a:cxnLst/>
              <a:rect r="r" b="b" t="t" l="l"/>
              <a:pathLst>
                <a:path h="41637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376479"/>
                  </a:lnTo>
                  <a:cubicBezTo>
                    <a:pt x="3381187" y="398511"/>
                    <a:pt x="3363326" y="416372"/>
                    <a:pt x="3341294" y="416372"/>
                  </a:cubicBezTo>
                  <a:lnTo>
                    <a:pt x="39893" y="416372"/>
                  </a:lnTo>
                  <a:cubicBezTo>
                    <a:pt x="17861" y="416372"/>
                    <a:pt x="0" y="398511"/>
                    <a:pt x="0" y="37647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44494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933913" y="4191230"/>
          <a:ext cx="12532344" cy="4114800"/>
        </p:xfrm>
        <a:graphic>
          <a:graphicData uri="http://schemas.openxmlformats.org/drawingml/2006/table">
            <a:tbl>
              <a:tblPr/>
              <a:tblGrid>
                <a:gridCol w="4177448"/>
                <a:gridCol w="4177448"/>
                <a:gridCol w="4177448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Iteração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2i+2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283496"/>
            <a:ext cx="115990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vamos analisar as 4 primeiras iterações do laço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118837"/>
            <a:ext cx="12420175" cy="1529467"/>
            <a:chOff x="0" y="0"/>
            <a:chExt cx="3381187" cy="4163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416372"/>
            </a:xfrm>
            <a:custGeom>
              <a:avLst/>
              <a:gdLst/>
              <a:ahLst/>
              <a:cxnLst/>
              <a:rect r="r" b="b" t="t" l="l"/>
              <a:pathLst>
                <a:path h="41637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376479"/>
                  </a:lnTo>
                  <a:cubicBezTo>
                    <a:pt x="3381187" y="398511"/>
                    <a:pt x="3363326" y="416372"/>
                    <a:pt x="3341294" y="416372"/>
                  </a:cubicBezTo>
                  <a:lnTo>
                    <a:pt x="39893" y="416372"/>
                  </a:lnTo>
                  <a:cubicBezTo>
                    <a:pt x="17861" y="416372"/>
                    <a:pt x="0" y="398511"/>
                    <a:pt x="0" y="37647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44494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933913" y="4191230"/>
          <a:ext cx="12532344" cy="4114800"/>
        </p:xfrm>
        <a:graphic>
          <a:graphicData uri="http://schemas.openxmlformats.org/drawingml/2006/table">
            <a:tbl>
              <a:tblPr/>
              <a:tblGrid>
                <a:gridCol w="3133086"/>
                <a:gridCol w="3133086"/>
                <a:gridCol w="3133086"/>
                <a:gridCol w="3133086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Iteração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2i+2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283496"/>
            <a:ext cx="115990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vamos analisar as 4 primeiras iterações do laço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3988571"/>
            <a:chOff x="0" y="0"/>
            <a:chExt cx="3381187" cy="10858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085822"/>
            </a:xfrm>
            <a:custGeom>
              <a:avLst/>
              <a:gdLst/>
              <a:ahLst/>
              <a:cxnLst/>
              <a:rect r="r" b="b" t="t" l="l"/>
              <a:pathLst>
                <a:path h="108582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45929"/>
                  </a:lnTo>
                  <a:cubicBezTo>
                    <a:pt x="3381187" y="1067961"/>
                    <a:pt x="3363326" y="1085822"/>
                    <a:pt x="3341294" y="1085822"/>
                  </a:cubicBezTo>
                  <a:lnTo>
                    <a:pt x="39893" y="1085822"/>
                  </a:lnTo>
                  <a:cubicBezTo>
                    <a:pt x="17861" y="1085822"/>
                    <a:pt x="0" y="1067961"/>
                    <a:pt x="0" y="104592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11439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352189" y="6508336"/>
            <a:ext cx="5583623" cy="2749964"/>
          </a:xfrm>
          <a:custGeom>
            <a:avLst/>
            <a:gdLst/>
            <a:ahLst/>
            <a:cxnLst/>
            <a:rect r="r" b="b" t="t" l="l"/>
            <a:pathLst>
              <a:path h="2749964" w="5583623">
                <a:moveTo>
                  <a:pt x="0" y="0"/>
                </a:moveTo>
                <a:lnTo>
                  <a:pt x="5583622" y="0"/>
                </a:lnTo>
                <a:lnTo>
                  <a:pt x="5583622" y="2749964"/>
                </a:lnTo>
                <a:lnTo>
                  <a:pt x="0" y="2749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VARIÁVEIS-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550957"/>
            <a:ext cx="1159908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Em Python, para criar uma variável, basta usar uma palavra qualquer a atribuir um valor utilizando o sinal “=”.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 exemplo abaixo temos variáveis guardando nome, nota e idade de um aluno: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118837"/>
            <a:ext cx="12420175" cy="1529467"/>
            <a:chOff x="0" y="0"/>
            <a:chExt cx="3381187" cy="4163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416372"/>
            </a:xfrm>
            <a:custGeom>
              <a:avLst/>
              <a:gdLst/>
              <a:ahLst/>
              <a:cxnLst/>
              <a:rect r="r" b="b" t="t" l="l"/>
              <a:pathLst>
                <a:path h="41637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376479"/>
                  </a:lnTo>
                  <a:cubicBezTo>
                    <a:pt x="3381187" y="398511"/>
                    <a:pt x="3363326" y="416372"/>
                    <a:pt x="3341294" y="416372"/>
                  </a:cubicBezTo>
                  <a:lnTo>
                    <a:pt x="39893" y="416372"/>
                  </a:lnTo>
                  <a:cubicBezTo>
                    <a:pt x="17861" y="416372"/>
                    <a:pt x="0" y="398511"/>
                    <a:pt x="0" y="37647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44494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933913" y="4191230"/>
          <a:ext cx="12532344" cy="4114800"/>
        </p:xfrm>
        <a:graphic>
          <a:graphicData uri="http://schemas.openxmlformats.org/drawingml/2006/table">
            <a:tbl>
              <a:tblPr/>
              <a:tblGrid>
                <a:gridCol w="2506469"/>
                <a:gridCol w="2506469"/>
                <a:gridCol w="2506469"/>
                <a:gridCol w="2506469"/>
                <a:gridCol w="2506469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Iteração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2i+2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-1753628">
            <a:off x="14253514" y="5271896"/>
            <a:ext cx="2425486" cy="685200"/>
          </a:xfrm>
          <a:custGeom>
            <a:avLst/>
            <a:gdLst/>
            <a:ahLst/>
            <a:cxnLst/>
            <a:rect r="r" b="b" t="t" l="l"/>
            <a:pathLst>
              <a:path h="685200" w="2425486">
                <a:moveTo>
                  <a:pt x="0" y="0"/>
                </a:moveTo>
                <a:lnTo>
                  <a:pt x="2425485" y="0"/>
                </a:lnTo>
                <a:lnTo>
                  <a:pt x="2425485" y="685200"/>
                </a:lnTo>
                <a:lnTo>
                  <a:pt x="0" y="68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44457" y="2283496"/>
            <a:ext cx="115990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vamos analisar as 4 primeiras iterações do laço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5534803" y="3128152"/>
            <a:ext cx="2460344" cy="1595210"/>
            <a:chOff x="0" y="0"/>
            <a:chExt cx="1145455" cy="7426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5455" cy="742678"/>
            </a:xfrm>
            <a:custGeom>
              <a:avLst/>
              <a:gdLst/>
              <a:ahLst/>
              <a:cxnLst/>
              <a:rect r="r" b="b" t="t" l="l"/>
              <a:pathLst>
                <a:path h="742678" w="1145455">
                  <a:moveTo>
                    <a:pt x="201388" y="0"/>
                  </a:moveTo>
                  <a:lnTo>
                    <a:pt x="944068" y="0"/>
                  </a:lnTo>
                  <a:cubicBezTo>
                    <a:pt x="1055291" y="0"/>
                    <a:pt x="1145455" y="90164"/>
                    <a:pt x="1145455" y="201388"/>
                  </a:cubicBezTo>
                  <a:lnTo>
                    <a:pt x="1145455" y="541290"/>
                  </a:lnTo>
                  <a:cubicBezTo>
                    <a:pt x="1145455" y="652513"/>
                    <a:pt x="1055291" y="742678"/>
                    <a:pt x="944068" y="742678"/>
                  </a:cubicBezTo>
                  <a:lnTo>
                    <a:pt x="201388" y="742678"/>
                  </a:lnTo>
                  <a:cubicBezTo>
                    <a:pt x="90164" y="742678"/>
                    <a:pt x="0" y="652513"/>
                    <a:pt x="0" y="541290"/>
                  </a:cubicBezTo>
                  <a:lnTo>
                    <a:pt x="0" y="201388"/>
                  </a:lnTo>
                  <a:cubicBezTo>
                    <a:pt x="0" y="90164"/>
                    <a:pt x="90164" y="0"/>
                    <a:pt x="20138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145455" cy="77125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539915" y="3405782"/>
            <a:ext cx="2455232" cy="10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7"/>
              </a:lnSpc>
            </a:pPr>
            <a:r>
              <a:rPr lang="en-US" sz="1926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Lembrando que o</a:t>
            </a:r>
          </a:p>
          <a:p>
            <a:pPr algn="ctr">
              <a:lnSpc>
                <a:spcPts val="2697"/>
              </a:lnSpc>
            </a:pPr>
            <a:r>
              <a:rPr lang="en-US" sz="1926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 vai até o </a:t>
            </a:r>
          </a:p>
          <a:p>
            <a:pPr algn="ctr">
              <a:lnSpc>
                <a:spcPts val="2697"/>
              </a:lnSpc>
              <a:spcBef>
                <a:spcPct val="0"/>
              </a:spcBef>
            </a:pPr>
            <a:r>
              <a:rPr lang="en-US" sz="1926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final - 1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1900394"/>
            <a:ext cx="12420175" cy="2756087"/>
            <a:chOff x="0" y="0"/>
            <a:chExt cx="3381187" cy="7502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750299"/>
            </a:xfrm>
            <a:custGeom>
              <a:avLst/>
              <a:gdLst/>
              <a:ahLst/>
              <a:cxnLst/>
              <a:rect r="r" b="b" t="t" l="l"/>
              <a:pathLst>
                <a:path h="75029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710406"/>
                  </a:lnTo>
                  <a:cubicBezTo>
                    <a:pt x="3381187" y="732438"/>
                    <a:pt x="3363326" y="750299"/>
                    <a:pt x="3341294" y="750299"/>
                  </a:cubicBezTo>
                  <a:lnTo>
                    <a:pt x="39893" y="750299"/>
                  </a:lnTo>
                  <a:cubicBezTo>
                    <a:pt x="17861" y="750299"/>
                    <a:pt x="0" y="732438"/>
                    <a:pt x="0" y="710406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77887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05224" y="6456754"/>
            <a:ext cx="3721597" cy="2019142"/>
            <a:chOff x="0" y="0"/>
            <a:chExt cx="4962129" cy="269218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962129" cy="2692189"/>
              <a:chOff x="0" y="0"/>
              <a:chExt cx="769108" cy="41727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702616" y="752708"/>
              <a:ext cx="3968214" cy="12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47"/>
                </a:lnSpc>
                <a:spcBef>
                  <a:spcPct val="0"/>
                </a:spcBef>
              </a:pPr>
              <a:r>
                <a:rPr lang="en-US" b="true" sz="6039" spc="-362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Código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9403466">
            <a:off x="8189005" y="5213762"/>
            <a:ext cx="2354036" cy="1592280"/>
          </a:xfrm>
          <a:custGeom>
            <a:avLst/>
            <a:gdLst/>
            <a:ahLst/>
            <a:cxnLst/>
            <a:rect r="r" b="b" t="t" l="l"/>
            <a:pathLst>
              <a:path h="1592280" w="2354036">
                <a:moveTo>
                  <a:pt x="0" y="0"/>
                </a:moveTo>
                <a:lnTo>
                  <a:pt x="2354035" y="0"/>
                </a:lnTo>
                <a:lnTo>
                  <a:pt x="2354035" y="1592280"/>
                </a:lnTo>
                <a:lnTo>
                  <a:pt x="0" y="159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122568" y="6633154"/>
            <a:ext cx="2501304" cy="1513754"/>
            <a:chOff x="0" y="0"/>
            <a:chExt cx="3335072" cy="201833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335072" cy="2018338"/>
              <a:chOff x="0" y="0"/>
              <a:chExt cx="1060324" cy="64169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60324" cy="641693"/>
              </a:xfrm>
              <a:custGeom>
                <a:avLst/>
                <a:gdLst/>
                <a:ahLst/>
                <a:cxnLst/>
                <a:rect r="r" b="b" t="t" l="l"/>
                <a:pathLst>
                  <a:path h="641693" w="1060324">
                    <a:moveTo>
                      <a:pt x="145959" y="0"/>
                    </a:moveTo>
                    <a:lnTo>
                      <a:pt x="914365" y="0"/>
                    </a:lnTo>
                    <a:cubicBezTo>
                      <a:pt x="953076" y="0"/>
                      <a:pt x="990201" y="15378"/>
                      <a:pt x="1017574" y="42750"/>
                    </a:cubicBezTo>
                    <a:cubicBezTo>
                      <a:pt x="1044946" y="70123"/>
                      <a:pt x="1060324" y="107248"/>
                      <a:pt x="1060324" y="145959"/>
                    </a:cubicBezTo>
                    <a:lnTo>
                      <a:pt x="1060324" y="495734"/>
                    </a:lnTo>
                    <a:cubicBezTo>
                      <a:pt x="1060324" y="534445"/>
                      <a:pt x="1044946" y="571570"/>
                      <a:pt x="1017574" y="598943"/>
                    </a:cubicBezTo>
                    <a:cubicBezTo>
                      <a:pt x="990201" y="626315"/>
                      <a:pt x="953076" y="641693"/>
                      <a:pt x="914365" y="641693"/>
                    </a:cubicBezTo>
                    <a:lnTo>
                      <a:pt x="145959" y="641693"/>
                    </a:lnTo>
                    <a:cubicBezTo>
                      <a:pt x="107248" y="641693"/>
                      <a:pt x="70123" y="626315"/>
                      <a:pt x="42750" y="598943"/>
                    </a:cubicBezTo>
                    <a:cubicBezTo>
                      <a:pt x="15378" y="571570"/>
                      <a:pt x="0" y="534445"/>
                      <a:pt x="0" y="495734"/>
                    </a:cubicBezTo>
                    <a:lnTo>
                      <a:pt x="0" y="145959"/>
                    </a:lnTo>
                    <a:cubicBezTo>
                      <a:pt x="0" y="107248"/>
                      <a:pt x="15378" y="70123"/>
                      <a:pt x="42750" y="42750"/>
                    </a:cubicBezTo>
                    <a:cubicBezTo>
                      <a:pt x="70123" y="15378"/>
                      <a:pt x="107248" y="0"/>
                      <a:pt x="145959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1060324" cy="67026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72232" y="366955"/>
              <a:ext cx="2667057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73"/>
                </a:lnSpc>
                <a:spcBef>
                  <a:spcPct val="0"/>
                </a:spcBef>
              </a:pPr>
              <a:r>
                <a:rPr lang="en-US" b="true" sz="2144" spc="-128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i=&gt; 1º elemento da lista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01661" y="5241466"/>
            <a:ext cx="3957639" cy="1735292"/>
            <a:chOff x="0" y="0"/>
            <a:chExt cx="1077402" cy="4724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7402" cy="472405"/>
            </a:xfrm>
            <a:custGeom>
              <a:avLst/>
              <a:gdLst/>
              <a:ahLst/>
              <a:cxnLst/>
              <a:rect r="r" b="b" t="t" l="l"/>
              <a:pathLst>
                <a:path h="472405" w="1077402">
                  <a:moveTo>
                    <a:pt x="125197" y="0"/>
                  </a:moveTo>
                  <a:lnTo>
                    <a:pt x="952205" y="0"/>
                  </a:lnTo>
                  <a:cubicBezTo>
                    <a:pt x="1021349" y="0"/>
                    <a:pt x="1077402" y="56052"/>
                    <a:pt x="1077402" y="125197"/>
                  </a:cubicBezTo>
                  <a:lnTo>
                    <a:pt x="1077402" y="347208"/>
                  </a:lnTo>
                  <a:cubicBezTo>
                    <a:pt x="1077402" y="416352"/>
                    <a:pt x="1021349" y="472405"/>
                    <a:pt x="952205" y="472405"/>
                  </a:cubicBezTo>
                  <a:lnTo>
                    <a:pt x="125197" y="472405"/>
                  </a:lnTo>
                  <a:cubicBezTo>
                    <a:pt x="91992" y="472405"/>
                    <a:pt x="60148" y="459214"/>
                    <a:pt x="36669" y="435735"/>
                  </a:cubicBezTo>
                  <a:cubicBezTo>
                    <a:pt x="13190" y="412256"/>
                    <a:pt x="0" y="380412"/>
                    <a:pt x="0" y="347208"/>
                  </a:cubicBezTo>
                  <a:lnTo>
                    <a:pt x="0" y="125197"/>
                  </a:lnTo>
                  <a:cubicBezTo>
                    <a:pt x="0" y="91992"/>
                    <a:pt x="13190" y="60148"/>
                    <a:pt x="36669" y="36669"/>
                  </a:cubicBezTo>
                  <a:cubicBezTo>
                    <a:pt x="60148" y="13190"/>
                    <a:pt x="91992" y="0"/>
                    <a:pt x="1251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077402" cy="50098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5508734" y="6953823"/>
            <a:ext cx="1996490" cy="872416"/>
          </a:xfrm>
          <a:custGeom>
            <a:avLst/>
            <a:gdLst/>
            <a:ahLst/>
            <a:cxnLst/>
            <a:rect r="r" b="b" t="t" l="l"/>
            <a:pathLst>
              <a:path h="872416" w="1996490">
                <a:moveTo>
                  <a:pt x="0" y="0"/>
                </a:moveTo>
                <a:lnTo>
                  <a:pt x="1996490" y="0"/>
                </a:lnTo>
                <a:lnTo>
                  <a:pt x="1996490" y="872416"/>
                </a:lnTo>
                <a:lnTo>
                  <a:pt x="0" y="87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33946" y="2063939"/>
            <a:ext cx="11599086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vamos ver como o FOR funciona com strings e listas. Podemos usar o FOR para percorrer listas e strings e fazer operações.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06616" y="8580670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Bloco de Código</a:t>
            </a:r>
          </a:p>
        </p:txBody>
      </p:sp>
      <p:sp>
        <p:nvSpPr>
          <p:cNvPr name="TextBox 28" id="28"/>
          <p:cNvSpPr txBox="true"/>
          <p:nvPr/>
        </p:nvSpPr>
        <p:spPr>
          <a:xfrm rot="-1352662">
            <a:off x="6577960" y="4981864"/>
            <a:ext cx="2973917" cy="68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 =&gt; proximo elemento da lista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40187" y="5529123"/>
            <a:ext cx="3680587" cy="116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0"/>
              </a:lnSpc>
              <a:spcBef>
                <a:spcPct val="0"/>
              </a:spcBef>
            </a:pPr>
            <a:r>
              <a:rPr lang="en-US" sz="2236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 cada iteração, i passa a ser o próximo elemento da lista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1900394"/>
            <a:ext cx="12420175" cy="2192413"/>
            <a:chOff x="0" y="0"/>
            <a:chExt cx="3381187" cy="5968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596848"/>
            </a:xfrm>
            <a:custGeom>
              <a:avLst/>
              <a:gdLst/>
              <a:ahLst/>
              <a:cxnLst/>
              <a:rect r="r" b="b" t="t" l="l"/>
              <a:pathLst>
                <a:path h="59684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556955"/>
                  </a:lnTo>
                  <a:cubicBezTo>
                    <a:pt x="3381187" y="578987"/>
                    <a:pt x="3363326" y="596848"/>
                    <a:pt x="3341294" y="596848"/>
                  </a:cubicBezTo>
                  <a:lnTo>
                    <a:pt x="39893" y="596848"/>
                  </a:lnTo>
                  <a:cubicBezTo>
                    <a:pt x="17861" y="596848"/>
                    <a:pt x="0" y="578987"/>
                    <a:pt x="0" y="55695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62542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847046" y="4818406"/>
            <a:ext cx="8593908" cy="4814659"/>
          </a:xfrm>
          <a:custGeom>
            <a:avLst/>
            <a:gdLst/>
            <a:ahLst/>
            <a:cxnLst/>
            <a:rect r="r" b="b" t="t" l="l"/>
            <a:pathLst>
              <a:path h="4814659" w="8593908">
                <a:moveTo>
                  <a:pt x="0" y="0"/>
                </a:moveTo>
                <a:lnTo>
                  <a:pt x="8593908" y="0"/>
                </a:lnTo>
                <a:lnTo>
                  <a:pt x="8593908" y="4814660"/>
                </a:lnTo>
                <a:lnTo>
                  <a:pt x="0" y="4814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714448">
            <a:off x="9972219" y="3723382"/>
            <a:ext cx="2218979" cy="6632817"/>
          </a:xfrm>
          <a:custGeom>
            <a:avLst/>
            <a:gdLst/>
            <a:ahLst/>
            <a:cxnLst/>
            <a:rect r="r" b="b" t="t" l="l"/>
            <a:pathLst>
              <a:path h="6632817" w="2218979">
                <a:moveTo>
                  <a:pt x="0" y="0"/>
                </a:moveTo>
                <a:lnTo>
                  <a:pt x="2218979" y="0"/>
                </a:lnTo>
                <a:lnTo>
                  <a:pt x="2218979" y="6632817"/>
                </a:lnTo>
                <a:lnTo>
                  <a:pt x="0" y="6632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FOR- REVISÃO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33946" y="2063939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Neste exemplo, o código imprime cada elemento da lista. Em cada iteração, i tem o valor de um dos elementos da lista.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984952" y="4575191"/>
            <a:ext cx="3957639" cy="1956275"/>
            <a:chOff x="0" y="0"/>
            <a:chExt cx="1077402" cy="5325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7402" cy="532564"/>
            </a:xfrm>
            <a:custGeom>
              <a:avLst/>
              <a:gdLst/>
              <a:ahLst/>
              <a:cxnLst/>
              <a:rect r="r" b="b" t="t" l="l"/>
              <a:pathLst>
                <a:path h="532564" w="1077402">
                  <a:moveTo>
                    <a:pt x="125197" y="0"/>
                  </a:moveTo>
                  <a:lnTo>
                    <a:pt x="952205" y="0"/>
                  </a:lnTo>
                  <a:cubicBezTo>
                    <a:pt x="1021349" y="0"/>
                    <a:pt x="1077402" y="56052"/>
                    <a:pt x="1077402" y="125197"/>
                  </a:cubicBezTo>
                  <a:lnTo>
                    <a:pt x="1077402" y="407367"/>
                  </a:lnTo>
                  <a:cubicBezTo>
                    <a:pt x="1077402" y="476511"/>
                    <a:pt x="1021349" y="532564"/>
                    <a:pt x="952205" y="532564"/>
                  </a:cubicBezTo>
                  <a:lnTo>
                    <a:pt x="125197" y="532564"/>
                  </a:lnTo>
                  <a:cubicBezTo>
                    <a:pt x="91992" y="532564"/>
                    <a:pt x="60148" y="519373"/>
                    <a:pt x="36669" y="495894"/>
                  </a:cubicBezTo>
                  <a:cubicBezTo>
                    <a:pt x="13190" y="472416"/>
                    <a:pt x="0" y="440571"/>
                    <a:pt x="0" y="407367"/>
                  </a:cubicBezTo>
                  <a:lnTo>
                    <a:pt x="0" y="125197"/>
                  </a:lnTo>
                  <a:cubicBezTo>
                    <a:pt x="0" y="91992"/>
                    <a:pt x="13190" y="60148"/>
                    <a:pt x="36669" y="36669"/>
                  </a:cubicBezTo>
                  <a:cubicBezTo>
                    <a:pt x="60148" y="13190"/>
                    <a:pt x="91992" y="0"/>
                    <a:pt x="1251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077402" cy="56113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84952" y="4830596"/>
            <a:ext cx="3948897" cy="129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Percebam que não usamos mais o range() e sim a própria lista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6661" y="7015806"/>
            <a:ext cx="3323074" cy="1291239"/>
            <a:chOff x="0" y="0"/>
            <a:chExt cx="904652" cy="351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4652" cy="351518"/>
            </a:xfrm>
            <a:custGeom>
              <a:avLst/>
              <a:gdLst/>
              <a:ahLst/>
              <a:cxnLst/>
              <a:rect r="r" b="b" t="t" l="l"/>
              <a:pathLst>
                <a:path h="351518" w="904652">
                  <a:moveTo>
                    <a:pt x="149104" y="0"/>
                  </a:moveTo>
                  <a:lnTo>
                    <a:pt x="755548" y="0"/>
                  </a:lnTo>
                  <a:cubicBezTo>
                    <a:pt x="795093" y="0"/>
                    <a:pt x="833018" y="15709"/>
                    <a:pt x="860980" y="43671"/>
                  </a:cubicBezTo>
                  <a:cubicBezTo>
                    <a:pt x="888943" y="71634"/>
                    <a:pt x="904652" y="109559"/>
                    <a:pt x="904652" y="149104"/>
                  </a:cubicBezTo>
                  <a:lnTo>
                    <a:pt x="904652" y="202415"/>
                  </a:lnTo>
                  <a:cubicBezTo>
                    <a:pt x="904652" y="241959"/>
                    <a:pt x="888943" y="279885"/>
                    <a:pt x="860980" y="307847"/>
                  </a:cubicBezTo>
                  <a:cubicBezTo>
                    <a:pt x="833018" y="335809"/>
                    <a:pt x="795093" y="351518"/>
                    <a:pt x="755548" y="351518"/>
                  </a:cubicBezTo>
                  <a:lnTo>
                    <a:pt x="149104" y="351518"/>
                  </a:lnTo>
                  <a:cubicBezTo>
                    <a:pt x="109559" y="351518"/>
                    <a:pt x="71634" y="335809"/>
                    <a:pt x="43671" y="307847"/>
                  </a:cubicBezTo>
                  <a:cubicBezTo>
                    <a:pt x="15709" y="279885"/>
                    <a:pt x="0" y="241959"/>
                    <a:pt x="0" y="202415"/>
                  </a:cubicBezTo>
                  <a:lnTo>
                    <a:pt x="0" y="149104"/>
                  </a:lnTo>
                  <a:cubicBezTo>
                    <a:pt x="0" y="109559"/>
                    <a:pt x="15709" y="71634"/>
                    <a:pt x="43671" y="43671"/>
                  </a:cubicBezTo>
                  <a:cubicBezTo>
                    <a:pt x="71634" y="15709"/>
                    <a:pt x="109559" y="0"/>
                    <a:pt x="14910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04652" cy="3800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33913" y="2387413"/>
            <a:ext cx="12420175" cy="2319189"/>
            <a:chOff x="0" y="0"/>
            <a:chExt cx="3381187" cy="6313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81187" cy="631361"/>
            </a:xfrm>
            <a:custGeom>
              <a:avLst/>
              <a:gdLst/>
              <a:ahLst/>
              <a:cxnLst/>
              <a:rect r="r" b="b" t="t" l="l"/>
              <a:pathLst>
                <a:path h="631361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591467"/>
                  </a:lnTo>
                  <a:cubicBezTo>
                    <a:pt x="3381187" y="613500"/>
                    <a:pt x="3363326" y="631361"/>
                    <a:pt x="3341294" y="631361"/>
                  </a:cubicBezTo>
                  <a:lnTo>
                    <a:pt x="39893" y="631361"/>
                  </a:lnTo>
                  <a:cubicBezTo>
                    <a:pt x="17861" y="631361"/>
                    <a:pt x="0" y="613500"/>
                    <a:pt x="0" y="59146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381187" cy="65993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58630" y="6971110"/>
            <a:ext cx="2462340" cy="1335935"/>
            <a:chOff x="0" y="0"/>
            <a:chExt cx="3283119" cy="178124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283119" cy="1781247"/>
              <a:chOff x="0" y="0"/>
              <a:chExt cx="769108" cy="41727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69108" cy="417277"/>
              </a:xfrm>
              <a:custGeom>
                <a:avLst/>
                <a:gdLst/>
                <a:ahLst/>
                <a:cxnLst/>
                <a:rect r="r" b="b" t="t" l="l"/>
                <a:pathLst>
                  <a:path h="417277" w="769108">
                    <a:moveTo>
                      <a:pt x="201224" y="0"/>
                    </a:moveTo>
                    <a:lnTo>
                      <a:pt x="567884" y="0"/>
                    </a:lnTo>
                    <a:cubicBezTo>
                      <a:pt x="621252" y="0"/>
                      <a:pt x="672434" y="21200"/>
                      <a:pt x="710171" y="58937"/>
                    </a:cubicBezTo>
                    <a:cubicBezTo>
                      <a:pt x="747908" y="96674"/>
                      <a:pt x="769108" y="147856"/>
                      <a:pt x="769108" y="201224"/>
                    </a:cubicBezTo>
                    <a:lnTo>
                      <a:pt x="769108" y="216053"/>
                    </a:lnTo>
                    <a:cubicBezTo>
                      <a:pt x="769108" y="269421"/>
                      <a:pt x="747908" y="320603"/>
                      <a:pt x="710171" y="358340"/>
                    </a:cubicBezTo>
                    <a:cubicBezTo>
                      <a:pt x="672434" y="396077"/>
                      <a:pt x="621252" y="417277"/>
                      <a:pt x="567884" y="417277"/>
                    </a:cubicBezTo>
                    <a:lnTo>
                      <a:pt x="201224" y="417277"/>
                    </a:lnTo>
                    <a:cubicBezTo>
                      <a:pt x="147856" y="417277"/>
                      <a:pt x="96674" y="396077"/>
                      <a:pt x="58937" y="358340"/>
                    </a:cubicBezTo>
                    <a:cubicBezTo>
                      <a:pt x="21200" y="320603"/>
                      <a:pt x="0" y="269421"/>
                      <a:pt x="0" y="216053"/>
                    </a:cubicBezTo>
                    <a:lnTo>
                      <a:pt x="0" y="201224"/>
                    </a:lnTo>
                    <a:cubicBezTo>
                      <a:pt x="0" y="147856"/>
                      <a:pt x="21200" y="96674"/>
                      <a:pt x="58937" y="58937"/>
                    </a:cubicBezTo>
                    <a:cubicBezTo>
                      <a:pt x="96674" y="21200"/>
                      <a:pt x="147856" y="0"/>
                      <a:pt x="201224" y="0"/>
                    </a:cubicBezTo>
                    <a:close/>
                  </a:path>
                </a:pathLst>
              </a:custGeom>
              <a:solidFill>
                <a:srgbClr val="5DADD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769108" cy="4458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64876" y="498018"/>
              <a:ext cx="2625510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5"/>
                </a:lnSpc>
                <a:spcBef>
                  <a:spcPct val="0"/>
                </a:spcBef>
              </a:pPr>
              <a:r>
                <a:rPr lang="en-US" b="true" sz="3995" spc="-23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Função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33946" y="2550957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função é um tipo de recurso que pega informações e devolve para nós uma outra informação.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80923" y="7339040"/>
            <a:ext cx="3118812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“Bom dia!”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678295" y="6999466"/>
            <a:ext cx="5633044" cy="1279224"/>
            <a:chOff x="0" y="0"/>
            <a:chExt cx="7510725" cy="170563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7235951" cy="1705632"/>
              <a:chOff x="0" y="0"/>
              <a:chExt cx="1477401" cy="348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77401" cy="348248"/>
              </a:xfrm>
              <a:custGeom>
                <a:avLst/>
                <a:gdLst/>
                <a:ahLst/>
                <a:cxnLst/>
                <a:rect r="r" b="b" t="t" l="l"/>
                <a:pathLst>
                  <a:path h="348248" w="1477401">
                    <a:moveTo>
                      <a:pt x="91300" y="0"/>
                    </a:moveTo>
                    <a:lnTo>
                      <a:pt x="1386101" y="0"/>
                    </a:lnTo>
                    <a:cubicBezTo>
                      <a:pt x="1436525" y="0"/>
                      <a:pt x="1477401" y="40876"/>
                      <a:pt x="1477401" y="91300"/>
                    </a:cubicBezTo>
                    <a:lnTo>
                      <a:pt x="1477401" y="256947"/>
                    </a:lnTo>
                    <a:cubicBezTo>
                      <a:pt x="1477401" y="307371"/>
                      <a:pt x="1436525" y="348248"/>
                      <a:pt x="1386101" y="348248"/>
                    </a:cubicBezTo>
                    <a:lnTo>
                      <a:pt x="91300" y="348248"/>
                    </a:lnTo>
                    <a:cubicBezTo>
                      <a:pt x="40876" y="348248"/>
                      <a:pt x="0" y="307371"/>
                      <a:pt x="0" y="256947"/>
                    </a:cubicBezTo>
                    <a:lnTo>
                      <a:pt x="0" y="91300"/>
                    </a:lnTo>
                    <a:cubicBezTo>
                      <a:pt x="0" y="40876"/>
                      <a:pt x="40876" y="0"/>
                      <a:pt x="9130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8575"/>
                <a:ext cx="1477401" cy="37682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364940" y="452766"/>
              <a:ext cx="7145786" cy="80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77"/>
                </a:lnSpc>
                <a:spcBef>
                  <a:spcPct val="0"/>
                </a:spcBef>
              </a:pPr>
              <a:r>
                <a:rPr lang="en-US" b="true" sz="3981" spc="-238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“Bom dia! Alunos!”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5299735" y="7639078"/>
            <a:ext cx="145889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9220970" y="7639078"/>
            <a:ext cx="1457325" cy="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8" id="28"/>
          <p:cNvSpPr txBox="true"/>
          <p:nvPr/>
        </p:nvSpPr>
        <p:spPr>
          <a:xfrm rot="0">
            <a:off x="2180923" y="5516227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Entrada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35411" y="5516227"/>
            <a:ext cx="311881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Informações de Saída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71531"/>
            <a:ext cx="7251365" cy="4844030"/>
          </a:xfrm>
          <a:custGeom>
            <a:avLst/>
            <a:gdLst/>
            <a:ahLst/>
            <a:cxnLst/>
            <a:rect r="r" b="b" t="t" l="l"/>
            <a:pathLst>
              <a:path h="4844030" w="7251365">
                <a:moveTo>
                  <a:pt x="0" y="0"/>
                </a:moveTo>
                <a:lnTo>
                  <a:pt x="7251365" y="0"/>
                </a:lnTo>
                <a:lnTo>
                  <a:pt x="7251365" y="4844029"/>
                </a:lnTo>
                <a:lnTo>
                  <a:pt x="0" y="484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34781" y="2266402"/>
            <a:ext cx="5843144" cy="2877098"/>
            <a:chOff x="0" y="0"/>
            <a:chExt cx="1590699" cy="783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0700" cy="783242"/>
            </a:xfrm>
            <a:custGeom>
              <a:avLst/>
              <a:gdLst/>
              <a:ahLst/>
              <a:cxnLst/>
              <a:rect r="r" b="b" t="t" l="l"/>
              <a:pathLst>
                <a:path h="783242" w="1590700">
                  <a:moveTo>
                    <a:pt x="84797" y="0"/>
                  </a:moveTo>
                  <a:lnTo>
                    <a:pt x="1505902" y="0"/>
                  </a:lnTo>
                  <a:cubicBezTo>
                    <a:pt x="1528392" y="0"/>
                    <a:pt x="1549960" y="8934"/>
                    <a:pt x="1565863" y="24837"/>
                  </a:cubicBezTo>
                  <a:cubicBezTo>
                    <a:pt x="1581766" y="40739"/>
                    <a:pt x="1590700" y="62308"/>
                    <a:pt x="1590700" y="84797"/>
                  </a:cubicBezTo>
                  <a:lnTo>
                    <a:pt x="1590700" y="698445"/>
                  </a:lnTo>
                  <a:cubicBezTo>
                    <a:pt x="1590700" y="745277"/>
                    <a:pt x="1552734" y="783242"/>
                    <a:pt x="1505902" y="783242"/>
                  </a:cubicBezTo>
                  <a:lnTo>
                    <a:pt x="84797" y="783242"/>
                  </a:lnTo>
                  <a:cubicBezTo>
                    <a:pt x="37965" y="783242"/>
                    <a:pt x="0" y="745277"/>
                    <a:pt x="0" y="698445"/>
                  </a:cubicBezTo>
                  <a:lnTo>
                    <a:pt x="0" y="84797"/>
                  </a:lnTo>
                  <a:cubicBezTo>
                    <a:pt x="0" y="37965"/>
                    <a:pt x="37965" y="0"/>
                    <a:pt x="847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90699" cy="8118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797" y="2459136"/>
            <a:ext cx="544311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linguagem de programação Python, as funções tem uma estrutura especial.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6677892" y="3118075"/>
            <a:ext cx="4125597" cy="2570091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234781" y="5435110"/>
            <a:ext cx="5443111" cy="2801094"/>
            <a:chOff x="0" y="0"/>
            <a:chExt cx="1700148" cy="8749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00148" cy="874917"/>
            </a:xfrm>
            <a:custGeom>
              <a:avLst/>
              <a:gdLst/>
              <a:ahLst/>
              <a:cxnLst/>
              <a:rect r="r" b="b" t="t" l="l"/>
              <a:pathLst>
                <a:path h="874917" w="1700148">
                  <a:moveTo>
                    <a:pt x="91029" y="0"/>
                  </a:moveTo>
                  <a:lnTo>
                    <a:pt x="1609118" y="0"/>
                  </a:lnTo>
                  <a:cubicBezTo>
                    <a:pt x="1633261" y="0"/>
                    <a:pt x="1656414" y="9591"/>
                    <a:pt x="1673486" y="26662"/>
                  </a:cubicBezTo>
                  <a:cubicBezTo>
                    <a:pt x="1690557" y="43733"/>
                    <a:pt x="1700148" y="66887"/>
                    <a:pt x="1700148" y="91029"/>
                  </a:cubicBezTo>
                  <a:lnTo>
                    <a:pt x="1700148" y="783888"/>
                  </a:lnTo>
                  <a:cubicBezTo>
                    <a:pt x="1700148" y="834162"/>
                    <a:pt x="1659392" y="874917"/>
                    <a:pt x="1609118" y="874917"/>
                  </a:cubicBezTo>
                  <a:lnTo>
                    <a:pt x="91029" y="874917"/>
                  </a:lnTo>
                  <a:cubicBezTo>
                    <a:pt x="40755" y="874917"/>
                    <a:pt x="0" y="834162"/>
                    <a:pt x="0" y="783888"/>
                  </a:cubicBezTo>
                  <a:lnTo>
                    <a:pt x="0" y="91029"/>
                  </a:lnTo>
                  <a:cubicBezTo>
                    <a:pt x="0" y="40755"/>
                    <a:pt x="40755" y="0"/>
                    <a:pt x="91029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700148" cy="90349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7149" y="5688165"/>
            <a:ext cx="4901830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def: diz para o computador que estamos iniciando uma função.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10031625" y="3118075"/>
            <a:ext cx="2738058" cy="5341971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4202242" y="8460045"/>
            <a:ext cx="11658766" cy="1596509"/>
            <a:chOff x="0" y="0"/>
            <a:chExt cx="3641598" cy="4986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641598" cy="498667"/>
            </a:xfrm>
            <a:custGeom>
              <a:avLst/>
              <a:gdLst/>
              <a:ahLst/>
              <a:cxnLst/>
              <a:rect r="r" b="b" t="t" l="l"/>
              <a:pathLst>
                <a:path h="498667" w="3641598">
                  <a:moveTo>
                    <a:pt x="42499" y="0"/>
                  </a:moveTo>
                  <a:lnTo>
                    <a:pt x="3599099" y="0"/>
                  </a:lnTo>
                  <a:cubicBezTo>
                    <a:pt x="3622570" y="0"/>
                    <a:pt x="3641598" y="19027"/>
                    <a:pt x="3641598" y="42499"/>
                  </a:cubicBezTo>
                  <a:lnTo>
                    <a:pt x="3641598" y="456169"/>
                  </a:lnTo>
                  <a:cubicBezTo>
                    <a:pt x="3641598" y="467440"/>
                    <a:pt x="3637120" y="478250"/>
                    <a:pt x="3629150" y="486220"/>
                  </a:cubicBezTo>
                  <a:cubicBezTo>
                    <a:pt x="3621180" y="494190"/>
                    <a:pt x="3610370" y="498667"/>
                    <a:pt x="3599099" y="498667"/>
                  </a:cubicBezTo>
                  <a:lnTo>
                    <a:pt x="42499" y="498667"/>
                  </a:lnTo>
                  <a:cubicBezTo>
                    <a:pt x="31227" y="498667"/>
                    <a:pt x="20418" y="494190"/>
                    <a:pt x="12448" y="486220"/>
                  </a:cubicBezTo>
                  <a:cubicBezTo>
                    <a:pt x="4478" y="478250"/>
                    <a:pt x="0" y="467440"/>
                    <a:pt x="0" y="456169"/>
                  </a:cubicBezTo>
                  <a:lnTo>
                    <a:pt x="0" y="42499"/>
                  </a:lnTo>
                  <a:cubicBezTo>
                    <a:pt x="0" y="19027"/>
                    <a:pt x="19027" y="0"/>
                    <a:pt x="42499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641598" cy="52724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576742" y="8603522"/>
            <a:ext cx="1157522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nome da função: pode ser qualquer nome, assim como a variavel.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71531"/>
            <a:ext cx="7251365" cy="4844030"/>
          </a:xfrm>
          <a:custGeom>
            <a:avLst/>
            <a:gdLst/>
            <a:ahLst/>
            <a:cxnLst/>
            <a:rect r="r" b="b" t="t" l="l"/>
            <a:pathLst>
              <a:path h="4844030" w="7251365">
                <a:moveTo>
                  <a:pt x="0" y="0"/>
                </a:moveTo>
                <a:lnTo>
                  <a:pt x="7251365" y="0"/>
                </a:lnTo>
                <a:lnTo>
                  <a:pt x="7251365" y="4844029"/>
                </a:lnTo>
                <a:lnTo>
                  <a:pt x="0" y="484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34781" y="2266402"/>
            <a:ext cx="5843144" cy="2877098"/>
            <a:chOff x="0" y="0"/>
            <a:chExt cx="1590699" cy="783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0700" cy="783242"/>
            </a:xfrm>
            <a:custGeom>
              <a:avLst/>
              <a:gdLst/>
              <a:ahLst/>
              <a:cxnLst/>
              <a:rect r="r" b="b" t="t" l="l"/>
              <a:pathLst>
                <a:path h="783242" w="1590700">
                  <a:moveTo>
                    <a:pt x="84797" y="0"/>
                  </a:moveTo>
                  <a:lnTo>
                    <a:pt x="1505902" y="0"/>
                  </a:lnTo>
                  <a:cubicBezTo>
                    <a:pt x="1528392" y="0"/>
                    <a:pt x="1549960" y="8934"/>
                    <a:pt x="1565863" y="24837"/>
                  </a:cubicBezTo>
                  <a:cubicBezTo>
                    <a:pt x="1581766" y="40739"/>
                    <a:pt x="1590700" y="62308"/>
                    <a:pt x="1590700" y="84797"/>
                  </a:cubicBezTo>
                  <a:lnTo>
                    <a:pt x="1590700" y="698445"/>
                  </a:lnTo>
                  <a:cubicBezTo>
                    <a:pt x="1590700" y="745277"/>
                    <a:pt x="1552734" y="783242"/>
                    <a:pt x="1505902" y="783242"/>
                  </a:cubicBezTo>
                  <a:lnTo>
                    <a:pt x="84797" y="783242"/>
                  </a:lnTo>
                  <a:cubicBezTo>
                    <a:pt x="37965" y="783242"/>
                    <a:pt x="0" y="745277"/>
                    <a:pt x="0" y="698445"/>
                  </a:cubicBezTo>
                  <a:lnTo>
                    <a:pt x="0" y="84797"/>
                  </a:lnTo>
                  <a:cubicBezTo>
                    <a:pt x="0" y="37965"/>
                    <a:pt x="37965" y="0"/>
                    <a:pt x="847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90699" cy="8118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797" y="2459136"/>
            <a:ext cx="544311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linguagem de programação Python, as funções tem uma estrutura especial.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8195668" y="3166258"/>
            <a:ext cx="5932474" cy="4081857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234781" y="5262318"/>
            <a:ext cx="6960887" cy="3971594"/>
            <a:chOff x="0" y="0"/>
            <a:chExt cx="2174223" cy="12405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74223" cy="1240522"/>
            </a:xfrm>
            <a:custGeom>
              <a:avLst/>
              <a:gdLst/>
              <a:ahLst/>
              <a:cxnLst/>
              <a:rect r="r" b="b" t="t" l="l"/>
              <a:pathLst>
                <a:path h="1240522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1169341"/>
                  </a:lnTo>
                  <a:cubicBezTo>
                    <a:pt x="2174223" y="1188219"/>
                    <a:pt x="2166723" y="1206324"/>
                    <a:pt x="2153374" y="1219673"/>
                  </a:cubicBezTo>
                  <a:cubicBezTo>
                    <a:pt x="2140025" y="1233022"/>
                    <a:pt x="2121920" y="1240522"/>
                    <a:pt x="2103042" y="1240522"/>
                  </a:cubicBezTo>
                  <a:lnTo>
                    <a:pt x="71181" y="1240522"/>
                  </a:lnTo>
                  <a:cubicBezTo>
                    <a:pt x="52303" y="1240522"/>
                    <a:pt x="34197" y="1233022"/>
                    <a:pt x="20848" y="1219673"/>
                  </a:cubicBezTo>
                  <a:cubicBezTo>
                    <a:pt x="7499" y="1206324"/>
                    <a:pt x="0" y="1188219"/>
                    <a:pt x="0" y="1169341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174223" cy="126909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7149" y="5515373"/>
            <a:ext cx="649188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parâmetros: são as informações de entrada da função que serão guardados em variáveis, neste caso chamada numero.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638022" y="7890286"/>
            <a:ext cx="8986450" cy="1596509"/>
            <a:chOff x="0" y="0"/>
            <a:chExt cx="2806904" cy="4986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06904" cy="498667"/>
            </a:xfrm>
            <a:custGeom>
              <a:avLst/>
              <a:gdLst/>
              <a:ahLst/>
              <a:cxnLst/>
              <a:rect r="r" b="b" t="t" l="l"/>
              <a:pathLst>
                <a:path h="498667" w="2806904">
                  <a:moveTo>
                    <a:pt x="55137" y="0"/>
                  </a:moveTo>
                  <a:lnTo>
                    <a:pt x="2751767" y="0"/>
                  </a:lnTo>
                  <a:cubicBezTo>
                    <a:pt x="2782219" y="0"/>
                    <a:pt x="2806904" y="24686"/>
                    <a:pt x="2806904" y="55137"/>
                  </a:cubicBezTo>
                  <a:lnTo>
                    <a:pt x="2806904" y="443531"/>
                  </a:lnTo>
                  <a:cubicBezTo>
                    <a:pt x="2806904" y="473982"/>
                    <a:pt x="2782219" y="498667"/>
                    <a:pt x="2751767" y="498667"/>
                  </a:cubicBezTo>
                  <a:lnTo>
                    <a:pt x="55137" y="498667"/>
                  </a:lnTo>
                  <a:cubicBezTo>
                    <a:pt x="24686" y="498667"/>
                    <a:pt x="0" y="473982"/>
                    <a:pt x="0" y="443531"/>
                  </a:cubicBezTo>
                  <a:lnTo>
                    <a:pt x="0" y="55137"/>
                  </a:lnTo>
                  <a:cubicBezTo>
                    <a:pt x="0" y="24686"/>
                    <a:pt x="24686" y="0"/>
                    <a:pt x="55137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806904" cy="52724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012523" y="8033762"/>
            <a:ext cx="8611949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IMPORTANTE: Note a identação que forma o “bloco” da função.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71531"/>
            <a:ext cx="7251365" cy="4844030"/>
          </a:xfrm>
          <a:custGeom>
            <a:avLst/>
            <a:gdLst/>
            <a:ahLst/>
            <a:cxnLst/>
            <a:rect r="r" b="b" t="t" l="l"/>
            <a:pathLst>
              <a:path h="4844030" w="7251365">
                <a:moveTo>
                  <a:pt x="0" y="0"/>
                </a:moveTo>
                <a:lnTo>
                  <a:pt x="7251365" y="0"/>
                </a:lnTo>
                <a:lnTo>
                  <a:pt x="7251365" y="4844029"/>
                </a:lnTo>
                <a:lnTo>
                  <a:pt x="0" y="4844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34781" y="2266402"/>
            <a:ext cx="5843144" cy="2877098"/>
            <a:chOff x="0" y="0"/>
            <a:chExt cx="1590699" cy="783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90700" cy="783242"/>
            </a:xfrm>
            <a:custGeom>
              <a:avLst/>
              <a:gdLst/>
              <a:ahLst/>
              <a:cxnLst/>
              <a:rect r="r" b="b" t="t" l="l"/>
              <a:pathLst>
                <a:path h="783242" w="1590700">
                  <a:moveTo>
                    <a:pt x="84797" y="0"/>
                  </a:moveTo>
                  <a:lnTo>
                    <a:pt x="1505902" y="0"/>
                  </a:lnTo>
                  <a:cubicBezTo>
                    <a:pt x="1528392" y="0"/>
                    <a:pt x="1549960" y="8934"/>
                    <a:pt x="1565863" y="24837"/>
                  </a:cubicBezTo>
                  <a:cubicBezTo>
                    <a:pt x="1581766" y="40739"/>
                    <a:pt x="1590700" y="62308"/>
                    <a:pt x="1590700" y="84797"/>
                  </a:cubicBezTo>
                  <a:lnTo>
                    <a:pt x="1590700" y="698445"/>
                  </a:lnTo>
                  <a:cubicBezTo>
                    <a:pt x="1590700" y="745277"/>
                    <a:pt x="1552734" y="783242"/>
                    <a:pt x="1505902" y="783242"/>
                  </a:cubicBezTo>
                  <a:lnTo>
                    <a:pt x="84797" y="783242"/>
                  </a:lnTo>
                  <a:cubicBezTo>
                    <a:pt x="37965" y="783242"/>
                    <a:pt x="0" y="745277"/>
                    <a:pt x="0" y="698445"/>
                  </a:cubicBezTo>
                  <a:lnTo>
                    <a:pt x="0" y="84797"/>
                  </a:lnTo>
                  <a:cubicBezTo>
                    <a:pt x="0" y="37965"/>
                    <a:pt x="37965" y="0"/>
                    <a:pt x="847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90699" cy="81181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8195668" y="3704951"/>
            <a:ext cx="3137838" cy="2943089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234781" y="5262318"/>
            <a:ext cx="6960887" cy="2771444"/>
            <a:chOff x="0" y="0"/>
            <a:chExt cx="2174223" cy="8656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4223" cy="865656"/>
            </a:xfrm>
            <a:custGeom>
              <a:avLst/>
              <a:gdLst/>
              <a:ahLst/>
              <a:cxnLst/>
              <a:rect r="r" b="b" t="t" l="l"/>
              <a:pathLst>
                <a:path h="865656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794475"/>
                  </a:lnTo>
                  <a:cubicBezTo>
                    <a:pt x="2174223" y="813354"/>
                    <a:pt x="2166723" y="831459"/>
                    <a:pt x="2153374" y="844808"/>
                  </a:cubicBezTo>
                  <a:cubicBezTo>
                    <a:pt x="2140025" y="858157"/>
                    <a:pt x="2121920" y="865656"/>
                    <a:pt x="2103042" y="865656"/>
                  </a:cubicBezTo>
                  <a:lnTo>
                    <a:pt x="71181" y="865656"/>
                  </a:lnTo>
                  <a:cubicBezTo>
                    <a:pt x="52303" y="865656"/>
                    <a:pt x="34197" y="858157"/>
                    <a:pt x="20848" y="844808"/>
                  </a:cubicBezTo>
                  <a:cubicBezTo>
                    <a:pt x="7499" y="831459"/>
                    <a:pt x="0" y="813354"/>
                    <a:pt x="0" y="79447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74223" cy="8942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96934" y="8148062"/>
            <a:ext cx="14503446" cy="1596509"/>
            <a:chOff x="0" y="0"/>
            <a:chExt cx="4530130" cy="4986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30130" cy="498667"/>
            </a:xfrm>
            <a:custGeom>
              <a:avLst/>
              <a:gdLst/>
              <a:ahLst/>
              <a:cxnLst/>
              <a:rect r="r" b="b" t="t" l="l"/>
              <a:pathLst>
                <a:path h="498667" w="4530130">
                  <a:moveTo>
                    <a:pt x="34163" y="0"/>
                  </a:moveTo>
                  <a:lnTo>
                    <a:pt x="4495967" y="0"/>
                  </a:lnTo>
                  <a:cubicBezTo>
                    <a:pt x="4514834" y="0"/>
                    <a:pt x="4530130" y="15295"/>
                    <a:pt x="4530130" y="34163"/>
                  </a:cubicBezTo>
                  <a:lnTo>
                    <a:pt x="4530130" y="464504"/>
                  </a:lnTo>
                  <a:cubicBezTo>
                    <a:pt x="4530130" y="483372"/>
                    <a:pt x="4514834" y="498667"/>
                    <a:pt x="4495967" y="498667"/>
                  </a:cubicBezTo>
                  <a:lnTo>
                    <a:pt x="34163" y="498667"/>
                  </a:lnTo>
                  <a:cubicBezTo>
                    <a:pt x="25102" y="498667"/>
                    <a:pt x="16413" y="495068"/>
                    <a:pt x="10006" y="488661"/>
                  </a:cubicBezTo>
                  <a:cubicBezTo>
                    <a:pt x="3599" y="482254"/>
                    <a:pt x="0" y="473565"/>
                    <a:pt x="0" y="464504"/>
                  </a:cubicBezTo>
                  <a:lnTo>
                    <a:pt x="0" y="34163"/>
                  </a:lnTo>
                  <a:cubicBezTo>
                    <a:pt x="0" y="15295"/>
                    <a:pt x="15295" y="0"/>
                    <a:pt x="34163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530130" cy="52724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4797" y="2459136"/>
            <a:ext cx="544311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linguagem de programação Python, as funções tem uma estrutura especial.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7149" y="5515373"/>
            <a:ext cx="6491881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return: diz para o código que ele vai devolver uma informação de saída.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15985" y="8346242"/>
            <a:ext cx="1378786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OBS: Note que chamamos a função e pedidos para que ela some 11 com 1. Logo, a função retorna 12.</a:t>
            </a:r>
          </a:p>
        </p:txBody>
      </p:sp>
      <p:sp>
        <p:nvSpPr>
          <p:cNvPr name="AutoShape 22" id="22"/>
          <p:cNvSpPr/>
          <p:nvPr/>
        </p:nvSpPr>
        <p:spPr>
          <a:xfrm flipH="true">
            <a:off x="10509918" y="5143500"/>
            <a:ext cx="373696" cy="2772173"/>
          </a:xfrm>
          <a:prstGeom prst="line">
            <a:avLst/>
          </a:prstGeom>
          <a:ln cap="flat" w="104775">
            <a:solidFill>
              <a:srgbClr val="FFFFFF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2266402"/>
            <a:ext cx="6960887" cy="2327143"/>
            <a:chOff x="0" y="0"/>
            <a:chExt cx="1894987" cy="633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4986" cy="633526"/>
            </a:xfrm>
            <a:custGeom>
              <a:avLst/>
              <a:gdLst/>
              <a:ahLst/>
              <a:cxnLst/>
              <a:rect r="r" b="b" t="t" l="l"/>
              <a:pathLst>
                <a:path h="633526" w="1894986">
                  <a:moveTo>
                    <a:pt x="71181" y="0"/>
                  </a:moveTo>
                  <a:lnTo>
                    <a:pt x="1823806" y="0"/>
                  </a:lnTo>
                  <a:cubicBezTo>
                    <a:pt x="1842684" y="0"/>
                    <a:pt x="1860789" y="7499"/>
                    <a:pt x="1874138" y="20848"/>
                  </a:cubicBezTo>
                  <a:cubicBezTo>
                    <a:pt x="1887487" y="34197"/>
                    <a:pt x="1894986" y="52303"/>
                    <a:pt x="1894986" y="71181"/>
                  </a:cubicBezTo>
                  <a:lnTo>
                    <a:pt x="1894986" y="562345"/>
                  </a:lnTo>
                  <a:cubicBezTo>
                    <a:pt x="1894986" y="581224"/>
                    <a:pt x="1887487" y="599329"/>
                    <a:pt x="1874138" y="612678"/>
                  </a:cubicBezTo>
                  <a:cubicBezTo>
                    <a:pt x="1860789" y="626027"/>
                    <a:pt x="1842684" y="633526"/>
                    <a:pt x="1823806" y="633526"/>
                  </a:cubicBezTo>
                  <a:lnTo>
                    <a:pt x="71181" y="633526"/>
                  </a:lnTo>
                  <a:cubicBezTo>
                    <a:pt x="52303" y="633526"/>
                    <a:pt x="34197" y="626027"/>
                    <a:pt x="20848" y="612678"/>
                  </a:cubicBezTo>
                  <a:cubicBezTo>
                    <a:pt x="7499" y="599329"/>
                    <a:pt x="0" y="581224"/>
                    <a:pt x="0" y="56234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4987" cy="66210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562244" y="2266402"/>
            <a:ext cx="5812817" cy="5002265"/>
          </a:xfrm>
          <a:custGeom>
            <a:avLst/>
            <a:gdLst/>
            <a:ahLst/>
            <a:cxnLst/>
            <a:rect r="r" b="b" t="t" l="l"/>
            <a:pathLst>
              <a:path h="5002265" w="5812817">
                <a:moveTo>
                  <a:pt x="0" y="0"/>
                </a:moveTo>
                <a:lnTo>
                  <a:pt x="5812817" y="0"/>
                </a:lnTo>
                <a:lnTo>
                  <a:pt x="5812817" y="5002265"/>
                </a:lnTo>
                <a:lnTo>
                  <a:pt x="0" y="500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4797" y="2459136"/>
            <a:ext cx="643087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alterar o código e ver o que acontece, para fixar a sintaxe.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34781" y="4949126"/>
            <a:ext cx="6960887" cy="4000120"/>
            <a:chOff x="0" y="0"/>
            <a:chExt cx="2174223" cy="12494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74223" cy="1249432"/>
            </a:xfrm>
            <a:custGeom>
              <a:avLst/>
              <a:gdLst/>
              <a:ahLst/>
              <a:cxnLst/>
              <a:rect r="r" b="b" t="t" l="l"/>
              <a:pathLst>
                <a:path h="1249432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1178251"/>
                  </a:lnTo>
                  <a:cubicBezTo>
                    <a:pt x="2174223" y="1197129"/>
                    <a:pt x="2166723" y="1215234"/>
                    <a:pt x="2153374" y="1228583"/>
                  </a:cubicBezTo>
                  <a:cubicBezTo>
                    <a:pt x="2140025" y="1241932"/>
                    <a:pt x="2121920" y="1249432"/>
                    <a:pt x="2103042" y="1249432"/>
                  </a:cubicBezTo>
                  <a:lnTo>
                    <a:pt x="71181" y="1249432"/>
                  </a:lnTo>
                  <a:cubicBezTo>
                    <a:pt x="52303" y="1249432"/>
                    <a:pt x="34197" y="1241932"/>
                    <a:pt x="20848" y="1228583"/>
                  </a:cubicBezTo>
                  <a:cubicBezTo>
                    <a:pt x="7499" y="1215234"/>
                    <a:pt x="0" y="1197129"/>
                    <a:pt x="0" y="1178251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74223" cy="127800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47149" y="5202181"/>
            <a:ext cx="649188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Note a mudança no nome da função e o fato de que podemos reutiliza-la no código para somar 1 a QUALQUER valor que quisermos.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2266402"/>
            <a:ext cx="6960887" cy="2327143"/>
            <a:chOff x="0" y="0"/>
            <a:chExt cx="1894987" cy="6335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4986" cy="633526"/>
            </a:xfrm>
            <a:custGeom>
              <a:avLst/>
              <a:gdLst/>
              <a:ahLst/>
              <a:cxnLst/>
              <a:rect r="r" b="b" t="t" l="l"/>
              <a:pathLst>
                <a:path h="633526" w="1894986">
                  <a:moveTo>
                    <a:pt x="71181" y="0"/>
                  </a:moveTo>
                  <a:lnTo>
                    <a:pt x="1823806" y="0"/>
                  </a:lnTo>
                  <a:cubicBezTo>
                    <a:pt x="1842684" y="0"/>
                    <a:pt x="1860789" y="7499"/>
                    <a:pt x="1874138" y="20848"/>
                  </a:cubicBezTo>
                  <a:cubicBezTo>
                    <a:pt x="1887487" y="34197"/>
                    <a:pt x="1894986" y="52303"/>
                    <a:pt x="1894986" y="71181"/>
                  </a:cubicBezTo>
                  <a:lnTo>
                    <a:pt x="1894986" y="562345"/>
                  </a:lnTo>
                  <a:cubicBezTo>
                    <a:pt x="1894986" y="581224"/>
                    <a:pt x="1887487" y="599329"/>
                    <a:pt x="1874138" y="612678"/>
                  </a:cubicBezTo>
                  <a:cubicBezTo>
                    <a:pt x="1860789" y="626027"/>
                    <a:pt x="1842684" y="633526"/>
                    <a:pt x="1823806" y="633526"/>
                  </a:cubicBezTo>
                  <a:lnTo>
                    <a:pt x="71181" y="633526"/>
                  </a:lnTo>
                  <a:cubicBezTo>
                    <a:pt x="52303" y="633526"/>
                    <a:pt x="34197" y="626027"/>
                    <a:pt x="20848" y="612678"/>
                  </a:cubicBezTo>
                  <a:cubicBezTo>
                    <a:pt x="7499" y="599329"/>
                    <a:pt x="0" y="581224"/>
                    <a:pt x="0" y="562345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94987" cy="66210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4781" y="4949126"/>
            <a:ext cx="6960887" cy="4176822"/>
            <a:chOff x="0" y="0"/>
            <a:chExt cx="2174223" cy="13046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74223" cy="1304624"/>
            </a:xfrm>
            <a:custGeom>
              <a:avLst/>
              <a:gdLst/>
              <a:ahLst/>
              <a:cxnLst/>
              <a:rect r="r" b="b" t="t" l="l"/>
              <a:pathLst>
                <a:path h="1304624" w="2174223">
                  <a:moveTo>
                    <a:pt x="71181" y="0"/>
                  </a:moveTo>
                  <a:lnTo>
                    <a:pt x="2103042" y="0"/>
                  </a:lnTo>
                  <a:cubicBezTo>
                    <a:pt x="2121920" y="0"/>
                    <a:pt x="2140025" y="7499"/>
                    <a:pt x="2153374" y="20848"/>
                  </a:cubicBezTo>
                  <a:cubicBezTo>
                    <a:pt x="2166723" y="34197"/>
                    <a:pt x="2174223" y="52303"/>
                    <a:pt x="2174223" y="71181"/>
                  </a:cubicBezTo>
                  <a:lnTo>
                    <a:pt x="2174223" y="1233443"/>
                  </a:lnTo>
                  <a:cubicBezTo>
                    <a:pt x="2174223" y="1252321"/>
                    <a:pt x="2166723" y="1270427"/>
                    <a:pt x="2153374" y="1283776"/>
                  </a:cubicBezTo>
                  <a:cubicBezTo>
                    <a:pt x="2140025" y="1297125"/>
                    <a:pt x="2121920" y="1304624"/>
                    <a:pt x="2103042" y="1304624"/>
                  </a:cubicBezTo>
                  <a:lnTo>
                    <a:pt x="71181" y="1304624"/>
                  </a:lnTo>
                  <a:cubicBezTo>
                    <a:pt x="52303" y="1304624"/>
                    <a:pt x="34197" y="1297125"/>
                    <a:pt x="20848" y="1283776"/>
                  </a:cubicBezTo>
                  <a:cubicBezTo>
                    <a:pt x="7499" y="1270427"/>
                    <a:pt x="0" y="1252321"/>
                    <a:pt x="0" y="1233443"/>
                  </a:cubicBezTo>
                  <a:lnTo>
                    <a:pt x="0" y="71181"/>
                  </a:lnTo>
                  <a:cubicBezTo>
                    <a:pt x="0" y="52303"/>
                    <a:pt x="7499" y="34197"/>
                    <a:pt x="20848" y="20848"/>
                  </a:cubicBezTo>
                  <a:cubicBezTo>
                    <a:pt x="34197" y="7499"/>
                    <a:pt x="52303" y="0"/>
                    <a:pt x="71181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174223" cy="133319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414409" y="2173059"/>
            <a:ext cx="9608582" cy="4172603"/>
          </a:xfrm>
          <a:custGeom>
            <a:avLst/>
            <a:gdLst/>
            <a:ahLst/>
            <a:cxnLst/>
            <a:rect r="r" b="b" t="t" l="l"/>
            <a:pathLst>
              <a:path h="4172603" w="9608582">
                <a:moveTo>
                  <a:pt x="0" y="0"/>
                </a:moveTo>
                <a:lnTo>
                  <a:pt x="9608582" y="0"/>
                </a:lnTo>
                <a:lnTo>
                  <a:pt x="9608582" y="4172603"/>
                </a:lnTo>
                <a:lnTo>
                  <a:pt x="0" y="4172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75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 - REVISÃO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4797" y="2459136"/>
            <a:ext cx="643087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alterar o código e ver o que acontece, para fixar a sintaxe.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47149" y="5202181"/>
            <a:ext cx="6491881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Modificamos a função teste para que ela receba mais de um parâmetro. Veja que, os parametros são separados por virgulas.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414409" y="6439005"/>
            <a:ext cx="9608582" cy="3541670"/>
            <a:chOff x="0" y="0"/>
            <a:chExt cx="3001226" cy="1106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01226" cy="1106235"/>
            </a:xfrm>
            <a:custGeom>
              <a:avLst/>
              <a:gdLst/>
              <a:ahLst/>
              <a:cxnLst/>
              <a:rect r="r" b="b" t="t" l="l"/>
              <a:pathLst>
                <a:path h="1106235" w="3001226">
                  <a:moveTo>
                    <a:pt x="51567" y="0"/>
                  </a:moveTo>
                  <a:lnTo>
                    <a:pt x="2949659" y="0"/>
                  </a:lnTo>
                  <a:cubicBezTo>
                    <a:pt x="2978139" y="0"/>
                    <a:pt x="3001226" y="23087"/>
                    <a:pt x="3001226" y="51567"/>
                  </a:cubicBezTo>
                  <a:lnTo>
                    <a:pt x="3001226" y="1054669"/>
                  </a:lnTo>
                  <a:cubicBezTo>
                    <a:pt x="3001226" y="1068345"/>
                    <a:pt x="2995793" y="1081461"/>
                    <a:pt x="2986123" y="1091132"/>
                  </a:cubicBezTo>
                  <a:cubicBezTo>
                    <a:pt x="2976452" y="1100802"/>
                    <a:pt x="2963336" y="1106235"/>
                    <a:pt x="2949659" y="1106235"/>
                  </a:cubicBezTo>
                  <a:lnTo>
                    <a:pt x="51567" y="1106235"/>
                  </a:lnTo>
                  <a:cubicBezTo>
                    <a:pt x="23087" y="1106235"/>
                    <a:pt x="0" y="1083148"/>
                    <a:pt x="0" y="1054669"/>
                  </a:cubicBezTo>
                  <a:lnTo>
                    <a:pt x="0" y="51567"/>
                  </a:lnTo>
                  <a:cubicBezTo>
                    <a:pt x="0" y="37890"/>
                    <a:pt x="5433" y="24774"/>
                    <a:pt x="15104" y="15104"/>
                  </a:cubicBezTo>
                  <a:cubicBezTo>
                    <a:pt x="24774" y="5433"/>
                    <a:pt x="37890" y="0"/>
                    <a:pt x="51567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001226" cy="113481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692677" y="6708874"/>
            <a:ext cx="9330314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b="true" sz="3995" spc="-23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Quando chamamos a função com mais de um parâmetro também colocamos uma virgula. A função está somando o numero_um (11) e o numero_dois (45).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439845"/>
            <a:ext cx="6751068" cy="2808971"/>
            <a:chOff x="0" y="0"/>
            <a:chExt cx="1837867" cy="7646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37867" cy="764696"/>
            </a:xfrm>
            <a:custGeom>
              <a:avLst/>
              <a:gdLst/>
              <a:ahLst/>
              <a:cxnLst/>
              <a:rect r="r" b="b" t="t" l="l"/>
              <a:pathLst>
                <a:path h="764696" w="1837867">
                  <a:moveTo>
                    <a:pt x="73393" y="0"/>
                  </a:moveTo>
                  <a:lnTo>
                    <a:pt x="1764474" y="0"/>
                  </a:lnTo>
                  <a:cubicBezTo>
                    <a:pt x="1805007" y="0"/>
                    <a:pt x="1837867" y="32859"/>
                    <a:pt x="1837867" y="73393"/>
                  </a:cubicBezTo>
                  <a:lnTo>
                    <a:pt x="1837867" y="691303"/>
                  </a:lnTo>
                  <a:cubicBezTo>
                    <a:pt x="1837867" y="731837"/>
                    <a:pt x="1805007" y="764696"/>
                    <a:pt x="1764474" y="764696"/>
                  </a:cubicBezTo>
                  <a:lnTo>
                    <a:pt x="73393" y="764696"/>
                  </a:lnTo>
                  <a:cubicBezTo>
                    <a:pt x="32859" y="764696"/>
                    <a:pt x="0" y="731837"/>
                    <a:pt x="0" y="691303"/>
                  </a:cubicBezTo>
                  <a:lnTo>
                    <a:pt x="0" y="73393"/>
                  </a:lnTo>
                  <a:cubicBezTo>
                    <a:pt x="0" y="32859"/>
                    <a:pt x="32859" y="0"/>
                    <a:pt x="733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37867" cy="79327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175252" y="3157791"/>
            <a:ext cx="9084048" cy="1985709"/>
          </a:xfrm>
          <a:custGeom>
            <a:avLst/>
            <a:gdLst/>
            <a:ahLst/>
            <a:cxnLst/>
            <a:rect r="r" b="b" t="t" l="l"/>
            <a:pathLst>
              <a:path h="1985709" w="9084048">
                <a:moveTo>
                  <a:pt x="0" y="0"/>
                </a:moveTo>
                <a:lnTo>
                  <a:pt x="9084048" y="0"/>
                </a:lnTo>
                <a:lnTo>
                  <a:pt x="9084048" y="1985709"/>
                </a:lnTo>
                <a:lnTo>
                  <a:pt x="0" y="1985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75252" y="5788552"/>
            <a:ext cx="10112748" cy="3090539"/>
          </a:xfrm>
          <a:custGeom>
            <a:avLst/>
            <a:gdLst/>
            <a:ahLst/>
            <a:cxnLst/>
            <a:rect r="r" b="b" t="t" l="l"/>
            <a:pathLst>
              <a:path h="3090539" w="10112748">
                <a:moveTo>
                  <a:pt x="0" y="0"/>
                </a:moveTo>
                <a:lnTo>
                  <a:pt x="10112748" y="0"/>
                </a:lnTo>
                <a:lnTo>
                  <a:pt x="10112748" y="3090539"/>
                </a:lnTo>
                <a:lnTo>
                  <a:pt x="0" y="3090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74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LISTA- REVISÃO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9176" y="2740786"/>
            <a:ext cx="5650116" cy="21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8"/>
              </a:lnSpc>
              <a:spcBef>
                <a:spcPct val="0"/>
              </a:spcBef>
            </a:pPr>
            <a:r>
              <a:rPr lang="en-US" b="true" sz="3598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Estruturas de dados mutáveis que armazenam coleções ordenadas de elementos.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34781" y="5599595"/>
            <a:ext cx="6544987" cy="3279496"/>
            <a:chOff x="0" y="0"/>
            <a:chExt cx="2493527" cy="12494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3527" cy="1249432"/>
            </a:xfrm>
            <a:custGeom>
              <a:avLst/>
              <a:gdLst/>
              <a:ahLst/>
              <a:cxnLst/>
              <a:rect r="r" b="b" t="t" l="l"/>
              <a:pathLst>
                <a:path h="1249432" w="2493527">
                  <a:moveTo>
                    <a:pt x="75704" y="0"/>
                  </a:moveTo>
                  <a:lnTo>
                    <a:pt x="2417823" y="0"/>
                  </a:lnTo>
                  <a:cubicBezTo>
                    <a:pt x="2459633" y="0"/>
                    <a:pt x="2493527" y="33894"/>
                    <a:pt x="2493527" y="75704"/>
                  </a:cubicBezTo>
                  <a:lnTo>
                    <a:pt x="2493527" y="1173727"/>
                  </a:lnTo>
                  <a:cubicBezTo>
                    <a:pt x="2493527" y="1193805"/>
                    <a:pt x="2485551" y="1213061"/>
                    <a:pt x="2471354" y="1227258"/>
                  </a:cubicBezTo>
                  <a:cubicBezTo>
                    <a:pt x="2457157" y="1241456"/>
                    <a:pt x="2437901" y="1249432"/>
                    <a:pt x="2417823" y="1249432"/>
                  </a:cubicBezTo>
                  <a:lnTo>
                    <a:pt x="75704" y="1249432"/>
                  </a:lnTo>
                  <a:cubicBezTo>
                    <a:pt x="33894" y="1249432"/>
                    <a:pt x="0" y="1215538"/>
                    <a:pt x="0" y="1173727"/>
                  </a:cubicBezTo>
                  <a:lnTo>
                    <a:pt x="0" y="75704"/>
                  </a:lnTo>
                  <a:cubicBezTo>
                    <a:pt x="0" y="33894"/>
                    <a:pt x="33894" y="0"/>
                    <a:pt x="75704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493527" cy="127800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34781" y="5917739"/>
            <a:ext cx="6102493" cy="296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306" indent="-353653" lvl="1">
              <a:lnSpc>
                <a:spcPts val="3931"/>
              </a:lnSpc>
              <a:buFont typeface="Arial"/>
              <a:buChar char="•"/>
            </a:pPr>
            <a:r>
              <a:rPr lang="en-US" b="true" sz="3276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Adição: Use append() ou insert() para colocar mais itens.</a:t>
            </a:r>
          </a:p>
          <a:p>
            <a:pPr algn="l" marL="707306" indent="-353653" lvl="1">
              <a:lnSpc>
                <a:spcPts val="39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76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Subtração: Use remove() ou pop() retirar.</a:t>
            </a:r>
          </a:p>
          <a:p>
            <a:pPr algn="l">
              <a:lnSpc>
                <a:spcPts val="39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2289110"/>
            <a:chOff x="0" y="0"/>
            <a:chExt cx="3381187" cy="6231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623172"/>
            </a:xfrm>
            <a:custGeom>
              <a:avLst/>
              <a:gdLst/>
              <a:ahLst/>
              <a:cxnLst/>
              <a:rect r="r" b="b" t="t" l="l"/>
              <a:pathLst>
                <a:path h="623172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583279"/>
                  </a:lnTo>
                  <a:cubicBezTo>
                    <a:pt x="3381187" y="605312"/>
                    <a:pt x="3363326" y="623172"/>
                    <a:pt x="3341294" y="623172"/>
                  </a:cubicBezTo>
                  <a:lnTo>
                    <a:pt x="39893" y="623172"/>
                  </a:lnTo>
                  <a:cubicBezTo>
                    <a:pt x="17861" y="623172"/>
                    <a:pt x="0" y="605312"/>
                    <a:pt x="0" y="583279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65174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662425" y="5324223"/>
            <a:ext cx="8963150" cy="2367191"/>
          </a:xfrm>
          <a:custGeom>
            <a:avLst/>
            <a:gdLst/>
            <a:ahLst/>
            <a:cxnLst/>
            <a:rect r="r" b="b" t="t" l="l"/>
            <a:pathLst>
              <a:path h="2367191" w="8963150">
                <a:moveTo>
                  <a:pt x="0" y="0"/>
                </a:moveTo>
                <a:lnTo>
                  <a:pt x="8963150" y="0"/>
                </a:lnTo>
                <a:lnTo>
                  <a:pt x="8963150" y="2367191"/>
                </a:lnTo>
                <a:lnTo>
                  <a:pt x="0" y="2367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VARIÁVEIS-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550957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receber um valor do usuário e atribuir à variável basta atribuir a função “input()” à variável: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19116" y="2460692"/>
            <a:ext cx="6751068" cy="2808971"/>
            <a:chOff x="0" y="0"/>
            <a:chExt cx="1837867" cy="7646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37867" cy="764696"/>
            </a:xfrm>
            <a:custGeom>
              <a:avLst/>
              <a:gdLst/>
              <a:ahLst/>
              <a:cxnLst/>
              <a:rect r="r" b="b" t="t" l="l"/>
              <a:pathLst>
                <a:path h="764696" w="1837867">
                  <a:moveTo>
                    <a:pt x="73393" y="0"/>
                  </a:moveTo>
                  <a:lnTo>
                    <a:pt x="1764474" y="0"/>
                  </a:lnTo>
                  <a:cubicBezTo>
                    <a:pt x="1805007" y="0"/>
                    <a:pt x="1837867" y="32859"/>
                    <a:pt x="1837867" y="73393"/>
                  </a:cubicBezTo>
                  <a:lnTo>
                    <a:pt x="1837867" y="691303"/>
                  </a:lnTo>
                  <a:cubicBezTo>
                    <a:pt x="1837867" y="731837"/>
                    <a:pt x="1805007" y="764696"/>
                    <a:pt x="1764474" y="764696"/>
                  </a:cubicBezTo>
                  <a:lnTo>
                    <a:pt x="73393" y="764696"/>
                  </a:lnTo>
                  <a:cubicBezTo>
                    <a:pt x="32859" y="764696"/>
                    <a:pt x="0" y="731837"/>
                    <a:pt x="0" y="691303"/>
                  </a:cubicBezTo>
                  <a:lnTo>
                    <a:pt x="0" y="73393"/>
                  </a:lnTo>
                  <a:cubicBezTo>
                    <a:pt x="0" y="32859"/>
                    <a:pt x="32859" y="0"/>
                    <a:pt x="733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837867" cy="79327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25196" y="5620442"/>
            <a:ext cx="6852191" cy="2787525"/>
            <a:chOff x="0" y="0"/>
            <a:chExt cx="2610567" cy="10619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10567" cy="1061999"/>
            </a:xfrm>
            <a:custGeom>
              <a:avLst/>
              <a:gdLst/>
              <a:ahLst/>
              <a:cxnLst/>
              <a:rect r="r" b="b" t="t" l="l"/>
              <a:pathLst>
                <a:path h="1061999" w="2610567">
                  <a:moveTo>
                    <a:pt x="72310" y="0"/>
                  </a:moveTo>
                  <a:lnTo>
                    <a:pt x="2538257" y="0"/>
                  </a:lnTo>
                  <a:cubicBezTo>
                    <a:pt x="2578192" y="0"/>
                    <a:pt x="2610567" y="32374"/>
                    <a:pt x="2610567" y="72310"/>
                  </a:cubicBezTo>
                  <a:lnTo>
                    <a:pt x="2610567" y="989689"/>
                  </a:lnTo>
                  <a:cubicBezTo>
                    <a:pt x="2610567" y="1029625"/>
                    <a:pt x="2578192" y="1061999"/>
                    <a:pt x="2538257" y="1061999"/>
                  </a:cubicBezTo>
                  <a:lnTo>
                    <a:pt x="72310" y="1061999"/>
                  </a:lnTo>
                  <a:cubicBezTo>
                    <a:pt x="32374" y="1061999"/>
                    <a:pt x="0" y="1029625"/>
                    <a:pt x="0" y="989689"/>
                  </a:cubicBezTo>
                  <a:lnTo>
                    <a:pt x="0" y="72310"/>
                  </a:lnTo>
                  <a:cubicBezTo>
                    <a:pt x="0" y="32374"/>
                    <a:pt x="32374" y="0"/>
                    <a:pt x="7231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610567" cy="109057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835209" y="2114661"/>
            <a:ext cx="5881625" cy="2463245"/>
          </a:xfrm>
          <a:custGeom>
            <a:avLst/>
            <a:gdLst/>
            <a:ahLst/>
            <a:cxnLst/>
            <a:rect r="r" b="b" t="t" l="l"/>
            <a:pathLst>
              <a:path h="2463245" w="5881625">
                <a:moveTo>
                  <a:pt x="0" y="0"/>
                </a:moveTo>
                <a:lnTo>
                  <a:pt x="5881625" y="0"/>
                </a:lnTo>
                <a:lnTo>
                  <a:pt x="5881625" y="2463245"/>
                </a:lnTo>
                <a:lnTo>
                  <a:pt x="0" y="246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35209" y="4949855"/>
            <a:ext cx="5881625" cy="1528156"/>
          </a:xfrm>
          <a:custGeom>
            <a:avLst/>
            <a:gdLst/>
            <a:ahLst/>
            <a:cxnLst/>
            <a:rect r="r" b="b" t="t" l="l"/>
            <a:pathLst>
              <a:path h="1528156" w="5881625">
                <a:moveTo>
                  <a:pt x="0" y="0"/>
                </a:moveTo>
                <a:lnTo>
                  <a:pt x="5881625" y="0"/>
                </a:lnTo>
                <a:lnTo>
                  <a:pt x="5881625" y="1528156"/>
                </a:lnTo>
                <a:lnTo>
                  <a:pt x="0" y="15281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35209" y="6525636"/>
            <a:ext cx="5881625" cy="2057758"/>
          </a:xfrm>
          <a:custGeom>
            <a:avLst/>
            <a:gdLst/>
            <a:ahLst/>
            <a:cxnLst/>
            <a:rect r="r" b="b" t="t" l="l"/>
            <a:pathLst>
              <a:path h="2057758" w="5881625">
                <a:moveTo>
                  <a:pt x="0" y="0"/>
                </a:moveTo>
                <a:lnTo>
                  <a:pt x="5881625" y="0"/>
                </a:lnTo>
                <a:lnTo>
                  <a:pt x="5881625" y="2057759"/>
                </a:lnTo>
                <a:lnTo>
                  <a:pt x="0" y="2057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VETORES- REVISÃO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41436" y="2770976"/>
            <a:ext cx="5112509" cy="21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8"/>
              </a:lnSpc>
              <a:spcBef>
                <a:spcPct val="0"/>
              </a:spcBef>
            </a:pPr>
            <a:r>
              <a:rPr lang="en-US" b="true" sz="3598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Estruturas para cálculos matemáticos eficientes, usando arrays.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25196" y="5938587"/>
            <a:ext cx="5828748" cy="246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306" indent="-353653" lvl="1">
              <a:lnSpc>
                <a:spcPts val="3931"/>
              </a:lnSpc>
              <a:buFont typeface="Arial"/>
              <a:buChar char="•"/>
            </a:pPr>
            <a:r>
              <a:rPr lang="en-US" b="true" sz="3276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Operções Aritiméticas: + , - , * , / , ^ ...</a:t>
            </a:r>
          </a:p>
          <a:p>
            <a:pPr algn="l" marL="707306" indent="-353653" lvl="1">
              <a:lnSpc>
                <a:spcPts val="3931"/>
              </a:lnSpc>
              <a:buFont typeface="Arial"/>
              <a:buChar char="•"/>
            </a:pPr>
            <a:r>
              <a:rPr lang="en-US" b="true" sz="3276" spc="-19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Estatísticas: mean(), sum(), max(), min()</a:t>
            </a:r>
          </a:p>
          <a:p>
            <a:pPr algn="l">
              <a:lnSpc>
                <a:spcPts val="39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0862" y="2721576"/>
            <a:ext cx="15867976" cy="5425508"/>
          </a:xfrm>
          <a:custGeom>
            <a:avLst/>
            <a:gdLst/>
            <a:ahLst/>
            <a:cxnLst/>
            <a:rect r="r" b="b" t="t" l="l"/>
            <a:pathLst>
              <a:path h="5425508" w="15867976">
                <a:moveTo>
                  <a:pt x="0" y="0"/>
                </a:moveTo>
                <a:lnTo>
                  <a:pt x="15867976" y="0"/>
                </a:lnTo>
                <a:lnTo>
                  <a:pt x="15867976" y="5425508"/>
                </a:lnTo>
                <a:lnTo>
                  <a:pt x="0" y="5425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58" t="-2709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LISTAS VS VETORES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82751" y="2827915"/>
            <a:ext cx="12322497" cy="5502827"/>
            <a:chOff x="0" y="0"/>
            <a:chExt cx="3869969" cy="17282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69969" cy="1728203"/>
            </a:xfrm>
            <a:custGeom>
              <a:avLst/>
              <a:gdLst/>
              <a:ahLst/>
              <a:cxnLst/>
              <a:rect r="r" b="b" t="t" l="l"/>
              <a:pathLst>
                <a:path h="1728203" w="3869969">
                  <a:moveTo>
                    <a:pt x="40210" y="0"/>
                  </a:moveTo>
                  <a:lnTo>
                    <a:pt x="3829760" y="0"/>
                  </a:lnTo>
                  <a:cubicBezTo>
                    <a:pt x="3851967" y="0"/>
                    <a:pt x="3869969" y="18002"/>
                    <a:pt x="3869969" y="40210"/>
                  </a:cubicBezTo>
                  <a:lnTo>
                    <a:pt x="3869969" y="1687993"/>
                  </a:lnTo>
                  <a:cubicBezTo>
                    <a:pt x="3869969" y="1710200"/>
                    <a:pt x="3851967" y="1728203"/>
                    <a:pt x="3829760" y="1728203"/>
                  </a:cubicBezTo>
                  <a:lnTo>
                    <a:pt x="40210" y="1728203"/>
                  </a:lnTo>
                  <a:cubicBezTo>
                    <a:pt x="29545" y="1728203"/>
                    <a:pt x="19318" y="1723966"/>
                    <a:pt x="11777" y="1716425"/>
                  </a:cubicBezTo>
                  <a:cubicBezTo>
                    <a:pt x="4236" y="1708885"/>
                    <a:pt x="0" y="1698657"/>
                    <a:pt x="0" y="1687993"/>
                  </a:cubicBezTo>
                  <a:lnTo>
                    <a:pt x="0" y="40210"/>
                  </a:lnTo>
                  <a:cubicBezTo>
                    <a:pt x="0" y="18002"/>
                    <a:pt x="18002" y="0"/>
                    <a:pt x="4021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869969" cy="175677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28722" y="474253"/>
            <a:ext cx="12707998" cy="202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4"/>
              </a:lnSpc>
            </a:pPr>
            <a:r>
              <a:rPr lang="en-US" sz="7013" i="true" spc="-624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MANIPULAÇÃO DE STRINGS- REVISÃO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72258" y="3540172"/>
            <a:ext cx="11079924" cy="407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1126" indent="-265563" lvl="1">
              <a:lnSpc>
                <a:spcPts val="2952"/>
              </a:lnSpc>
              <a:buFont typeface="Arial"/>
              <a:buChar char="•"/>
            </a:pPr>
            <a:r>
              <a:rPr lang="en-US" b="true" sz="2460" spc="-14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upper() / lower(): Transforma todos os caracteres da string em maiúsculas ou minúsculas.</a:t>
            </a:r>
          </a:p>
          <a:p>
            <a:pPr algn="just">
              <a:lnSpc>
                <a:spcPts val="2952"/>
              </a:lnSpc>
            </a:pPr>
          </a:p>
          <a:p>
            <a:pPr algn="just" marL="531126" indent="-265563" lvl="1">
              <a:lnSpc>
                <a:spcPts val="2952"/>
              </a:lnSpc>
              <a:buFont typeface="Arial"/>
              <a:buChar char="•"/>
            </a:pPr>
            <a:r>
              <a:rPr lang="en-US" b="true" sz="2460" spc="-14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replace("antigo", "novo"): Substitui uma parte específica da string por outra.</a:t>
            </a:r>
          </a:p>
          <a:p>
            <a:pPr algn="just">
              <a:lnSpc>
                <a:spcPts val="2952"/>
              </a:lnSpc>
            </a:pPr>
          </a:p>
          <a:p>
            <a:pPr algn="just" marL="531126" indent="-265563" lvl="1">
              <a:lnSpc>
                <a:spcPts val="2952"/>
              </a:lnSpc>
              <a:buFont typeface="Arial"/>
              <a:buChar char="•"/>
            </a:pPr>
            <a:r>
              <a:rPr lang="en-US" b="true" sz="2460" spc="-14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split(" ") / join(lista): Divide uma string em partes (lista) ou junta uma lista em uma string.</a:t>
            </a:r>
          </a:p>
          <a:p>
            <a:pPr algn="just">
              <a:lnSpc>
                <a:spcPts val="2952"/>
              </a:lnSpc>
            </a:pPr>
          </a:p>
          <a:p>
            <a:pPr algn="just" marL="531126" indent="-265563" lvl="1">
              <a:lnSpc>
                <a:spcPts val="295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60" spc="-14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len(string): Retorna o número total de caracteres na string.</a:t>
            </a:r>
          </a:p>
          <a:p>
            <a:pPr algn="just">
              <a:lnSpc>
                <a:spcPts val="29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07734" y="3540718"/>
            <a:ext cx="12672531" cy="4877817"/>
          </a:xfrm>
          <a:custGeom>
            <a:avLst/>
            <a:gdLst/>
            <a:ahLst/>
            <a:cxnLst/>
            <a:rect r="r" b="b" t="t" l="l"/>
            <a:pathLst>
              <a:path h="4877817" w="12672531">
                <a:moveTo>
                  <a:pt x="0" y="0"/>
                </a:moveTo>
                <a:lnTo>
                  <a:pt x="12672532" y="0"/>
                </a:lnTo>
                <a:lnTo>
                  <a:pt x="12672532" y="4877817"/>
                </a:lnTo>
                <a:lnTo>
                  <a:pt x="0" y="4877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2513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28722" y="474253"/>
            <a:ext cx="12707998" cy="202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4"/>
              </a:lnSpc>
            </a:pPr>
            <a:r>
              <a:rPr lang="en-US" sz="7013" i="true" spc="-624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MANIPULAÇÃO DE STRINGS- REVISÃO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28722" y="474253"/>
            <a:ext cx="12707998" cy="202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4"/>
              </a:lnSpc>
            </a:pPr>
            <a:r>
              <a:rPr lang="en-US" sz="7013" i="true" spc="-624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MANIPULAÇÃO DE STRINGS- REVISÃO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824342" y="2972214"/>
            <a:ext cx="10316758" cy="6286086"/>
          </a:xfrm>
          <a:custGeom>
            <a:avLst/>
            <a:gdLst/>
            <a:ahLst/>
            <a:cxnLst/>
            <a:rect r="r" b="b" t="t" l="l"/>
            <a:pathLst>
              <a:path h="6286086" w="10316758">
                <a:moveTo>
                  <a:pt x="0" y="0"/>
                </a:moveTo>
                <a:lnTo>
                  <a:pt x="10316758" y="0"/>
                </a:lnTo>
                <a:lnTo>
                  <a:pt x="10316758" y="6286086"/>
                </a:lnTo>
                <a:lnTo>
                  <a:pt x="0" y="6286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6" t="-71817" r="-20331" b="0"/>
            </a:stretch>
          </a:blipFill>
        </p:spPr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38118" y="1295331"/>
            <a:ext cx="2211763" cy="2211763"/>
          </a:xfrm>
          <a:custGeom>
            <a:avLst/>
            <a:gdLst/>
            <a:ahLst/>
            <a:cxnLst/>
            <a:rect r="r" b="b" t="t" l="l"/>
            <a:pathLst>
              <a:path h="2211763" w="2211763">
                <a:moveTo>
                  <a:pt x="0" y="0"/>
                </a:moveTo>
                <a:lnTo>
                  <a:pt x="2211764" y="0"/>
                </a:lnTo>
                <a:lnTo>
                  <a:pt x="2211764" y="2211764"/>
                </a:lnTo>
                <a:lnTo>
                  <a:pt x="0" y="2211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90001" y="6581908"/>
            <a:ext cx="12707998" cy="109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4"/>
              </a:lnSpc>
            </a:pPr>
            <a:r>
              <a:rPr lang="en-US" sz="7013" i="true" spc="-624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FICOU ALGUMA DUVIDA?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90001" y="4114667"/>
            <a:ext cx="12707998" cy="202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4"/>
              </a:lnSpc>
            </a:pPr>
            <a:r>
              <a:rPr lang="en-US" sz="7013" i="true" spc="-624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REVISAMOS BASTANTE COISA HOJE...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34210" y="8343483"/>
            <a:ext cx="90195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https://forms.gle/UgQfD8MfGhmP6NXS7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4067792"/>
            <a:chOff x="0" y="0"/>
            <a:chExt cx="3381187" cy="11073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107389"/>
            </a:xfrm>
            <a:custGeom>
              <a:avLst/>
              <a:gdLst/>
              <a:ahLst/>
              <a:cxnLst/>
              <a:rect r="r" b="b" t="t" l="l"/>
              <a:pathLst>
                <a:path h="110738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67496"/>
                  </a:lnTo>
                  <a:cubicBezTo>
                    <a:pt x="3381187" y="1089528"/>
                    <a:pt x="3363326" y="1107389"/>
                    <a:pt x="3341294" y="1107389"/>
                  </a:cubicBezTo>
                  <a:lnTo>
                    <a:pt x="39893" y="1107389"/>
                  </a:lnTo>
                  <a:cubicBezTo>
                    <a:pt x="17861" y="1107389"/>
                    <a:pt x="0" y="1089528"/>
                    <a:pt x="0" y="1067496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13596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18777" y="6799107"/>
            <a:ext cx="13450446" cy="2000754"/>
          </a:xfrm>
          <a:custGeom>
            <a:avLst/>
            <a:gdLst/>
            <a:ahLst/>
            <a:cxnLst/>
            <a:rect r="r" b="b" t="t" l="l"/>
            <a:pathLst>
              <a:path h="2000754" w="13450446">
                <a:moveTo>
                  <a:pt x="0" y="0"/>
                </a:moveTo>
                <a:lnTo>
                  <a:pt x="13450446" y="0"/>
                </a:lnTo>
                <a:lnTo>
                  <a:pt x="13450446" y="2000754"/>
                </a:lnTo>
                <a:lnTo>
                  <a:pt x="0" y="2000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VARIÁVEIS-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550957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variável pode ser uma lista contendo vários dados diferentes: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É importante lembrar que a lista enumera os itens a partir do 0, ou seja, o primeiro item é o 0, o segundo é o 1...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1661476"/>
            <a:chOff x="0" y="0"/>
            <a:chExt cx="3381187" cy="4523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452309"/>
            </a:xfrm>
            <a:custGeom>
              <a:avLst/>
              <a:gdLst/>
              <a:ahLst/>
              <a:cxnLst/>
              <a:rect r="r" b="b" t="t" l="l"/>
              <a:pathLst>
                <a:path h="45230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412416"/>
                  </a:lnTo>
                  <a:cubicBezTo>
                    <a:pt x="3381187" y="434448"/>
                    <a:pt x="3363326" y="452309"/>
                    <a:pt x="3341294" y="452309"/>
                  </a:cubicBezTo>
                  <a:lnTo>
                    <a:pt x="39893" y="452309"/>
                  </a:lnTo>
                  <a:cubicBezTo>
                    <a:pt x="17861" y="452309"/>
                    <a:pt x="0" y="434448"/>
                    <a:pt x="0" y="412416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48088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10503" y="4858514"/>
            <a:ext cx="16466993" cy="2634719"/>
          </a:xfrm>
          <a:custGeom>
            <a:avLst/>
            <a:gdLst/>
            <a:ahLst/>
            <a:cxnLst/>
            <a:rect r="r" b="b" t="t" l="l"/>
            <a:pathLst>
              <a:path h="2634719" w="16466993">
                <a:moveTo>
                  <a:pt x="0" y="0"/>
                </a:moveTo>
                <a:lnTo>
                  <a:pt x="16466994" y="0"/>
                </a:lnTo>
                <a:lnTo>
                  <a:pt x="16466994" y="2634719"/>
                </a:lnTo>
                <a:lnTo>
                  <a:pt x="0" y="2634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VARIÁVEIS-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44457" y="2550957"/>
            <a:ext cx="1159908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variável pode ser usada para montar frases em outra variável: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3992594"/>
            <a:chOff x="0" y="0"/>
            <a:chExt cx="3381187" cy="10869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1086918"/>
            </a:xfrm>
            <a:custGeom>
              <a:avLst/>
              <a:gdLst/>
              <a:ahLst/>
              <a:cxnLst/>
              <a:rect r="r" b="b" t="t" l="l"/>
              <a:pathLst>
                <a:path h="108691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047024"/>
                  </a:lnTo>
                  <a:cubicBezTo>
                    <a:pt x="3381187" y="1069057"/>
                    <a:pt x="3363326" y="1086918"/>
                    <a:pt x="3341294" y="1086918"/>
                  </a:cubicBezTo>
                  <a:lnTo>
                    <a:pt x="39893" y="1086918"/>
                  </a:lnTo>
                  <a:cubicBezTo>
                    <a:pt x="17861" y="1086918"/>
                    <a:pt x="0" y="1069057"/>
                    <a:pt x="0" y="104702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111549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Atenção!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Deve-se evitar usar palavras reservadas como o “print” para criar variáveis, pois isso faz com que ela perca sua função original. No exemplo, o “input” perde sua função de receber valores do usuário: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21021" y="6682969"/>
            <a:ext cx="14845958" cy="1911417"/>
          </a:xfrm>
          <a:custGeom>
            <a:avLst/>
            <a:gdLst/>
            <a:ahLst/>
            <a:cxnLst/>
            <a:rect r="r" b="b" t="t" l="l"/>
            <a:pathLst>
              <a:path h="1911417" w="14845958">
                <a:moveTo>
                  <a:pt x="0" y="0"/>
                </a:moveTo>
                <a:lnTo>
                  <a:pt x="14845958" y="0"/>
                </a:lnTo>
                <a:lnTo>
                  <a:pt x="14845958" y="1911417"/>
                </a:lnTo>
                <a:lnTo>
                  <a:pt x="0" y="1911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VARIÁVEIS- REVISÃO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3460197"/>
            <a:chOff x="0" y="0"/>
            <a:chExt cx="3381187" cy="9419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941981"/>
            </a:xfrm>
            <a:custGeom>
              <a:avLst/>
              <a:gdLst/>
              <a:ahLst/>
              <a:cxnLst/>
              <a:rect r="r" b="b" t="t" l="l"/>
              <a:pathLst>
                <a:path h="941981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902088"/>
                  </a:lnTo>
                  <a:cubicBezTo>
                    <a:pt x="3381187" y="924121"/>
                    <a:pt x="3363326" y="941981"/>
                    <a:pt x="3341294" y="941981"/>
                  </a:cubicBezTo>
                  <a:lnTo>
                    <a:pt x="39893" y="941981"/>
                  </a:lnTo>
                  <a:cubicBezTo>
                    <a:pt x="17861" y="941981"/>
                    <a:pt x="0" y="924121"/>
                    <a:pt x="0" y="902088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97055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Bibliotecas são um conjunto de funções que podem ser importadas ao código. Para adicionar uma basta usar o comando “import” e o nome da biblioteca em seguida.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BIBLIOTECAS- REVISÃO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779354" y="6495310"/>
            <a:ext cx="8729293" cy="1454882"/>
          </a:xfrm>
          <a:custGeom>
            <a:avLst/>
            <a:gdLst/>
            <a:ahLst/>
            <a:cxnLst/>
            <a:rect r="r" b="b" t="t" l="l"/>
            <a:pathLst>
              <a:path h="1454882" w="8729293">
                <a:moveTo>
                  <a:pt x="0" y="0"/>
                </a:moveTo>
                <a:lnTo>
                  <a:pt x="8729292" y="0"/>
                </a:lnTo>
                <a:lnTo>
                  <a:pt x="8729292" y="1454882"/>
                </a:lnTo>
                <a:lnTo>
                  <a:pt x="0" y="145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33913" y="2387413"/>
            <a:ext cx="12420175" cy="2272078"/>
            <a:chOff x="0" y="0"/>
            <a:chExt cx="3381187" cy="6185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87" cy="618536"/>
            </a:xfrm>
            <a:custGeom>
              <a:avLst/>
              <a:gdLst/>
              <a:ahLst/>
              <a:cxnLst/>
              <a:rect r="r" b="b" t="t" l="l"/>
              <a:pathLst>
                <a:path h="61853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578642"/>
                  </a:lnTo>
                  <a:cubicBezTo>
                    <a:pt x="3381187" y="600675"/>
                    <a:pt x="3363326" y="618536"/>
                    <a:pt x="3341294" y="618536"/>
                  </a:cubicBezTo>
                  <a:lnTo>
                    <a:pt x="39893" y="618536"/>
                  </a:lnTo>
                  <a:cubicBezTo>
                    <a:pt x="17861" y="618536"/>
                    <a:pt x="0" y="600675"/>
                    <a:pt x="0" y="578642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381187" cy="64711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4457" y="2550957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Podemos utilzar o numpy para criar vetores, utilizando o np.array(). Com o vetor criado, podemos percorrer com o FOR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BIBLIOTECAS- REVISÃO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186962" y="4678959"/>
            <a:ext cx="8078020" cy="5026323"/>
          </a:xfrm>
          <a:custGeom>
            <a:avLst/>
            <a:gdLst/>
            <a:ahLst/>
            <a:cxnLst/>
            <a:rect r="r" b="b" t="t" l="l"/>
            <a:pathLst>
              <a:path h="5026323" w="8078020">
                <a:moveTo>
                  <a:pt x="0" y="0"/>
                </a:moveTo>
                <a:lnTo>
                  <a:pt x="8078020" y="0"/>
                </a:lnTo>
                <a:lnTo>
                  <a:pt x="8078020" y="5026323"/>
                </a:lnTo>
                <a:lnTo>
                  <a:pt x="0" y="5026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DAGW3AHdlRg</dc:identifier>
  <dcterms:modified xsi:type="dcterms:W3CDTF">2011-08-01T06:04:30Z</dcterms:modified>
  <cp:revision>1</cp:revision>
  <dc:title> Python - Aula 20</dc:title>
</cp:coreProperties>
</file>