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Bugaki Italics" charset="1" panose="00000000000000000000"/>
      <p:regular r:id="rId17"/>
    </p:embeddedFont>
    <p:embeddedFont>
      <p:font typeface="Space Mono Bold" charset="1" panose="02000809030000020004"/>
      <p:regular r:id="rId18"/>
    </p:embeddedFont>
    <p:embeddedFont>
      <p:font typeface="Dosis Bold" charset="1" panose="02010803020202060003"/>
      <p:regular r:id="rId19"/>
    </p:embeddedFont>
    <p:embeddedFont>
      <p:font typeface="Open Sans Extra Bold" charset="1" panose="020B09060308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3.png" Type="http://schemas.openxmlformats.org/officeDocument/2006/relationships/image"/><Relationship Id="rId4" Target="../media/image12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1712193" y="3132036"/>
            <a:ext cx="14872554" cy="387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spc="-1709">
                <a:solidFill>
                  <a:srgbClr val="F2EFEB"/>
                </a:solidFill>
                <a:latin typeface="Bugaki Italics"/>
              </a:rPr>
              <a:t>PYTHON</a:t>
            </a:r>
          </a:p>
          <a:p>
            <a:pPr algn="ctr">
              <a:lnSpc>
                <a:spcPts val="11640"/>
              </a:lnSpc>
            </a:pPr>
            <a:r>
              <a:rPr lang="en-US" sz="12000" spc="-1236">
                <a:solidFill>
                  <a:srgbClr val="F2EFEB"/>
                </a:solidFill>
                <a:latin typeface="Bugaki Italics"/>
              </a:rPr>
              <a:t>AULA 6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3988582" y="1742712"/>
            <a:ext cx="10766892" cy="5272273"/>
            <a:chOff x="0" y="0"/>
            <a:chExt cx="14355856" cy="7029698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4355856" cy="7029698"/>
              <a:chOff x="0" y="0"/>
              <a:chExt cx="3019885" cy="1478761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019885" cy="1478761"/>
              </a:xfrm>
              <a:custGeom>
                <a:avLst/>
                <a:gdLst/>
                <a:ahLst/>
                <a:cxnLst/>
                <a:rect r="r" b="b" t="t" l="l"/>
                <a:pathLst>
                  <a:path h="1478761" w="3019885">
                    <a:moveTo>
                      <a:pt x="31958" y="0"/>
                    </a:moveTo>
                    <a:lnTo>
                      <a:pt x="2987927" y="0"/>
                    </a:lnTo>
                    <a:cubicBezTo>
                      <a:pt x="2996403" y="0"/>
                      <a:pt x="3004531" y="3367"/>
                      <a:pt x="3010525" y="9360"/>
                    </a:cubicBezTo>
                    <a:cubicBezTo>
                      <a:pt x="3016518" y="15354"/>
                      <a:pt x="3019885" y="23482"/>
                      <a:pt x="3019885" y="31958"/>
                    </a:cubicBezTo>
                    <a:lnTo>
                      <a:pt x="3019885" y="1446803"/>
                    </a:lnTo>
                    <a:cubicBezTo>
                      <a:pt x="3019885" y="1464453"/>
                      <a:pt x="3005577" y="1478761"/>
                      <a:pt x="2987927" y="1478761"/>
                    </a:cubicBezTo>
                    <a:lnTo>
                      <a:pt x="31958" y="1478761"/>
                    </a:lnTo>
                    <a:cubicBezTo>
                      <a:pt x="14308" y="1478761"/>
                      <a:pt x="0" y="1464453"/>
                      <a:pt x="0" y="1446803"/>
                    </a:cubicBezTo>
                    <a:lnTo>
                      <a:pt x="0" y="31958"/>
                    </a:lnTo>
                    <a:cubicBezTo>
                      <a:pt x="0" y="14308"/>
                      <a:pt x="14308" y="0"/>
                      <a:pt x="31958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3019885" cy="1516861"/>
              </a:xfrm>
              <a:prstGeom prst="rect">
                <a:avLst/>
              </a:prstGeom>
            </p:spPr>
            <p:txBody>
              <a:bodyPr anchor="ctr" rtlCol="false" tIns="49349" lIns="49349" bIns="49349" rIns="49349"/>
              <a:lstStyle/>
              <a:p>
                <a:pPr algn="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278929" y="145582"/>
              <a:ext cx="13797999" cy="66909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Verifique se um número é positivo, negativo ou zero.</a:t>
              </a:r>
            </a:p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1 -  Faça uma variável para receber de entrada o seu número. (Lembre que precisa transformar isso para inteiro)</a:t>
              </a:r>
            </a:p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2</a:t>
              </a: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 - Verifique com um if se o número é maior que 0</a:t>
              </a:r>
            </a:p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(num &gt; 0)</a:t>
              </a:r>
            </a:p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3 -</a:t>
              </a: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 Se o número for maior 0, imprima “Positivo”</a:t>
              </a:r>
            </a:p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4 -</a:t>
              </a: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 Se não use um condicional(if/else) dentro do else que verifique se o número é igual a 0</a:t>
              </a:r>
            </a:p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2 - Verifique com um if se o número é igual a 0</a:t>
              </a:r>
            </a:p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(num = 0)</a:t>
              </a:r>
            </a:p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5 - Se o número for igual a 0, imprima “Zero”</a:t>
              </a:r>
            </a:p>
            <a:p>
              <a:pPr algn="l" marL="0" indent="0" lvl="0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6 - Se não use um else para imprima “Negativo”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608103" y="7242111"/>
            <a:ext cx="4535897" cy="2746865"/>
            <a:chOff x="0" y="0"/>
            <a:chExt cx="6047863" cy="366248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6047863" cy="3662487"/>
              <a:chOff x="0" y="0"/>
              <a:chExt cx="1278350" cy="77414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278349" cy="774148"/>
              </a:xfrm>
              <a:custGeom>
                <a:avLst/>
                <a:gdLst/>
                <a:ahLst/>
                <a:cxnLst/>
                <a:rect r="r" b="b" t="t" l="l"/>
                <a:pathLst>
                  <a:path h="774148" w="1278349">
                    <a:moveTo>
                      <a:pt x="72115" y="0"/>
                    </a:moveTo>
                    <a:lnTo>
                      <a:pt x="1206235" y="0"/>
                    </a:lnTo>
                    <a:cubicBezTo>
                      <a:pt x="1225361" y="0"/>
                      <a:pt x="1243703" y="7598"/>
                      <a:pt x="1257228" y="21122"/>
                    </a:cubicBezTo>
                    <a:cubicBezTo>
                      <a:pt x="1270752" y="34646"/>
                      <a:pt x="1278349" y="52989"/>
                      <a:pt x="1278349" y="72115"/>
                    </a:cubicBezTo>
                    <a:lnTo>
                      <a:pt x="1278349" y="702033"/>
                    </a:lnTo>
                    <a:cubicBezTo>
                      <a:pt x="1278349" y="721159"/>
                      <a:pt x="1270752" y="739502"/>
                      <a:pt x="1257228" y="753026"/>
                    </a:cubicBezTo>
                    <a:cubicBezTo>
                      <a:pt x="1243703" y="766550"/>
                      <a:pt x="1225361" y="774148"/>
                      <a:pt x="1206235" y="774148"/>
                    </a:cubicBezTo>
                    <a:lnTo>
                      <a:pt x="72115" y="774148"/>
                    </a:lnTo>
                    <a:cubicBezTo>
                      <a:pt x="52989" y="774148"/>
                      <a:pt x="34646" y="766550"/>
                      <a:pt x="21122" y="753026"/>
                    </a:cubicBezTo>
                    <a:cubicBezTo>
                      <a:pt x="7598" y="739502"/>
                      <a:pt x="0" y="721159"/>
                      <a:pt x="0" y="702033"/>
                    </a:cubicBezTo>
                    <a:lnTo>
                      <a:pt x="0" y="72115"/>
                    </a:lnTo>
                    <a:cubicBezTo>
                      <a:pt x="0" y="52989"/>
                      <a:pt x="7598" y="34646"/>
                      <a:pt x="21122" y="21122"/>
                    </a:cubicBezTo>
                    <a:cubicBezTo>
                      <a:pt x="34646" y="7598"/>
                      <a:pt x="52989" y="0"/>
                      <a:pt x="72115" y="0"/>
                    </a:cubicBezTo>
                    <a:close/>
                  </a:path>
                </a:pathLst>
              </a:custGeom>
              <a:solidFill>
                <a:srgbClr val="2B9ED8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278350" cy="8122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17508" y="144656"/>
              <a:ext cx="5812848" cy="3325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13"/>
                </a:lnSpc>
              </a:pPr>
              <a:r>
                <a:rPr lang="en-US" sz="2366" spc="-142">
                  <a:solidFill>
                    <a:srgbClr val="160E0C"/>
                  </a:solidFill>
                  <a:latin typeface="Space Mono Bold"/>
                </a:rPr>
                <a:t>Continue usando a estrutura do exemplo ao lado, e também a função input(‘’) para receber a entrada e int() para transformar em inteiro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9372028" y="7345197"/>
            <a:ext cx="5199433" cy="2643779"/>
          </a:xfrm>
          <a:custGeom>
            <a:avLst/>
            <a:gdLst/>
            <a:ahLst/>
            <a:cxnLst/>
            <a:rect r="r" b="b" t="t" l="l"/>
            <a:pathLst>
              <a:path h="2643779" w="5199433">
                <a:moveTo>
                  <a:pt x="0" y="0"/>
                </a:moveTo>
                <a:lnTo>
                  <a:pt x="5199432" y="0"/>
                </a:lnTo>
                <a:lnTo>
                  <a:pt x="5199432" y="2643779"/>
                </a:lnTo>
                <a:lnTo>
                  <a:pt x="0" y="26437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EXERCICÍO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019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sz="3189">
                <a:solidFill>
                  <a:srgbClr val="F2EFEB"/>
                </a:solidFill>
                <a:latin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828167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spc="-1315">
                <a:solidFill>
                  <a:srgbClr val="F2EFEB"/>
                </a:solidFill>
                <a:latin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932462" y="7964999"/>
            <a:ext cx="842307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</a:rPr>
              <a:t>https://forms.gle/N1TrfLVRBobR1Tf99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086600" y="3440624"/>
            <a:ext cx="4114800" cy="4114800"/>
            <a:chOff x="0" y="0"/>
            <a:chExt cx="5486400" cy="548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spc="-1149">
                <a:solidFill>
                  <a:srgbClr val="F2EFEB"/>
                </a:solidFill>
                <a:latin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90949" y="6125567"/>
            <a:ext cx="15516169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sz="4213" spc="-252">
                <a:solidFill>
                  <a:srgbClr val="160E0C"/>
                </a:solidFill>
                <a:latin typeface="Space Mono Bold"/>
              </a:rPr>
              <a:t>Hoje iremos falar sobre condicional e indentação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sz="4213" spc="-252">
                <a:solidFill>
                  <a:srgbClr val="F2EFEB"/>
                </a:solidFill>
                <a:latin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40862" y="2342237"/>
            <a:ext cx="7402354" cy="5602526"/>
            <a:chOff x="0" y="0"/>
            <a:chExt cx="2372212" cy="17954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72212" cy="1795426"/>
            </a:xfrm>
            <a:custGeom>
              <a:avLst/>
              <a:gdLst/>
              <a:ahLst/>
              <a:cxnLst/>
              <a:rect r="r" b="b" t="t" l="l"/>
              <a:pathLst>
                <a:path h="1795426" w="2372212">
                  <a:moveTo>
                    <a:pt x="66936" y="0"/>
                  </a:moveTo>
                  <a:lnTo>
                    <a:pt x="2305276" y="0"/>
                  </a:lnTo>
                  <a:cubicBezTo>
                    <a:pt x="2323029" y="0"/>
                    <a:pt x="2340054" y="7052"/>
                    <a:pt x="2352607" y="19605"/>
                  </a:cubicBezTo>
                  <a:cubicBezTo>
                    <a:pt x="2365160" y="32158"/>
                    <a:pt x="2372212" y="49183"/>
                    <a:pt x="2372212" y="66936"/>
                  </a:cubicBezTo>
                  <a:lnTo>
                    <a:pt x="2372212" y="1728490"/>
                  </a:lnTo>
                  <a:cubicBezTo>
                    <a:pt x="2372212" y="1765458"/>
                    <a:pt x="2342244" y="1795426"/>
                    <a:pt x="2305276" y="1795426"/>
                  </a:cubicBezTo>
                  <a:lnTo>
                    <a:pt x="66936" y="1795426"/>
                  </a:lnTo>
                  <a:cubicBezTo>
                    <a:pt x="29968" y="1795426"/>
                    <a:pt x="0" y="1765458"/>
                    <a:pt x="0" y="1728490"/>
                  </a:cubicBezTo>
                  <a:lnTo>
                    <a:pt x="0" y="66936"/>
                  </a:lnTo>
                  <a:cubicBezTo>
                    <a:pt x="0" y="29968"/>
                    <a:pt x="29968" y="0"/>
                    <a:pt x="6693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372212" cy="1824001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533461" y="2683113"/>
            <a:ext cx="6725839" cy="5070901"/>
          </a:xfrm>
          <a:custGeom>
            <a:avLst/>
            <a:gdLst/>
            <a:ahLst/>
            <a:cxnLst/>
            <a:rect r="r" b="b" t="t" l="l"/>
            <a:pathLst>
              <a:path h="5070901" w="6725839">
                <a:moveTo>
                  <a:pt x="0" y="0"/>
                </a:moveTo>
                <a:lnTo>
                  <a:pt x="6725839" y="0"/>
                </a:lnTo>
                <a:lnTo>
                  <a:pt x="6725839" y="5070901"/>
                </a:lnTo>
                <a:lnTo>
                  <a:pt x="0" y="50709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CONDICIONAL</a:t>
            </a:r>
            <a:r>
              <a:rPr lang="en-US" sz="7013" spc="-722" strike="noStrike" u="none">
                <a:solidFill>
                  <a:srgbClr val="F7AC16"/>
                </a:solidFill>
                <a:latin typeface="Bugaki Italics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71417" y="3184658"/>
            <a:ext cx="6941244" cy="347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300" spc="-198">
                <a:solidFill>
                  <a:srgbClr val="0A0A0A"/>
                </a:solidFill>
                <a:latin typeface="Space Mono Bold"/>
              </a:rPr>
              <a:t>Condicionais no Python servem para executar um código somente </a:t>
            </a:r>
            <a:r>
              <a:rPr lang="en-US" sz="3300" spc="-198">
                <a:solidFill>
                  <a:srgbClr val="C03027"/>
                </a:solidFill>
                <a:latin typeface="Space Mono Bold"/>
              </a:rPr>
              <a:t>se</a:t>
            </a:r>
            <a:r>
              <a:rPr lang="en-US" sz="3300" spc="-198">
                <a:solidFill>
                  <a:srgbClr val="0A0A0A"/>
                </a:solidFill>
                <a:latin typeface="Space Mono Bold"/>
              </a:rPr>
              <a:t> uma condição for satisfeita, um exemplo prático seria “</a:t>
            </a:r>
            <a:r>
              <a:rPr lang="en-US" sz="3300" spc="-198">
                <a:solidFill>
                  <a:srgbClr val="C03027"/>
                </a:solidFill>
                <a:latin typeface="Space Mono Bold"/>
              </a:rPr>
              <a:t>se for chover hoje</a:t>
            </a:r>
            <a:r>
              <a:rPr lang="en-US" sz="3300" spc="-198">
                <a:solidFill>
                  <a:srgbClr val="0A0A0A"/>
                </a:solidFill>
                <a:latin typeface="Space Mono Bold"/>
              </a:rPr>
              <a:t>, leve guarda-chuva, </a:t>
            </a:r>
            <a:r>
              <a:rPr lang="en-US" sz="3300" spc="-198">
                <a:solidFill>
                  <a:srgbClr val="C03027"/>
                </a:solidFill>
                <a:latin typeface="Space Mono Bold"/>
              </a:rPr>
              <a:t>se não</a:t>
            </a:r>
            <a:r>
              <a:rPr lang="en-US" sz="3300" spc="-198">
                <a:solidFill>
                  <a:srgbClr val="0A0A0A"/>
                </a:solidFill>
                <a:latin typeface="Space Mono Bold"/>
              </a:rPr>
              <a:t>, deixe em casa”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03586" y="1742712"/>
            <a:ext cx="14280828" cy="2720985"/>
            <a:chOff x="0" y="0"/>
            <a:chExt cx="19041104" cy="362798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9041104" cy="3627980"/>
              <a:chOff x="0" y="0"/>
              <a:chExt cx="3334331" cy="635304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334331" cy="635304"/>
              </a:xfrm>
              <a:custGeom>
                <a:avLst/>
                <a:gdLst/>
                <a:ahLst/>
                <a:cxnLst/>
                <a:rect r="r" b="b" t="t" l="l"/>
                <a:pathLst>
                  <a:path h="635304" w="3334331">
                    <a:moveTo>
                      <a:pt x="27648" y="0"/>
                    </a:moveTo>
                    <a:lnTo>
                      <a:pt x="3306683" y="0"/>
                    </a:lnTo>
                    <a:cubicBezTo>
                      <a:pt x="3314016" y="0"/>
                      <a:pt x="3321048" y="2913"/>
                      <a:pt x="3326233" y="8098"/>
                    </a:cubicBezTo>
                    <a:cubicBezTo>
                      <a:pt x="3331418" y="13283"/>
                      <a:pt x="3334331" y="20315"/>
                      <a:pt x="3334331" y="27648"/>
                    </a:cubicBezTo>
                    <a:lnTo>
                      <a:pt x="3334331" y="607656"/>
                    </a:lnTo>
                    <a:cubicBezTo>
                      <a:pt x="3334331" y="614989"/>
                      <a:pt x="3331418" y="622021"/>
                      <a:pt x="3326233" y="627206"/>
                    </a:cubicBezTo>
                    <a:cubicBezTo>
                      <a:pt x="3321048" y="632391"/>
                      <a:pt x="3314016" y="635304"/>
                      <a:pt x="3306683" y="635304"/>
                    </a:cubicBezTo>
                    <a:lnTo>
                      <a:pt x="27648" y="635304"/>
                    </a:lnTo>
                    <a:cubicBezTo>
                      <a:pt x="20315" y="635304"/>
                      <a:pt x="13283" y="632391"/>
                      <a:pt x="8098" y="627206"/>
                    </a:cubicBezTo>
                    <a:cubicBezTo>
                      <a:pt x="2913" y="622021"/>
                      <a:pt x="0" y="614989"/>
                      <a:pt x="0" y="607656"/>
                    </a:cubicBezTo>
                    <a:lnTo>
                      <a:pt x="0" y="27648"/>
                    </a:lnTo>
                    <a:cubicBezTo>
                      <a:pt x="0" y="20315"/>
                      <a:pt x="2913" y="13283"/>
                      <a:pt x="8098" y="8098"/>
                    </a:cubicBezTo>
                    <a:cubicBezTo>
                      <a:pt x="13283" y="2913"/>
                      <a:pt x="20315" y="0"/>
                      <a:pt x="27648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3334331" cy="6734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69961" y="122464"/>
              <a:ext cx="18301182" cy="3325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No exemplo do if/else, para separarmos o bloco do if e o bloco do else, usamos </a:t>
              </a:r>
              <a:r>
                <a:rPr lang="en-US" sz="2856" spc="-171">
                  <a:solidFill>
                    <a:srgbClr val="479241"/>
                  </a:solidFill>
                  <a:latin typeface="Space Mono Bold"/>
                </a:rPr>
                <a:t>dois pontos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para iniciar cada bloco.</a:t>
              </a:r>
            </a:p>
            <a:p>
              <a:pPr algn="l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E </a:t>
              </a:r>
              <a:r>
                <a:rPr lang="en-US" sz="2856" spc="-171">
                  <a:solidFill>
                    <a:srgbClr val="C03027"/>
                  </a:solidFill>
                  <a:latin typeface="Space Mono Bold"/>
                </a:rPr>
                <a:t>espaços em branco à esquerda</a:t>
              </a:r>
              <a:r>
                <a:rPr lang="en-US" sz="2856" spc="-171">
                  <a:solidFill>
                    <a:srgbClr val="4477B2"/>
                  </a:solidFill>
                  <a:latin typeface="Space Mono Bold"/>
                </a:rPr>
                <a:t> 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das linhas de código para identificar os códigos pertencentes a um bloco, esses espaços são chamados de indentação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526237" y="0"/>
            <a:ext cx="2761763" cy="1163435"/>
            <a:chOff x="0" y="0"/>
            <a:chExt cx="3682351" cy="155124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08012" y="4827970"/>
            <a:ext cx="8589035" cy="3863719"/>
          </a:xfrm>
          <a:custGeom>
            <a:avLst/>
            <a:gdLst/>
            <a:ahLst/>
            <a:cxnLst/>
            <a:rect r="r" b="b" t="t" l="l"/>
            <a:pathLst>
              <a:path h="3863719" w="8589035">
                <a:moveTo>
                  <a:pt x="0" y="0"/>
                </a:moveTo>
                <a:lnTo>
                  <a:pt x="8589035" y="0"/>
                </a:lnTo>
                <a:lnTo>
                  <a:pt x="8589035" y="3863720"/>
                </a:lnTo>
                <a:lnTo>
                  <a:pt x="0" y="38637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197747" y="8604869"/>
            <a:ext cx="4864254" cy="653431"/>
            <a:chOff x="0" y="0"/>
            <a:chExt cx="6485672" cy="871241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6485672" cy="871241"/>
              <a:chOff x="0" y="0"/>
              <a:chExt cx="2003317" cy="269112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003317" cy="269112"/>
              </a:xfrm>
              <a:custGeom>
                <a:avLst/>
                <a:gdLst/>
                <a:ahLst/>
                <a:cxnLst/>
                <a:rect r="r" b="b" t="t" l="l"/>
                <a:pathLst>
                  <a:path h="269112" w="2003317">
                    <a:moveTo>
                      <a:pt x="81171" y="0"/>
                    </a:moveTo>
                    <a:lnTo>
                      <a:pt x="1922145" y="0"/>
                    </a:lnTo>
                    <a:cubicBezTo>
                      <a:pt x="1943673" y="0"/>
                      <a:pt x="1964320" y="8552"/>
                      <a:pt x="1979542" y="23775"/>
                    </a:cubicBezTo>
                    <a:cubicBezTo>
                      <a:pt x="1994765" y="38997"/>
                      <a:pt x="2003317" y="59643"/>
                      <a:pt x="2003317" y="81171"/>
                    </a:cubicBezTo>
                    <a:lnTo>
                      <a:pt x="2003317" y="187941"/>
                    </a:lnTo>
                    <a:cubicBezTo>
                      <a:pt x="2003317" y="209469"/>
                      <a:pt x="1994765" y="230115"/>
                      <a:pt x="1979542" y="245337"/>
                    </a:cubicBezTo>
                    <a:cubicBezTo>
                      <a:pt x="1964320" y="260560"/>
                      <a:pt x="1943673" y="269112"/>
                      <a:pt x="1922145" y="269112"/>
                    </a:cubicBezTo>
                    <a:lnTo>
                      <a:pt x="81171" y="269112"/>
                    </a:lnTo>
                    <a:cubicBezTo>
                      <a:pt x="59643" y="269112"/>
                      <a:pt x="38997" y="260560"/>
                      <a:pt x="23775" y="245337"/>
                    </a:cubicBezTo>
                    <a:cubicBezTo>
                      <a:pt x="8552" y="230115"/>
                      <a:pt x="0" y="209469"/>
                      <a:pt x="0" y="187941"/>
                    </a:cubicBezTo>
                    <a:lnTo>
                      <a:pt x="0" y="81171"/>
                    </a:lnTo>
                    <a:cubicBezTo>
                      <a:pt x="0" y="59643"/>
                      <a:pt x="8552" y="38997"/>
                      <a:pt x="23775" y="23775"/>
                    </a:cubicBezTo>
                    <a:cubicBezTo>
                      <a:pt x="38997" y="8552"/>
                      <a:pt x="59643" y="0"/>
                      <a:pt x="81171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2003317" cy="29768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220883" y="143755"/>
              <a:ext cx="5953239" cy="547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sz="2499" spc="-149">
                  <a:solidFill>
                    <a:srgbClr val="160E0C"/>
                  </a:solidFill>
                  <a:latin typeface="Space Mono Bold"/>
                </a:rPr>
                <a:t>Sem Indentação (com erro)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1613560" y="4827970"/>
            <a:ext cx="5124682" cy="3863719"/>
          </a:xfrm>
          <a:custGeom>
            <a:avLst/>
            <a:gdLst/>
            <a:ahLst/>
            <a:cxnLst/>
            <a:rect r="r" b="b" t="t" l="l"/>
            <a:pathLst>
              <a:path h="3863719" w="5124682">
                <a:moveTo>
                  <a:pt x="0" y="0"/>
                </a:moveTo>
                <a:lnTo>
                  <a:pt x="5124682" y="0"/>
                </a:lnTo>
                <a:lnTo>
                  <a:pt x="5124682" y="3863720"/>
                </a:lnTo>
                <a:lnTo>
                  <a:pt x="0" y="3863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2497139" y="8604869"/>
            <a:ext cx="3357524" cy="653431"/>
            <a:chOff x="0" y="0"/>
            <a:chExt cx="4476698" cy="871241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4476698" cy="871241"/>
              <a:chOff x="0" y="0"/>
              <a:chExt cx="1382778" cy="269112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382778" cy="269112"/>
              </a:xfrm>
              <a:custGeom>
                <a:avLst/>
                <a:gdLst/>
                <a:ahLst/>
                <a:cxnLst/>
                <a:rect r="r" b="b" t="t" l="l"/>
                <a:pathLst>
                  <a:path h="269112" w="1382778">
                    <a:moveTo>
                      <a:pt x="117598" y="0"/>
                    </a:moveTo>
                    <a:lnTo>
                      <a:pt x="1265180" y="0"/>
                    </a:lnTo>
                    <a:cubicBezTo>
                      <a:pt x="1330128" y="0"/>
                      <a:pt x="1382778" y="52650"/>
                      <a:pt x="1382778" y="117598"/>
                    </a:cubicBezTo>
                    <a:lnTo>
                      <a:pt x="1382778" y="151514"/>
                    </a:lnTo>
                    <a:cubicBezTo>
                      <a:pt x="1382778" y="216462"/>
                      <a:pt x="1330128" y="269112"/>
                      <a:pt x="1265180" y="269112"/>
                    </a:cubicBezTo>
                    <a:lnTo>
                      <a:pt x="117598" y="269112"/>
                    </a:lnTo>
                    <a:cubicBezTo>
                      <a:pt x="52650" y="269112"/>
                      <a:pt x="0" y="216462"/>
                      <a:pt x="0" y="151514"/>
                    </a:cubicBezTo>
                    <a:lnTo>
                      <a:pt x="0" y="117598"/>
                    </a:lnTo>
                    <a:cubicBezTo>
                      <a:pt x="0" y="52650"/>
                      <a:pt x="52650" y="0"/>
                      <a:pt x="117598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28575"/>
                <a:ext cx="1382778" cy="29768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152463" y="143755"/>
              <a:ext cx="4109189" cy="547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sz="2499" spc="-149">
                  <a:solidFill>
                    <a:srgbClr val="160E0C"/>
                  </a:solidFill>
                  <a:latin typeface="Space Mono Bold"/>
                </a:rPr>
                <a:t>Com Indentação 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-2265153">
            <a:off x="11362306" y="6966146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3" y="0"/>
                </a:lnTo>
                <a:lnTo>
                  <a:pt x="1148693" y="347480"/>
                </a:lnTo>
                <a:lnTo>
                  <a:pt x="0" y="3474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2265153">
            <a:off x="1203213" y="6586090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3" y="0"/>
                </a:lnTo>
                <a:lnTo>
                  <a:pt x="1148693" y="347480"/>
                </a:lnTo>
                <a:lnTo>
                  <a:pt x="0" y="3474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2265153">
            <a:off x="11362306" y="6331249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3" y="0"/>
                </a:lnTo>
                <a:lnTo>
                  <a:pt x="1148693" y="347479"/>
                </a:lnTo>
                <a:lnTo>
                  <a:pt x="0" y="347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-2265153">
            <a:off x="1203213" y="6097076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3" y="0"/>
                </a:lnTo>
                <a:lnTo>
                  <a:pt x="1148693" y="347479"/>
                </a:lnTo>
                <a:lnTo>
                  <a:pt x="0" y="347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INDENTAÇÃO 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10702071">
            <a:off x="2806095" y="6032262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2" y="0"/>
                </a:lnTo>
                <a:lnTo>
                  <a:pt x="1148692" y="347480"/>
                </a:lnTo>
                <a:lnTo>
                  <a:pt x="0" y="3474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10702071">
            <a:off x="4152379" y="5418033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3" y="0"/>
                </a:lnTo>
                <a:lnTo>
                  <a:pt x="1148693" y="347480"/>
                </a:lnTo>
                <a:lnTo>
                  <a:pt x="0" y="3474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10702071">
            <a:off x="14701255" y="5652206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2" y="0"/>
                </a:lnTo>
                <a:lnTo>
                  <a:pt x="1148692" y="347480"/>
                </a:lnTo>
                <a:lnTo>
                  <a:pt x="0" y="3474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2" id="32"/>
          <p:cNvSpPr/>
          <p:nvPr/>
        </p:nvSpPr>
        <p:spPr>
          <a:xfrm flipH="false" flipV="false" rot="10702071">
            <a:off x="13022493" y="6287104"/>
            <a:ext cx="1148693" cy="347480"/>
          </a:xfrm>
          <a:custGeom>
            <a:avLst/>
            <a:gdLst/>
            <a:ahLst/>
            <a:cxnLst/>
            <a:rect r="r" b="b" t="t" l="l"/>
            <a:pathLst>
              <a:path h="347480" w="1148693">
                <a:moveTo>
                  <a:pt x="0" y="0"/>
                </a:moveTo>
                <a:lnTo>
                  <a:pt x="1148692" y="0"/>
                </a:lnTo>
                <a:lnTo>
                  <a:pt x="1148692" y="347479"/>
                </a:lnTo>
                <a:lnTo>
                  <a:pt x="0" y="3474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2676967" y="1896364"/>
            <a:ext cx="12934067" cy="2799708"/>
            <a:chOff x="0" y="0"/>
            <a:chExt cx="17245422" cy="373294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7245422" cy="3732944"/>
              <a:chOff x="0" y="0"/>
              <a:chExt cx="3019885" cy="65368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019885" cy="653684"/>
              </a:xfrm>
              <a:custGeom>
                <a:avLst/>
                <a:gdLst/>
                <a:ahLst/>
                <a:cxnLst/>
                <a:rect r="r" b="b" t="t" l="l"/>
                <a:pathLst>
                  <a:path h="653684" w="3019885">
                    <a:moveTo>
                      <a:pt x="30527" y="0"/>
                    </a:moveTo>
                    <a:lnTo>
                      <a:pt x="2989358" y="0"/>
                    </a:lnTo>
                    <a:cubicBezTo>
                      <a:pt x="2997454" y="0"/>
                      <a:pt x="3005219" y="3216"/>
                      <a:pt x="3010944" y="8941"/>
                    </a:cubicBezTo>
                    <a:cubicBezTo>
                      <a:pt x="3016669" y="14666"/>
                      <a:pt x="3019885" y="22431"/>
                      <a:pt x="3019885" y="30527"/>
                    </a:cubicBezTo>
                    <a:lnTo>
                      <a:pt x="3019885" y="623157"/>
                    </a:lnTo>
                    <a:cubicBezTo>
                      <a:pt x="3019885" y="640017"/>
                      <a:pt x="3006217" y="653684"/>
                      <a:pt x="2989358" y="653684"/>
                    </a:cubicBezTo>
                    <a:lnTo>
                      <a:pt x="30527" y="653684"/>
                    </a:lnTo>
                    <a:cubicBezTo>
                      <a:pt x="22431" y="653684"/>
                      <a:pt x="14666" y="650468"/>
                      <a:pt x="8941" y="644743"/>
                    </a:cubicBezTo>
                    <a:cubicBezTo>
                      <a:pt x="3216" y="639018"/>
                      <a:pt x="0" y="631254"/>
                      <a:pt x="0" y="623157"/>
                    </a:cubicBezTo>
                    <a:lnTo>
                      <a:pt x="0" y="30527"/>
                    </a:lnTo>
                    <a:cubicBezTo>
                      <a:pt x="0" y="22431"/>
                      <a:pt x="3216" y="14666"/>
                      <a:pt x="8941" y="8941"/>
                    </a:cubicBezTo>
                    <a:cubicBezTo>
                      <a:pt x="14666" y="3216"/>
                      <a:pt x="22431" y="0"/>
                      <a:pt x="30527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3019885" cy="6917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335072" y="174946"/>
              <a:ext cx="16575279" cy="3325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1 - Faça uma variável para receber de entrada o seu nome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2 - Verifique com um if se é seu nome, ou seja, (variavel == “Seu Nome”)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3 - Se for seu nome, imprima-o na tela</a:t>
              </a:r>
            </a:p>
            <a:p>
              <a:pPr algn="l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4 - Se não use um else e imprima “Nome errado”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282086" y="5629153"/>
            <a:ext cx="5475128" cy="2808971"/>
            <a:chOff x="0" y="0"/>
            <a:chExt cx="7300171" cy="3745294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7300171" cy="3745294"/>
              <a:chOff x="0" y="0"/>
              <a:chExt cx="1278350" cy="655847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278349" cy="655847"/>
              </a:xfrm>
              <a:custGeom>
                <a:avLst/>
                <a:gdLst/>
                <a:ahLst/>
                <a:cxnLst/>
                <a:rect r="r" b="b" t="t" l="l"/>
                <a:pathLst>
                  <a:path h="655847" w="1278349">
                    <a:moveTo>
                      <a:pt x="72115" y="0"/>
                    </a:moveTo>
                    <a:lnTo>
                      <a:pt x="1206235" y="0"/>
                    </a:lnTo>
                    <a:cubicBezTo>
                      <a:pt x="1225361" y="0"/>
                      <a:pt x="1243703" y="7598"/>
                      <a:pt x="1257228" y="21122"/>
                    </a:cubicBezTo>
                    <a:cubicBezTo>
                      <a:pt x="1270752" y="34646"/>
                      <a:pt x="1278349" y="52989"/>
                      <a:pt x="1278349" y="72115"/>
                    </a:cubicBezTo>
                    <a:lnTo>
                      <a:pt x="1278349" y="583732"/>
                    </a:lnTo>
                    <a:cubicBezTo>
                      <a:pt x="1278349" y="602858"/>
                      <a:pt x="1270752" y="621201"/>
                      <a:pt x="1257228" y="634725"/>
                    </a:cubicBezTo>
                    <a:cubicBezTo>
                      <a:pt x="1243703" y="648249"/>
                      <a:pt x="1225361" y="655847"/>
                      <a:pt x="1206235" y="655847"/>
                    </a:cubicBezTo>
                    <a:lnTo>
                      <a:pt x="72115" y="655847"/>
                    </a:lnTo>
                    <a:cubicBezTo>
                      <a:pt x="52989" y="655847"/>
                      <a:pt x="34646" y="648249"/>
                      <a:pt x="21122" y="634725"/>
                    </a:cubicBezTo>
                    <a:cubicBezTo>
                      <a:pt x="7598" y="621201"/>
                      <a:pt x="0" y="602858"/>
                      <a:pt x="0" y="583732"/>
                    </a:cubicBezTo>
                    <a:lnTo>
                      <a:pt x="0" y="72115"/>
                    </a:lnTo>
                    <a:cubicBezTo>
                      <a:pt x="0" y="52989"/>
                      <a:pt x="7598" y="34646"/>
                      <a:pt x="21122" y="21122"/>
                    </a:cubicBezTo>
                    <a:cubicBezTo>
                      <a:pt x="34646" y="7598"/>
                      <a:pt x="52989" y="0"/>
                      <a:pt x="72115" y="0"/>
                    </a:cubicBezTo>
                    <a:close/>
                  </a:path>
                </a:pathLst>
              </a:custGeom>
              <a:solidFill>
                <a:srgbClr val="2B9ED8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278350" cy="69394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41839" y="174946"/>
              <a:ext cx="7016492" cy="3338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Dica, você usará a estrutura do exemplo ao lado, além da função input(‘’) para receber a entrada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EXERCICÍO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9389319" y="5101811"/>
            <a:ext cx="5124599" cy="3863656"/>
          </a:xfrm>
          <a:custGeom>
            <a:avLst/>
            <a:gdLst/>
            <a:ahLst/>
            <a:cxnLst/>
            <a:rect r="r" b="b" t="t" l="l"/>
            <a:pathLst>
              <a:path h="3863656" w="5124599">
                <a:moveTo>
                  <a:pt x="0" y="0"/>
                </a:moveTo>
                <a:lnTo>
                  <a:pt x="5124598" y="0"/>
                </a:lnTo>
                <a:lnTo>
                  <a:pt x="5124598" y="3863656"/>
                </a:lnTo>
                <a:lnTo>
                  <a:pt x="0" y="38636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3988582" y="1742712"/>
            <a:ext cx="10766892" cy="2750840"/>
            <a:chOff x="0" y="0"/>
            <a:chExt cx="14355856" cy="366778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4355856" cy="3667787"/>
              <a:chOff x="0" y="0"/>
              <a:chExt cx="3019885" cy="77155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019885" cy="771552"/>
              </a:xfrm>
              <a:custGeom>
                <a:avLst/>
                <a:gdLst/>
                <a:ahLst/>
                <a:cxnLst/>
                <a:rect r="r" b="b" t="t" l="l"/>
                <a:pathLst>
                  <a:path h="771552" w="3019885">
                    <a:moveTo>
                      <a:pt x="31958" y="0"/>
                    </a:moveTo>
                    <a:lnTo>
                      <a:pt x="2987927" y="0"/>
                    </a:lnTo>
                    <a:cubicBezTo>
                      <a:pt x="2996403" y="0"/>
                      <a:pt x="3004531" y="3367"/>
                      <a:pt x="3010525" y="9360"/>
                    </a:cubicBezTo>
                    <a:cubicBezTo>
                      <a:pt x="3016518" y="15354"/>
                      <a:pt x="3019885" y="23482"/>
                      <a:pt x="3019885" y="31958"/>
                    </a:cubicBezTo>
                    <a:lnTo>
                      <a:pt x="3019885" y="739594"/>
                    </a:lnTo>
                    <a:cubicBezTo>
                      <a:pt x="3019885" y="757244"/>
                      <a:pt x="3005577" y="771552"/>
                      <a:pt x="2987927" y="771552"/>
                    </a:cubicBezTo>
                    <a:lnTo>
                      <a:pt x="31958" y="771552"/>
                    </a:lnTo>
                    <a:cubicBezTo>
                      <a:pt x="14308" y="771552"/>
                      <a:pt x="0" y="757244"/>
                      <a:pt x="0" y="739594"/>
                    </a:cubicBezTo>
                    <a:lnTo>
                      <a:pt x="0" y="31958"/>
                    </a:lnTo>
                    <a:cubicBezTo>
                      <a:pt x="0" y="14308"/>
                      <a:pt x="14308" y="0"/>
                      <a:pt x="31958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3019885" cy="809652"/>
              </a:xfrm>
              <a:prstGeom prst="rect">
                <a:avLst/>
              </a:prstGeom>
            </p:spPr>
            <p:txBody>
              <a:bodyPr anchor="ctr" rtlCol="false" tIns="49349" lIns="49349" bIns="49349" rIns="49349"/>
              <a:lstStyle/>
              <a:p>
                <a:pPr algn="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278929" y="145582"/>
              <a:ext cx="13797999" cy="3328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1 -  Faça duas variáveis para receber de entrada dois valores. (Lembre que precisa transformar tudo para inteiro)</a:t>
              </a:r>
            </a:p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2</a:t>
              </a: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 - Faça mais uma variável para receber a sua escolha</a:t>
              </a:r>
            </a:p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(0 ou 1)</a:t>
              </a:r>
            </a:p>
            <a:p>
              <a:pPr algn="l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3 -</a:t>
              </a: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 Se a escolha for 0, imprima a soma dos valores</a:t>
              </a:r>
            </a:p>
            <a:p>
              <a:pPr algn="l" marL="0" indent="0" lvl="0">
                <a:lnSpc>
                  <a:spcPts val="3329"/>
                </a:lnSpc>
              </a:pP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4 -</a:t>
              </a:r>
              <a:r>
                <a:rPr lang="en-US" sz="2378" spc="-142">
                  <a:solidFill>
                    <a:srgbClr val="160E0C"/>
                  </a:solidFill>
                  <a:latin typeface="Space Mono Bold"/>
                </a:rPr>
                <a:t> Se a escolha for 1, imprima a subtração dos valores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608103" y="5614566"/>
            <a:ext cx="4535897" cy="2746865"/>
            <a:chOff x="0" y="0"/>
            <a:chExt cx="6047863" cy="366248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6047863" cy="3662487"/>
              <a:chOff x="0" y="0"/>
              <a:chExt cx="1278350" cy="77414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278349" cy="774148"/>
              </a:xfrm>
              <a:custGeom>
                <a:avLst/>
                <a:gdLst/>
                <a:ahLst/>
                <a:cxnLst/>
                <a:rect r="r" b="b" t="t" l="l"/>
                <a:pathLst>
                  <a:path h="774148" w="1278349">
                    <a:moveTo>
                      <a:pt x="72115" y="0"/>
                    </a:moveTo>
                    <a:lnTo>
                      <a:pt x="1206235" y="0"/>
                    </a:lnTo>
                    <a:cubicBezTo>
                      <a:pt x="1225361" y="0"/>
                      <a:pt x="1243703" y="7598"/>
                      <a:pt x="1257228" y="21122"/>
                    </a:cubicBezTo>
                    <a:cubicBezTo>
                      <a:pt x="1270752" y="34646"/>
                      <a:pt x="1278349" y="52989"/>
                      <a:pt x="1278349" y="72115"/>
                    </a:cubicBezTo>
                    <a:lnTo>
                      <a:pt x="1278349" y="702033"/>
                    </a:lnTo>
                    <a:cubicBezTo>
                      <a:pt x="1278349" y="721159"/>
                      <a:pt x="1270752" y="739502"/>
                      <a:pt x="1257228" y="753026"/>
                    </a:cubicBezTo>
                    <a:cubicBezTo>
                      <a:pt x="1243703" y="766550"/>
                      <a:pt x="1225361" y="774148"/>
                      <a:pt x="1206235" y="774148"/>
                    </a:cubicBezTo>
                    <a:lnTo>
                      <a:pt x="72115" y="774148"/>
                    </a:lnTo>
                    <a:cubicBezTo>
                      <a:pt x="52989" y="774148"/>
                      <a:pt x="34646" y="766550"/>
                      <a:pt x="21122" y="753026"/>
                    </a:cubicBezTo>
                    <a:cubicBezTo>
                      <a:pt x="7598" y="739502"/>
                      <a:pt x="0" y="721159"/>
                      <a:pt x="0" y="702033"/>
                    </a:cubicBezTo>
                    <a:lnTo>
                      <a:pt x="0" y="72115"/>
                    </a:lnTo>
                    <a:cubicBezTo>
                      <a:pt x="0" y="52989"/>
                      <a:pt x="7598" y="34646"/>
                      <a:pt x="21122" y="21122"/>
                    </a:cubicBezTo>
                    <a:cubicBezTo>
                      <a:pt x="34646" y="7598"/>
                      <a:pt x="52989" y="0"/>
                      <a:pt x="72115" y="0"/>
                    </a:cubicBezTo>
                    <a:close/>
                  </a:path>
                </a:pathLst>
              </a:custGeom>
              <a:solidFill>
                <a:srgbClr val="2B9ED8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278350" cy="8122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17508" y="144656"/>
              <a:ext cx="5812848" cy="3325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13"/>
                </a:lnSpc>
              </a:pPr>
              <a:r>
                <a:rPr lang="en-US" sz="2366" spc="-142">
                  <a:solidFill>
                    <a:srgbClr val="160E0C"/>
                  </a:solidFill>
                  <a:latin typeface="Space Mono Bold"/>
                </a:rPr>
                <a:t>Continue usando a estrutura do exemplo ao lado, e também a função input(‘’) para receber a entrada e int() para transformar em inteiro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9372028" y="5614566"/>
            <a:ext cx="3824365" cy="2746865"/>
          </a:xfrm>
          <a:custGeom>
            <a:avLst/>
            <a:gdLst/>
            <a:ahLst/>
            <a:cxnLst/>
            <a:rect r="r" b="b" t="t" l="l"/>
            <a:pathLst>
              <a:path h="2746865" w="3824365">
                <a:moveTo>
                  <a:pt x="0" y="0"/>
                </a:moveTo>
                <a:lnTo>
                  <a:pt x="3824365" y="0"/>
                </a:lnTo>
                <a:lnTo>
                  <a:pt x="3824365" y="2746866"/>
                </a:lnTo>
                <a:lnTo>
                  <a:pt x="0" y="27468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EXERCICÍO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17455" y="5777884"/>
            <a:ext cx="2635187" cy="974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19"/>
              </a:lnSpc>
              <a:spcBef>
                <a:spcPct val="0"/>
              </a:spcBef>
            </a:pPr>
            <a:r>
              <a:rPr lang="en-US" sz="3182">
                <a:solidFill>
                  <a:srgbClr val="2F1C0E"/>
                </a:solidFill>
                <a:latin typeface="Dosis Bold"/>
              </a:rPr>
              <a:t>Vamos praticar um pouco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676967" y="1896364"/>
            <a:ext cx="12934067" cy="3809358"/>
            <a:chOff x="0" y="0"/>
            <a:chExt cx="17245422" cy="507914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7245422" cy="5079144"/>
              <a:chOff x="0" y="0"/>
              <a:chExt cx="3019885" cy="88942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019885" cy="889421"/>
              </a:xfrm>
              <a:custGeom>
                <a:avLst/>
                <a:gdLst/>
                <a:ahLst/>
                <a:cxnLst/>
                <a:rect r="r" b="b" t="t" l="l"/>
                <a:pathLst>
                  <a:path h="889421" w="3019885">
                    <a:moveTo>
                      <a:pt x="30527" y="0"/>
                    </a:moveTo>
                    <a:lnTo>
                      <a:pt x="2989358" y="0"/>
                    </a:lnTo>
                    <a:cubicBezTo>
                      <a:pt x="2997454" y="0"/>
                      <a:pt x="3005219" y="3216"/>
                      <a:pt x="3010944" y="8941"/>
                    </a:cubicBezTo>
                    <a:cubicBezTo>
                      <a:pt x="3016669" y="14666"/>
                      <a:pt x="3019885" y="22431"/>
                      <a:pt x="3019885" y="30527"/>
                    </a:cubicBezTo>
                    <a:lnTo>
                      <a:pt x="3019885" y="858894"/>
                    </a:lnTo>
                    <a:cubicBezTo>
                      <a:pt x="3019885" y="875753"/>
                      <a:pt x="3006217" y="889421"/>
                      <a:pt x="2989358" y="889421"/>
                    </a:cubicBezTo>
                    <a:lnTo>
                      <a:pt x="30527" y="889421"/>
                    </a:lnTo>
                    <a:cubicBezTo>
                      <a:pt x="22431" y="889421"/>
                      <a:pt x="14666" y="886204"/>
                      <a:pt x="8941" y="880479"/>
                    </a:cubicBezTo>
                    <a:cubicBezTo>
                      <a:pt x="3216" y="874754"/>
                      <a:pt x="0" y="866990"/>
                      <a:pt x="0" y="858894"/>
                    </a:cubicBezTo>
                    <a:lnTo>
                      <a:pt x="0" y="30527"/>
                    </a:lnTo>
                    <a:cubicBezTo>
                      <a:pt x="0" y="22431"/>
                      <a:pt x="3216" y="14666"/>
                      <a:pt x="8941" y="8941"/>
                    </a:cubicBezTo>
                    <a:cubicBezTo>
                      <a:pt x="14666" y="3216"/>
                      <a:pt x="22431" y="0"/>
                      <a:pt x="30527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3019885" cy="92752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335072" y="174946"/>
              <a:ext cx="16575279" cy="46721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1 -  Faça uma variável para receber de entrada a sua idade. (Lembre que precisa transformar isso para inteiro)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2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- Verifique com um if se a idade é maior ou igual a 18 anos (idade &gt;= 18)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3 -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Se a idade for maior ou igual a 18, imprima “Maior de idade”</a:t>
              </a:r>
            </a:p>
            <a:p>
              <a:pPr algn="l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4 -</a:t>
              </a: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 Se não use um else para imprimir “Menor de idade”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EXERCICÍO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423722" y="6001914"/>
            <a:ext cx="5475128" cy="3315648"/>
            <a:chOff x="0" y="0"/>
            <a:chExt cx="7300171" cy="4420864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7300171" cy="4420864"/>
              <a:chOff x="0" y="0"/>
              <a:chExt cx="1278350" cy="774148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278349" cy="774148"/>
              </a:xfrm>
              <a:custGeom>
                <a:avLst/>
                <a:gdLst/>
                <a:ahLst/>
                <a:cxnLst/>
                <a:rect r="r" b="b" t="t" l="l"/>
                <a:pathLst>
                  <a:path h="774148" w="1278349">
                    <a:moveTo>
                      <a:pt x="72115" y="0"/>
                    </a:moveTo>
                    <a:lnTo>
                      <a:pt x="1206235" y="0"/>
                    </a:lnTo>
                    <a:cubicBezTo>
                      <a:pt x="1225361" y="0"/>
                      <a:pt x="1243703" y="7598"/>
                      <a:pt x="1257228" y="21122"/>
                    </a:cubicBezTo>
                    <a:cubicBezTo>
                      <a:pt x="1270752" y="34646"/>
                      <a:pt x="1278349" y="52989"/>
                      <a:pt x="1278349" y="72115"/>
                    </a:cubicBezTo>
                    <a:lnTo>
                      <a:pt x="1278349" y="702033"/>
                    </a:lnTo>
                    <a:cubicBezTo>
                      <a:pt x="1278349" y="721159"/>
                      <a:pt x="1270752" y="739502"/>
                      <a:pt x="1257228" y="753026"/>
                    </a:cubicBezTo>
                    <a:cubicBezTo>
                      <a:pt x="1243703" y="766550"/>
                      <a:pt x="1225361" y="774148"/>
                      <a:pt x="1206235" y="774148"/>
                    </a:cubicBezTo>
                    <a:lnTo>
                      <a:pt x="72115" y="774148"/>
                    </a:lnTo>
                    <a:cubicBezTo>
                      <a:pt x="52989" y="774148"/>
                      <a:pt x="34646" y="766550"/>
                      <a:pt x="21122" y="753026"/>
                    </a:cubicBezTo>
                    <a:cubicBezTo>
                      <a:pt x="7598" y="739502"/>
                      <a:pt x="0" y="721159"/>
                      <a:pt x="0" y="702033"/>
                    </a:cubicBezTo>
                    <a:lnTo>
                      <a:pt x="0" y="72115"/>
                    </a:lnTo>
                    <a:cubicBezTo>
                      <a:pt x="0" y="52989"/>
                      <a:pt x="7598" y="34646"/>
                      <a:pt x="21122" y="21122"/>
                    </a:cubicBezTo>
                    <a:cubicBezTo>
                      <a:pt x="34646" y="7598"/>
                      <a:pt x="52989" y="0"/>
                      <a:pt x="72115" y="0"/>
                    </a:cubicBezTo>
                    <a:close/>
                  </a:path>
                </a:pathLst>
              </a:custGeom>
              <a:solidFill>
                <a:srgbClr val="2B9ED8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278350" cy="8122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141839" y="174946"/>
              <a:ext cx="7016492" cy="40138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Continue usando a estrutura do exemplo ao lado, e também a função input(‘’) para receber a entrada e int() para transformar em inteiro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9445727" y="5960584"/>
            <a:ext cx="5124599" cy="3863656"/>
          </a:xfrm>
          <a:custGeom>
            <a:avLst/>
            <a:gdLst/>
            <a:ahLst/>
            <a:cxnLst/>
            <a:rect r="r" b="b" t="t" l="l"/>
            <a:pathLst>
              <a:path h="3863656" w="5124599">
                <a:moveTo>
                  <a:pt x="0" y="0"/>
                </a:moveTo>
                <a:lnTo>
                  <a:pt x="5124599" y="0"/>
                </a:lnTo>
                <a:lnTo>
                  <a:pt x="5124599" y="3863656"/>
                </a:lnTo>
                <a:lnTo>
                  <a:pt x="0" y="38636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2676967" y="1896364"/>
            <a:ext cx="12934067" cy="4314183"/>
            <a:chOff x="0" y="0"/>
            <a:chExt cx="17245422" cy="575224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7245422" cy="5752244"/>
              <a:chOff x="0" y="0"/>
              <a:chExt cx="3019885" cy="100728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019885" cy="1007289"/>
              </a:xfrm>
              <a:custGeom>
                <a:avLst/>
                <a:gdLst/>
                <a:ahLst/>
                <a:cxnLst/>
                <a:rect r="r" b="b" t="t" l="l"/>
                <a:pathLst>
                  <a:path h="1007289" w="3019885">
                    <a:moveTo>
                      <a:pt x="30527" y="0"/>
                    </a:moveTo>
                    <a:lnTo>
                      <a:pt x="2989358" y="0"/>
                    </a:lnTo>
                    <a:cubicBezTo>
                      <a:pt x="2997454" y="0"/>
                      <a:pt x="3005219" y="3216"/>
                      <a:pt x="3010944" y="8941"/>
                    </a:cubicBezTo>
                    <a:cubicBezTo>
                      <a:pt x="3016669" y="14666"/>
                      <a:pt x="3019885" y="22431"/>
                      <a:pt x="3019885" y="30527"/>
                    </a:cubicBezTo>
                    <a:lnTo>
                      <a:pt x="3019885" y="976762"/>
                    </a:lnTo>
                    <a:cubicBezTo>
                      <a:pt x="3019885" y="984858"/>
                      <a:pt x="3016669" y="992622"/>
                      <a:pt x="3010944" y="998347"/>
                    </a:cubicBezTo>
                    <a:cubicBezTo>
                      <a:pt x="3005219" y="1004072"/>
                      <a:pt x="2997454" y="1007289"/>
                      <a:pt x="2989358" y="1007289"/>
                    </a:cubicBezTo>
                    <a:lnTo>
                      <a:pt x="30527" y="1007289"/>
                    </a:lnTo>
                    <a:cubicBezTo>
                      <a:pt x="13667" y="1007289"/>
                      <a:pt x="0" y="993621"/>
                      <a:pt x="0" y="976762"/>
                    </a:cubicBezTo>
                    <a:lnTo>
                      <a:pt x="0" y="30527"/>
                    </a:lnTo>
                    <a:cubicBezTo>
                      <a:pt x="0" y="22431"/>
                      <a:pt x="3216" y="14666"/>
                      <a:pt x="8941" y="8941"/>
                    </a:cubicBezTo>
                    <a:cubicBezTo>
                      <a:pt x="14666" y="3216"/>
                      <a:pt x="22431" y="0"/>
                      <a:pt x="30527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3019885" cy="104538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335072" y="174946"/>
              <a:ext cx="16575279" cy="53452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1- Receba do usuário 2 valores inteiros, chamados de “nota1” e “nota2"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2- Crie uma nova variável chamada “media”, seu valor será a soma de “nota1” e “nota2”, em seguida divida por 2</a:t>
              </a:r>
            </a:p>
            <a:p>
              <a:pPr algn="l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3- Se “media” é maior ou igual (&gt;=) a 5, imprima a mensagem “Você passou”.</a:t>
              </a:r>
            </a:p>
            <a:p>
              <a:pPr algn="l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4- Se “media” não for menor (&lt;) a 5, imprima a mensagem “Reprovado”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EXERCICÍO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10897" y="6566251"/>
            <a:ext cx="5262369" cy="2517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99"/>
              </a:lnSpc>
            </a:pPr>
            <a:r>
              <a:rPr lang="en-US" sz="2856" spc="-171">
                <a:solidFill>
                  <a:srgbClr val="160E0C"/>
                </a:solidFill>
                <a:latin typeface="Space Mono Bold"/>
              </a:rPr>
              <a:t>Continue usando a estrutura do exemplo anterior, além da função input(‘’) e int() para transformar em inteiro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9732086" y="6238875"/>
            <a:ext cx="5124599" cy="3863656"/>
          </a:xfrm>
          <a:custGeom>
            <a:avLst/>
            <a:gdLst/>
            <a:ahLst/>
            <a:cxnLst/>
            <a:rect r="r" b="b" t="t" l="l"/>
            <a:pathLst>
              <a:path h="3863656" w="5124599">
                <a:moveTo>
                  <a:pt x="0" y="0"/>
                </a:moveTo>
                <a:lnTo>
                  <a:pt x="5124599" y="0"/>
                </a:lnTo>
                <a:lnTo>
                  <a:pt x="5124599" y="3863656"/>
                </a:lnTo>
                <a:lnTo>
                  <a:pt x="0" y="38636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3668872" y="6487926"/>
            <a:ext cx="5475128" cy="3315648"/>
            <a:chOff x="0" y="0"/>
            <a:chExt cx="7300171" cy="4420864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7300171" cy="4420864"/>
              <a:chOff x="0" y="0"/>
              <a:chExt cx="1278350" cy="7741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278349" cy="774148"/>
              </a:xfrm>
              <a:custGeom>
                <a:avLst/>
                <a:gdLst/>
                <a:ahLst/>
                <a:cxnLst/>
                <a:rect r="r" b="b" t="t" l="l"/>
                <a:pathLst>
                  <a:path h="774148" w="1278349">
                    <a:moveTo>
                      <a:pt x="72115" y="0"/>
                    </a:moveTo>
                    <a:lnTo>
                      <a:pt x="1206235" y="0"/>
                    </a:lnTo>
                    <a:cubicBezTo>
                      <a:pt x="1225361" y="0"/>
                      <a:pt x="1243703" y="7598"/>
                      <a:pt x="1257228" y="21122"/>
                    </a:cubicBezTo>
                    <a:cubicBezTo>
                      <a:pt x="1270752" y="34646"/>
                      <a:pt x="1278349" y="52989"/>
                      <a:pt x="1278349" y="72115"/>
                    </a:cubicBezTo>
                    <a:lnTo>
                      <a:pt x="1278349" y="702033"/>
                    </a:lnTo>
                    <a:cubicBezTo>
                      <a:pt x="1278349" y="721159"/>
                      <a:pt x="1270752" y="739502"/>
                      <a:pt x="1257228" y="753026"/>
                    </a:cubicBezTo>
                    <a:cubicBezTo>
                      <a:pt x="1243703" y="766550"/>
                      <a:pt x="1225361" y="774148"/>
                      <a:pt x="1206235" y="774148"/>
                    </a:cubicBezTo>
                    <a:lnTo>
                      <a:pt x="72115" y="774148"/>
                    </a:lnTo>
                    <a:cubicBezTo>
                      <a:pt x="52989" y="774148"/>
                      <a:pt x="34646" y="766550"/>
                      <a:pt x="21122" y="753026"/>
                    </a:cubicBezTo>
                    <a:cubicBezTo>
                      <a:pt x="7598" y="739502"/>
                      <a:pt x="0" y="721159"/>
                      <a:pt x="0" y="702033"/>
                    </a:cubicBezTo>
                    <a:lnTo>
                      <a:pt x="0" y="72115"/>
                    </a:lnTo>
                    <a:cubicBezTo>
                      <a:pt x="0" y="52989"/>
                      <a:pt x="7598" y="34646"/>
                      <a:pt x="21122" y="21122"/>
                    </a:cubicBezTo>
                    <a:cubicBezTo>
                      <a:pt x="34646" y="7598"/>
                      <a:pt x="52989" y="0"/>
                      <a:pt x="72115" y="0"/>
                    </a:cubicBezTo>
                    <a:close/>
                  </a:path>
                </a:pathLst>
              </a:custGeom>
              <a:solidFill>
                <a:srgbClr val="2B9ED8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278350" cy="8122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141839" y="174946"/>
              <a:ext cx="7016492" cy="40138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99"/>
                </a:lnSpc>
              </a:pPr>
              <a:r>
                <a:rPr lang="en-US" sz="2856" spc="-171">
                  <a:solidFill>
                    <a:srgbClr val="160E0C"/>
                  </a:solidFill>
                  <a:latin typeface="Space Mono Bold"/>
                </a:rPr>
                <a:t>Continue usando a estrutura do exemplo ao lado, e também a função input(‘’) para receber a entrada e int() para transformar em inteiro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810651" y="250008"/>
            <a:ext cx="14666698" cy="1351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842"/>
              </a:lnSpc>
              <a:spcBef>
                <a:spcPct val="0"/>
              </a:spcBef>
            </a:pPr>
            <a:r>
              <a:rPr lang="en-US" sz="7132" spc="-734">
                <a:solidFill>
                  <a:srgbClr val="F7AC16"/>
                </a:solidFill>
                <a:latin typeface="Bugaki Italics"/>
              </a:rPr>
              <a:t>EXERCICÍO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94352" y="6507599"/>
            <a:ext cx="5351084" cy="2559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66"/>
              </a:lnSpc>
            </a:pPr>
            <a:r>
              <a:rPr lang="en-US" sz="2904" spc="-174">
                <a:solidFill>
                  <a:srgbClr val="160E0C"/>
                </a:solidFill>
                <a:latin typeface="Space Mono Bold"/>
              </a:rPr>
              <a:t>Continue usando a estrutura do exemplo anterior, além da função input(‘’) e int() para transformar em inteiro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620422" y="6173740"/>
            <a:ext cx="5210991" cy="3928791"/>
          </a:xfrm>
          <a:custGeom>
            <a:avLst/>
            <a:gdLst/>
            <a:ahLst/>
            <a:cxnLst/>
            <a:rect r="r" b="b" t="t" l="l"/>
            <a:pathLst>
              <a:path h="3928791" w="5210991">
                <a:moveTo>
                  <a:pt x="0" y="0"/>
                </a:moveTo>
                <a:lnTo>
                  <a:pt x="5210991" y="0"/>
                </a:lnTo>
                <a:lnTo>
                  <a:pt x="5210991" y="3928791"/>
                </a:lnTo>
                <a:lnTo>
                  <a:pt x="0" y="39287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454991" y="6426990"/>
            <a:ext cx="5567430" cy="3371545"/>
            <a:chOff x="0" y="0"/>
            <a:chExt cx="7423240" cy="4495393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7423240" cy="4495393"/>
              <a:chOff x="0" y="0"/>
              <a:chExt cx="1278350" cy="77414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278349" cy="774148"/>
              </a:xfrm>
              <a:custGeom>
                <a:avLst/>
                <a:gdLst/>
                <a:ahLst/>
                <a:cxnLst/>
                <a:rect r="r" b="b" t="t" l="l"/>
                <a:pathLst>
                  <a:path h="774148" w="1278349">
                    <a:moveTo>
                      <a:pt x="72115" y="0"/>
                    </a:moveTo>
                    <a:lnTo>
                      <a:pt x="1206235" y="0"/>
                    </a:lnTo>
                    <a:cubicBezTo>
                      <a:pt x="1225361" y="0"/>
                      <a:pt x="1243703" y="7598"/>
                      <a:pt x="1257228" y="21122"/>
                    </a:cubicBezTo>
                    <a:cubicBezTo>
                      <a:pt x="1270752" y="34646"/>
                      <a:pt x="1278349" y="52989"/>
                      <a:pt x="1278349" y="72115"/>
                    </a:cubicBezTo>
                    <a:lnTo>
                      <a:pt x="1278349" y="702033"/>
                    </a:lnTo>
                    <a:cubicBezTo>
                      <a:pt x="1278349" y="721159"/>
                      <a:pt x="1270752" y="739502"/>
                      <a:pt x="1257228" y="753026"/>
                    </a:cubicBezTo>
                    <a:cubicBezTo>
                      <a:pt x="1243703" y="766550"/>
                      <a:pt x="1225361" y="774148"/>
                      <a:pt x="1206235" y="774148"/>
                    </a:cubicBezTo>
                    <a:lnTo>
                      <a:pt x="72115" y="774148"/>
                    </a:lnTo>
                    <a:cubicBezTo>
                      <a:pt x="52989" y="774148"/>
                      <a:pt x="34646" y="766550"/>
                      <a:pt x="21122" y="753026"/>
                    </a:cubicBezTo>
                    <a:cubicBezTo>
                      <a:pt x="7598" y="739502"/>
                      <a:pt x="0" y="721159"/>
                      <a:pt x="0" y="702033"/>
                    </a:cubicBezTo>
                    <a:lnTo>
                      <a:pt x="0" y="72115"/>
                    </a:lnTo>
                    <a:cubicBezTo>
                      <a:pt x="0" y="52989"/>
                      <a:pt x="7598" y="34646"/>
                      <a:pt x="21122" y="21122"/>
                    </a:cubicBezTo>
                    <a:cubicBezTo>
                      <a:pt x="34646" y="7598"/>
                      <a:pt x="52989" y="0"/>
                      <a:pt x="72115" y="0"/>
                    </a:cubicBezTo>
                    <a:close/>
                  </a:path>
                </a:pathLst>
              </a:custGeom>
              <a:solidFill>
                <a:srgbClr val="2B9ED8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278350" cy="8122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44231" y="178859"/>
              <a:ext cx="7134779" cy="4080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066"/>
                </a:lnSpc>
              </a:pPr>
              <a:r>
                <a:rPr lang="en-US" sz="2904" spc="-174">
                  <a:solidFill>
                    <a:srgbClr val="160E0C"/>
                  </a:solidFill>
                  <a:latin typeface="Space Mono Bold"/>
                </a:rPr>
                <a:t>Continue usando a estrutura do exemplo ao lado, e também a função input(‘’) para receber a entrada e int() para transformar em inteiro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446364" y="1758021"/>
            <a:ext cx="13909406" cy="4376977"/>
            <a:chOff x="0" y="0"/>
            <a:chExt cx="18545875" cy="5835969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8545875" cy="5835969"/>
              <a:chOff x="0" y="0"/>
              <a:chExt cx="3193768" cy="1005007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3193768" cy="1005007"/>
              </a:xfrm>
              <a:custGeom>
                <a:avLst/>
                <a:gdLst/>
                <a:ahLst/>
                <a:cxnLst/>
                <a:rect r="r" b="b" t="t" l="l"/>
                <a:pathLst>
                  <a:path h="1005007" w="3193768">
                    <a:moveTo>
                      <a:pt x="28386" y="0"/>
                    </a:moveTo>
                    <a:lnTo>
                      <a:pt x="3165382" y="0"/>
                    </a:lnTo>
                    <a:cubicBezTo>
                      <a:pt x="3172910" y="0"/>
                      <a:pt x="3180131" y="2991"/>
                      <a:pt x="3185454" y="8314"/>
                    </a:cubicBezTo>
                    <a:cubicBezTo>
                      <a:pt x="3190778" y="13638"/>
                      <a:pt x="3193768" y="20858"/>
                      <a:pt x="3193768" y="28386"/>
                    </a:cubicBezTo>
                    <a:lnTo>
                      <a:pt x="3193768" y="976621"/>
                    </a:lnTo>
                    <a:cubicBezTo>
                      <a:pt x="3193768" y="984149"/>
                      <a:pt x="3190778" y="991369"/>
                      <a:pt x="3185454" y="996693"/>
                    </a:cubicBezTo>
                    <a:cubicBezTo>
                      <a:pt x="3180131" y="1002016"/>
                      <a:pt x="3172910" y="1005007"/>
                      <a:pt x="3165382" y="1005007"/>
                    </a:cubicBezTo>
                    <a:lnTo>
                      <a:pt x="28386" y="1005007"/>
                    </a:lnTo>
                    <a:cubicBezTo>
                      <a:pt x="20858" y="1005007"/>
                      <a:pt x="13638" y="1002016"/>
                      <a:pt x="8314" y="996693"/>
                    </a:cubicBezTo>
                    <a:cubicBezTo>
                      <a:pt x="2991" y="991369"/>
                      <a:pt x="0" y="984149"/>
                      <a:pt x="0" y="976621"/>
                    </a:cubicBezTo>
                    <a:lnTo>
                      <a:pt x="0" y="28386"/>
                    </a:lnTo>
                    <a:cubicBezTo>
                      <a:pt x="0" y="20858"/>
                      <a:pt x="2991" y="13638"/>
                      <a:pt x="8314" y="8314"/>
                    </a:cubicBezTo>
                    <a:cubicBezTo>
                      <a:pt x="13638" y="2991"/>
                      <a:pt x="20858" y="0"/>
                      <a:pt x="28386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3193768" cy="104310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360339" y="178859"/>
              <a:ext cx="17704815" cy="5398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39"/>
                </a:lnSpc>
              </a:pPr>
              <a:r>
                <a:rPr lang="en-US" sz="2885" spc="-173">
                  <a:solidFill>
                    <a:srgbClr val="160E0C"/>
                  </a:solidFill>
                  <a:latin typeface="Space Mono Bold"/>
                </a:rPr>
                <a:t>1- Receba do usuário 3 números inteiros, os primeiros dois números vão indicar um intervalo.</a:t>
              </a:r>
            </a:p>
            <a:p>
              <a:pPr algn="l">
                <a:lnSpc>
                  <a:spcPts val="4039"/>
                </a:lnSpc>
              </a:pPr>
              <a:r>
                <a:rPr lang="en-US" sz="2885" spc="-173">
                  <a:solidFill>
                    <a:srgbClr val="160E0C"/>
                  </a:solidFill>
                  <a:latin typeface="Space Mono Bold"/>
                </a:rPr>
                <a:t>2- Crie um código que verifica se o terceiro número passado está entre esses dois primeiros números.</a:t>
              </a:r>
            </a:p>
            <a:p>
              <a:pPr algn="l">
                <a:lnSpc>
                  <a:spcPts val="4039"/>
                </a:lnSpc>
              </a:pPr>
            </a:p>
            <a:p>
              <a:pPr algn="l">
                <a:lnSpc>
                  <a:spcPts val="4039"/>
                </a:lnSpc>
              </a:pPr>
              <a:r>
                <a:rPr lang="en-US" sz="2885" spc="-173">
                  <a:solidFill>
                    <a:srgbClr val="160E0C"/>
                  </a:solidFill>
                  <a:latin typeface="Space Mono Bold"/>
                </a:rPr>
                <a:t>Ex: </a:t>
              </a:r>
            </a:p>
            <a:p>
              <a:pPr algn="l">
                <a:lnSpc>
                  <a:spcPts val="4039"/>
                </a:lnSpc>
              </a:pPr>
              <a:r>
                <a:rPr lang="en-US" sz="2885" spc="-173">
                  <a:solidFill>
                    <a:srgbClr val="160E0C"/>
                  </a:solidFill>
                  <a:latin typeface="Space Mono Bold"/>
                </a:rPr>
                <a:t>Entrada: 1, 10, 5</a:t>
              </a:r>
            </a:p>
            <a:p>
              <a:pPr algn="l" marL="0" indent="0" lvl="0">
                <a:lnSpc>
                  <a:spcPts val="4039"/>
                </a:lnSpc>
              </a:pPr>
              <a:r>
                <a:rPr lang="en-US" sz="2885" spc="-173">
                  <a:solidFill>
                    <a:srgbClr val="160E0C"/>
                  </a:solidFill>
                  <a:latin typeface="Space Mono Bold"/>
                </a:rPr>
                <a:t>Saida: 5 está entre 1 e 10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8768076" y="4257809"/>
              <a:ext cx="9297077" cy="1319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39"/>
                </a:lnSpc>
              </a:pPr>
              <a:r>
                <a:rPr lang="en-US" sz="2885" spc="-173">
                  <a:solidFill>
                    <a:srgbClr val="160E0C"/>
                  </a:solidFill>
                  <a:latin typeface="Space Mono Bold"/>
                </a:rPr>
                <a:t>Entrada: 10, 20, 5</a:t>
              </a:r>
            </a:p>
            <a:p>
              <a:pPr algn="l" marL="0" indent="0" lvl="0">
                <a:lnSpc>
                  <a:spcPts val="4039"/>
                </a:lnSpc>
              </a:pPr>
              <a:r>
                <a:rPr lang="en-US" sz="2885" spc="-173">
                  <a:solidFill>
                    <a:srgbClr val="160E0C"/>
                  </a:solidFill>
                  <a:latin typeface="Space Mono Bold"/>
                </a:rPr>
                <a:t>Saída: 5 não está entre 10 e 20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DAGFUDqeiqs</dc:identifier>
  <dcterms:modified xsi:type="dcterms:W3CDTF">2011-08-01T06:04:30Z</dcterms:modified>
  <cp:revision>1</cp:revision>
  <dc:title>Python - Aula 6</dc:title>
</cp:coreProperties>
</file>