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Bugaki Italics" charset="1" panose="00000000000000000000"/>
      <p:regular r:id="rId24"/>
    </p:embeddedFont>
    <p:embeddedFont>
      <p:font typeface="Space Mono Bold" charset="1" panose="02000809030000020004"/>
      <p:regular r:id="rId25"/>
    </p:embeddedFont>
    <p:embeddedFont>
      <p:font typeface="Open Sans Extra Bold" charset="1" panose="020B09060308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4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5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5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8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1755321"/>
            <a:chOff x="0" y="0"/>
            <a:chExt cx="17720100" cy="23404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2340429"/>
              <a:chOff x="0" y="0"/>
              <a:chExt cx="4259034" cy="56252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562523"/>
              </a:xfrm>
              <a:custGeom>
                <a:avLst/>
                <a:gdLst/>
                <a:ahLst/>
                <a:cxnLst/>
                <a:rect r="r" b="b" t="t" l="l"/>
                <a:pathLst>
                  <a:path h="562523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525241"/>
                    </a:lnTo>
                    <a:cubicBezTo>
                      <a:pt x="4259034" y="545831"/>
                      <a:pt x="4242343" y="562523"/>
                      <a:pt x="4221752" y="562523"/>
                    </a:cubicBezTo>
                    <a:lnTo>
                      <a:pt x="37282" y="562523"/>
                    </a:lnTo>
                    <a:cubicBezTo>
                      <a:pt x="27394" y="562523"/>
                      <a:pt x="17911" y="558595"/>
                      <a:pt x="10920" y="551603"/>
                    </a:cubicBezTo>
                    <a:cubicBezTo>
                      <a:pt x="3928" y="544612"/>
                      <a:pt x="0" y="535129"/>
                      <a:pt x="0" y="525241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591098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133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00000"/>
                  </a:solidFill>
                  <a:latin typeface="Space Mono Bold"/>
                </a:rPr>
                <a:t>Observação, como o Elif é um If também, podemos usar Elif ou Else depois dele.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57149" y="6946653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860803"/>
            <a:ext cx="521532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ESTE É O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ELSE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QUE SÓ SERÁ EXECUTADO SE O NÚMERO NÃO FOR MAIOR QUE ZERO E NÃO FOR IGUAL A ZERO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593514" y="4336500"/>
            <a:ext cx="10140774" cy="3802790"/>
          </a:xfrm>
          <a:custGeom>
            <a:avLst/>
            <a:gdLst/>
            <a:ahLst/>
            <a:cxnLst/>
            <a:rect r="r" b="b" t="t" l="l"/>
            <a:pathLst>
              <a:path h="3802790" w="10140774">
                <a:moveTo>
                  <a:pt x="0" y="0"/>
                </a:moveTo>
                <a:lnTo>
                  <a:pt x="10140774" y="0"/>
                </a:lnTo>
                <a:lnTo>
                  <a:pt x="10140774" y="3802790"/>
                </a:lnTo>
                <a:lnTo>
                  <a:pt x="0" y="3802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-10800000">
            <a:off x="6593514" y="6978459"/>
            <a:ext cx="943039" cy="337136"/>
          </a:xfrm>
          <a:custGeom>
            <a:avLst/>
            <a:gdLst/>
            <a:ahLst/>
            <a:cxnLst/>
            <a:rect r="r" b="b" t="t" l="l"/>
            <a:pathLst>
              <a:path h="337136" w="943039">
                <a:moveTo>
                  <a:pt x="0" y="337137"/>
                </a:moveTo>
                <a:lnTo>
                  <a:pt x="943039" y="337137"/>
                </a:lnTo>
                <a:lnTo>
                  <a:pt x="943039" y="0"/>
                </a:lnTo>
                <a:lnTo>
                  <a:pt x="0" y="0"/>
                </a:lnTo>
                <a:lnTo>
                  <a:pt x="0" y="3371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1755321"/>
            <a:chOff x="0" y="0"/>
            <a:chExt cx="17720100" cy="23404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2340429"/>
              <a:chOff x="0" y="0"/>
              <a:chExt cx="4259034" cy="56252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562523"/>
              </a:xfrm>
              <a:custGeom>
                <a:avLst/>
                <a:gdLst/>
                <a:ahLst/>
                <a:cxnLst/>
                <a:rect r="r" b="b" t="t" l="l"/>
                <a:pathLst>
                  <a:path h="562523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525241"/>
                    </a:lnTo>
                    <a:cubicBezTo>
                      <a:pt x="4259034" y="545831"/>
                      <a:pt x="4242343" y="562523"/>
                      <a:pt x="4221752" y="562523"/>
                    </a:cubicBezTo>
                    <a:lnTo>
                      <a:pt x="37282" y="562523"/>
                    </a:lnTo>
                    <a:cubicBezTo>
                      <a:pt x="27394" y="562523"/>
                      <a:pt x="17911" y="558595"/>
                      <a:pt x="10920" y="551603"/>
                    </a:cubicBezTo>
                    <a:cubicBezTo>
                      <a:pt x="3928" y="544612"/>
                      <a:pt x="0" y="535129"/>
                      <a:pt x="0" y="525241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591098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133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00000"/>
                  </a:solidFill>
                  <a:latin typeface="Space Mono Bold"/>
                </a:rPr>
                <a:t>Observação, como o Elif é um If também, podemos usar Elif ou Else depois dele.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200742" y="4144348"/>
            <a:ext cx="11015275" cy="3535097"/>
          </a:xfrm>
          <a:custGeom>
            <a:avLst/>
            <a:gdLst/>
            <a:ahLst/>
            <a:cxnLst/>
            <a:rect r="r" b="b" t="t" l="l"/>
            <a:pathLst>
              <a:path h="3535097" w="11015275">
                <a:moveTo>
                  <a:pt x="0" y="0"/>
                </a:moveTo>
                <a:lnTo>
                  <a:pt x="11015275" y="0"/>
                </a:lnTo>
                <a:lnTo>
                  <a:pt x="11015275" y="3535097"/>
                </a:lnTo>
                <a:lnTo>
                  <a:pt x="0" y="35350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53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-9507206">
            <a:off x="6229700" y="6246957"/>
            <a:ext cx="943039" cy="337136"/>
          </a:xfrm>
          <a:custGeom>
            <a:avLst/>
            <a:gdLst/>
            <a:ahLst/>
            <a:cxnLst/>
            <a:rect r="r" b="b" t="t" l="l"/>
            <a:pathLst>
              <a:path h="337136" w="943039">
                <a:moveTo>
                  <a:pt x="0" y="337137"/>
                </a:moveTo>
                <a:lnTo>
                  <a:pt x="943038" y="337137"/>
                </a:lnTo>
                <a:lnTo>
                  <a:pt x="943038" y="0"/>
                </a:lnTo>
                <a:lnTo>
                  <a:pt x="0" y="0"/>
                </a:lnTo>
                <a:lnTo>
                  <a:pt x="0" y="33713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0862" y="5086350"/>
            <a:ext cx="454303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ESTE É O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ELIF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É UM EXEMPLO QUE PODEMOS USAR VÁRIOS ELIFs EM SEQUÊNCIA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50687" y="2518809"/>
            <a:ext cx="14230152" cy="5828658"/>
            <a:chOff x="0" y="0"/>
            <a:chExt cx="18973535" cy="777154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8973535" cy="7771544"/>
              <a:chOff x="0" y="0"/>
              <a:chExt cx="3322499" cy="13608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22499" cy="1360893"/>
              </a:xfrm>
              <a:custGeom>
                <a:avLst/>
                <a:gdLst/>
                <a:ahLst/>
                <a:cxnLst/>
                <a:rect r="r" b="b" t="t" l="l"/>
                <a:pathLst>
                  <a:path h="1360893" w="3322499">
                    <a:moveTo>
                      <a:pt x="27747" y="0"/>
                    </a:moveTo>
                    <a:lnTo>
                      <a:pt x="3294752" y="0"/>
                    </a:lnTo>
                    <a:cubicBezTo>
                      <a:pt x="3302111" y="0"/>
                      <a:pt x="3309169" y="2923"/>
                      <a:pt x="3314372" y="8127"/>
                    </a:cubicBezTo>
                    <a:cubicBezTo>
                      <a:pt x="3319575" y="13330"/>
                      <a:pt x="3322499" y="20388"/>
                      <a:pt x="3322499" y="27747"/>
                    </a:cubicBezTo>
                    <a:lnTo>
                      <a:pt x="3322499" y="1333146"/>
                    </a:lnTo>
                    <a:cubicBezTo>
                      <a:pt x="3322499" y="1348470"/>
                      <a:pt x="3310076" y="1360893"/>
                      <a:pt x="3294752" y="1360893"/>
                    </a:cubicBezTo>
                    <a:lnTo>
                      <a:pt x="27747" y="1360893"/>
                    </a:lnTo>
                    <a:cubicBezTo>
                      <a:pt x="12423" y="1360893"/>
                      <a:pt x="0" y="1348470"/>
                      <a:pt x="0" y="1333146"/>
                    </a:cubicBezTo>
                    <a:lnTo>
                      <a:pt x="0" y="27747"/>
                    </a:lnTo>
                    <a:cubicBezTo>
                      <a:pt x="0" y="12423"/>
                      <a:pt x="12423" y="0"/>
                      <a:pt x="2774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322499" cy="13989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68648" y="174946"/>
              <a:ext cx="18236239" cy="7364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Assinale a(s) alternativa(s) INCORRETA(S) sobre o uso de condicionais IF, ELIF e ELSE:</a:t>
              </a:r>
            </a:p>
            <a:p>
              <a:pPr algn="l">
                <a:lnSpc>
                  <a:spcPts val="3999"/>
                </a:lnSpc>
              </a:pP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a) A estrutura condicional IF só pode ser usada se possuir um ELSE no final da condição.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b) A estrutura condicional ELSE só pode ser usada se o código já possuir um IF.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c) O ELIF só pode ser usado uma vez na função (ou seja, não posso usar vários ELIFs em sequências).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d) Não podemos usar ELSE após um ELIF.</a:t>
              </a:r>
            </a:p>
            <a:p>
              <a:pPr algn="l" marL="0" indent="0" lvl="0">
                <a:lnSpc>
                  <a:spcPts val="39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3241221"/>
            <a:chOff x="0" y="0"/>
            <a:chExt cx="17720100" cy="43216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4321629"/>
              <a:chOff x="0" y="0"/>
              <a:chExt cx="4259034" cy="103870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1038705"/>
              </a:xfrm>
              <a:custGeom>
                <a:avLst/>
                <a:gdLst/>
                <a:ahLst/>
                <a:cxnLst/>
                <a:rect r="r" b="b" t="t" l="l"/>
                <a:pathLst>
                  <a:path h="1038705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1001423"/>
                    </a:lnTo>
                    <a:cubicBezTo>
                      <a:pt x="4259034" y="1011311"/>
                      <a:pt x="4255106" y="1020794"/>
                      <a:pt x="4248114" y="1027786"/>
                    </a:cubicBezTo>
                    <a:cubicBezTo>
                      <a:pt x="4241123" y="1034778"/>
                      <a:pt x="4231640" y="1038705"/>
                      <a:pt x="4221752" y="1038705"/>
                    </a:cubicBezTo>
                    <a:lnTo>
                      <a:pt x="37282" y="1038705"/>
                    </a:lnTo>
                    <a:cubicBezTo>
                      <a:pt x="16692" y="1038705"/>
                      <a:pt x="0" y="1022014"/>
                      <a:pt x="0" y="1001423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1067280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331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Uma outra forma de se verificar várias condições sem precisar usar diversos IFs é utilizar o Switch Case. O valor da variável é comparada a cada caso. Se a variável for igual a um deles, o código do caso é executado.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02008" y="5226913"/>
            <a:ext cx="9883983" cy="4047726"/>
          </a:xfrm>
          <a:custGeom>
            <a:avLst/>
            <a:gdLst/>
            <a:ahLst/>
            <a:cxnLst/>
            <a:rect r="r" b="b" t="t" l="l"/>
            <a:pathLst>
              <a:path h="4047726" w="9883983">
                <a:moveTo>
                  <a:pt x="0" y="0"/>
                </a:moveTo>
                <a:lnTo>
                  <a:pt x="9883984" y="0"/>
                </a:lnTo>
                <a:lnTo>
                  <a:pt x="9883984" y="4047726"/>
                </a:lnTo>
                <a:lnTo>
                  <a:pt x="0" y="40477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2250621"/>
            <a:chOff x="0" y="0"/>
            <a:chExt cx="17720100" cy="30008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3000829"/>
              <a:chOff x="0" y="0"/>
              <a:chExt cx="4259034" cy="7212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721251"/>
              </a:xfrm>
              <a:custGeom>
                <a:avLst/>
                <a:gdLst/>
                <a:ahLst/>
                <a:cxnLst/>
                <a:rect r="r" b="b" t="t" l="l"/>
                <a:pathLst>
                  <a:path h="721251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683968"/>
                    </a:lnTo>
                    <a:cubicBezTo>
                      <a:pt x="4259034" y="693856"/>
                      <a:pt x="4255106" y="703339"/>
                      <a:pt x="4248114" y="710331"/>
                    </a:cubicBezTo>
                    <a:cubicBezTo>
                      <a:pt x="4241123" y="717323"/>
                      <a:pt x="4231640" y="721251"/>
                      <a:pt x="4221752" y="721251"/>
                    </a:cubicBezTo>
                    <a:lnTo>
                      <a:pt x="37282" y="721251"/>
                    </a:lnTo>
                    <a:cubicBezTo>
                      <a:pt x="27394" y="721251"/>
                      <a:pt x="17911" y="717323"/>
                      <a:pt x="10920" y="710331"/>
                    </a:cubicBezTo>
                    <a:cubicBezTo>
                      <a:pt x="3928" y="703339"/>
                      <a:pt x="0" y="693856"/>
                      <a:pt x="0" y="683968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749826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00000"/>
                  </a:solidFill>
                  <a:latin typeface="Space Mono Bold"/>
                </a:rPr>
                <a:t>Devemos tomar cuidado com a identação quando usamos o Switch Case. Todos os casos devem estar dentro do MATCH e o código de cada caso dentro do seu caso.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92458" y="4877304"/>
            <a:ext cx="9883983" cy="4047726"/>
          </a:xfrm>
          <a:custGeom>
            <a:avLst/>
            <a:gdLst/>
            <a:ahLst/>
            <a:cxnLst/>
            <a:rect r="r" b="b" t="t" l="l"/>
            <a:pathLst>
              <a:path h="4047726" w="9883983">
                <a:moveTo>
                  <a:pt x="0" y="0"/>
                </a:moveTo>
                <a:lnTo>
                  <a:pt x="9883983" y="0"/>
                </a:lnTo>
                <a:lnTo>
                  <a:pt x="9883983" y="4047726"/>
                </a:lnTo>
                <a:lnTo>
                  <a:pt x="0" y="40477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897483">
            <a:off x="6616369" y="4800123"/>
            <a:ext cx="1411903" cy="1044808"/>
          </a:xfrm>
          <a:custGeom>
            <a:avLst/>
            <a:gdLst/>
            <a:ahLst/>
            <a:cxnLst/>
            <a:rect r="r" b="b" t="t" l="l"/>
            <a:pathLst>
              <a:path h="1044808" w="1411903">
                <a:moveTo>
                  <a:pt x="0" y="0"/>
                </a:moveTo>
                <a:lnTo>
                  <a:pt x="1411903" y="0"/>
                </a:lnTo>
                <a:lnTo>
                  <a:pt x="1411903" y="1044808"/>
                </a:lnTo>
                <a:lnTo>
                  <a:pt x="0" y="10448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8828332">
            <a:off x="6525559" y="7116119"/>
            <a:ext cx="1808915" cy="732611"/>
          </a:xfrm>
          <a:custGeom>
            <a:avLst/>
            <a:gdLst/>
            <a:ahLst/>
            <a:cxnLst/>
            <a:rect r="r" b="b" t="t" l="l"/>
            <a:pathLst>
              <a:path h="732611" w="1808915">
                <a:moveTo>
                  <a:pt x="0" y="0"/>
                </a:moveTo>
                <a:lnTo>
                  <a:pt x="1808915" y="0"/>
                </a:lnTo>
                <a:lnTo>
                  <a:pt x="1808915" y="732611"/>
                </a:lnTo>
                <a:lnTo>
                  <a:pt x="0" y="7326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7301" y="4348480"/>
            <a:ext cx="521532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USAMOS A PALAVRA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MATCH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SEGUIDA DO NOME DA VARIÁVEL QUE SERÁ COMPARADA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6199" y="6844017"/>
            <a:ext cx="521532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JÁ OS CASOS SÃO DECLARADOS COM 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CASE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 SEGUIDO DE UM VALOR E O CÓDIGO ABAIXO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2250621"/>
            <a:chOff x="0" y="0"/>
            <a:chExt cx="17720100" cy="30008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3000829"/>
              <a:chOff x="0" y="0"/>
              <a:chExt cx="4259034" cy="7212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721251"/>
              </a:xfrm>
              <a:custGeom>
                <a:avLst/>
                <a:gdLst/>
                <a:ahLst/>
                <a:cxnLst/>
                <a:rect r="r" b="b" t="t" l="l"/>
                <a:pathLst>
                  <a:path h="721251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683968"/>
                    </a:lnTo>
                    <a:cubicBezTo>
                      <a:pt x="4259034" y="693856"/>
                      <a:pt x="4255106" y="703339"/>
                      <a:pt x="4248114" y="710331"/>
                    </a:cubicBezTo>
                    <a:cubicBezTo>
                      <a:pt x="4241123" y="717323"/>
                      <a:pt x="4231640" y="721251"/>
                      <a:pt x="4221752" y="721251"/>
                    </a:cubicBezTo>
                    <a:lnTo>
                      <a:pt x="37282" y="721251"/>
                    </a:lnTo>
                    <a:cubicBezTo>
                      <a:pt x="27394" y="721251"/>
                      <a:pt x="17911" y="717323"/>
                      <a:pt x="10920" y="710331"/>
                    </a:cubicBezTo>
                    <a:cubicBezTo>
                      <a:pt x="3928" y="703339"/>
                      <a:pt x="0" y="693856"/>
                      <a:pt x="0" y="683968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749826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00000"/>
                  </a:solidFill>
                  <a:latin typeface="Space Mono Bold"/>
                </a:rPr>
                <a:t>Além disso, podemos declarar um valor padrão, para caso a variável não tenha o valor de nenhum dos casos anteriores.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92458" y="4877304"/>
            <a:ext cx="9883983" cy="4047726"/>
          </a:xfrm>
          <a:custGeom>
            <a:avLst/>
            <a:gdLst/>
            <a:ahLst/>
            <a:cxnLst/>
            <a:rect r="r" b="b" t="t" l="l"/>
            <a:pathLst>
              <a:path h="4047726" w="9883983">
                <a:moveTo>
                  <a:pt x="0" y="0"/>
                </a:moveTo>
                <a:lnTo>
                  <a:pt x="9883983" y="0"/>
                </a:lnTo>
                <a:lnTo>
                  <a:pt x="9883983" y="4047726"/>
                </a:lnTo>
                <a:lnTo>
                  <a:pt x="0" y="40477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107615">
            <a:off x="6526520" y="7819637"/>
            <a:ext cx="1808915" cy="732611"/>
          </a:xfrm>
          <a:custGeom>
            <a:avLst/>
            <a:gdLst/>
            <a:ahLst/>
            <a:cxnLst/>
            <a:rect r="r" b="b" t="t" l="l"/>
            <a:pathLst>
              <a:path h="732611" w="1808915">
                <a:moveTo>
                  <a:pt x="0" y="0"/>
                </a:moveTo>
                <a:lnTo>
                  <a:pt x="1808915" y="0"/>
                </a:lnTo>
                <a:lnTo>
                  <a:pt x="1808915" y="732611"/>
                </a:lnTo>
                <a:lnTo>
                  <a:pt x="0" y="732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3001" y="7144628"/>
            <a:ext cx="599102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PARA ISSO USAMOS UM CASO COM VALOR ‘_’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(UNDERLINE)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2745921"/>
            <a:chOff x="0" y="0"/>
            <a:chExt cx="17720100" cy="36612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3661229"/>
              <a:chOff x="0" y="0"/>
              <a:chExt cx="4259034" cy="87997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879978"/>
              </a:xfrm>
              <a:custGeom>
                <a:avLst/>
                <a:gdLst/>
                <a:ahLst/>
                <a:cxnLst/>
                <a:rect r="r" b="b" t="t" l="l"/>
                <a:pathLst>
                  <a:path h="879978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842696"/>
                    </a:lnTo>
                    <a:cubicBezTo>
                      <a:pt x="4259034" y="852584"/>
                      <a:pt x="4255106" y="862066"/>
                      <a:pt x="4248114" y="869058"/>
                    </a:cubicBezTo>
                    <a:cubicBezTo>
                      <a:pt x="4241123" y="876050"/>
                      <a:pt x="4231640" y="879978"/>
                      <a:pt x="4221752" y="879978"/>
                    </a:cubicBezTo>
                    <a:lnTo>
                      <a:pt x="37282" y="879978"/>
                    </a:lnTo>
                    <a:cubicBezTo>
                      <a:pt x="16692" y="879978"/>
                      <a:pt x="0" y="863286"/>
                      <a:pt x="0" y="842696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9085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00000"/>
                  </a:solidFill>
                  <a:latin typeface="Space Mono Bold"/>
                </a:rPr>
                <a:t>O ELIF e o Switch Case são muito parecidos e podem ser usados para obter o mesmo resultado dependendo da situação. Os dois códigos abaixo fazem a mesma coisa, porém um usa o Switch e outro o ELIF.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90553" y="4909381"/>
            <a:ext cx="7668747" cy="3198729"/>
          </a:xfrm>
          <a:custGeom>
            <a:avLst/>
            <a:gdLst/>
            <a:ahLst/>
            <a:cxnLst/>
            <a:rect r="r" b="b" t="t" l="l"/>
            <a:pathLst>
              <a:path h="3198729" w="7668747">
                <a:moveTo>
                  <a:pt x="0" y="0"/>
                </a:moveTo>
                <a:lnTo>
                  <a:pt x="7668747" y="0"/>
                </a:lnTo>
                <a:lnTo>
                  <a:pt x="7668747" y="3198729"/>
                </a:lnTo>
                <a:lnTo>
                  <a:pt x="0" y="31987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932230" y="4909381"/>
            <a:ext cx="7330135" cy="3232778"/>
          </a:xfrm>
          <a:custGeom>
            <a:avLst/>
            <a:gdLst/>
            <a:ahLst/>
            <a:cxnLst/>
            <a:rect r="r" b="b" t="t" l="l"/>
            <a:pathLst>
              <a:path h="3232778" w="7330135">
                <a:moveTo>
                  <a:pt x="0" y="0"/>
                </a:moveTo>
                <a:lnTo>
                  <a:pt x="7330135" y="0"/>
                </a:lnTo>
                <a:lnTo>
                  <a:pt x="7330135" y="3232777"/>
                </a:lnTo>
                <a:lnTo>
                  <a:pt x="0" y="32327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81487" y="1742712"/>
            <a:ext cx="14230152" cy="3809358"/>
            <a:chOff x="0" y="0"/>
            <a:chExt cx="18973535" cy="507914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8973535" cy="5079144"/>
              <a:chOff x="0" y="0"/>
              <a:chExt cx="3322499" cy="88942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22499" cy="889421"/>
              </a:xfrm>
              <a:custGeom>
                <a:avLst/>
                <a:gdLst/>
                <a:ahLst/>
                <a:cxnLst/>
                <a:rect r="r" b="b" t="t" l="l"/>
                <a:pathLst>
                  <a:path h="889421" w="3322499">
                    <a:moveTo>
                      <a:pt x="27747" y="0"/>
                    </a:moveTo>
                    <a:lnTo>
                      <a:pt x="3294752" y="0"/>
                    </a:lnTo>
                    <a:cubicBezTo>
                      <a:pt x="3302111" y="0"/>
                      <a:pt x="3309169" y="2923"/>
                      <a:pt x="3314372" y="8127"/>
                    </a:cubicBezTo>
                    <a:cubicBezTo>
                      <a:pt x="3319575" y="13330"/>
                      <a:pt x="3322499" y="20388"/>
                      <a:pt x="3322499" y="27747"/>
                    </a:cubicBezTo>
                    <a:lnTo>
                      <a:pt x="3322499" y="861674"/>
                    </a:lnTo>
                    <a:cubicBezTo>
                      <a:pt x="3322499" y="876998"/>
                      <a:pt x="3310076" y="889421"/>
                      <a:pt x="3294752" y="889421"/>
                    </a:cubicBezTo>
                    <a:lnTo>
                      <a:pt x="27747" y="889421"/>
                    </a:lnTo>
                    <a:cubicBezTo>
                      <a:pt x="12423" y="889421"/>
                      <a:pt x="0" y="876998"/>
                      <a:pt x="0" y="861674"/>
                    </a:cubicBezTo>
                    <a:lnTo>
                      <a:pt x="0" y="27747"/>
                    </a:lnTo>
                    <a:cubicBezTo>
                      <a:pt x="0" y="12423"/>
                      <a:pt x="12423" y="0"/>
                      <a:pt x="2774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322499" cy="9275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68648" y="535382"/>
              <a:ext cx="18236239" cy="3999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Utilizando Switch Case, faça um programa que pergunte em que turno você estuda. Peça para digitar M para matutino, V para Vespertino ou N para Noturno. Caso o usuário digite M, o programa deve retornar a mensagem "Bom dia!", caso o usuário digite V, o programa deve retornar "Boa Tarde!" e caso o usuário digite N, o programa deve retornar "Boa Noite!”.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03376" y="6279636"/>
            <a:ext cx="7840624" cy="3210922"/>
          </a:xfrm>
          <a:custGeom>
            <a:avLst/>
            <a:gdLst/>
            <a:ahLst/>
            <a:cxnLst/>
            <a:rect r="r" b="b" t="t" l="l"/>
            <a:pathLst>
              <a:path h="3210922" w="7840624">
                <a:moveTo>
                  <a:pt x="0" y="0"/>
                </a:moveTo>
                <a:lnTo>
                  <a:pt x="7840624" y="0"/>
                </a:lnTo>
                <a:lnTo>
                  <a:pt x="7840624" y="3210922"/>
                </a:lnTo>
                <a:lnTo>
                  <a:pt x="0" y="3210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96563" y="6279636"/>
            <a:ext cx="6665721" cy="2790682"/>
          </a:xfrm>
          <a:custGeom>
            <a:avLst/>
            <a:gdLst/>
            <a:ahLst/>
            <a:cxnLst/>
            <a:rect r="r" b="b" t="t" l="l"/>
            <a:pathLst>
              <a:path h="2790682" w="6665721">
                <a:moveTo>
                  <a:pt x="0" y="0"/>
                </a:moveTo>
                <a:lnTo>
                  <a:pt x="6665721" y="0"/>
                </a:lnTo>
                <a:lnTo>
                  <a:pt x="6665721" y="2790682"/>
                </a:lnTo>
                <a:lnTo>
                  <a:pt x="0" y="2790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643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58879" y="8343483"/>
            <a:ext cx="83702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https://forms.gle/ks4rC6fy8b7avEuU8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Contem para gente o que você achou da aula de hoje: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5806479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vamos revisar o que é condicional e mostrar outras possibilidades: 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675630"/>
            <a:ext cx="16230600" cy="3963530"/>
            <a:chOff x="0" y="0"/>
            <a:chExt cx="21640800" cy="528470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204707" y="-247650"/>
              <a:ext cx="19231387" cy="1670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679"/>
                </a:lnSpc>
                <a:spcBef>
                  <a:spcPct val="0"/>
                </a:spcBef>
              </a:pPr>
              <a:r>
                <a:rPr lang="en-US" sz="7013" spc="-722">
                  <a:solidFill>
                    <a:srgbClr val="F7AC16"/>
                  </a:solidFill>
                  <a:latin typeface="Bugaki Italics"/>
                </a:rPr>
                <a:t>CONDICIONAL</a:t>
              </a:r>
              <a:r>
                <a:rPr lang="en-US" sz="7013" spc="-722" strike="noStrike" u="none">
                  <a:solidFill>
                    <a:srgbClr val="F7AC16"/>
                  </a:solidFill>
                  <a:latin typeface="Bugaki Italics"/>
                </a:rPr>
                <a:t> 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1623478"/>
              <a:ext cx="10463189" cy="3661229"/>
              <a:chOff x="0" y="0"/>
              <a:chExt cx="2514832" cy="87997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514833" cy="879978"/>
              </a:xfrm>
              <a:custGeom>
                <a:avLst/>
                <a:gdLst/>
                <a:ahLst/>
                <a:cxnLst/>
                <a:rect r="r" b="b" t="t" l="l"/>
                <a:pathLst>
                  <a:path h="879978" w="2514833">
                    <a:moveTo>
                      <a:pt x="63140" y="0"/>
                    </a:moveTo>
                    <a:lnTo>
                      <a:pt x="2451693" y="0"/>
                    </a:lnTo>
                    <a:cubicBezTo>
                      <a:pt x="2468438" y="0"/>
                      <a:pt x="2484498" y="6652"/>
                      <a:pt x="2496339" y="18493"/>
                    </a:cubicBezTo>
                    <a:cubicBezTo>
                      <a:pt x="2508180" y="30334"/>
                      <a:pt x="2514833" y="46394"/>
                      <a:pt x="2514833" y="63140"/>
                    </a:cubicBezTo>
                    <a:lnTo>
                      <a:pt x="2514833" y="816838"/>
                    </a:lnTo>
                    <a:cubicBezTo>
                      <a:pt x="2514833" y="833584"/>
                      <a:pt x="2508180" y="849644"/>
                      <a:pt x="2496339" y="861485"/>
                    </a:cubicBezTo>
                    <a:cubicBezTo>
                      <a:pt x="2484498" y="873326"/>
                      <a:pt x="2468438" y="879978"/>
                      <a:pt x="2451693" y="879978"/>
                    </a:cubicBezTo>
                    <a:lnTo>
                      <a:pt x="63140" y="879978"/>
                    </a:lnTo>
                    <a:cubicBezTo>
                      <a:pt x="46394" y="879978"/>
                      <a:pt x="30334" y="873326"/>
                      <a:pt x="18493" y="861485"/>
                    </a:cubicBezTo>
                    <a:cubicBezTo>
                      <a:pt x="6652" y="849644"/>
                      <a:pt x="0" y="833584"/>
                      <a:pt x="0" y="816838"/>
                    </a:cubicBezTo>
                    <a:lnTo>
                      <a:pt x="0" y="63140"/>
                    </a:lnTo>
                    <a:cubicBezTo>
                      <a:pt x="0" y="46394"/>
                      <a:pt x="6652" y="30334"/>
                      <a:pt x="18493" y="18493"/>
                    </a:cubicBezTo>
                    <a:cubicBezTo>
                      <a:pt x="30334" y="6652"/>
                      <a:pt x="46394" y="0"/>
                      <a:pt x="6314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514832" cy="9085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25888" y="2123768"/>
              <a:ext cx="9811413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Vimos que as condicionais no Python servem para executar um código somente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SE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 uma condição for satisfeita.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11177611" y="1623478"/>
              <a:ext cx="10463189" cy="3661229"/>
              <a:chOff x="0" y="0"/>
              <a:chExt cx="1832233" cy="64112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32233" cy="641126"/>
              </a:xfrm>
              <a:custGeom>
                <a:avLst/>
                <a:gdLst/>
                <a:ahLst/>
                <a:cxnLst/>
                <a:rect r="r" b="b" t="t" l="l"/>
                <a:pathLst>
                  <a:path h="641126" w="1832233">
                    <a:moveTo>
                      <a:pt x="50315" y="0"/>
                    </a:moveTo>
                    <a:lnTo>
                      <a:pt x="1781918" y="0"/>
                    </a:lnTo>
                    <a:cubicBezTo>
                      <a:pt x="1795263" y="0"/>
                      <a:pt x="1808060" y="5301"/>
                      <a:pt x="1817496" y="14737"/>
                    </a:cubicBezTo>
                    <a:cubicBezTo>
                      <a:pt x="1826932" y="24173"/>
                      <a:pt x="1832233" y="36970"/>
                      <a:pt x="1832233" y="50315"/>
                    </a:cubicBezTo>
                    <a:lnTo>
                      <a:pt x="1832233" y="590811"/>
                    </a:lnTo>
                    <a:cubicBezTo>
                      <a:pt x="1832233" y="618599"/>
                      <a:pt x="1809706" y="641126"/>
                      <a:pt x="1781918" y="641126"/>
                    </a:cubicBezTo>
                    <a:lnTo>
                      <a:pt x="50315" y="641126"/>
                    </a:lnTo>
                    <a:cubicBezTo>
                      <a:pt x="36970" y="641126"/>
                      <a:pt x="24173" y="635825"/>
                      <a:pt x="14737" y="626389"/>
                    </a:cubicBezTo>
                    <a:cubicBezTo>
                      <a:pt x="5301" y="616953"/>
                      <a:pt x="0" y="604156"/>
                      <a:pt x="0" y="590811"/>
                    </a:cubicBezTo>
                    <a:lnTo>
                      <a:pt x="0" y="50315"/>
                    </a:lnTo>
                    <a:cubicBezTo>
                      <a:pt x="0" y="22527"/>
                      <a:pt x="22527" y="0"/>
                      <a:pt x="5031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1832233" cy="669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380906" y="1803093"/>
              <a:ext cx="10056598" cy="311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 spc="-186" strike="noStrike" u="none">
                  <a:solidFill>
                    <a:srgbClr val="0A0A0A"/>
                  </a:solidFill>
                  <a:latin typeface="Space Mono Bold"/>
                </a:rPr>
                <a:t>E que precisamos iniciar os blocos de código com </a:t>
              </a:r>
              <a:r>
                <a:rPr lang="en-US" sz="3100" spc="-186" strike="noStrike" u="none">
                  <a:solidFill>
                    <a:srgbClr val="479241"/>
                  </a:solidFill>
                  <a:latin typeface="Space Mono Bold"/>
                </a:rPr>
                <a:t>dois pontos</a:t>
              </a:r>
              <a:r>
                <a:rPr lang="en-US" sz="3100" spc="-186" strike="noStrike" u="none">
                  <a:solidFill>
                    <a:srgbClr val="0A0A0A"/>
                  </a:solidFill>
                  <a:latin typeface="Space Mono Bold"/>
                </a:rPr>
                <a:t> e usar  </a:t>
              </a:r>
              <a:r>
                <a:rPr lang="en-US" sz="3100" spc="-186" strike="noStrike" u="none">
                  <a:solidFill>
                    <a:srgbClr val="C03027"/>
                  </a:solidFill>
                  <a:latin typeface="Space Mono Bold"/>
                </a:rPr>
                <a:t>espaços em branco à esquerda</a:t>
              </a:r>
              <a:r>
                <a:rPr lang="en-US" sz="3100" spc="-186" strike="noStrike" u="none">
                  <a:solidFill>
                    <a:srgbClr val="0A0A0A"/>
                  </a:solidFill>
                  <a:latin typeface="Space Mono Bold"/>
                </a:rPr>
                <a:t> do código para que ele pertença a uma das condições </a:t>
              </a:r>
              <a:r>
                <a:rPr lang="en-US" sz="3100" spc="-186" strike="noStrike" u="none">
                  <a:solidFill>
                    <a:srgbClr val="C03027"/>
                  </a:solidFill>
                  <a:latin typeface="Space Mono Bold"/>
                </a:rPr>
                <a:t>(indentação)</a:t>
              </a:r>
              <a:r>
                <a:rPr lang="en-US" sz="3100" spc="-186" strike="noStrike" u="none">
                  <a:solidFill>
                    <a:srgbClr val="0A0A0A"/>
                  </a:solidFill>
                  <a:latin typeface="Space Mono Bold"/>
                </a:rPr>
                <a:t>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74355" y="4984117"/>
            <a:ext cx="8589035" cy="3863719"/>
          </a:xfrm>
          <a:custGeom>
            <a:avLst/>
            <a:gdLst/>
            <a:ahLst/>
            <a:cxnLst/>
            <a:rect r="r" b="b" t="t" l="l"/>
            <a:pathLst>
              <a:path h="3863719" w="8589035">
                <a:moveTo>
                  <a:pt x="0" y="0"/>
                </a:moveTo>
                <a:lnTo>
                  <a:pt x="8589034" y="0"/>
                </a:lnTo>
                <a:lnTo>
                  <a:pt x="8589034" y="3863719"/>
                </a:lnTo>
                <a:lnTo>
                  <a:pt x="0" y="3863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364089" y="8761015"/>
            <a:ext cx="4864254" cy="653431"/>
            <a:chOff x="0" y="0"/>
            <a:chExt cx="2003317" cy="269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03317" cy="269112"/>
            </a:xfrm>
            <a:custGeom>
              <a:avLst/>
              <a:gdLst/>
              <a:ahLst/>
              <a:cxnLst/>
              <a:rect r="r" b="b" t="t" l="l"/>
              <a:pathLst>
                <a:path h="269112" w="2003317">
                  <a:moveTo>
                    <a:pt x="81171" y="0"/>
                  </a:moveTo>
                  <a:lnTo>
                    <a:pt x="1922145" y="0"/>
                  </a:lnTo>
                  <a:cubicBezTo>
                    <a:pt x="1943673" y="0"/>
                    <a:pt x="1964320" y="8552"/>
                    <a:pt x="1979542" y="23775"/>
                  </a:cubicBezTo>
                  <a:cubicBezTo>
                    <a:pt x="1994765" y="38997"/>
                    <a:pt x="2003317" y="59643"/>
                    <a:pt x="2003317" y="81171"/>
                  </a:cubicBezTo>
                  <a:lnTo>
                    <a:pt x="2003317" y="187941"/>
                  </a:lnTo>
                  <a:cubicBezTo>
                    <a:pt x="2003317" y="209469"/>
                    <a:pt x="1994765" y="230115"/>
                    <a:pt x="1979542" y="245337"/>
                  </a:cubicBezTo>
                  <a:cubicBezTo>
                    <a:pt x="1964320" y="260560"/>
                    <a:pt x="1943673" y="269112"/>
                    <a:pt x="1922145" y="269112"/>
                  </a:cubicBezTo>
                  <a:lnTo>
                    <a:pt x="81171" y="269112"/>
                  </a:lnTo>
                  <a:cubicBezTo>
                    <a:pt x="59643" y="269112"/>
                    <a:pt x="38997" y="260560"/>
                    <a:pt x="23775" y="245337"/>
                  </a:cubicBezTo>
                  <a:cubicBezTo>
                    <a:pt x="8552" y="230115"/>
                    <a:pt x="0" y="209469"/>
                    <a:pt x="0" y="187941"/>
                  </a:cubicBezTo>
                  <a:lnTo>
                    <a:pt x="0" y="81171"/>
                  </a:lnTo>
                  <a:cubicBezTo>
                    <a:pt x="0" y="59643"/>
                    <a:pt x="8552" y="38997"/>
                    <a:pt x="23775" y="23775"/>
                  </a:cubicBezTo>
                  <a:cubicBezTo>
                    <a:pt x="38997" y="8552"/>
                    <a:pt x="59643" y="0"/>
                    <a:pt x="8117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003317" cy="297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529751" y="8856925"/>
            <a:ext cx="4464929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-149">
                <a:solidFill>
                  <a:srgbClr val="160E0C"/>
                </a:solidFill>
                <a:latin typeface="Space Mono Bold"/>
              </a:rPr>
              <a:t>Sem Indentação (com erro)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779902" y="4984117"/>
            <a:ext cx="5124682" cy="3863719"/>
          </a:xfrm>
          <a:custGeom>
            <a:avLst/>
            <a:gdLst/>
            <a:ahLst/>
            <a:cxnLst/>
            <a:rect r="r" b="b" t="t" l="l"/>
            <a:pathLst>
              <a:path h="3863719" w="5124682">
                <a:moveTo>
                  <a:pt x="0" y="0"/>
                </a:moveTo>
                <a:lnTo>
                  <a:pt x="5124683" y="0"/>
                </a:lnTo>
                <a:lnTo>
                  <a:pt x="5124683" y="3863719"/>
                </a:lnTo>
                <a:lnTo>
                  <a:pt x="0" y="38637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663482" y="8761015"/>
            <a:ext cx="3357524" cy="653431"/>
            <a:chOff x="0" y="0"/>
            <a:chExt cx="1382778" cy="2691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82778" cy="269112"/>
            </a:xfrm>
            <a:custGeom>
              <a:avLst/>
              <a:gdLst/>
              <a:ahLst/>
              <a:cxnLst/>
              <a:rect r="r" b="b" t="t" l="l"/>
              <a:pathLst>
                <a:path h="269112" w="1382778">
                  <a:moveTo>
                    <a:pt x="117598" y="0"/>
                  </a:moveTo>
                  <a:lnTo>
                    <a:pt x="1265180" y="0"/>
                  </a:lnTo>
                  <a:cubicBezTo>
                    <a:pt x="1330128" y="0"/>
                    <a:pt x="1382778" y="52650"/>
                    <a:pt x="1382778" y="117598"/>
                  </a:cubicBezTo>
                  <a:lnTo>
                    <a:pt x="1382778" y="151514"/>
                  </a:lnTo>
                  <a:cubicBezTo>
                    <a:pt x="1382778" y="216462"/>
                    <a:pt x="1330128" y="269112"/>
                    <a:pt x="1265180" y="269112"/>
                  </a:cubicBezTo>
                  <a:lnTo>
                    <a:pt x="117598" y="269112"/>
                  </a:lnTo>
                  <a:cubicBezTo>
                    <a:pt x="52650" y="269112"/>
                    <a:pt x="0" y="216462"/>
                    <a:pt x="0" y="151514"/>
                  </a:cubicBezTo>
                  <a:lnTo>
                    <a:pt x="0" y="117598"/>
                  </a:lnTo>
                  <a:cubicBezTo>
                    <a:pt x="0" y="52650"/>
                    <a:pt x="52650" y="0"/>
                    <a:pt x="11759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1382778" cy="297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777829" y="8856925"/>
            <a:ext cx="3081892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-149">
                <a:solidFill>
                  <a:srgbClr val="160E0C"/>
                </a:solidFill>
                <a:latin typeface="Space Mono Bold"/>
              </a:rPr>
              <a:t>Com Indentação 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-2265153">
            <a:off x="11528649" y="7122293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2265153">
            <a:off x="1369556" y="6742237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2265153">
            <a:off x="11528649" y="6487395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2265153">
            <a:off x="1369556" y="6253222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10702071">
            <a:off x="2972437" y="6188409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0702071">
            <a:off x="4318722" y="5574180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10702071">
            <a:off x="14867597" y="5808352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10702071">
            <a:off x="13188835" y="6443250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072599" y="2397579"/>
            <a:ext cx="7847392" cy="3036751"/>
            <a:chOff x="0" y="0"/>
            <a:chExt cx="2514832" cy="973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14833" cy="973179"/>
            </a:xfrm>
            <a:custGeom>
              <a:avLst/>
              <a:gdLst/>
              <a:ahLst/>
              <a:cxnLst/>
              <a:rect r="r" b="b" t="t" l="l"/>
              <a:pathLst>
                <a:path h="973179" w="2514833">
                  <a:moveTo>
                    <a:pt x="63140" y="0"/>
                  </a:moveTo>
                  <a:lnTo>
                    <a:pt x="2451693" y="0"/>
                  </a:lnTo>
                  <a:cubicBezTo>
                    <a:pt x="2468438" y="0"/>
                    <a:pt x="2484498" y="6652"/>
                    <a:pt x="2496339" y="18493"/>
                  </a:cubicBezTo>
                  <a:cubicBezTo>
                    <a:pt x="2508180" y="30334"/>
                    <a:pt x="2514833" y="46394"/>
                    <a:pt x="2514833" y="63140"/>
                  </a:cubicBezTo>
                  <a:lnTo>
                    <a:pt x="2514833" y="910040"/>
                  </a:lnTo>
                  <a:cubicBezTo>
                    <a:pt x="2514833" y="926785"/>
                    <a:pt x="2508180" y="942845"/>
                    <a:pt x="2496339" y="954686"/>
                  </a:cubicBezTo>
                  <a:cubicBezTo>
                    <a:pt x="2484498" y="966527"/>
                    <a:pt x="2468438" y="973179"/>
                    <a:pt x="2451693" y="973179"/>
                  </a:cubicBezTo>
                  <a:lnTo>
                    <a:pt x="63140" y="973179"/>
                  </a:lnTo>
                  <a:cubicBezTo>
                    <a:pt x="46394" y="973179"/>
                    <a:pt x="30334" y="966527"/>
                    <a:pt x="18493" y="954686"/>
                  </a:cubicBezTo>
                  <a:cubicBezTo>
                    <a:pt x="6652" y="942845"/>
                    <a:pt x="0" y="926785"/>
                    <a:pt x="0" y="910040"/>
                  </a:cubicBezTo>
                  <a:lnTo>
                    <a:pt x="0" y="63140"/>
                  </a:lnTo>
                  <a:cubicBezTo>
                    <a:pt x="0" y="46394"/>
                    <a:pt x="6652" y="30334"/>
                    <a:pt x="18493" y="18493"/>
                  </a:cubicBezTo>
                  <a:cubicBezTo>
                    <a:pt x="30334" y="6652"/>
                    <a:pt x="46394" y="0"/>
                    <a:pt x="6314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514832" cy="1001754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17015" y="2779939"/>
            <a:ext cx="7358559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239">
                <a:solidFill>
                  <a:srgbClr val="0A0A0A"/>
                </a:solidFill>
                <a:latin typeface="Space Mono Bold"/>
              </a:rPr>
              <a:t>Também vimos que podemos aninhar elas para fazer condicionais de forma mais específica e eficiente.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539261" y="3139702"/>
            <a:ext cx="10280195" cy="4880092"/>
          </a:xfrm>
          <a:custGeom>
            <a:avLst/>
            <a:gdLst/>
            <a:ahLst/>
            <a:cxnLst/>
            <a:rect r="r" b="b" t="t" l="l"/>
            <a:pathLst>
              <a:path h="4880092" w="10280195">
                <a:moveTo>
                  <a:pt x="0" y="0"/>
                </a:moveTo>
                <a:lnTo>
                  <a:pt x="10280194" y="0"/>
                </a:lnTo>
                <a:lnTo>
                  <a:pt x="10280194" y="4880092"/>
                </a:lnTo>
                <a:lnTo>
                  <a:pt x="0" y="488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28916" y="4814648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89403" y="5844286"/>
            <a:ext cx="556406" cy="1514967"/>
          </a:xfrm>
          <a:custGeom>
            <a:avLst/>
            <a:gdLst/>
            <a:ahLst/>
            <a:cxnLst/>
            <a:rect r="r" b="b" t="t" l="l"/>
            <a:pathLst>
              <a:path h="1514967" w="556406">
                <a:moveTo>
                  <a:pt x="0" y="0"/>
                </a:moveTo>
                <a:lnTo>
                  <a:pt x="556406" y="0"/>
                </a:lnTo>
                <a:lnTo>
                  <a:pt x="556406" y="1514967"/>
                </a:lnTo>
                <a:lnTo>
                  <a:pt x="0" y="15149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691" y="6033127"/>
            <a:ext cx="6697563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CONDICIONAIS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ANINHADAS 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C03027"/>
                </a:solidFill>
                <a:latin typeface="Open Sans Extra Bold"/>
              </a:rPr>
              <a:t>INDENTADAS DENTRO DO ELSE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SERÃO EXECUTADAS SE NÚMERO 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NÃO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É POSITIVO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  ANINHADA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632117"/>
            <a:ext cx="7498431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PRINT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INDENTADO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DENTRO DO IF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APENAS SERÁ EXECUTADO SE NÚMERO MAIOR QUE ZERO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1893239"/>
            <a:ext cx="7847392" cy="2745921"/>
            <a:chOff x="0" y="0"/>
            <a:chExt cx="2514832" cy="8799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14833" cy="879978"/>
            </a:xfrm>
            <a:custGeom>
              <a:avLst/>
              <a:gdLst/>
              <a:ahLst/>
              <a:cxnLst/>
              <a:rect r="r" b="b" t="t" l="l"/>
              <a:pathLst>
                <a:path h="879978" w="2514833">
                  <a:moveTo>
                    <a:pt x="63140" y="0"/>
                  </a:moveTo>
                  <a:lnTo>
                    <a:pt x="2451693" y="0"/>
                  </a:lnTo>
                  <a:cubicBezTo>
                    <a:pt x="2468438" y="0"/>
                    <a:pt x="2484498" y="6652"/>
                    <a:pt x="2496339" y="18493"/>
                  </a:cubicBezTo>
                  <a:cubicBezTo>
                    <a:pt x="2508180" y="30334"/>
                    <a:pt x="2514833" y="46394"/>
                    <a:pt x="2514833" y="63140"/>
                  </a:cubicBezTo>
                  <a:lnTo>
                    <a:pt x="2514833" y="816838"/>
                  </a:lnTo>
                  <a:cubicBezTo>
                    <a:pt x="2514833" y="833584"/>
                    <a:pt x="2508180" y="849644"/>
                    <a:pt x="2496339" y="861485"/>
                  </a:cubicBezTo>
                  <a:cubicBezTo>
                    <a:pt x="2484498" y="873326"/>
                    <a:pt x="2468438" y="879978"/>
                    <a:pt x="2451693" y="879978"/>
                  </a:cubicBezTo>
                  <a:lnTo>
                    <a:pt x="63140" y="879978"/>
                  </a:lnTo>
                  <a:cubicBezTo>
                    <a:pt x="46394" y="879978"/>
                    <a:pt x="30334" y="873326"/>
                    <a:pt x="18493" y="861485"/>
                  </a:cubicBezTo>
                  <a:cubicBezTo>
                    <a:pt x="6652" y="849644"/>
                    <a:pt x="0" y="833584"/>
                    <a:pt x="0" y="816838"/>
                  </a:cubicBezTo>
                  <a:lnTo>
                    <a:pt x="0" y="63140"/>
                  </a:lnTo>
                  <a:cubicBezTo>
                    <a:pt x="0" y="46394"/>
                    <a:pt x="6652" y="30334"/>
                    <a:pt x="18493" y="18493"/>
                  </a:cubicBezTo>
                  <a:cubicBezTo>
                    <a:pt x="30334" y="6652"/>
                    <a:pt x="46394" y="0"/>
                    <a:pt x="6314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514832" cy="908553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13788" y="2012317"/>
            <a:ext cx="7358559" cy="248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A0A0A"/>
                </a:solidFill>
                <a:latin typeface="Space Mono Bold"/>
              </a:rPr>
              <a:t>Mas note que a escrita da condicional aninhada pode ser um pouco difícil de ser lida ou escrita se colocarmos mais condições.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11908" y="1893239"/>
            <a:ext cx="7847392" cy="2745921"/>
            <a:chOff x="0" y="0"/>
            <a:chExt cx="1832233" cy="6411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32233" cy="641126"/>
            </a:xfrm>
            <a:custGeom>
              <a:avLst/>
              <a:gdLst/>
              <a:ahLst/>
              <a:cxnLst/>
              <a:rect r="r" b="b" t="t" l="l"/>
              <a:pathLst>
                <a:path h="641126" w="1832233">
                  <a:moveTo>
                    <a:pt x="50315" y="0"/>
                  </a:moveTo>
                  <a:lnTo>
                    <a:pt x="1781918" y="0"/>
                  </a:lnTo>
                  <a:cubicBezTo>
                    <a:pt x="1795263" y="0"/>
                    <a:pt x="1808060" y="5301"/>
                    <a:pt x="1817496" y="14737"/>
                  </a:cubicBezTo>
                  <a:cubicBezTo>
                    <a:pt x="1826932" y="24173"/>
                    <a:pt x="1832233" y="36970"/>
                    <a:pt x="1832233" y="50315"/>
                  </a:cubicBezTo>
                  <a:lnTo>
                    <a:pt x="1832233" y="590811"/>
                  </a:lnTo>
                  <a:cubicBezTo>
                    <a:pt x="1832233" y="618599"/>
                    <a:pt x="1809706" y="641126"/>
                    <a:pt x="1781918" y="641126"/>
                  </a:cubicBezTo>
                  <a:lnTo>
                    <a:pt x="50315" y="641126"/>
                  </a:lnTo>
                  <a:cubicBezTo>
                    <a:pt x="36970" y="641126"/>
                    <a:pt x="24173" y="635825"/>
                    <a:pt x="14737" y="626389"/>
                  </a:cubicBezTo>
                  <a:cubicBezTo>
                    <a:pt x="5301" y="616953"/>
                    <a:pt x="0" y="604156"/>
                    <a:pt x="0" y="590811"/>
                  </a:cubicBezTo>
                  <a:lnTo>
                    <a:pt x="0" y="50315"/>
                  </a:lnTo>
                  <a:cubicBezTo>
                    <a:pt x="0" y="22527"/>
                    <a:pt x="22527" y="0"/>
                    <a:pt x="50315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832233" cy="669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564380" y="2459992"/>
            <a:ext cx="7542449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  <a:r>
              <a:rPr lang="en-US" sz="3100" spc="-186">
                <a:solidFill>
                  <a:srgbClr val="0A0A0A"/>
                </a:solidFill>
                <a:latin typeface="Space Mono Bold"/>
                <a:ea typeface="Space Mono Bold"/>
              </a:rPr>
              <a:t>Porém essas não são as únicas formas de se esc﻿rever uma condição em Python.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404625" y="8761015"/>
            <a:ext cx="2806832" cy="653431"/>
            <a:chOff x="0" y="0"/>
            <a:chExt cx="1155979" cy="2691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55979" cy="269112"/>
            </a:xfrm>
            <a:custGeom>
              <a:avLst/>
              <a:gdLst/>
              <a:ahLst/>
              <a:cxnLst/>
              <a:rect r="r" b="b" t="t" l="l"/>
              <a:pathLst>
                <a:path h="269112" w="1155979">
                  <a:moveTo>
                    <a:pt x="134556" y="0"/>
                  </a:moveTo>
                  <a:lnTo>
                    <a:pt x="1021423" y="0"/>
                  </a:lnTo>
                  <a:cubicBezTo>
                    <a:pt x="1095736" y="0"/>
                    <a:pt x="1155979" y="60243"/>
                    <a:pt x="1155979" y="134556"/>
                  </a:cubicBezTo>
                  <a:lnTo>
                    <a:pt x="1155979" y="134556"/>
                  </a:lnTo>
                  <a:cubicBezTo>
                    <a:pt x="1155979" y="208869"/>
                    <a:pt x="1095736" y="269112"/>
                    <a:pt x="1021423" y="269112"/>
                  </a:cubicBezTo>
                  <a:lnTo>
                    <a:pt x="134556" y="269112"/>
                  </a:lnTo>
                  <a:cubicBezTo>
                    <a:pt x="60243" y="269112"/>
                    <a:pt x="0" y="208869"/>
                    <a:pt x="0" y="134556"/>
                  </a:cubicBezTo>
                  <a:lnTo>
                    <a:pt x="0" y="134556"/>
                  </a:lnTo>
                  <a:cubicBezTo>
                    <a:pt x="0" y="60243"/>
                    <a:pt x="60243" y="0"/>
                    <a:pt x="134556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155979" cy="297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575576" y="8856925"/>
            <a:ext cx="4464929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-149">
                <a:solidFill>
                  <a:srgbClr val="160E0C"/>
                </a:solidFill>
                <a:latin typeface="Space Mono Bold"/>
              </a:rPr>
              <a:t>Aninhada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231088" y="4768228"/>
            <a:ext cx="5124682" cy="3863719"/>
          </a:xfrm>
          <a:custGeom>
            <a:avLst/>
            <a:gdLst/>
            <a:ahLst/>
            <a:cxnLst/>
            <a:rect r="r" b="b" t="t" l="l"/>
            <a:pathLst>
              <a:path h="3863719" w="5124682">
                <a:moveTo>
                  <a:pt x="0" y="0"/>
                </a:moveTo>
                <a:lnTo>
                  <a:pt x="5124682" y="0"/>
                </a:lnTo>
                <a:lnTo>
                  <a:pt x="5124682" y="3863720"/>
                </a:lnTo>
                <a:lnTo>
                  <a:pt x="0" y="3863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1685203" y="8761015"/>
            <a:ext cx="4216451" cy="653431"/>
            <a:chOff x="0" y="0"/>
            <a:chExt cx="1736523" cy="2691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36523" cy="269112"/>
            </a:xfrm>
            <a:custGeom>
              <a:avLst/>
              <a:gdLst/>
              <a:ahLst/>
              <a:cxnLst/>
              <a:rect r="r" b="b" t="t" l="l"/>
              <a:pathLst>
                <a:path h="269112" w="1736523">
                  <a:moveTo>
                    <a:pt x="93642" y="0"/>
                  </a:moveTo>
                  <a:lnTo>
                    <a:pt x="1642881" y="0"/>
                  </a:lnTo>
                  <a:cubicBezTo>
                    <a:pt x="1694598" y="0"/>
                    <a:pt x="1736523" y="41925"/>
                    <a:pt x="1736523" y="93642"/>
                  </a:cubicBezTo>
                  <a:lnTo>
                    <a:pt x="1736523" y="175470"/>
                  </a:lnTo>
                  <a:cubicBezTo>
                    <a:pt x="1736523" y="200305"/>
                    <a:pt x="1726657" y="224124"/>
                    <a:pt x="1709095" y="241685"/>
                  </a:cubicBezTo>
                  <a:cubicBezTo>
                    <a:pt x="1691534" y="259246"/>
                    <a:pt x="1667716" y="269112"/>
                    <a:pt x="1642881" y="269112"/>
                  </a:cubicBezTo>
                  <a:lnTo>
                    <a:pt x="93642" y="269112"/>
                  </a:lnTo>
                  <a:cubicBezTo>
                    <a:pt x="68807" y="269112"/>
                    <a:pt x="44988" y="259246"/>
                    <a:pt x="27427" y="241685"/>
                  </a:cubicBezTo>
                  <a:cubicBezTo>
                    <a:pt x="9866" y="224124"/>
                    <a:pt x="0" y="200305"/>
                    <a:pt x="0" y="175470"/>
                  </a:cubicBezTo>
                  <a:lnTo>
                    <a:pt x="0" y="93642"/>
                  </a:lnTo>
                  <a:cubicBezTo>
                    <a:pt x="0" y="68807"/>
                    <a:pt x="9866" y="44988"/>
                    <a:pt x="27427" y="27427"/>
                  </a:cubicBezTo>
                  <a:cubicBezTo>
                    <a:pt x="44988" y="9866"/>
                    <a:pt x="68807" y="0"/>
                    <a:pt x="93642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736523" cy="297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685203" y="8890997"/>
            <a:ext cx="4216451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-149">
                <a:solidFill>
                  <a:srgbClr val="160E0C"/>
                </a:solidFill>
                <a:latin typeface="Space Mono Bold"/>
              </a:rPr>
              <a:t>Condicional Simples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13788" y="4820169"/>
            <a:ext cx="7756201" cy="3681932"/>
          </a:xfrm>
          <a:custGeom>
            <a:avLst/>
            <a:gdLst/>
            <a:ahLst/>
            <a:cxnLst/>
            <a:rect r="r" b="b" t="t" l="l"/>
            <a:pathLst>
              <a:path h="3681932" w="7756201">
                <a:moveTo>
                  <a:pt x="0" y="0"/>
                </a:moveTo>
                <a:lnTo>
                  <a:pt x="7756202" y="0"/>
                </a:lnTo>
                <a:lnTo>
                  <a:pt x="7756202" y="3681932"/>
                </a:lnTo>
                <a:lnTo>
                  <a:pt x="0" y="36819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2745921"/>
            <a:chOff x="0" y="0"/>
            <a:chExt cx="17720100" cy="36612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3661229"/>
              <a:chOff x="0" y="0"/>
              <a:chExt cx="4259034" cy="87997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879978"/>
              </a:xfrm>
              <a:custGeom>
                <a:avLst/>
                <a:gdLst/>
                <a:ahLst/>
                <a:cxnLst/>
                <a:rect r="r" b="b" t="t" l="l"/>
                <a:pathLst>
                  <a:path h="879978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842696"/>
                    </a:lnTo>
                    <a:cubicBezTo>
                      <a:pt x="4259034" y="852584"/>
                      <a:pt x="4255106" y="862066"/>
                      <a:pt x="4248114" y="869058"/>
                    </a:cubicBezTo>
                    <a:cubicBezTo>
                      <a:pt x="4241123" y="876050"/>
                      <a:pt x="4231640" y="879978"/>
                      <a:pt x="4221752" y="879978"/>
                    </a:cubicBezTo>
                    <a:lnTo>
                      <a:pt x="37282" y="879978"/>
                    </a:lnTo>
                    <a:cubicBezTo>
                      <a:pt x="16692" y="879978"/>
                      <a:pt x="0" y="863286"/>
                      <a:pt x="0" y="842696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9085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Em vez de precisarmos escrever IFs dentro de IFs o tempo todo, podemos usar em alguns casos o Elif. O Elif é a junção de Else e If. Mas para usá-lo temos que tomar cuidado com alguns detalhes.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73613" y="4918480"/>
            <a:ext cx="10140774" cy="3802790"/>
          </a:xfrm>
          <a:custGeom>
            <a:avLst/>
            <a:gdLst/>
            <a:ahLst/>
            <a:cxnLst/>
            <a:rect r="r" b="b" t="t" l="l"/>
            <a:pathLst>
              <a:path h="3802790" w="10140774">
                <a:moveTo>
                  <a:pt x="0" y="0"/>
                </a:moveTo>
                <a:lnTo>
                  <a:pt x="10140774" y="0"/>
                </a:lnTo>
                <a:lnTo>
                  <a:pt x="10140774" y="3802790"/>
                </a:lnTo>
                <a:lnTo>
                  <a:pt x="0" y="3802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1755321"/>
            <a:chOff x="0" y="0"/>
            <a:chExt cx="17720100" cy="23404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2340429"/>
              <a:chOff x="0" y="0"/>
              <a:chExt cx="4259034" cy="56252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562523"/>
              </a:xfrm>
              <a:custGeom>
                <a:avLst/>
                <a:gdLst/>
                <a:ahLst/>
                <a:cxnLst/>
                <a:rect r="r" b="b" t="t" l="l"/>
                <a:pathLst>
                  <a:path h="562523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525241"/>
                    </a:lnTo>
                    <a:cubicBezTo>
                      <a:pt x="4259034" y="545831"/>
                      <a:pt x="4242343" y="562523"/>
                      <a:pt x="4221752" y="562523"/>
                    </a:cubicBezTo>
                    <a:lnTo>
                      <a:pt x="37282" y="562523"/>
                    </a:lnTo>
                    <a:cubicBezTo>
                      <a:pt x="27394" y="562523"/>
                      <a:pt x="17911" y="558595"/>
                      <a:pt x="10920" y="551603"/>
                    </a:cubicBezTo>
                    <a:cubicBezTo>
                      <a:pt x="3928" y="544612"/>
                      <a:pt x="0" y="535129"/>
                      <a:pt x="0" y="525241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591098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133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Primeiro, para conseguirmos usar um é necessário que exista um If antes do Elif.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57149" y="6946653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208612"/>
            <a:ext cx="5215325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ESTE É O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IF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NECESSÁRIO PARA PODERMOS USAR O ELIF. ELE VERIFICA SE O USUÁRIO DIGITOU UM NÚMERO MAIOR QUE ZERO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593514" y="4336500"/>
            <a:ext cx="10140774" cy="3802790"/>
          </a:xfrm>
          <a:custGeom>
            <a:avLst/>
            <a:gdLst/>
            <a:ahLst/>
            <a:cxnLst/>
            <a:rect r="r" b="b" t="t" l="l"/>
            <a:pathLst>
              <a:path h="3802790" w="10140774">
                <a:moveTo>
                  <a:pt x="0" y="0"/>
                </a:moveTo>
                <a:lnTo>
                  <a:pt x="10140774" y="0"/>
                </a:lnTo>
                <a:lnTo>
                  <a:pt x="10140774" y="3802790"/>
                </a:lnTo>
                <a:lnTo>
                  <a:pt x="0" y="3802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-10800000">
            <a:off x="6427974" y="5097194"/>
            <a:ext cx="943039" cy="337136"/>
          </a:xfrm>
          <a:custGeom>
            <a:avLst/>
            <a:gdLst/>
            <a:ahLst/>
            <a:cxnLst/>
            <a:rect r="r" b="b" t="t" l="l"/>
            <a:pathLst>
              <a:path h="337136" w="943039">
                <a:moveTo>
                  <a:pt x="0" y="337136"/>
                </a:moveTo>
                <a:lnTo>
                  <a:pt x="943039" y="337136"/>
                </a:lnTo>
                <a:lnTo>
                  <a:pt x="943039" y="0"/>
                </a:lnTo>
                <a:lnTo>
                  <a:pt x="0" y="0"/>
                </a:lnTo>
                <a:lnTo>
                  <a:pt x="0" y="3371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2250621"/>
            <a:chOff x="0" y="0"/>
            <a:chExt cx="17720100" cy="30008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3000829"/>
              <a:chOff x="0" y="0"/>
              <a:chExt cx="4259034" cy="72125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721251"/>
              </a:xfrm>
              <a:custGeom>
                <a:avLst/>
                <a:gdLst/>
                <a:ahLst/>
                <a:cxnLst/>
                <a:rect r="r" b="b" t="t" l="l"/>
                <a:pathLst>
                  <a:path h="721251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683968"/>
                    </a:lnTo>
                    <a:cubicBezTo>
                      <a:pt x="4259034" y="693856"/>
                      <a:pt x="4255106" y="703339"/>
                      <a:pt x="4248114" y="710331"/>
                    </a:cubicBezTo>
                    <a:cubicBezTo>
                      <a:pt x="4241123" y="717323"/>
                      <a:pt x="4231640" y="721251"/>
                      <a:pt x="4221752" y="721251"/>
                    </a:cubicBezTo>
                    <a:lnTo>
                      <a:pt x="37282" y="721251"/>
                    </a:lnTo>
                    <a:cubicBezTo>
                      <a:pt x="27394" y="721251"/>
                      <a:pt x="17911" y="717323"/>
                      <a:pt x="10920" y="710331"/>
                    </a:cubicBezTo>
                    <a:cubicBezTo>
                      <a:pt x="3928" y="703339"/>
                      <a:pt x="0" y="693856"/>
                      <a:pt x="0" y="683968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749826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Segundo, escrevemos o nosso Elif depois do If terminar. Para usar temos que colocar uma condição nele da mesma forma que usamos no If.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57149" y="6946653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4733268"/>
            <a:ext cx="5215325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ESTE É O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ELIF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QUE NÓS VAMOS USAR NESSE EXEMPLO. ELE SÓ É EXECUTADO SE O PRIMEIRO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IF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FOR FALSO E SE O NÚMERO É IGUAL A ZERO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593514" y="4336500"/>
            <a:ext cx="10140774" cy="3802790"/>
          </a:xfrm>
          <a:custGeom>
            <a:avLst/>
            <a:gdLst/>
            <a:ahLst/>
            <a:cxnLst/>
            <a:rect r="r" b="b" t="t" l="l"/>
            <a:pathLst>
              <a:path h="3802790" w="10140774">
                <a:moveTo>
                  <a:pt x="0" y="0"/>
                </a:moveTo>
                <a:lnTo>
                  <a:pt x="10140774" y="0"/>
                </a:lnTo>
                <a:lnTo>
                  <a:pt x="10140774" y="3802790"/>
                </a:lnTo>
                <a:lnTo>
                  <a:pt x="0" y="3802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-10800000">
            <a:off x="6593514" y="6069327"/>
            <a:ext cx="943039" cy="337136"/>
          </a:xfrm>
          <a:custGeom>
            <a:avLst/>
            <a:gdLst/>
            <a:ahLst/>
            <a:cxnLst/>
            <a:rect r="r" b="b" t="t" l="l"/>
            <a:pathLst>
              <a:path h="337136" w="943039">
                <a:moveTo>
                  <a:pt x="0" y="337136"/>
                </a:moveTo>
                <a:lnTo>
                  <a:pt x="943039" y="337136"/>
                </a:lnTo>
                <a:lnTo>
                  <a:pt x="943039" y="0"/>
                </a:lnTo>
                <a:lnTo>
                  <a:pt x="0" y="0"/>
                </a:lnTo>
                <a:lnTo>
                  <a:pt x="0" y="3371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DAGHBjVzIqY</dc:identifier>
  <dcterms:modified xsi:type="dcterms:W3CDTF">2011-08-01T06:04:30Z</dcterms:modified>
  <cp:revision>1</cp:revision>
  <dc:title>Python - Aula 8</dc:title>
</cp:coreProperties>
</file>