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Bugaki Italics" charset="1" panose="00000000000000000000"/>
      <p:regular r:id="rId18"/>
    </p:embeddedFont>
    <p:embeddedFont>
      <p:font typeface="Space Mono Bold" charset="1" panose="02000809030000020004"/>
      <p:regular r:id="rId19"/>
    </p:embeddedFont>
    <p:embeddedFont>
      <p:font typeface="Open Sans Bold" charset="1" panose="020B0806030504020204"/>
      <p:regular r:id="rId20"/>
    </p:embeddedFont>
    <p:embeddedFont>
      <p:font typeface="Open Sans Extra Bold" charset="1" panose="020B09060308040202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7.png" Type="http://schemas.openxmlformats.org/officeDocument/2006/relationships/image"/><Relationship Id="rId5" Target="../media/image18.png" Type="http://schemas.openxmlformats.org/officeDocument/2006/relationships/image"/><Relationship Id="rId6" Target="../media/image19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9D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62650" y="3518838"/>
            <a:ext cx="6362700" cy="5739462"/>
            <a:chOff x="0" y="0"/>
            <a:chExt cx="1675773" cy="15116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75773" cy="1511628"/>
            </a:xfrm>
            <a:custGeom>
              <a:avLst/>
              <a:gdLst/>
              <a:ahLst/>
              <a:cxnLst/>
              <a:rect r="r" b="b" t="t" l="l"/>
              <a:pathLst>
                <a:path h="1511628" w="1675773">
                  <a:moveTo>
                    <a:pt x="121677" y="0"/>
                  </a:moveTo>
                  <a:lnTo>
                    <a:pt x="1554096" y="0"/>
                  </a:lnTo>
                  <a:cubicBezTo>
                    <a:pt x="1586367" y="0"/>
                    <a:pt x="1617316" y="12819"/>
                    <a:pt x="1640135" y="35638"/>
                  </a:cubicBezTo>
                  <a:cubicBezTo>
                    <a:pt x="1662954" y="58457"/>
                    <a:pt x="1675773" y="89406"/>
                    <a:pt x="1675773" y="121677"/>
                  </a:cubicBezTo>
                  <a:lnTo>
                    <a:pt x="1675773" y="1389951"/>
                  </a:lnTo>
                  <a:cubicBezTo>
                    <a:pt x="1675773" y="1422222"/>
                    <a:pt x="1662954" y="1453171"/>
                    <a:pt x="1640135" y="1475990"/>
                  </a:cubicBezTo>
                  <a:cubicBezTo>
                    <a:pt x="1617316" y="1498808"/>
                    <a:pt x="1586367" y="1511628"/>
                    <a:pt x="1554096" y="1511628"/>
                  </a:cubicBezTo>
                  <a:lnTo>
                    <a:pt x="121677" y="1511628"/>
                  </a:lnTo>
                  <a:cubicBezTo>
                    <a:pt x="89406" y="1511628"/>
                    <a:pt x="58457" y="1498808"/>
                    <a:pt x="35638" y="1475990"/>
                  </a:cubicBezTo>
                  <a:cubicBezTo>
                    <a:pt x="12819" y="1453171"/>
                    <a:pt x="0" y="1422222"/>
                    <a:pt x="0" y="1389951"/>
                  </a:cubicBezTo>
                  <a:lnTo>
                    <a:pt x="0" y="121677"/>
                  </a:lnTo>
                  <a:cubicBezTo>
                    <a:pt x="0" y="89406"/>
                    <a:pt x="12819" y="58457"/>
                    <a:pt x="35638" y="35638"/>
                  </a:cubicBezTo>
                  <a:cubicBezTo>
                    <a:pt x="58457" y="12819"/>
                    <a:pt x="89406" y="0"/>
                    <a:pt x="121677" y="0"/>
                  </a:cubicBezTo>
                  <a:close/>
                </a:path>
              </a:pathLst>
            </a:custGeom>
            <a:solidFill>
              <a:srgbClr val="D10719"/>
            </a:solidFill>
            <a:ln w="762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675773" cy="15497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585009">
            <a:off x="1092347" y="1274081"/>
            <a:ext cx="4021282" cy="5143500"/>
          </a:xfrm>
          <a:custGeom>
            <a:avLst/>
            <a:gdLst/>
            <a:ahLst/>
            <a:cxnLst/>
            <a:rect r="r" b="b" t="t" l="l"/>
            <a:pathLst>
              <a:path h="5143500" w="4021282">
                <a:moveTo>
                  <a:pt x="0" y="0"/>
                </a:moveTo>
                <a:lnTo>
                  <a:pt x="4021282" y="0"/>
                </a:lnTo>
                <a:lnTo>
                  <a:pt x="4021282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79917">
            <a:off x="13831111" y="4077263"/>
            <a:ext cx="3104804" cy="4114800"/>
          </a:xfrm>
          <a:custGeom>
            <a:avLst/>
            <a:gdLst/>
            <a:ahLst/>
            <a:cxnLst/>
            <a:rect r="r" b="b" t="t" l="l"/>
            <a:pathLst>
              <a:path h="4114800" w="3104804">
                <a:moveTo>
                  <a:pt x="0" y="0"/>
                </a:moveTo>
                <a:lnTo>
                  <a:pt x="3104803" y="0"/>
                </a:lnTo>
                <a:lnTo>
                  <a:pt x="310480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3360560" y="2200317"/>
            <a:ext cx="12691444" cy="5165407"/>
            <a:chOff x="0" y="0"/>
            <a:chExt cx="1997056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97056" cy="812800"/>
            </a:xfrm>
            <a:custGeom>
              <a:avLst/>
              <a:gdLst/>
              <a:ahLst/>
              <a:cxnLst/>
              <a:rect r="r" b="b" t="t" l="l"/>
              <a:pathLst>
                <a:path h="812800" w="1997056">
                  <a:moveTo>
                    <a:pt x="998528" y="0"/>
                  </a:moveTo>
                  <a:cubicBezTo>
                    <a:pt x="447056" y="0"/>
                    <a:pt x="0" y="181951"/>
                    <a:pt x="0" y="406400"/>
                  </a:cubicBezTo>
                  <a:cubicBezTo>
                    <a:pt x="0" y="630849"/>
                    <a:pt x="447056" y="812800"/>
                    <a:pt x="998528" y="812800"/>
                  </a:cubicBezTo>
                  <a:cubicBezTo>
                    <a:pt x="1549999" y="812800"/>
                    <a:pt x="1997056" y="630849"/>
                    <a:pt x="1997056" y="406400"/>
                  </a:cubicBezTo>
                  <a:cubicBezTo>
                    <a:pt x="1997056" y="181951"/>
                    <a:pt x="1549999" y="0"/>
                    <a:pt x="998528" y="0"/>
                  </a:cubicBezTo>
                  <a:close/>
                </a:path>
              </a:pathLst>
            </a:custGeom>
            <a:solidFill>
              <a:srgbClr val="3777FF"/>
            </a:solidFill>
            <a:ln w="104775" cap="sq">
              <a:solidFill>
                <a:srgbClr val="160E0C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187224" y="38100"/>
              <a:ext cx="1622608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625148">
            <a:off x="1548436" y="1767823"/>
            <a:ext cx="3624249" cy="1526770"/>
          </a:xfrm>
          <a:custGeom>
            <a:avLst/>
            <a:gdLst/>
            <a:ahLst/>
            <a:cxnLst/>
            <a:rect r="r" b="b" t="t" l="l"/>
            <a:pathLst>
              <a:path h="1526770" w="3624249">
                <a:moveTo>
                  <a:pt x="0" y="0"/>
                </a:moveTo>
                <a:lnTo>
                  <a:pt x="3624249" y="0"/>
                </a:lnTo>
                <a:lnTo>
                  <a:pt x="3624249" y="1526770"/>
                </a:lnTo>
                <a:lnTo>
                  <a:pt x="0" y="152677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3511" t="-123567" r="-70535" b="-427893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1057456">
            <a:off x="13459709" y="7291099"/>
            <a:ext cx="1894937" cy="1884601"/>
          </a:xfrm>
          <a:custGeom>
            <a:avLst/>
            <a:gdLst/>
            <a:ahLst/>
            <a:cxnLst/>
            <a:rect r="r" b="b" t="t" l="l"/>
            <a:pathLst>
              <a:path h="1884601" w="1894937">
                <a:moveTo>
                  <a:pt x="0" y="0"/>
                </a:moveTo>
                <a:lnTo>
                  <a:pt x="1894937" y="0"/>
                </a:lnTo>
                <a:lnTo>
                  <a:pt x="1894937" y="1884601"/>
                </a:lnTo>
                <a:lnTo>
                  <a:pt x="0" y="188460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-582495">
            <a:off x="1712193" y="3132036"/>
            <a:ext cx="14872554" cy="3875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095"/>
              </a:lnSpc>
            </a:pPr>
            <a:r>
              <a:rPr lang="en-US" sz="16593" spc="-1709">
                <a:solidFill>
                  <a:srgbClr val="F2EFEB"/>
                </a:solidFill>
                <a:latin typeface="Bugaki Italics"/>
              </a:rPr>
              <a:t>PYTHON</a:t>
            </a:r>
          </a:p>
          <a:p>
            <a:pPr algn="ctr">
              <a:lnSpc>
                <a:spcPts val="11640"/>
              </a:lnSpc>
            </a:pPr>
            <a:r>
              <a:rPr lang="en-US" sz="12000" spc="-1236">
                <a:solidFill>
                  <a:srgbClr val="F2EFEB"/>
                </a:solidFill>
                <a:latin typeface="Bugaki Italics"/>
              </a:rPr>
              <a:t>AULA 9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028700" y="5679535"/>
            <a:ext cx="2737850" cy="2737850"/>
          </a:xfrm>
          <a:custGeom>
            <a:avLst/>
            <a:gdLst/>
            <a:ahLst/>
            <a:cxnLst/>
            <a:rect r="r" b="b" t="t" l="l"/>
            <a:pathLst>
              <a:path h="2737850" w="2737850">
                <a:moveTo>
                  <a:pt x="0" y="0"/>
                </a:moveTo>
                <a:lnTo>
                  <a:pt x="2737850" y="0"/>
                </a:lnTo>
                <a:lnTo>
                  <a:pt x="2737850" y="2737850"/>
                </a:lnTo>
                <a:lnTo>
                  <a:pt x="0" y="273785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902733" y="1956451"/>
            <a:ext cx="15169763" cy="3187049"/>
            <a:chOff x="0" y="0"/>
            <a:chExt cx="4861413" cy="102134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861413" cy="1021345"/>
            </a:xfrm>
            <a:custGeom>
              <a:avLst/>
              <a:gdLst/>
              <a:ahLst/>
              <a:cxnLst/>
              <a:rect r="r" b="b" t="t" l="l"/>
              <a:pathLst>
                <a:path h="1021345" w="4861413">
                  <a:moveTo>
                    <a:pt x="32663" y="0"/>
                  </a:moveTo>
                  <a:lnTo>
                    <a:pt x="4828751" y="0"/>
                  </a:lnTo>
                  <a:cubicBezTo>
                    <a:pt x="4846789" y="0"/>
                    <a:pt x="4861413" y="14624"/>
                    <a:pt x="4861413" y="32663"/>
                  </a:cubicBezTo>
                  <a:lnTo>
                    <a:pt x="4861413" y="988682"/>
                  </a:lnTo>
                  <a:cubicBezTo>
                    <a:pt x="4861413" y="1006721"/>
                    <a:pt x="4846789" y="1021345"/>
                    <a:pt x="4828751" y="1021345"/>
                  </a:cubicBezTo>
                  <a:lnTo>
                    <a:pt x="32663" y="1021345"/>
                  </a:lnTo>
                  <a:cubicBezTo>
                    <a:pt x="24000" y="1021345"/>
                    <a:pt x="15692" y="1017904"/>
                    <a:pt x="9567" y="1011778"/>
                  </a:cubicBezTo>
                  <a:cubicBezTo>
                    <a:pt x="3441" y="1005653"/>
                    <a:pt x="0" y="997345"/>
                    <a:pt x="0" y="988682"/>
                  </a:cubicBezTo>
                  <a:lnTo>
                    <a:pt x="0" y="32663"/>
                  </a:lnTo>
                  <a:cubicBezTo>
                    <a:pt x="0" y="14624"/>
                    <a:pt x="14624" y="0"/>
                    <a:pt x="3266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4861413" cy="1049920"/>
            </a:xfrm>
            <a:prstGeom prst="rect">
              <a:avLst/>
            </a:prstGeom>
          </p:spPr>
          <p:txBody>
            <a:bodyPr anchor="ctr" rtlCol="false" tIns="38988" lIns="38988" bIns="38988" rIns="38988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617028" y="2744548"/>
            <a:ext cx="13741173" cy="161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95"/>
              </a:lnSpc>
              <a:spcBef>
                <a:spcPct val="0"/>
              </a:spcBef>
            </a:pPr>
            <a:r>
              <a:rPr lang="en-US" sz="3579" spc="-214">
                <a:solidFill>
                  <a:srgbClr val="0A0A0A"/>
                </a:solidFill>
                <a:latin typeface="Space Mono Bold"/>
              </a:rPr>
              <a:t>Lembrando sempre da </a:t>
            </a:r>
            <a:r>
              <a:rPr lang="en-US" sz="3579" spc="-214">
                <a:solidFill>
                  <a:srgbClr val="D10719"/>
                </a:solidFill>
                <a:latin typeface="Space Mono Bold"/>
              </a:rPr>
              <a:t>indentação,</a:t>
            </a:r>
            <a:r>
              <a:rPr lang="en-US" sz="3579" spc="-214">
                <a:solidFill>
                  <a:srgbClr val="0A0A0A"/>
                </a:solidFill>
                <a:latin typeface="Space Mono Bold"/>
              </a:rPr>
              <a:t> no uso do While, assim como nas estruturas condicionais, todas as tarefas que forem repitir devem estar dentro da condição aplicada.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902733" y="427980"/>
            <a:ext cx="13952672" cy="1279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363"/>
              </a:lnSpc>
              <a:spcBef>
                <a:spcPct val="0"/>
              </a:spcBef>
            </a:pPr>
            <a:r>
              <a:rPr lang="en-US" sz="6784" spc="-698">
                <a:solidFill>
                  <a:srgbClr val="F7AC16"/>
                </a:solidFill>
                <a:latin typeface="Bugaki Italics"/>
              </a:rPr>
              <a:t>WHILE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355714" y="5669258"/>
            <a:ext cx="4458417" cy="211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Open Sans Extra Bold"/>
              </a:rPr>
              <a:t>O WHILE É EXECUTADO ATÉ QUE A </a:t>
            </a:r>
            <a:r>
              <a:rPr lang="en-US" sz="3000">
                <a:solidFill>
                  <a:srgbClr val="3777FF"/>
                </a:solidFill>
                <a:latin typeface="Open Sans Extra Bold"/>
              </a:rPr>
              <a:t>CONDIÇÃO </a:t>
            </a:r>
            <a:r>
              <a:rPr lang="en-US" sz="3000">
                <a:solidFill>
                  <a:srgbClr val="FFFFFF"/>
                </a:solidFill>
                <a:latin typeface="Open Sans Extra Bold"/>
              </a:rPr>
              <a:t>ESCOLHIDA DEIXE DE SER ATENDIDA.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758339">
            <a:off x="11160489" y="7089456"/>
            <a:ext cx="1362819" cy="551942"/>
          </a:xfrm>
          <a:custGeom>
            <a:avLst/>
            <a:gdLst/>
            <a:ahLst/>
            <a:cxnLst/>
            <a:rect r="r" b="b" t="t" l="l"/>
            <a:pathLst>
              <a:path h="551942" w="1362819">
                <a:moveTo>
                  <a:pt x="0" y="0"/>
                </a:moveTo>
                <a:lnTo>
                  <a:pt x="1362819" y="0"/>
                </a:lnTo>
                <a:lnTo>
                  <a:pt x="1362819" y="551942"/>
                </a:lnTo>
                <a:lnTo>
                  <a:pt x="0" y="5519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756639" y="6697958"/>
            <a:ext cx="5215325" cy="1471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FFFFFF"/>
                </a:solidFill>
                <a:latin typeface="Open Sans Extra Bold"/>
              </a:rPr>
              <a:t>TUDO QUE ESTIVER IDENTADO DENTRO DO WHILE SE REPETE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6953040" y="6475562"/>
            <a:ext cx="5422810" cy="3048499"/>
          </a:xfrm>
          <a:custGeom>
            <a:avLst/>
            <a:gdLst/>
            <a:ahLst/>
            <a:cxnLst/>
            <a:rect r="r" b="b" t="t" l="l"/>
            <a:pathLst>
              <a:path h="3048499" w="5422810">
                <a:moveTo>
                  <a:pt x="0" y="0"/>
                </a:moveTo>
                <a:lnTo>
                  <a:pt x="5422810" y="0"/>
                </a:lnTo>
                <a:lnTo>
                  <a:pt x="5422810" y="3048499"/>
                </a:lnTo>
                <a:lnTo>
                  <a:pt x="0" y="304849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709536">
            <a:off x="11181812" y="6580741"/>
            <a:ext cx="1808915" cy="732611"/>
          </a:xfrm>
          <a:custGeom>
            <a:avLst/>
            <a:gdLst/>
            <a:ahLst/>
            <a:cxnLst/>
            <a:rect r="r" b="b" t="t" l="l"/>
            <a:pathLst>
              <a:path h="732611" w="1808915">
                <a:moveTo>
                  <a:pt x="0" y="0"/>
                </a:moveTo>
                <a:lnTo>
                  <a:pt x="1808915" y="0"/>
                </a:lnTo>
                <a:lnTo>
                  <a:pt x="1808915" y="732610"/>
                </a:lnTo>
                <a:lnTo>
                  <a:pt x="0" y="7326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10656902">
            <a:off x="5732622" y="8141044"/>
            <a:ext cx="1808915" cy="732611"/>
          </a:xfrm>
          <a:custGeom>
            <a:avLst/>
            <a:gdLst/>
            <a:ahLst/>
            <a:cxnLst/>
            <a:rect r="r" b="b" t="t" l="l"/>
            <a:pathLst>
              <a:path h="732611" w="1808915">
                <a:moveTo>
                  <a:pt x="0" y="0"/>
                </a:moveTo>
                <a:lnTo>
                  <a:pt x="1808915" y="0"/>
                </a:lnTo>
                <a:lnTo>
                  <a:pt x="1808915" y="732611"/>
                </a:lnTo>
                <a:lnTo>
                  <a:pt x="0" y="7326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932230" y="427980"/>
            <a:ext cx="1442354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spc="-722">
                <a:solidFill>
                  <a:srgbClr val="F7AC16"/>
                </a:solidFill>
                <a:latin typeface="Bugaki Italics"/>
              </a:rPr>
              <a:t>EXERCÍCIOS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998037" y="6751501"/>
            <a:ext cx="12291926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60"/>
              </a:lnSpc>
              <a:spcBef>
                <a:spcPct val="0"/>
              </a:spcBef>
            </a:pPr>
          </a:p>
        </p:txBody>
      </p:sp>
      <p:grpSp>
        <p:nvGrpSpPr>
          <p:cNvPr name="Group 9" id="9"/>
          <p:cNvGrpSpPr/>
          <p:nvPr/>
        </p:nvGrpSpPr>
        <p:grpSpPr>
          <a:xfrm rot="0">
            <a:off x="4568485" y="2772413"/>
            <a:ext cx="9151030" cy="5323833"/>
            <a:chOff x="0" y="0"/>
            <a:chExt cx="12201374" cy="7098444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12075281" cy="7098444"/>
              <a:chOff x="0" y="0"/>
              <a:chExt cx="2114530" cy="1243025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2114530" cy="1243025"/>
              </a:xfrm>
              <a:custGeom>
                <a:avLst/>
                <a:gdLst/>
                <a:ahLst/>
                <a:cxnLst/>
                <a:rect r="r" b="b" t="t" l="l"/>
                <a:pathLst>
                  <a:path h="1243025" w="2114530">
                    <a:moveTo>
                      <a:pt x="43597" y="0"/>
                    </a:moveTo>
                    <a:lnTo>
                      <a:pt x="2070932" y="0"/>
                    </a:lnTo>
                    <a:cubicBezTo>
                      <a:pt x="2082495" y="0"/>
                      <a:pt x="2093584" y="4593"/>
                      <a:pt x="2101760" y="12769"/>
                    </a:cubicBezTo>
                    <a:cubicBezTo>
                      <a:pt x="2109936" y="20945"/>
                      <a:pt x="2114530" y="32035"/>
                      <a:pt x="2114530" y="43597"/>
                    </a:cubicBezTo>
                    <a:lnTo>
                      <a:pt x="2114530" y="1199427"/>
                    </a:lnTo>
                    <a:cubicBezTo>
                      <a:pt x="2114530" y="1223505"/>
                      <a:pt x="2095010" y="1243025"/>
                      <a:pt x="2070932" y="1243025"/>
                    </a:cubicBezTo>
                    <a:lnTo>
                      <a:pt x="43597" y="1243025"/>
                    </a:lnTo>
                    <a:cubicBezTo>
                      <a:pt x="32035" y="1243025"/>
                      <a:pt x="20945" y="1238431"/>
                      <a:pt x="12769" y="1230255"/>
                    </a:cubicBezTo>
                    <a:cubicBezTo>
                      <a:pt x="4593" y="1222079"/>
                      <a:pt x="0" y="1210990"/>
                      <a:pt x="0" y="1199427"/>
                    </a:cubicBezTo>
                    <a:lnTo>
                      <a:pt x="0" y="43597"/>
                    </a:lnTo>
                    <a:cubicBezTo>
                      <a:pt x="0" y="32035"/>
                      <a:pt x="4593" y="20945"/>
                      <a:pt x="12769" y="12769"/>
                    </a:cubicBezTo>
                    <a:cubicBezTo>
                      <a:pt x="20945" y="4593"/>
                      <a:pt x="32035" y="0"/>
                      <a:pt x="43597" y="0"/>
                    </a:cubicBezTo>
                    <a:close/>
                  </a:path>
                </a:pathLst>
              </a:custGeom>
              <a:solidFill>
                <a:srgbClr val="F9B54C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38100"/>
                <a:ext cx="2114530" cy="12811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494741" y="407043"/>
              <a:ext cx="11706632" cy="66914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99"/>
                </a:lnSpc>
              </a:pPr>
              <a:r>
                <a:rPr lang="en-US" sz="2856" spc="-171">
                  <a:solidFill>
                    <a:srgbClr val="160E0C"/>
                  </a:solidFill>
                  <a:latin typeface="Space Mono Bold"/>
                </a:rPr>
                <a:t>Leia o código abaixo e diga o que ele faz:</a:t>
              </a:r>
            </a:p>
            <a:p>
              <a:pPr algn="l">
                <a:lnSpc>
                  <a:spcPts val="3999"/>
                </a:lnSpc>
              </a:pPr>
            </a:p>
            <a:p>
              <a:pPr algn="l">
                <a:lnSpc>
                  <a:spcPts val="3999"/>
                </a:lnSpc>
              </a:pPr>
              <a:r>
                <a:rPr lang="en-US" sz="2856" spc="-171">
                  <a:solidFill>
                    <a:srgbClr val="160E0C"/>
                  </a:solidFill>
                  <a:latin typeface="Space Mono Bold"/>
                </a:rPr>
                <a:t>senha = input("Digite uma senha: ")</a:t>
              </a:r>
            </a:p>
            <a:p>
              <a:pPr algn="l">
                <a:lnSpc>
                  <a:spcPts val="3999"/>
                </a:lnSpc>
              </a:pPr>
            </a:p>
            <a:p>
              <a:pPr algn="l">
                <a:lnSpc>
                  <a:spcPts val="3999"/>
                </a:lnSpc>
              </a:pPr>
              <a:r>
                <a:rPr lang="en-US" sz="2856" spc="-171">
                  <a:solidFill>
                    <a:srgbClr val="160E0C"/>
                  </a:solidFill>
                  <a:latin typeface="Space Mono Bold"/>
                </a:rPr>
                <a:t>while senha != "1234": </a:t>
              </a:r>
            </a:p>
            <a:p>
              <a:pPr algn="l">
                <a:lnSpc>
                  <a:spcPts val="3999"/>
                </a:lnSpc>
              </a:pPr>
              <a:r>
                <a:rPr lang="en-US" sz="2856" spc="-171">
                  <a:solidFill>
                    <a:srgbClr val="160E0C"/>
                  </a:solidFill>
                  <a:latin typeface="Space Mono Bold"/>
                </a:rPr>
                <a:t>    print("Senha incorreta!")</a:t>
              </a:r>
            </a:p>
            <a:p>
              <a:pPr algn="l">
                <a:lnSpc>
                  <a:spcPts val="3999"/>
                </a:lnSpc>
              </a:pPr>
              <a:r>
                <a:rPr lang="en-US" sz="2856" spc="-171">
                  <a:solidFill>
                    <a:srgbClr val="160E0C"/>
                  </a:solidFill>
                  <a:latin typeface="Space Mono Bold"/>
                </a:rPr>
                <a:t>    senha = input("Digite uma senha: ") </a:t>
              </a:r>
            </a:p>
            <a:p>
              <a:pPr algn="l">
                <a:lnSpc>
                  <a:spcPts val="3999"/>
                </a:lnSpc>
              </a:pPr>
            </a:p>
            <a:p>
              <a:pPr algn="l">
                <a:lnSpc>
                  <a:spcPts val="3999"/>
                </a:lnSpc>
              </a:pPr>
              <a:r>
                <a:rPr lang="en-US" sz="2856" spc="-171">
                  <a:solidFill>
                    <a:srgbClr val="160E0C"/>
                  </a:solidFill>
                  <a:latin typeface="Space Mono Bold"/>
                </a:rPr>
                <a:t>print("Senha correta! Acesso permitido.")</a:t>
              </a:r>
            </a:p>
            <a:p>
              <a:pPr algn="l" marL="0" indent="0" lvl="0">
                <a:lnSpc>
                  <a:spcPts val="3999"/>
                </a:lnSpc>
              </a:pP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9D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689958" y="9327196"/>
            <a:ext cx="6908084" cy="478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27"/>
              </a:lnSpc>
            </a:pPr>
            <a:r>
              <a:rPr lang="en-US" sz="3189">
                <a:solidFill>
                  <a:srgbClr val="F2EFEB"/>
                </a:solidFill>
                <a:latin typeface="Space Mono Bold"/>
              </a:rPr>
              <a:t>CODELAB TEEN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703845" y="381000"/>
            <a:ext cx="12880309" cy="2409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619"/>
              </a:lnSpc>
            </a:pPr>
            <a:r>
              <a:rPr lang="en-US" sz="12767" spc="-1315">
                <a:solidFill>
                  <a:srgbClr val="F2EFEB"/>
                </a:solidFill>
                <a:latin typeface="Bugaki Italics"/>
              </a:rPr>
              <a:t>OBRIGADO!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-82000"/>
            <a:ext cx="2397565" cy="1010011"/>
          </a:xfrm>
          <a:custGeom>
            <a:avLst/>
            <a:gdLst/>
            <a:ahLst/>
            <a:cxnLst/>
            <a:rect r="r" b="b" t="t" l="l"/>
            <a:pathLst>
              <a:path h="1010011" w="2397565">
                <a:moveTo>
                  <a:pt x="0" y="0"/>
                </a:moveTo>
                <a:lnTo>
                  <a:pt x="2397565" y="0"/>
                </a:lnTo>
                <a:lnTo>
                  <a:pt x="2397565" y="1010011"/>
                </a:lnTo>
                <a:lnTo>
                  <a:pt x="0" y="10100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601404" y="2790147"/>
            <a:ext cx="13085192" cy="920474"/>
            <a:chOff x="0" y="0"/>
            <a:chExt cx="4193376" cy="29498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193376" cy="294982"/>
            </a:xfrm>
            <a:custGeom>
              <a:avLst/>
              <a:gdLst/>
              <a:ahLst/>
              <a:cxnLst/>
              <a:rect r="r" b="b" t="t" l="l"/>
              <a:pathLst>
                <a:path h="294982" w="4193376">
                  <a:moveTo>
                    <a:pt x="37866" y="0"/>
                  </a:moveTo>
                  <a:lnTo>
                    <a:pt x="4155510" y="0"/>
                  </a:lnTo>
                  <a:cubicBezTo>
                    <a:pt x="4165553" y="0"/>
                    <a:pt x="4175184" y="3989"/>
                    <a:pt x="4182285" y="11091"/>
                  </a:cubicBezTo>
                  <a:cubicBezTo>
                    <a:pt x="4189387" y="18192"/>
                    <a:pt x="4193376" y="27823"/>
                    <a:pt x="4193376" y="37866"/>
                  </a:cubicBezTo>
                  <a:lnTo>
                    <a:pt x="4193376" y="257116"/>
                  </a:lnTo>
                  <a:cubicBezTo>
                    <a:pt x="4193376" y="267159"/>
                    <a:pt x="4189387" y="276790"/>
                    <a:pt x="4182285" y="283891"/>
                  </a:cubicBezTo>
                  <a:cubicBezTo>
                    <a:pt x="4175184" y="290992"/>
                    <a:pt x="4165553" y="294982"/>
                    <a:pt x="4155510" y="294982"/>
                  </a:cubicBezTo>
                  <a:lnTo>
                    <a:pt x="37866" y="294982"/>
                  </a:lnTo>
                  <a:cubicBezTo>
                    <a:pt x="27823" y="294982"/>
                    <a:pt x="18192" y="290992"/>
                    <a:pt x="11091" y="283891"/>
                  </a:cubicBezTo>
                  <a:cubicBezTo>
                    <a:pt x="3989" y="276790"/>
                    <a:pt x="0" y="267159"/>
                    <a:pt x="0" y="257116"/>
                  </a:cubicBezTo>
                  <a:lnTo>
                    <a:pt x="0" y="37866"/>
                  </a:lnTo>
                  <a:cubicBezTo>
                    <a:pt x="0" y="27823"/>
                    <a:pt x="3989" y="18192"/>
                    <a:pt x="11091" y="11091"/>
                  </a:cubicBezTo>
                  <a:cubicBezTo>
                    <a:pt x="18192" y="3989"/>
                    <a:pt x="27823" y="0"/>
                    <a:pt x="37866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4193376" cy="323557"/>
            </a:xfrm>
            <a:prstGeom prst="rect">
              <a:avLst/>
            </a:prstGeom>
          </p:spPr>
          <p:txBody>
            <a:bodyPr anchor="ctr" rtlCol="false" tIns="38988" lIns="38988" bIns="38988" rIns="38988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998037" y="2993209"/>
            <a:ext cx="12291926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60"/>
              </a:lnSpc>
              <a:spcBef>
                <a:spcPct val="0"/>
              </a:spcBef>
            </a:pPr>
            <a:r>
              <a:rPr lang="en-US" sz="3300" spc="-198">
                <a:solidFill>
                  <a:srgbClr val="000000"/>
                </a:solidFill>
                <a:latin typeface="Space Mono Bold"/>
              </a:rPr>
              <a:t>Contem para gente o que você achou da aula de hoje: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844951" y="8343483"/>
            <a:ext cx="859809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2EFEB"/>
                </a:solidFill>
                <a:latin typeface="Open Sans Extra Bold"/>
              </a:rPr>
              <a:t>https://forms.gle/Tyxd83EAmhZkjdXz7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7086600" y="4002990"/>
            <a:ext cx="4114800" cy="4114800"/>
            <a:chOff x="0" y="0"/>
            <a:chExt cx="5486400" cy="54864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486400" cy="5486400"/>
            </a:xfrm>
            <a:custGeom>
              <a:avLst/>
              <a:gdLst/>
              <a:ahLst/>
              <a:cxnLst/>
              <a:rect r="r" b="b" t="t" l="l"/>
              <a:pathLst>
                <a:path h="5486400" w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77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54119" y="801405"/>
            <a:ext cx="2478375" cy="2621358"/>
          </a:xfrm>
          <a:custGeom>
            <a:avLst/>
            <a:gdLst/>
            <a:ahLst/>
            <a:cxnLst/>
            <a:rect r="r" b="b" t="t" l="l"/>
            <a:pathLst>
              <a:path h="2621358" w="2478375">
                <a:moveTo>
                  <a:pt x="0" y="0"/>
                </a:moveTo>
                <a:lnTo>
                  <a:pt x="2478376" y="0"/>
                </a:lnTo>
                <a:lnTo>
                  <a:pt x="2478376" y="2621359"/>
                </a:lnTo>
                <a:lnTo>
                  <a:pt x="0" y="26213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93307" y="790575"/>
            <a:ext cx="12718638" cy="210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04"/>
              </a:lnSpc>
            </a:pPr>
            <a:r>
              <a:rPr lang="en-US" sz="11162" spc="-1149">
                <a:solidFill>
                  <a:srgbClr val="F2EFEB"/>
                </a:solidFill>
                <a:latin typeface="Bugaki Italics"/>
              </a:rPr>
              <a:t>BEM - VINDOS!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5671632" y="129970"/>
            <a:ext cx="2375722" cy="898730"/>
            <a:chOff x="0" y="0"/>
            <a:chExt cx="812800" cy="3074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true" flipV="false" rot="0">
            <a:off x="14287049" y="801405"/>
            <a:ext cx="2478375" cy="2621358"/>
          </a:xfrm>
          <a:custGeom>
            <a:avLst/>
            <a:gdLst/>
            <a:ahLst/>
            <a:cxnLst/>
            <a:rect r="r" b="b" t="t" l="l"/>
            <a:pathLst>
              <a:path h="2621358" w="2478375">
                <a:moveTo>
                  <a:pt x="2478375" y="0"/>
                </a:moveTo>
                <a:lnTo>
                  <a:pt x="0" y="0"/>
                </a:lnTo>
                <a:lnTo>
                  <a:pt x="0" y="2621359"/>
                </a:lnTo>
                <a:lnTo>
                  <a:pt x="2478375" y="2621359"/>
                </a:lnTo>
                <a:lnTo>
                  <a:pt x="247837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28700" y="3611958"/>
            <a:ext cx="16230600" cy="5646342"/>
            <a:chOff x="0" y="0"/>
            <a:chExt cx="4274726" cy="14871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74726" cy="1487102"/>
            </a:xfrm>
            <a:custGeom>
              <a:avLst/>
              <a:gdLst/>
              <a:ahLst/>
              <a:cxnLst/>
              <a:rect r="r" b="b" t="t" l="l"/>
              <a:pathLst>
                <a:path h="1487102" w="4274726">
                  <a:moveTo>
                    <a:pt x="12402" y="0"/>
                  </a:moveTo>
                  <a:lnTo>
                    <a:pt x="4262324" y="0"/>
                  </a:lnTo>
                  <a:cubicBezTo>
                    <a:pt x="4269174" y="0"/>
                    <a:pt x="4274726" y="5553"/>
                    <a:pt x="4274726" y="12402"/>
                  </a:cubicBezTo>
                  <a:lnTo>
                    <a:pt x="4274726" y="1474700"/>
                  </a:lnTo>
                  <a:cubicBezTo>
                    <a:pt x="4274726" y="1477990"/>
                    <a:pt x="4273419" y="1481144"/>
                    <a:pt x="4271094" y="1483470"/>
                  </a:cubicBezTo>
                  <a:cubicBezTo>
                    <a:pt x="4268768" y="1485796"/>
                    <a:pt x="4265613" y="1487102"/>
                    <a:pt x="4262324" y="1487102"/>
                  </a:cubicBezTo>
                  <a:lnTo>
                    <a:pt x="12402" y="1487102"/>
                  </a:lnTo>
                  <a:cubicBezTo>
                    <a:pt x="5553" y="1487102"/>
                    <a:pt x="0" y="1481550"/>
                    <a:pt x="0" y="1474700"/>
                  </a:cubicBezTo>
                  <a:lnTo>
                    <a:pt x="0" y="12402"/>
                  </a:lnTo>
                  <a:cubicBezTo>
                    <a:pt x="0" y="9113"/>
                    <a:pt x="1307" y="5958"/>
                    <a:pt x="3632" y="3632"/>
                  </a:cubicBezTo>
                  <a:cubicBezTo>
                    <a:pt x="5958" y="1307"/>
                    <a:pt x="9113" y="0"/>
                    <a:pt x="12402" y="0"/>
                  </a:cubicBezTo>
                  <a:close/>
                </a:path>
              </a:pathLst>
            </a:custGeom>
            <a:solidFill>
              <a:srgbClr val="FFFFFF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274726" cy="15252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962650" y="3214038"/>
            <a:ext cx="6362700" cy="1053162"/>
            <a:chOff x="0" y="0"/>
            <a:chExt cx="1675773" cy="277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675773" cy="277376"/>
            </a:xfrm>
            <a:custGeom>
              <a:avLst/>
              <a:gdLst/>
              <a:ahLst/>
              <a:cxnLst/>
              <a:rect r="r" b="b" t="t" l="l"/>
              <a:pathLst>
                <a:path h="277376" w="1675773">
                  <a:moveTo>
                    <a:pt x="121677" y="0"/>
                  </a:moveTo>
                  <a:lnTo>
                    <a:pt x="1554096" y="0"/>
                  </a:lnTo>
                  <a:cubicBezTo>
                    <a:pt x="1586367" y="0"/>
                    <a:pt x="1617316" y="12819"/>
                    <a:pt x="1640135" y="35638"/>
                  </a:cubicBezTo>
                  <a:cubicBezTo>
                    <a:pt x="1662954" y="58457"/>
                    <a:pt x="1675773" y="89406"/>
                    <a:pt x="1675773" y="121677"/>
                  </a:cubicBezTo>
                  <a:lnTo>
                    <a:pt x="1675773" y="155699"/>
                  </a:lnTo>
                  <a:cubicBezTo>
                    <a:pt x="1675773" y="187970"/>
                    <a:pt x="1662954" y="218919"/>
                    <a:pt x="1640135" y="241738"/>
                  </a:cubicBezTo>
                  <a:cubicBezTo>
                    <a:pt x="1617316" y="264556"/>
                    <a:pt x="1586367" y="277376"/>
                    <a:pt x="1554096" y="277376"/>
                  </a:cubicBezTo>
                  <a:lnTo>
                    <a:pt x="121677" y="277376"/>
                  </a:lnTo>
                  <a:cubicBezTo>
                    <a:pt x="89406" y="277376"/>
                    <a:pt x="58457" y="264556"/>
                    <a:pt x="35638" y="241738"/>
                  </a:cubicBezTo>
                  <a:cubicBezTo>
                    <a:pt x="12819" y="218919"/>
                    <a:pt x="0" y="187970"/>
                    <a:pt x="0" y="155699"/>
                  </a:cubicBezTo>
                  <a:lnTo>
                    <a:pt x="0" y="121677"/>
                  </a:lnTo>
                  <a:cubicBezTo>
                    <a:pt x="0" y="89406"/>
                    <a:pt x="12819" y="58457"/>
                    <a:pt x="35638" y="35638"/>
                  </a:cubicBezTo>
                  <a:cubicBezTo>
                    <a:pt x="58457" y="12819"/>
                    <a:pt x="89406" y="0"/>
                    <a:pt x="121677" y="0"/>
                  </a:cubicBezTo>
                  <a:close/>
                </a:path>
              </a:pathLst>
            </a:custGeom>
            <a:solidFill>
              <a:srgbClr val="169D53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675773" cy="3154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454119" y="5806479"/>
            <a:ext cx="15516169" cy="1266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56"/>
              </a:lnSpc>
              <a:spcBef>
                <a:spcPct val="0"/>
              </a:spcBef>
            </a:pPr>
            <a:r>
              <a:rPr lang="en-US" sz="4213" spc="-252">
                <a:solidFill>
                  <a:srgbClr val="160E0C"/>
                </a:solidFill>
                <a:latin typeface="Space Mono Bold"/>
              </a:rPr>
              <a:t>Hoje vamos revisar a estrutura de condição Switch Case e começar com estrutura de repetição While:  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5526237" y="36715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3511" t="-123567" r="-70535" b="-427893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6411860" y="3432289"/>
            <a:ext cx="5464280" cy="626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56"/>
              </a:lnSpc>
            </a:pPr>
            <a:r>
              <a:rPr lang="en-US" sz="4213" spc="-252">
                <a:solidFill>
                  <a:srgbClr val="F2EFEB"/>
                </a:solidFill>
                <a:latin typeface="Space Mono Bold"/>
              </a:rPr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853489"/>
            <a:ext cx="7591207" cy="3218627"/>
            <a:chOff x="0" y="0"/>
            <a:chExt cx="2514832" cy="106627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514833" cy="1066274"/>
            </a:xfrm>
            <a:custGeom>
              <a:avLst/>
              <a:gdLst/>
              <a:ahLst/>
              <a:cxnLst/>
              <a:rect r="r" b="b" t="t" l="l"/>
              <a:pathLst>
                <a:path h="1066274" w="2514833">
                  <a:moveTo>
                    <a:pt x="65271" y="0"/>
                  </a:moveTo>
                  <a:lnTo>
                    <a:pt x="2449562" y="0"/>
                  </a:lnTo>
                  <a:cubicBezTo>
                    <a:pt x="2466873" y="0"/>
                    <a:pt x="2483475" y="6877"/>
                    <a:pt x="2495715" y="19117"/>
                  </a:cubicBezTo>
                  <a:cubicBezTo>
                    <a:pt x="2507956" y="31358"/>
                    <a:pt x="2514833" y="47960"/>
                    <a:pt x="2514833" y="65271"/>
                  </a:cubicBezTo>
                  <a:lnTo>
                    <a:pt x="2514833" y="1001003"/>
                  </a:lnTo>
                  <a:cubicBezTo>
                    <a:pt x="2514833" y="1037051"/>
                    <a:pt x="2485610" y="1066274"/>
                    <a:pt x="2449562" y="1066274"/>
                  </a:cubicBezTo>
                  <a:lnTo>
                    <a:pt x="65271" y="1066274"/>
                  </a:lnTo>
                  <a:cubicBezTo>
                    <a:pt x="29223" y="1066274"/>
                    <a:pt x="0" y="1037051"/>
                    <a:pt x="0" y="1001003"/>
                  </a:cubicBezTo>
                  <a:lnTo>
                    <a:pt x="0" y="65271"/>
                  </a:lnTo>
                  <a:cubicBezTo>
                    <a:pt x="0" y="29223"/>
                    <a:pt x="29223" y="0"/>
                    <a:pt x="65271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2514832" cy="1094849"/>
            </a:xfrm>
            <a:prstGeom prst="rect">
              <a:avLst/>
            </a:prstGeom>
          </p:spPr>
          <p:txBody>
            <a:bodyPr anchor="ctr" rtlCol="false" tIns="37716" lIns="37716" bIns="37716" rIns="37716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144000" y="2004273"/>
            <a:ext cx="7591207" cy="2656356"/>
            <a:chOff x="0" y="0"/>
            <a:chExt cx="10121610" cy="3541808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10121610" cy="3541808"/>
              <a:chOff x="0" y="0"/>
              <a:chExt cx="1832233" cy="641145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832233" cy="641145"/>
              </a:xfrm>
              <a:custGeom>
                <a:avLst/>
                <a:gdLst/>
                <a:ahLst/>
                <a:cxnLst/>
                <a:rect r="r" b="b" t="t" l="l"/>
                <a:pathLst>
                  <a:path h="641145" w="1832233">
                    <a:moveTo>
                      <a:pt x="52013" y="0"/>
                    </a:moveTo>
                    <a:lnTo>
                      <a:pt x="1780220" y="0"/>
                    </a:lnTo>
                    <a:cubicBezTo>
                      <a:pt x="1808946" y="0"/>
                      <a:pt x="1832233" y="23287"/>
                      <a:pt x="1832233" y="52013"/>
                    </a:cubicBezTo>
                    <a:lnTo>
                      <a:pt x="1832233" y="589132"/>
                    </a:lnTo>
                    <a:cubicBezTo>
                      <a:pt x="1832233" y="617858"/>
                      <a:pt x="1808946" y="641145"/>
                      <a:pt x="1780220" y="641145"/>
                    </a:cubicBezTo>
                    <a:lnTo>
                      <a:pt x="52013" y="641145"/>
                    </a:lnTo>
                    <a:cubicBezTo>
                      <a:pt x="38218" y="641145"/>
                      <a:pt x="24988" y="635665"/>
                      <a:pt x="15234" y="625911"/>
                    </a:cubicBezTo>
                    <a:cubicBezTo>
                      <a:pt x="5480" y="616156"/>
                      <a:pt x="0" y="602927"/>
                      <a:pt x="0" y="589132"/>
                    </a:cubicBezTo>
                    <a:lnTo>
                      <a:pt x="0" y="52013"/>
                    </a:lnTo>
                    <a:cubicBezTo>
                      <a:pt x="0" y="23287"/>
                      <a:pt x="23287" y="0"/>
                      <a:pt x="52013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28575"/>
                <a:ext cx="1832233" cy="669720"/>
              </a:xfrm>
              <a:prstGeom prst="rect">
                <a:avLst/>
              </a:prstGeom>
            </p:spPr>
            <p:txBody>
              <a:bodyPr anchor="ctr" rtlCol="false" tIns="49142" lIns="49142" bIns="49142" rIns="49142"/>
              <a:lstStyle/>
              <a:p>
                <a:pPr algn="ctr">
                  <a:lnSpc>
                    <a:spcPts val="2520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196659" y="313347"/>
              <a:ext cx="9728292" cy="30099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598"/>
                </a:lnSpc>
                <a:spcBef>
                  <a:spcPct val="0"/>
                </a:spcBef>
              </a:pPr>
              <a:r>
                <a:rPr lang="en-US" sz="2998" spc="-179">
                  <a:solidFill>
                    <a:srgbClr val="0A0A0A"/>
                  </a:solidFill>
                  <a:latin typeface="Space Mono Bold"/>
                </a:rPr>
                <a:t>O Switch Case fornece uma maneira de comparar um valor com vários casos e executar blocos de código que corresponde ao valor da nossa variável. 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902733" y="5534981"/>
            <a:ext cx="5955531" cy="4363143"/>
          </a:xfrm>
          <a:custGeom>
            <a:avLst/>
            <a:gdLst/>
            <a:ahLst/>
            <a:cxnLst/>
            <a:rect r="r" b="b" t="t" l="l"/>
            <a:pathLst>
              <a:path h="4363143" w="5955531">
                <a:moveTo>
                  <a:pt x="0" y="0"/>
                </a:moveTo>
                <a:lnTo>
                  <a:pt x="5955531" y="0"/>
                </a:lnTo>
                <a:lnTo>
                  <a:pt x="5955531" y="4363143"/>
                </a:lnTo>
                <a:lnTo>
                  <a:pt x="0" y="43631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902733" y="427980"/>
            <a:ext cx="13952672" cy="1279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363"/>
              </a:lnSpc>
              <a:spcBef>
                <a:spcPct val="0"/>
              </a:spcBef>
            </a:pPr>
            <a:r>
              <a:rPr lang="en-US" sz="6784" spc="-698">
                <a:solidFill>
                  <a:srgbClr val="F7AC16"/>
                </a:solidFill>
                <a:latin typeface="Bugaki Italics"/>
              </a:rPr>
              <a:t>SWITCH  CASE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65137" y="2264977"/>
            <a:ext cx="7118333" cy="23956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0"/>
              </a:lnSpc>
              <a:spcBef>
                <a:spcPct val="0"/>
              </a:spcBef>
            </a:pPr>
            <a:r>
              <a:rPr lang="en-US" sz="3192" spc="-191">
                <a:solidFill>
                  <a:srgbClr val="0A0A0A"/>
                </a:solidFill>
                <a:latin typeface="Space Mono Bold"/>
              </a:rPr>
              <a:t>Vimos na aula anterior que podemos usar outra forma de verificar várias condições sem precisar usar diversos IFs que é utilizando o Switch Case.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619907" y="7345408"/>
            <a:ext cx="8619907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Bold"/>
              </a:rPr>
              <a:t>Como nesse caso que a variável número é igual a 3, portanto irá executar o bloco de código corresponde ao caso 3 (case 3).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-8225072">
            <a:off x="6866327" y="6993668"/>
            <a:ext cx="1511000" cy="611955"/>
          </a:xfrm>
          <a:custGeom>
            <a:avLst/>
            <a:gdLst/>
            <a:ahLst/>
            <a:cxnLst/>
            <a:rect r="r" b="b" t="t" l="l"/>
            <a:pathLst>
              <a:path h="611955" w="1511000">
                <a:moveTo>
                  <a:pt x="0" y="0"/>
                </a:moveTo>
                <a:lnTo>
                  <a:pt x="1511000" y="0"/>
                </a:lnTo>
                <a:lnTo>
                  <a:pt x="1511000" y="611955"/>
                </a:lnTo>
                <a:lnTo>
                  <a:pt x="0" y="6119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902733" y="1956451"/>
            <a:ext cx="15169763" cy="3187049"/>
            <a:chOff x="0" y="0"/>
            <a:chExt cx="4861413" cy="102134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861413" cy="1021345"/>
            </a:xfrm>
            <a:custGeom>
              <a:avLst/>
              <a:gdLst/>
              <a:ahLst/>
              <a:cxnLst/>
              <a:rect r="r" b="b" t="t" l="l"/>
              <a:pathLst>
                <a:path h="1021345" w="4861413">
                  <a:moveTo>
                    <a:pt x="32663" y="0"/>
                  </a:moveTo>
                  <a:lnTo>
                    <a:pt x="4828751" y="0"/>
                  </a:lnTo>
                  <a:cubicBezTo>
                    <a:pt x="4846789" y="0"/>
                    <a:pt x="4861413" y="14624"/>
                    <a:pt x="4861413" y="32663"/>
                  </a:cubicBezTo>
                  <a:lnTo>
                    <a:pt x="4861413" y="988682"/>
                  </a:lnTo>
                  <a:cubicBezTo>
                    <a:pt x="4861413" y="1006721"/>
                    <a:pt x="4846789" y="1021345"/>
                    <a:pt x="4828751" y="1021345"/>
                  </a:cubicBezTo>
                  <a:lnTo>
                    <a:pt x="32663" y="1021345"/>
                  </a:lnTo>
                  <a:cubicBezTo>
                    <a:pt x="24000" y="1021345"/>
                    <a:pt x="15692" y="1017904"/>
                    <a:pt x="9567" y="1011778"/>
                  </a:cubicBezTo>
                  <a:cubicBezTo>
                    <a:pt x="3441" y="1005653"/>
                    <a:pt x="0" y="997345"/>
                    <a:pt x="0" y="988682"/>
                  </a:cubicBezTo>
                  <a:lnTo>
                    <a:pt x="0" y="32663"/>
                  </a:lnTo>
                  <a:cubicBezTo>
                    <a:pt x="0" y="14624"/>
                    <a:pt x="14624" y="0"/>
                    <a:pt x="3266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4861413" cy="1049920"/>
            </a:xfrm>
            <a:prstGeom prst="rect">
              <a:avLst/>
            </a:prstGeom>
          </p:spPr>
          <p:txBody>
            <a:bodyPr anchor="ctr" rtlCol="false" tIns="38988" lIns="38988" bIns="38988" rIns="38988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617028" y="2207596"/>
            <a:ext cx="13741173" cy="26847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95"/>
              </a:lnSpc>
              <a:spcBef>
                <a:spcPct val="0"/>
              </a:spcBef>
            </a:pPr>
            <a:r>
              <a:rPr lang="en-US" sz="3579" spc="-214">
                <a:solidFill>
                  <a:srgbClr val="0A0A0A"/>
                </a:solidFill>
                <a:latin typeface="Space Mono Bold"/>
              </a:rPr>
              <a:t>Também devemos lembrar a importância da </a:t>
            </a:r>
            <a:r>
              <a:rPr lang="en-US" sz="3579" spc="-214">
                <a:solidFill>
                  <a:srgbClr val="D10719"/>
                </a:solidFill>
                <a:latin typeface="Space Mono Bold"/>
              </a:rPr>
              <a:t>indentação </a:t>
            </a:r>
            <a:r>
              <a:rPr lang="en-US" sz="3579" spc="-214">
                <a:solidFill>
                  <a:srgbClr val="000000"/>
                </a:solidFill>
                <a:latin typeface="Space Mono Bold"/>
              </a:rPr>
              <a:t>no nosso código.</a:t>
            </a:r>
            <a:r>
              <a:rPr lang="en-US" sz="3579" spc="-214">
                <a:solidFill>
                  <a:srgbClr val="0A0A0A"/>
                </a:solidFill>
                <a:latin typeface="Space Mono Bold"/>
              </a:rPr>
              <a:t> No uso do Switch case, usamos o MATCH, e todos os casos devem estar dentro dele, com o código de cada caso (CASE) dentro do seu respectivo caso correspondente.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902733" y="427980"/>
            <a:ext cx="13952672" cy="1279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363"/>
              </a:lnSpc>
              <a:spcBef>
                <a:spcPct val="0"/>
              </a:spcBef>
            </a:pPr>
            <a:r>
              <a:rPr lang="en-US" sz="6784" spc="-698">
                <a:solidFill>
                  <a:srgbClr val="F7AC16"/>
                </a:solidFill>
                <a:latin typeface="Bugaki Italics"/>
              </a:rPr>
              <a:t>SWITCH  CASE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7340768" y="5638800"/>
            <a:ext cx="5038923" cy="3691618"/>
          </a:xfrm>
          <a:custGeom>
            <a:avLst/>
            <a:gdLst/>
            <a:ahLst/>
            <a:cxnLst/>
            <a:rect r="r" b="b" t="t" l="l"/>
            <a:pathLst>
              <a:path h="3691618" w="5038923">
                <a:moveTo>
                  <a:pt x="0" y="0"/>
                </a:moveTo>
                <a:lnTo>
                  <a:pt x="5038924" y="0"/>
                </a:lnTo>
                <a:lnTo>
                  <a:pt x="5038924" y="3691618"/>
                </a:lnTo>
                <a:lnTo>
                  <a:pt x="0" y="36916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8580673">
            <a:off x="5689113" y="6580741"/>
            <a:ext cx="1808915" cy="732611"/>
          </a:xfrm>
          <a:custGeom>
            <a:avLst/>
            <a:gdLst/>
            <a:ahLst/>
            <a:cxnLst/>
            <a:rect r="r" b="b" t="t" l="l"/>
            <a:pathLst>
              <a:path h="732611" w="1808915">
                <a:moveTo>
                  <a:pt x="0" y="0"/>
                </a:moveTo>
                <a:lnTo>
                  <a:pt x="1808915" y="0"/>
                </a:lnTo>
                <a:lnTo>
                  <a:pt x="1808915" y="732610"/>
                </a:lnTo>
                <a:lnTo>
                  <a:pt x="0" y="73261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35416" y="6697958"/>
            <a:ext cx="5215325" cy="211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Open Sans Extra Bold"/>
              </a:rPr>
              <a:t>USAMOS A PALAVRA </a:t>
            </a:r>
            <a:r>
              <a:rPr lang="en-US" sz="3000">
                <a:solidFill>
                  <a:srgbClr val="3777FF"/>
                </a:solidFill>
                <a:latin typeface="Open Sans Extra Bold"/>
              </a:rPr>
              <a:t>MATCH </a:t>
            </a:r>
            <a:r>
              <a:rPr lang="en-US" sz="3000">
                <a:solidFill>
                  <a:srgbClr val="FFFFFF"/>
                </a:solidFill>
                <a:latin typeface="Open Sans Extra Bold"/>
              </a:rPr>
              <a:t>SEGUIDA DO NOME DA VARIÁVEL QUE SERÁ COMPARADA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758339">
            <a:off x="11160489" y="7089456"/>
            <a:ext cx="1362819" cy="551942"/>
          </a:xfrm>
          <a:custGeom>
            <a:avLst/>
            <a:gdLst/>
            <a:ahLst/>
            <a:cxnLst/>
            <a:rect r="r" b="b" t="t" l="l"/>
            <a:pathLst>
              <a:path h="551942" w="1362819">
                <a:moveTo>
                  <a:pt x="0" y="0"/>
                </a:moveTo>
                <a:lnTo>
                  <a:pt x="1362819" y="0"/>
                </a:lnTo>
                <a:lnTo>
                  <a:pt x="1362819" y="551942"/>
                </a:lnTo>
                <a:lnTo>
                  <a:pt x="0" y="55194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2567181" y="7427459"/>
            <a:ext cx="5215325" cy="2462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FFFFFF"/>
                </a:solidFill>
                <a:latin typeface="Open Sans Extra Bold"/>
              </a:rPr>
              <a:t>E NOS CASOS USAMOS A PALAVRA </a:t>
            </a:r>
            <a:r>
              <a:rPr lang="en-US" sz="2800">
                <a:solidFill>
                  <a:srgbClr val="3777FF"/>
                </a:solidFill>
                <a:latin typeface="Open Sans Extra Bold"/>
              </a:rPr>
              <a:t>CASE</a:t>
            </a:r>
            <a:r>
              <a:rPr lang="en-US" sz="2800">
                <a:solidFill>
                  <a:srgbClr val="FFFFFF"/>
                </a:solidFill>
                <a:latin typeface="Open Sans Extra Bold"/>
              </a:rPr>
              <a:t> SEGUIDO DO VALOR CORRESPONDENTE A AQUELE CASO E O CÓDIGO ABAIXO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902733" y="427980"/>
            <a:ext cx="13952672" cy="1279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363"/>
              </a:lnSpc>
              <a:spcBef>
                <a:spcPct val="0"/>
              </a:spcBef>
            </a:pPr>
            <a:r>
              <a:rPr lang="en-US" sz="6784" spc="-698">
                <a:solidFill>
                  <a:srgbClr val="F7AC16"/>
                </a:solidFill>
                <a:latin typeface="Bugaki Italics"/>
              </a:rPr>
              <a:t>SWITCH  CASE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2498963" y="1861866"/>
            <a:ext cx="13290075" cy="2250621"/>
            <a:chOff x="0" y="0"/>
            <a:chExt cx="17720100" cy="3000829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17720100" cy="3000829"/>
              <a:chOff x="0" y="0"/>
              <a:chExt cx="4259034" cy="721251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4259034" cy="721251"/>
              </a:xfrm>
              <a:custGeom>
                <a:avLst/>
                <a:gdLst/>
                <a:ahLst/>
                <a:cxnLst/>
                <a:rect r="r" b="b" t="t" l="l"/>
                <a:pathLst>
                  <a:path h="721251" w="4259034">
                    <a:moveTo>
                      <a:pt x="37282" y="0"/>
                    </a:moveTo>
                    <a:lnTo>
                      <a:pt x="4221752" y="0"/>
                    </a:lnTo>
                    <a:cubicBezTo>
                      <a:pt x="4231640" y="0"/>
                      <a:pt x="4241123" y="3928"/>
                      <a:pt x="4248114" y="10920"/>
                    </a:cubicBezTo>
                    <a:cubicBezTo>
                      <a:pt x="4255106" y="17911"/>
                      <a:pt x="4259034" y="27394"/>
                      <a:pt x="4259034" y="37282"/>
                    </a:cubicBezTo>
                    <a:lnTo>
                      <a:pt x="4259034" y="683968"/>
                    </a:lnTo>
                    <a:cubicBezTo>
                      <a:pt x="4259034" y="693856"/>
                      <a:pt x="4255106" y="703339"/>
                      <a:pt x="4248114" y="710331"/>
                    </a:cubicBezTo>
                    <a:cubicBezTo>
                      <a:pt x="4241123" y="717323"/>
                      <a:pt x="4231640" y="721251"/>
                      <a:pt x="4221752" y="721251"/>
                    </a:cubicBezTo>
                    <a:lnTo>
                      <a:pt x="37282" y="721251"/>
                    </a:lnTo>
                    <a:cubicBezTo>
                      <a:pt x="27394" y="721251"/>
                      <a:pt x="17911" y="717323"/>
                      <a:pt x="10920" y="710331"/>
                    </a:cubicBezTo>
                    <a:cubicBezTo>
                      <a:pt x="3928" y="703339"/>
                      <a:pt x="0" y="693856"/>
                      <a:pt x="0" y="683968"/>
                    </a:cubicBezTo>
                    <a:lnTo>
                      <a:pt x="0" y="37282"/>
                    </a:lnTo>
                    <a:cubicBezTo>
                      <a:pt x="0" y="27394"/>
                      <a:pt x="3928" y="17911"/>
                      <a:pt x="10920" y="10920"/>
                    </a:cubicBezTo>
                    <a:cubicBezTo>
                      <a:pt x="17911" y="3928"/>
                      <a:pt x="27394" y="0"/>
                      <a:pt x="37282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28575"/>
                <a:ext cx="4259034" cy="749826"/>
              </a:xfrm>
              <a:prstGeom prst="rect">
                <a:avLst/>
              </a:prstGeom>
            </p:spPr>
            <p:txBody>
              <a:bodyPr anchor="ctr" rtlCol="false" tIns="38988" lIns="38988" bIns="38988" rIns="38988"/>
              <a:lstStyle/>
              <a:p>
                <a:pPr algn="ctr" marL="0" indent="0" lvl="0">
                  <a:lnSpc>
                    <a:spcPts val="210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665432" y="500289"/>
              <a:ext cx="16389235" cy="1990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60"/>
                </a:lnSpc>
                <a:spcBef>
                  <a:spcPct val="0"/>
                </a:spcBef>
              </a:pPr>
              <a:r>
                <a:rPr lang="en-US" sz="3300" spc="-198">
                  <a:solidFill>
                    <a:srgbClr val="000000"/>
                  </a:solidFill>
                  <a:latin typeface="Space Mono Bold"/>
                </a:rPr>
                <a:t>Devemos lembrar também, que podemos declarar um valor padrão (_), para o caso do valor da variável não corresponder a nenhum dos casos anteriores.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2498963" y="4617664"/>
            <a:ext cx="5038923" cy="3760871"/>
          </a:xfrm>
          <a:custGeom>
            <a:avLst/>
            <a:gdLst/>
            <a:ahLst/>
            <a:cxnLst/>
            <a:rect r="r" b="b" t="t" l="l"/>
            <a:pathLst>
              <a:path h="3760871" w="5038923">
                <a:moveTo>
                  <a:pt x="0" y="0"/>
                </a:moveTo>
                <a:lnTo>
                  <a:pt x="5038923" y="0"/>
                </a:lnTo>
                <a:lnTo>
                  <a:pt x="5038923" y="3760871"/>
                </a:lnTo>
                <a:lnTo>
                  <a:pt x="0" y="37608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37" t="0" r="-937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836847">
            <a:off x="7008529" y="7702739"/>
            <a:ext cx="1808915" cy="732611"/>
          </a:xfrm>
          <a:custGeom>
            <a:avLst/>
            <a:gdLst/>
            <a:ahLst/>
            <a:cxnLst/>
            <a:rect r="r" b="b" t="t" l="l"/>
            <a:pathLst>
              <a:path h="732611" w="1808915">
                <a:moveTo>
                  <a:pt x="0" y="0"/>
                </a:moveTo>
                <a:lnTo>
                  <a:pt x="1808915" y="0"/>
                </a:lnTo>
                <a:lnTo>
                  <a:pt x="1808915" y="732611"/>
                </a:lnTo>
                <a:lnTo>
                  <a:pt x="0" y="7326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9010402" y="8321385"/>
            <a:ext cx="5991024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Open Sans Extra Bold"/>
              </a:rPr>
              <a:t>USAMOS UM </a:t>
            </a:r>
            <a:r>
              <a:rPr lang="en-US" sz="3000">
                <a:solidFill>
                  <a:srgbClr val="3777FF"/>
                </a:solidFill>
                <a:latin typeface="Open Sans Extra Bold"/>
              </a:rPr>
              <a:t>CASE</a:t>
            </a:r>
            <a:r>
              <a:rPr lang="en-US" sz="3000">
                <a:solidFill>
                  <a:srgbClr val="FFFFFF"/>
                </a:solidFill>
                <a:latin typeface="Open Sans Extra Bold"/>
              </a:rPr>
              <a:t> COM VALOR ‘_’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Open Sans Extra Bold"/>
              </a:rPr>
              <a:t>(UNDERLINE)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9584596" y="4263585"/>
            <a:ext cx="7674704" cy="3679957"/>
            <a:chOff x="0" y="0"/>
            <a:chExt cx="2459492" cy="117930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459492" cy="1179306"/>
            </a:xfrm>
            <a:custGeom>
              <a:avLst/>
              <a:gdLst/>
              <a:ahLst/>
              <a:cxnLst/>
              <a:rect r="r" b="b" t="t" l="l"/>
              <a:pathLst>
                <a:path h="1179306" w="2459492">
                  <a:moveTo>
                    <a:pt x="64561" y="0"/>
                  </a:moveTo>
                  <a:lnTo>
                    <a:pt x="2394931" y="0"/>
                  </a:lnTo>
                  <a:cubicBezTo>
                    <a:pt x="2430587" y="0"/>
                    <a:pt x="2459492" y="28905"/>
                    <a:pt x="2459492" y="64561"/>
                  </a:cubicBezTo>
                  <a:lnTo>
                    <a:pt x="2459492" y="1114746"/>
                  </a:lnTo>
                  <a:cubicBezTo>
                    <a:pt x="2459492" y="1131868"/>
                    <a:pt x="2452690" y="1148289"/>
                    <a:pt x="2440582" y="1160397"/>
                  </a:cubicBezTo>
                  <a:cubicBezTo>
                    <a:pt x="2428475" y="1172504"/>
                    <a:pt x="2412054" y="1179306"/>
                    <a:pt x="2394931" y="1179306"/>
                  </a:cubicBezTo>
                  <a:lnTo>
                    <a:pt x="64561" y="1179306"/>
                  </a:lnTo>
                  <a:cubicBezTo>
                    <a:pt x="28905" y="1179306"/>
                    <a:pt x="0" y="1150401"/>
                    <a:pt x="0" y="1114746"/>
                  </a:cubicBezTo>
                  <a:lnTo>
                    <a:pt x="0" y="64561"/>
                  </a:lnTo>
                  <a:cubicBezTo>
                    <a:pt x="0" y="28905"/>
                    <a:pt x="28905" y="0"/>
                    <a:pt x="64561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459492" cy="1217406"/>
            </a:xfrm>
            <a:prstGeom prst="rect">
              <a:avLst/>
            </a:prstGeom>
          </p:spPr>
          <p:txBody>
            <a:bodyPr anchor="ctr" rtlCol="false" tIns="38988" lIns="38988" bIns="38988" rIns="38988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9939587" y="4608139"/>
            <a:ext cx="6964721" cy="298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60"/>
              </a:lnSpc>
              <a:spcBef>
                <a:spcPct val="0"/>
              </a:spcBef>
            </a:pPr>
            <a:r>
              <a:rPr lang="en-US" sz="3300" spc="-198">
                <a:solidFill>
                  <a:srgbClr val="000000"/>
                </a:solidFill>
                <a:latin typeface="Space Mono Bold"/>
              </a:rPr>
              <a:t>O case _ é útil porque garante que seu código sempre terá uma resposta, mesmo se o valor não corresponder a nenhum do casos. Com isso, evitando erros no seu código.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932230" y="427980"/>
            <a:ext cx="1442354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spc="-722">
                <a:solidFill>
                  <a:srgbClr val="F7AC16"/>
                </a:solidFill>
                <a:latin typeface="Bugaki Italics"/>
              </a:rPr>
              <a:t>EXERCÍCIOS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998037" y="6751501"/>
            <a:ext cx="12291926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60"/>
              </a:lnSpc>
              <a:spcBef>
                <a:spcPct val="0"/>
              </a:spcBef>
            </a:pPr>
          </a:p>
        </p:txBody>
      </p:sp>
      <p:grpSp>
        <p:nvGrpSpPr>
          <p:cNvPr name="Group 9" id="9"/>
          <p:cNvGrpSpPr/>
          <p:nvPr/>
        </p:nvGrpSpPr>
        <p:grpSpPr>
          <a:xfrm rot="0">
            <a:off x="2125618" y="1915167"/>
            <a:ext cx="14230152" cy="7343133"/>
            <a:chOff x="0" y="0"/>
            <a:chExt cx="18973535" cy="9790844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18973535" cy="9790844"/>
              <a:chOff x="0" y="0"/>
              <a:chExt cx="3322499" cy="1714497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3322499" cy="1714497"/>
              </a:xfrm>
              <a:custGeom>
                <a:avLst/>
                <a:gdLst/>
                <a:ahLst/>
                <a:cxnLst/>
                <a:rect r="r" b="b" t="t" l="l"/>
                <a:pathLst>
                  <a:path h="1714497" w="3322499">
                    <a:moveTo>
                      <a:pt x="27747" y="0"/>
                    </a:moveTo>
                    <a:lnTo>
                      <a:pt x="3294752" y="0"/>
                    </a:lnTo>
                    <a:cubicBezTo>
                      <a:pt x="3302111" y="0"/>
                      <a:pt x="3309169" y="2923"/>
                      <a:pt x="3314372" y="8127"/>
                    </a:cubicBezTo>
                    <a:cubicBezTo>
                      <a:pt x="3319575" y="13330"/>
                      <a:pt x="3322499" y="20388"/>
                      <a:pt x="3322499" y="27747"/>
                    </a:cubicBezTo>
                    <a:lnTo>
                      <a:pt x="3322499" y="1686750"/>
                    </a:lnTo>
                    <a:cubicBezTo>
                      <a:pt x="3322499" y="1702074"/>
                      <a:pt x="3310076" y="1714497"/>
                      <a:pt x="3294752" y="1714497"/>
                    </a:cubicBezTo>
                    <a:lnTo>
                      <a:pt x="27747" y="1714497"/>
                    </a:lnTo>
                    <a:cubicBezTo>
                      <a:pt x="12423" y="1714497"/>
                      <a:pt x="0" y="1702074"/>
                      <a:pt x="0" y="1686750"/>
                    </a:cubicBezTo>
                    <a:lnTo>
                      <a:pt x="0" y="27747"/>
                    </a:lnTo>
                    <a:cubicBezTo>
                      <a:pt x="0" y="12423"/>
                      <a:pt x="12423" y="0"/>
                      <a:pt x="27747" y="0"/>
                    </a:cubicBezTo>
                    <a:close/>
                  </a:path>
                </a:pathLst>
              </a:custGeom>
              <a:solidFill>
                <a:srgbClr val="F9B54C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38100"/>
                <a:ext cx="3322499" cy="175259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368648" y="174946"/>
              <a:ext cx="18236239" cy="93838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99"/>
                </a:lnSpc>
              </a:pPr>
              <a:r>
                <a:rPr lang="en-US" sz="2856" spc="-171">
                  <a:solidFill>
                    <a:srgbClr val="160E0C"/>
                  </a:solidFill>
                  <a:latin typeface="Space Mono Bold"/>
                </a:rPr>
                <a:t>No código abaixo, qual fruta aparece se você apertar o número 3?</a:t>
              </a:r>
            </a:p>
            <a:p>
              <a:pPr algn="l">
                <a:lnSpc>
                  <a:spcPts val="3999"/>
                </a:lnSpc>
              </a:pPr>
            </a:p>
            <a:p>
              <a:pPr algn="l">
                <a:lnSpc>
                  <a:spcPts val="3999"/>
                </a:lnSpc>
              </a:pPr>
              <a:r>
                <a:rPr lang="en-US" sz="2856" spc="-171">
                  <a:solidFill>
                    <a:srgbClr val="160E0C"/>
                  </a:solidFill>
                  <a:latin typeface="Space Mono Bold"/>
                </a:rPr>
                <a:t>fruta = int(input("Digite um número de 1 a 4: "))</a:t>
              </a:r>
            </a:p>
            <a:p>
              <a:pPr algn="l">
                <a:lnSpc>
                  <a:spcPts val="3999"/>
                </a:lnSpc>
              </a:pPr>
              <a:r>
                <a:rPr lang="en-US" sz="2856" spc="-171">
                  <a:solidFill>
                    <a:srgbClr val="160E0C"/>
                  </a:solidFill>
                  <a:latin typeface="Space Mono Bold"/>
                </a:rPr>
                <a:t>match fruta:</a:t>
              </a:r>
            </a:p>
            <a:p>
              <a:pPr algn="l">
                <a:lnSpc>
                  <a:spcPts val="3999"/>
                </a:lnSpc>
              </a:pPr>
              <a:r>
                <a:rPr lang="en-US" sz="2856" spc="-171">
                  <a:solidFill>
                    <a:srgbClr val="160E0C"/>
                  </a:solidFill>
                  <a:latin typeface="Space Mono Bold"/>
                </a:rPr>
                <a:t>    case 1:</a:t>
              </a:r>
            </a:p>
            <a:p>
              <a:pPr algn="l">
                <a:lnSpc>
                  <a:spcPts val="3999"/>
                </a:lnSpc>
              </a:pPr>
              <a:r>
                <a:rPr lang="en-US" sz="2856" spc="-171">
                  <a:solidFill>
                    <a:srgbClr val="160E0C"/>
                  </a:solidFill>
                  <a:latin typeface="Space Mono Bold"/>
                </a:rPr>
                <a:t>        print("Maçã")</a:t>
              </a:r>
            </a:p>
            <a:p>
              <a:pPr algn="l">
                <a:lnSpc>
                  <a:spcPts val="3999"/>
                </a:lnSpc>
              </a:pPr>
              <a:r>
                <a:rPr lang="en-US" sz="2856" spc="-171">
                  <a:solidFill>
                    <a:srgbClr val="160E0C"/>
                  </a:solidFill>
                  <a:latin typeface="Space Mono Bold"/>
                </a:rPr>
                <a:t>    case 2:</a:t>
              </a:r>
            </a:p>
            <a:p>
              <a:pPr algn="l">
                <a:lnSpc>
                  <a:spcPts val="3999"/>
                </a:lnSpc>
              </a:pPr>
              <a:r>
                <a:rPr lang="en-US" sz="2856" spc="-171">
                  <a:solidFill>
                    <a:srgbClr val="160E0C"/>
                  </a:solidFill>
                  <a:latin typeface="Space Mono Bold"/>
                </a:rPr>
                <a:t>        print("Laranja")</a:t>
              </a:r>
            </a:p>
            <a:p>
              <a:pPr algn="l">
                <a:lnSpc>
                  <a:spcPts val="3999"/>
                </a:lnSpc>
              </a:pPr>
              <a:r>
                <a:rPr lang="en-US" sz="2856" spc="-171">
                  <a:solidFill>
                    <a:srgbClr val="160E0C"/>
                  </a:solidFill>
                  <a:latin typeface="Space Mono Bold"/>
                </a:rPr>
                <a:t>    case 3:</a:t>
              </a:r>
            </a:p>
            <a:p>
              <a:pPr algn="l">
                <a:lnSpc>
                  <a:spcPts val="3999"/>
                </a:lnSpc>
              </a:pPr>
              <a:r>
                <a:rPr lang="en-US" sz="2856" spc="-171">
                  <a:solidFill>
                    <a:srgbClr val="160E0C"/>
                  </a:solidFill>
                  <a:latin typeface="Space Mono Bold"/>
                </a:rPr>
                <a:t>        print("Banana")</a:t>
              </a:r>
            </a:p>
            <a:p>
              <a:pPr algn="l">
                <a:lnSpc>
                  <a:spcPts val="3999"/>
                </a:lnSpc>
              </a:pPr>
              <a:r>
                <a:rPr lang="en-US" sz="2856" spc="-171">
                  <a:solidFill>
                    <a:srgbClr val="160E0C"/>
                  </a:solidFill>
                  <a:latin typeface="Space Mono Bold"/>
                </a:rPr>
                <a:t>    case 4:</a:t>
              </a:r>
            </a:p>
            <a:p>
              <a:pPr algn="l">
                <a:lnSpc>
                  <a:spcPts val="3999"/>
                </a:lnSpc>
              </a:pPr>
              <a:r>
                <a:rPr lang="en-US" sz="2856" spc="-171">
                  <a:solidFill>
                    <a:srgbClr val="160E0C"/>
                  </a:solidFill>
                  <a:latin typeface="Space Mono Bold"/>
                </a:rPr>
                <a:t>        print("Uva")</a:t>
              </a:r>
            </a:p>
            <a:p>
              <a:pPr algn="l">
                <a:lnSpc>
                  <a:spcPts val="3999"/>
                </a:lnSpc>
              </a:pPr>
              <a:r>
                <a:rPr lang="en-US" sz="2856" spc="-171">
                  <a:solidFill>
                    <a:srgbClr val="160E0C"/>
                  </a:solidFill>
                  <a:latin typeface="Space Mono Bold"/>
                </a:rPr>
                <a:t>    case _:</a:t>
              </a:r>
            </a:p>
            <a:p>
              <a:pPr algn="l" marL="0" indent="0" lvl="0">
                <a:lnSpc>
                  <a:spcPts val="3999"/>
                </a:lnSpc>
              </a:pPr>
              <a:r>
                <a:rPr lang="en-US" sz="2856" spc="-171">
                  <a:solidFill>
                    <a:srgbClr val="160E0C"/>
                  </a:solidFill>
                  <a:latin typeface="Space Mono Bold"/>
                </a:rPr>
                <a:t>        print("Número inválido.")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466527" y="1962064"/>
            <a:ext cx="13322511" cy="3181436"/>
            <a:chOff x="0" y="0"/>
            <a:chExt cx="4259034" cy="101706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259034" cy="1017064"/>
            </a:xfrm>
            <a:custGeom>
              <a:avLst/>
              <a:gdLst/>
              <a:ahLst/>
              <a:cxnLst/>
              <a:rect r="r" b="b" t="t" l="l"/>
              <a:pathLst>
                <a:path h="1017064" w="4259034">
                  <a:moveTo>
                    <a:pt x="37191" y="0"/>
                  </a:moveTo>
                  <a:lnTo>
                    <a:pt x="4221843" y="0"/>
                  </a:lnTo>
                  <a:cubicBezTo>
                    <a:pt x="4231706" y="0"/>
                    <a:pt x="4241166" y="3918"/>
                    <a:pt x="4248141" y="10893"/>
                  </a:cubicBezTo>
                  <a:cubicBezTo>
                    <a:pt x="4255116" y="17868"/>
                    <a:pt x="4259034" y="27328"/>
                    <a:pt x="4259034" y="37191"/>
                  </a:cubicBezTo>
                  <a:lnTo>
                    <a:pt x="4259034" y="979872"/>
                  </a:lnTo>
                  <a:cubicBezTo>
                    <a:pt x="4259034" y="1000413"/>
                    <a:pt x="4242383" y="1017064"/>
                    <a:pt x="4221843" y="1017064"/>
                  </a:cubicBezTo>
                  <a:lnTo>
                    <a:pt x="37191" y="1017064"/>
                  </a:lnTo>
                  <a:cubicBezTo>
                    <a:pt x="27328" y="1017064"/>
                    <a:pt x="17868" y="1013145"/>
                    <a:pt x="10893" y="1006171"/>
                  </a:cubicBezTo>
                  <a:cubicBezTo>
                    <a:pt x="3918" y="999196"/>
                    <a:pt x="0" y="989736"/>
                    <a:pt x="0" y="979872"/>
                  </a:cubicBezTo>
                  <a:lnTo>
                    <a:pt x="0" y="37191"/>
                  </a:lnTo>
                  <a:cubicBezTo>
                    <a:pt x="0" y="16651"/>
                    <a:pt x="16651" y="0"/>
                    <a:pt x="37191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4259034" cy="1045639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4171850" y="5379556"/>
            <a:ext cx="1992705" cy="4538939"/>
          </a:xfrm>
          <a:custGeom>
            <a:avLst/>
            <a:gdLst/>
            <a:ahLst/>
            <a:cxnLst/>
            <a:rect r="r" b="b" t="t" l="l"/>
            <a:pathLst>
              <a:path h="4538939" w="1992705">
                <a:moveTo>
                  <a:pt x="0" y="0"/>
                </a:moveTo>
                <a:lnTo>
                  <a:pt x="1992705" y="0"/>
                </a:lnTo>
                <a:lnTo>
                  <a:pt x="1992705" y="4538939"/>
                </a:lnTo>
                <a:lnTo>
                  <a:pt x="0" y="45389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932230" y="5219559"/>
            <a:ext cx="6804084" cy="3906388"/>
          </a:xfrm>
          <a:custGeom>
            <a:avLst/>
            <a:gdLst/>
            <a:ahLst/>
            <a:cxnLst/>
            <a:rect r="r" b="b" t="t" l="l"/>
            <a:pathLst>
              <a:path h="3906388" w="6804084">
                <a:moveTo>
                  <a:pt x="0" y="0"/>
                </a:moveTo>
                <a:lnTo>
                  <a:pt x="6804084" y="0"/>
                </a:lnTo>
                <a:lnTo>
                  <a:pt x="6804084" y="3906389"/>
                </a:lnTo>
                <a:lnTo>
                  <a:pt x="0" y="390638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836847">
            <a:off x="8218486" y="5999370"/>
            <a:ext cx="1808915" cy="732611"/>
          </a:xfrm>
          <a:custGeom>
            <a:avLst/>
            <a:gdLst/>
            <a:ahLst/>
            <a:cxnLst/>
            <a:rect r="r" b="b" t="t" l="l"/>
            <a:pathLst>
              <a:path h="732611" w="1808915">
                <a:moveTo>
                  <a:pt x="0" y="0"/>
                </a:moveTo>
                <a:lnTo>
                  <a:pt x="1808915" y="0"/>
                </a:lnTo>
                <a:lnTo>
                  <a:pt x="1808915" y="732610"/>
                </a:lnTo>
                <a:lnTo>
                  <a:pt x="0" y="7326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966819" y="2338379"/>
            <a:ext cx="12321926" cy="29790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69"/>
              </a:lnSpc>
            </a:pPr>
            <a:r>
              <a:rPr lang="en-US" sz="3308" spc="-198">
                <a:solidFill>
                  <a:srgbClr val="0A0A0A"/>
                </a:solidFill>
                <a:latin typeface="Space Mono Bold"/>
              </a:rPr>
              <a:t>Estrutura de repetição, também conhecida como loop, permite executar um bloco de código várias vezes de acordo com uma condição específica. Existem vários tipos de estruturas de repetição, como "for" e o "while".</a:t>
            </a:r>
          </a:p>
          <a:p>
            <a:pPr algn="ctr">
              <a:lnSpc>
                <a:spcPts val="3969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932230" y="427980"/>
            <a:ext cx="1442354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spc="-722">
                <a:solidFill>
                  <a:srgbClr val="F7AC16"/>
                </a:solidFill>
                <a:latin typeface="Bugaki Italics"/>
              </a:rPr>
              <a:t>ESTRUTURA DE  REPETIÇÃO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346620" y="6736500"/>
            <a:ext cx="4218423" cy="2971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Space Mono Bold"/>
              </a:rPr>
              <a:t>Exemplo de estrutura de repetição que escreve a tabuada do 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689027" y="2078962"/>
            <a:ext cx="14909946" cy="6214142"/>
            <a:chOff x="0" y="0"/>
            <a:chExt cx="4778150" cy="199142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778150" cy="1991429"/>
            </a:xfrm>
            <a:custGeom>
              <a:avLst/>
              <a:gdLst/>
              <a:ahLst/>
              <a:cxnLst/>
              <a:rect r="r" b="b" t="t" l="l"/>
              <a:pathLst>
                <a:path h="1991429" w="4778150">
                  <a:moveTo>
                    <a:pt x="33232" y="0"/>
                  </a:moveTo>
                  <a:lnTo>
                    <a:pt x="4744919" y="0"/>
                  </a:lnTo>
                  <a:cubicBezTo>
                    <a:pt x="4763272" y="0"/>
                    <a:pt x="4778150" y="14878"/>
                    <a:pt x="4778150" y="33232"/>
                  </a:cubicBezTo>
                  <a:lnTo>
                    <a:pt x="4778150" y="1958198"/>
                  </a:lnTo>
                  <a:cubicBezTo>
                    <a:pt x="4778150" y="1967011"/>
                    <a:pt x="4774649" y="1975464"/>
                    <a:pt x="4768417" y="1981696"/>
                  </a:cubicBezTo>
                  <a:cubicBezTo>
                    <a:pt x="4762185" y="1987928"/>
                    <a:pt x="4753732" y="1991429"/>
                    <a:pt x="4744919" y="1991429"/>
                  </a:cubicBezTo>
                  <a:lnTo>
                    <a:pt x="33232" y="1991429"/>
                  </a:lnTo>
                  <a:cubicBezTo>
                    <a:pt x="24418" y="1991429"/>
                    <a:pt x="15965" y="1987928"/>
                    <a:pt x="9733" y="1981696"/>
                  </a:cubicBezTo>
                  <a:cubicBezTo>
                    <a:pt x="3501" y="1975464"/>
                    <a:pt x="0" y="1967011"/>
                    <a:pt x="0" y="1958198"/>
                  </a:cubicBezTo>
                  <a:lnTo>
                    <a:pt x="0" y="33232"/>
                  </a:lnTo>
                  <a:cubicBezTo>
                    <a:pt x="0" y="24418"/>
                    <a:pt x="3501" y="15965"/>
                    <a:pt x="9733" y="9733"/>
                  </a:cubicBezTo>
                  <a:cubicBezTo>
                    <a:pt x="15965" y="3501"/>
                    <a:pt x="24418" y="0"/>
                    <a:pt x="33232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4778150" cy="2020004"/>
            </a:xfrm>
            <a:prstGeom prst="rect">
              <a:avLst/>
            </a:prstGeom>
          </p:spPr>
          <p:txBody>
            <a:bodyPr anchor="ctr" rtlCol="false" tIns="38988" lIns="38988" bIns="38988" rIns="38988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085210" y="2657475"/>
            <a:ext cx="14270560" cy="496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sz="3300" spc="-198">
                <a:solidFill>
                  <a:srgbClr val="D10719"/>
                </a:solidFill>
                <a:latin typeface="Space Mono Bold"/>
              </a:rPr>
              <a:t>Importância</a:t>
            </a:r>
          </a:p>
          <a:p>
            <a:pPr algn="ctr">
              <a:lnSpc>
                <a:spcPts val="3960"/>
              </a:lnSpc>
            </a:pPr>
          </a:p>
          <a:p>
            <a:pPr algn="l" marL="712470" indent="-356235" lvl="1">
              <a:lnSpc>
                <a:spcPts val="3960"/>
              </a:lnSpc>
              <a:buFont typeface="Arial"/>
              <a:buChar char="•"/>
            </a:pPr>
            <a:r>
              <a:rPr lang="en-US" sz="3300" spc="-198">
                <a:solidFill>
                  <a:srgbClr val="000000"/>
                </a:solidFill>
                <a:latin typeface="Space Mono Bold"/>
              </a:rPr>
              <a:t>A</a:t>
            </a:r>
            <a:r>
              <a:rPr lang="en-US" sz="3300" spc="-198">
                <a:solidFill>
                  <a:srgbClr val="000000"/>
                </a:solidFill>
                <a:latin typeface="Space Mono Bold"/>
              </a:rPr>
              <a:t>juda a automatizar tarefas repetitivas, economizando tempo e esforço;</a:t>
            </a:r>
          </a:p>
          <a:p>
            <a:pPr algn="l" marL="712470" indent="-356235" lvl="1">
              <a:lnSpc>
                <a:spcPts val="3960"/>
              </a:lnSpc>
              <a:buFont typeface="Arial"/>
              <a:buChar char="•"/>
            </a:pPr>
            <a:r>
              <a:rPr lang="en-US" sz="3300" spc="-198">
                <a:solidFill>
                  <a:srgbClr val="000000"/>
                </a:solidFill>
                <a:latin typeface="Space Mono Bold"/>
              </a:rPr>
              <a:t>Facilita a escrita de códigos que podem lidar com grandes conjuntos de dados ou realizar tarefas complexas;</a:t>
            </a:r>
          </a:p>
          <a:p>
            <a:pPr algn="l" marL="712470" indent="-356235" lvl="1">
              <a:lnSpc>
                <a:spcPts val="3960"/>
              </a:lnSpc>
              <a:buFont typeface="Arial"/>
              <a:buChar char="•"/>
            </a:pPr>
            <a:r>
              <a:rPr lang="en-US" sz="3300" spc="-198">
                <a:solidFill>
                  <a:srgbClr val="000000"/>
                </a:solidFill>
                <a:latin typeface="Space Mono Bold"/>
              </a:rPr>
              <a:t>Permite lidar com situações em que o número de iterações não é conhecido antecipadamente ou pode variar.</a:t>
            </a:r>
          </a:p>
          <a:p>
            <a:pPr algn="l" marL="712470" indent="-356235" lvl="1">
              <a:lnSpc>
                <a:spcPts val="3960"/>
              </a:lnSpc>
              <a:buFont typeface="Arial"/>
              <a:buChar char="•"/>
            </a:pPr>
            <a:r>
              <a:rPr lang="en-US" sz="3300" spc="-198">
                <a:solidFill>
                  <a:srgbClr val="000000"/>
                </a:solidFill>
                <a:latin typeface="Space Mono Bold"/>
              </a:rPr>
              <a:t>Usar uma estrutura de repetição adequada torna o código mais legível e compreensível.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932230" y="427980"/>
            <a:ext cx="1442354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spc="-722">
                <a:solidFill>
                  <a:srgbClr val="F7AC16"/>
                </a:solidFill>
                <a:latin typeface="Bugaki Italics"/>
              </a:rPr>
              <a:t>ESTRUTURA DE  REPETIÇÃO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689027" y="1928665"/>
            <a:ext cx="14909946" cy="2306412"/>
            <a:chOff x="0" y="0"/>
            <a:chExt cx="4778150" cy="73912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778150" cy="739129"/>
            </a:xfrm>
            <a:custGeom>
              <a:avLst/>
              <a:gdLst/>
              <a:ahLst/>
              <a:cxnLst/>
              <a:rect r="r" b="b" t="t" l="l"/>
              <a:pathLst>
                <a:path h="739129" w="4778150">
                  <a:moveTo>
                    <a:pt x="33232" y="0"/>
                  </a:moveTo>
                  <a:lnTo>
                    <a:pt x="4744919" y="0"/>
                  </a:lnTo>
                  <a:cubicBezTo>
                    <a:pt x="4763272" y="0"/>
                    <a:pt x="4778150" y="14878"/>
                    <a:pt x="4778150" y="33232"/>
                  </a:cubicBezTo>
                  <a:lnTo>
                    <a:pt x="4778150" y="705898"/>
                  </a:lnTo>
                  <a:cubicBezTo>
                    <a:pt x="4778150" y="714711"/>
                    <a:pt x="4774649" y="723164"/>
                    <a:pt x="4768417" y="729396"/>
                  </a:cubicBezTo>
                  <a:cubicBezTo>
                    <a:pt x="4762185" y="735628"/>
                    <a:pt x="4753732" y="739129"/>
                    <a:pt x="4744919" y="739129"/>
                  </a:cubicBezTo>
                  <a:lnTo>
                    <a:pt x="33232" y="739129"/>
                  </a:lnTo>
                  <a:cubicBezTo>
                    <a:pt x="24418" y="739129"/>
                    <a:pt x="15965" y="735628"/>
                    <a:pt x="9733" y="729396"/>
                  </a:cubicBezTo>
                  <a:cubicBezTo>
                    <a:pt x="3501" y="723164"/>
                    <a:pt x="0" y="714711"/>
                    <a:pt x="0" y="705898"/>
                  </a:cubicBezTo>
                  <a:lnTo>
                    <a:pt x="0" y="33232"/>
                  </a:lnTo>
                  <a:cubicBezTo>
                    <a:pt x="0" y="24418"/>
                    <a:pt x="3501" y="15965"/>
                    <a:pt x="9733" y="9733"/>
                  </a:cubicBezTo>
                  <a:cubicBezTo>
                    <a:pt x="15965" y="3501"/>
                    <a:pt x="24418" y="0"/>
                    <a:pt x="33232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4778150" cy="767704"/>
            </a:xfrm>
            <a:prstGeom prst="rect">
              <a:avLst/>
            </a:prstGeom>
          </p:spPr>
          <p:txBody>
            <a:bodyPr anchor="ctr" rtlCol="false" tIns="38988" lIns="38988" bIns="38988" rIns="38988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9708243" y="4425577"/>
            <a:ext cx="7316872" cy="4113268"/>
          </a:xfrm>
          <a:custGeom>
            <a:avLst/>
            <a:gdLst/>
            <a:ahLst/>
            <a:cxnLst/>
            <a:rect r="r" b="b" t="t" l="l"/>
            <a:pathLst>
              <a:path h="4113268" w="7316872">
                <a:moveTo>
                  <a:pt x="0" y="0"/>
                </a:moveTo>
                <a:lnTo>
                  <a:pt x="7316872" y="0"/>
                </a:lnTo>
                <a:lnTo>
                  <a:pt x="7316872" y="4113268"/>
                </a:lnTo>
                <a:lnTo>
                  <a:pt x="0" y="41132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932230" y="427980"/>
            <a:ext cx="1442354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spc="-722">
                <a:solidFill>
                  <a:srgbClr val="F7AC16"/>
                </a:solidFill>
                <a:latin typeface="Bugaki Italics"/>
              </a:rPr>
              <a:t>WHILE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085210" y="2329396"/>
            <a:ext cx="14270560" cy="1495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sz="3300" spc="-198">
                <a:solidFill>
                  <a:srgbClr val="000000"/>
                </a:solidFill>
                <a:latin typeface="Space Mono Bold"/>
              </a:rPr>
              <a:t>O comando WHILE é usado para criar loops que executam um bloco de código repetidamente enquanto uma condição especificada for verdadeira.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5367655"/>
            <a:ext cx="7700389" cy="3580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 Bold"/>
              </a:rPr>
              <a:t>Nesse exemplo, o bloco de código dentro do </a:t>
            </a:r>
            <a:r>
              <a:rPr lang="en-US" sz="3399">
                <a:solidFill>
                  <a:srgbClr val="2FB0EF"/>
                </a:solidFill>
                <a:latin typeface="Open Sans Bold"/>
              </a:rPr>
              <a:t>WHILE</a:t>
            </a:r>
            <a:r>
              <a:rPr lang="en-US" sz="3399">
                <a:solidFill>
                  <a:srgbClr val="FFFFFF"/>
                </a:solidFill>
                <a:latin typeface="Open Sans Bold"/>
              </a:rPr>
              <a:t> continuará sendo executado enquanto a variável (contador) for menor ou igual a 5. A cada execução do comando, o valor da variável aumenta em 1.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8942287" y="6311382"/>
            <a:ext cx="556406" cy="1514967"/>
          </a:xfrm>
          <a:custGeom>
            <a:avLst/>
            <a:gdLst/>
            <a:ahLst/>
            <a:cxnLst/>
            <a:rect r="r" b="b" t="t" l="l"/>
            <a:pathLst>
              <a:path h="1514967" w="556406">
                <a:moveTo>
                  <a:pt x="0" y="0"/>
                </a:moveTo>
                <a:lnTo>
                  <a:pt x="556406" y="0"/>
                </a:lnTo>
                <a:lnTo>
                  <a:pt x="556406" y="1514967"/>
                </a:lnTo>
                <a:lnTo>
                  <a:pt x="0" y="15149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DAGH1xNhG8I</dc:identifier>
  <dcterms:modified xsi:type="dcterms:W3CDTF">2011-08-01T06:04:30Z</dcterms:modified>
  <cp:revision>1</cp:revision>
  <dc:title>Python - Aula 9</dc:title>
</cp:coreProperties>
</file>