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Bugaki Italics" charset="1" panose="00000000000000000000"/>
      <p:regular r:id="rId24"/>
    </p:embeddedFont>
    <p:embeddedFont>
      <p:font typeface="Space Mono Bold" charset="1" panose="02000809030000020004"/>
      <p:regular r:id="rId25"/>
    </p:embeddedFont>
    <p:embeddedFont>
      <p:font typeface="Open Sans Extra Bold" charset="1" panose="020B0906030804020204"/>
      <p:regular r:id="rId26"/>
    </p:embeddedFont>
    <p:embeddedFont>
      <p:font typeface="Bugaki" charset="1" panose="00000000000000000000"/>
      <p:regular r:id="rId27"/>
    </p:embeddedFont>
    <p:embeddedFont>
      <p:font typeface="Space Mono Bold Italics" charset="1" panose="020008090400000900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5.png" Type="http://schemas.openxmlformats.org/officeDocument/2006/relationships/image"/><Relationship Id="rId6"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2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69D53"/>
        </a:solidFill>
      </p:bgPr>
    </p:bg>
    <p:spTree>
      <p:nvGrpSpPr>
        <p:cNvPr id="1" name=""/>
        <p:cNvGrpSpPr/>
        <p:nvPr/>
      </p:nvGrpSpPr>
      <p:grpSpPr>
        <a:xfrm>
          <a:off x="0" y="0"/>
          <a:ext cx="0" cy="0"/>
          <a:chOff x="0" y="0"/>
          <a:chExt cx="0" cy="0"/>
        </a:xfrm>
      </p:grpSpPr>
      <p:grpSp>
        <p:nvGrpSpPr>
          <p:cNvPr name="Group 2" id="2"/>
          <p:cNvGrpSpPr/>
          <p:nvPr/>
        </p:nvGrpSpPr>
        <p:grpSpPr>
          <a:xfrm rot="0">
            <a:off x="5962650" y="3518838"/>
            <a:ext cx="6362700" cy="5739462"/>
            <a:chOff x="0" y="0"/>
            <a:chExt cx="1675773" cy="1511628"/>
          </a:xfrm>
        </p:grpSpPr>
        <p:sp>
          <p:nvSpPr>
            <p:cNvPr name="Freeform 3" id="3"/>
            <p:cNvSpPr/>
            <p:nvPr/>
          </p:nvSpPr>
          <p:spPr>
            <a:xfrm flipH="false" flipV="false" rot="0">
              <a:off x="0" y="0"/>
              <a:ext cx="1675773" cy="1511628"/>
            </a:xfrm>
            <a:custGeom>
              <a:avLst/>
              <a:gdLst/>
              <a:ahLst/>
              <a:cxnLst/>
              <a:rect r="r" b="b" t="t" l="l"/>
              <a:pathLst>
                <a:path h="1511628" w="1675773">
                  <a:moveTo>
                    <a:pt x="121677" y="0"/>
                  </a:moveTo>
                  <a:lnTo>
                    <a:pt x="1554096" y="0"/>
                  </a:lnTo>
                  <a:cubicBezTo>
                    <a:pt x="1586367" y="0"/>
                    <a:pt x="1617316" y="12819"/>
                    <a:pt x="1640135" y="35638"/>
                  </a:cubicBezTo>
                  <a:cubicBezTo>
                    <a:pt x="1662954" y="58457"/>
                    <a:pt x="1675773" y="89406"/>
                    <a:pt x="1675773" y="121677"/>
                  </a:cubicBezTo>
                  <a:lnTo>
                    <a:pt x="1675773" y="1389951"/>
                  </a:lnTo>
                  <a:cubicBezTo>
                    <a:pt x="1675773" y="1422222"/>
                    <a:pt x="1662954" y="1453171"/>
                    <a:pt x="1640135" y="1475990"/>
                  </a:cubicBezTo>
                  <a:cubicBezTo>
                    <a:pt x="1617316" y="1498808"/>
                    <a:pt x="1586367" y="1511628"/>
                    <a:pt x="1554096" y="1511628"/>
                  </a:cubicBezTo>
                  <a:lnTo>
                    <a:pt x="121677" y="1511628"/>
                  </a:lnTo>
                  <a:cubicBezTo>
                    <a:pt x="89406" y="1511628"/>
                    <a:pt x="58457" y="1498808"/>
                    <a:pt x="35638" y="1475990"/>
                  </a:cubicBezTo>
                  <a:cubicBezTo>
                    <a:pt x="12819" y="1453171"/>
                    <a:pt x="0" y="1422222"/>
                    <a:pt x="0" y="1389951"/>
                  </a:cubicBezTo>
                  <a:lnTo>
                    <a:pt x="0" y="121677"/>
                  </a:lnTo>
                  <a:cubicBezTo>
                    <a:pt x="0" y="89406"/>
                    <a:pt x="12819" y="58457"/>
                    <a:pt x="35638" y="35638"/>
                  </a:cubicBezTo>
                  <a:cubicBezTo>
                    <a:pt x="58457" y="12819"/>
                    <a:pt x="89406" y="0"/>
                    <a:pt x="121677" y="0"/>
                  </a:cubicBezTo>
                  <a:close/>
                </a:path>
              </a:pathLst>
            </a:custGeom>
            <a:solidFill>
              <a:srgbClr val="D10719"/>
            </a:solidFill>
            <a:ln w="76200" cap="rnd">
              <a:solidFill>
                <a:srgbClr val="000000"/>
              </a:solidFill>
              <a:prstDash val="solid"/>
              <a:round/>
            </a:ln>
          </p:spPr>
        </p:sp>
        <p:sp>
          <p:nvSpPr>
            <p:cNvPr name="TextBox 4" id="4"/>
            <p:cNvSpPr txBox="true"/>
            <p:nvPr/>
          </p:nvSpPr>
          <p:spPr>
            <a:xfrm>
              <a:off x="0" y="-38100"/>
              <a:ext cx="1675773" cy="154972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85009">
            <a:off x="1092347" y="1274081"/>
            <a:ext cx="4021282" cy="5143500"/>
          </a:xfrm>
          <a:custGeom>
            <a:avLst/>
            <a:gdLst/>
            <a:ahLst/>
            <a:cxnLst/>
            <a:rect r="r" b="b" t="t" l="l"/>
            <a:pathLst>
              <a:path h="5143500" w="4021282">
                <a:moveTo>
                  <a:pt x="0" y="0"/>
                </a:moveTo>
                <a:lnTo>
                  <a:pt x="4021282" y="0"/>
                </a:lnTo>
                <a:lnTo>
                  <a:pt x="4021282"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79917">
            <a:off x="13831111" y="4077263"/>
            <a:ext cx="3104804" cy="4114800"/>
          </a:xfrm>
          <a:custGeom>
            <a:avLst/>
            <a:gdLst/>
            <a:ahLst/>
            <a:cxnLst/>
            <a:rect r="r" b="b" t="t" l="l"/>
            <a:pathLst>
              <a:path h="4114800" w="3104804">
                <a:moveTo>
                  <a:pt x="0" y="0"/>
                </a:moveTo>
                <a:lnTo>
                  <a:pt x="3104803" y="0"/>
                </a:lnTo>
                <a:lnTo>
                  <a:pt x="310480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60560" y="2200317"/>
            <a:ext cx="12691444" cy="5165407"/>
            <a:chOff x="0" y="0"/>
            <a:chExt cx="1997056" cy="812800"/>
          </a:xfrm>
        </p:grpSpPr>
        <p:sp>
          <p:nvSpPr>
            <p:cNvPr name="Freeform 8" id="8"/>
            <p:cNvSpPr/>
            <p:nvPr/>
          </p:nvSpPr>
          <p:spPr>
            <a:xfrm flipH="false" flipV="false" rot="0">
              <a:off x="0" y="0"/>
              <a:ext cx="1997056" cy="812800"/>
            </a:xfrm>
            <a:custGeom>
              <a:avLst/>
              <a:gdLst/>
              <a:ahLst/>
              <a:cxnLst/>
              <a:rect r="r" b="b" t="t" l="l"/>
              <a:pathLst>
                <a:path h="812800" w="1997056">
                  <a:moveTo>
                    <a:pt x="998528" y="0"/>
                  </a:moveTo>
                  <a:cubicBezTo>
                    <a:pt x="447056" y="0"/>
                    <a:pt x="0" y="181951"/>
                    <a:pt x="0" y="406400"/>
                  </a:cubicBezTo>
                  <a:cubicBezTo>
                    <a:pt x="0" y="630849"/>
                    <a:pt x="447056" y="812800"/>
                    <a:pt x="998528" y="812800"/>
                  </a:cubicBezTo>
                  <a:cubicBezTo>
                    <a:pt x="1549999" y="812800"/>
                    <a:pt x="1997056" y="630849"/>
                    <a:pt x="1997056" y="406400"/>
                  </a:cubicBezTo>
                  <a:cubicBezTo>
                    <a:pt x="1997056" y="181951"/>
                    <a:pt x="1549999" y="0"/>
                    <a:pt x="998528" y="0"/>
                  </a:cubicBezTo>
                  <a:close/>
                </a:path>
              </a:pathLst>
            </a:custGeom>
            <a:solidFill>
              <a:srgbClr val="3777FF"/>
            </a:solidFill>
            <a:ln w="104775" cap="sq">
              <a:solidFill>
                <a:srgbClr val="160E0C"/>
              </a:solidFill>
              <a:prstDash val="solid"/>
              <a:miter/>
            </a:ln>
          </p:spPr>
        </p:sp>
        <p:sp>
          <p:nvSpPr>
            <p:cNvPr name="TextBox 9" id="9"/>
            <p:cNvSpPr txBox="true"/>
            <p:nvPr/>
          </p:nvSpPr>
          <p:spPr>
            <a:xfrm>
              <a:off x="187224" y="38100"/>
              <a:ext cx="1622608"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625148">
            <a:off x="1548436" y="1767823"/>
            <a:ext cx="3624249" cy="1526770"/>
          </a:xfrm>
          <a:custGeom>
            <a:avLst/>
            <a:gdLst/>
            <a:ahLst/>
            <a:cxnLst/>
            <a:rect r="r" b="b" t="t" l="l"/>
            <a:pathLst>
              <a:path h="1526770" w="3624249">
                <a:moveTo>
                  <a:pt x="0" y="0"/>
                </a:moveTo>
                <a:lnTo>
                  <a:pt x="3624249" y="0"/>
                </a:lnTo>
                <a:lnTo>
                  <a:pt x="3624249" y="1526770"/>
                </a:lnTo>
                <a:lnTo>
                  <a:pt x="0" y="1526770"/>
                </a:lnTo>
                <a:lnTo>
                  <a:pt x="0" y="0"/>
                </a:lnTo>
                <a:close/>
              </a:path>
            </a:pathLst>
          </a:custGeom>
          <a:blipFill>
            <a:blip r:embed="rId6"/>
            <a:stretch>
              <a:fillRect l="-23511" t="-123567" r="-70535" b="-427893"/>
            </a:stretch>
          </a:blipFill>
        </p:spPr>
      </p:sp>
      <p:sp>
        <p:nvSpPr>
          <p:cNvPr name="Freeform 11" id="11"/>
          <p:cNvSpPr/>
          <p:nvPr/>
        </p:nvSpPr>
        <p:spPr>
          <a:xfrm flipH="false" flipV="false" rot="1057456">
            <a:off x="13459709" y="7291099"/>
            <a:ext cx="1894937" cy="1884601"/>
          </a:xfrm>
          <a:custGeom>
            <a:avLst/>
            <a:gdLst/>
            <a:ahLst/>
            <a:cxnLst/>
            <a:rect r="r" b="b" t="t" l="l"/>
            <a:pathLst>
              <a:path h="1884601" w="1894937">
                <a:moveTo>
                  <a:pt x="0" y="0"/>
                </a:moveTo>
                <a:lnTo>
                  <a:pt x="1894937" y="0"/>
                </a:lnTo>
                <a:lnTo>
                  <a:pt x="1894937" y="1884601"/>
                </a:lnTo>
                <a:lnTo>
                  <a:pt x="0" y="18846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582495">
            <a:off x="1712542" y="3131979"/>
            <a:ext cx="14872554" cy="3875179"/>
          </a:xfrm>
          <a:prstGeom prst="rect">
            <a:avLst/>
          </a:prstGeom>
        </p:spPr>
        <p:txBody>
          <a:bodyPr anchor="t" rtlCol="false" tIns="0" lIns="0" bIns="0" rIns="0">
            <a:spAutoFit/>
          </a:bodyPr>
          <a:lstStyle/>
          <a:p>
            <a:pPr algn="ctr">
              <a:lnSpc>
                <a:spcPts val="16095"/>
              </a:lnSpc>
            </a:pPr>
            <a:r>
              <a:rPr lang="en-US" sz="16593" spc="-1709">
                <a:solidFill>
                  <a:srgbClr val="F2EFEB"/>
                </a:solidFill>
                <a:latin typeface="Bugaki Italics"/>
                <a:ea typeface="Bugaki Italics"/>
                <a:cs typeface="Bugaki Italics"/>
                <a:sym typeface="Bugaki Italics"/>
              </a:rPr>
              <a:t>PYTHON</a:t>
            </a:r>
          </a:p>
          <a:p>
            <a:pPr algn="ctr">
              <a:lnSpc>
                <a:spcPts val="11640"/>
              </a:lnSpc>
            </a:pPr>
            <a:r>
              <a:rPr lang="en-US" sz="12000" spc="-1236">
                <a:solidFill>
                  <a:srgbClr val="F2EFEB"/>
                </a:solidFill>
                <a:latin typeface="Bugaki Italics"/>
                <a:ea typeface="Bugaki Italics"/>
                <a:cs typeface="Bugaki Italics"/>
                <a:sym typeface="Bugaki Italics"/>
              </a:rPr>
              <a:t>AULA 14</a:t>
            </a:r>
          </a:p>
        </p:txBody>
      </p:sp>
      <p:sp>
        <p:nvSpPr>
          <p:cNvPr name="Freeform 13" id="13"/>
          <p:cNvSpPr/>
          <p:nvPr/>
        </p:nvSpPr>
        <p:spPr>
          <a:xfrm flipH="false" flipV="false" rot="0">
            <a:off x="1028700" y="5679535"/>
            <a:ext cx="2737850" cy="2737850"/>
          </a:xfrm>
          <a:custGeom>
            <a:avLst/>
            <a:gdLst/>
            <a:ahLst/>
            <a:cxnLst/>
            <a:rect r="r" b="b" t="t" l="l"/>
            <a:pathLst>
              <a:path h="2737850" w="2737850">
                <a:moveTo>
                  <a:pt x="0" y="0"/>
                </a:moveTo>
                <a:lnTo>
                  <a:pt x="2737850" y="0"/>
                </a:lnTo>
                <a:lnTo>
                  <a:pt x="2737850" y="2737850"/>
                </a:lnTo>
                <a:lnTo>
                  <a:pt x="0" y="2737850"/>
                </a:lnTo>
                <a:lnTo>
                  <a:pt x="0" y="0"/>
                </a:lnTo>
                <a:close/>
              </a:path>
            </a:pathLst>
          </a:custGeom>
          <a:blipFill>
            <a:blip r:embed="rId9"/>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898633" y="2027950"/>
            <a:ext cx="16490734" cy="2638488"/>
            <a:chOff x="0" y="0"/>
            <a:chExt cx="4367801" cy="698840"/>
          </a:xfrm>
        </p:grpSpPr>
        <p:sp>
          <p:nvSpPr>
            <p:cNvPr name="Freeform 10" id="10"/>
            <p:cNvSpPr/>
            <p:nvPr/>
          </p:nvSpPr>
          <p:spPr>
            <a:xfrm flipH="false" flipV="false" rot="0">
              <a:off x="0" y="0"/>
              <a:ext cx="4367801" cy="698840"/>
            </a:xfrm>
            <a:custGeom>
              <a:avLst/>
              <a:gdLst/>
              <a:ahLst/>
              <a:cxnLst/>
              <a:rect r="r" b="b" t="t" l="l"/>
              <a:pathLst>
                <a:path h="698840" w="4367801">
                  <a:moveTo>
                    <a:pt x="30046" y="0"/>
                  </a:moveTo>
                  <a:lnTo>
                    <a:pt x="4337755" y="0"/>
                  </a:lnTo>
                  <a:cubicBezTo>
                    <a:pt x="4345724" y="0"/>
                    <a:pt x="4353366" y="3166"/>
                    <a:pt x="4359001" y="8800"/>
                  </a:cubicBezTo>
                  <a:cubicBezTo>
                    <a:pt x="4364636" y="14435"/>
                    <a:pt x="4367801" y="22077"/>
                    <a:pt x="4367801" y="30046"/>
                  </a:cubicBezTo>
                  <a:lnTo>
                    <a:pt x="4367801" y="668794"/>
                  </a:lnTo>
                  <a:cubicBezTo>
                    <a:pt x="4367801" y="676763"/>
                    <a:pt x="4364636" y="684405"/>
                    <a:pt x="4359001" y="690040"/>
                  </a:cubicBezTo>
                  <a:cubicBezTo>
                    <a:pt x="4353366" y="695675"/>
                    <a:pt x="4345724" y="698840"/>
                    <a:pt x="4337755" y="698840"/>
                  </a:cubicBezTo>
                  <a:lnTo>
                    <a:pt x="30046" y="698840"/>
                  </a:lnTo>
                  <a:cubicBezTo>
                    <a:pt x="22077" y="698840"/>
                    <a:pt x="14435" y="695675"/>
                    <a:pt x="8800" y="690040"/>
                  </a:cubicBezTo>
                  <a:cubicBezTo>
                    <a:pt x="3166" y="684405"/>
                    <a:pt x="0" y="676763"/>
                    <a:pt x="0" y="668794"/>
                  </a:cubicBezTo>
                  <a:lnTo>
                    <a:pt x="0" y="30046"/>
                  </a:lnTo>
                  <a:cubicBezTo>
                    <a:pt x="0" y="22077"/>
                    <a:pt x="3166" y="14435"/>
                    <a:pt x="8800" y="8800"/>
                  </a:cubicBezTo>
                  <a:cubicBezTo>
                    <a:pt x="14435" y="3166"/>
                    <a:pt x="22077" y="0"/>
                    <a:pt x="30046"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367801" cy="727415"/>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Freeform 12" id="12"/>
          <p:cNvSpPr/>
          <p:nvPr/>
        </p:nvSpPr>
        <p:spPr>
          <a:xfrm flipH="false" flipV="false" rot="0">
            <a:off x="4396557" y="5143500"/>
            <a:ext cx="9658830" cy="3733007"/>
          </a:xfrm>
          <a:custGeom>
            <a:avLst/>
            <a:gdLst/>
            <a:ahLst/>
            <a:cxnLst/>
            <a:rect r="r" b="b" t="t" l="l"/>
            <a:pathLst>
              <a:path h="3733007" w="9658830">
                <a:moveTo>
                  <a:pt x="0" y="0"/>
                </a:moveTo>
                <a:lnTo>
                  <a:pt x="9658830" y="0"/>
                </a:lnTo>
                <a:lnTo>
                  <a:pt x="9658830" y="3733007"/>
                </a:lnTo>
                <a:lnTo>
                  <a:pt x="0" y="3733007"/>
                </a:lnTo>
                <a:lnTo>
                  <a:pt x="0" y="0"/>
                </a:lnTo>
                <a:close/>
              </a:path>
            </a:pathLst>
          </a:custGeom>
          <a:blipFill>
            <a:blip r:embed="rId6"/>
            <a:stretch>
              <a:fillRect l="0" t="0" r="0" b="0"/>
            </a:stretch>
          </a:blipFill>
        </p:spPr>
      </p:sp>
      <p:sp>
        <p:nvSpPr>
          <p:cNvPr name="TextBox 13" id="13"/>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4" id="14"/>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Italics"/>
                <a:ea typeface="Bugaki Italics"/>
                <a:cs typeface="Bugaki Italics"/>
                <a:sym typeface="Bugaki Italics"/>
              </a:rPr>
              <a:t>LISTAS</a:t>
            </a:r>
          </a:p>
        </p:txBody>
      </p:sp>
      <p:sp>
        <p:nvSpPr>
          <p:cNvPr name="TextBox 15" id="15"/>
          <p:cNvSpPr txBox="true"/>
          <p:nvPr/>
        </p:nvSpPr>
        <p:spPr>
          <a:xfrm rot="0">
            <a:off x="1263144" y="2280394"/>
            <a:ext cx="15761713" cy="2133600"/>
          </a:xfrm>
          <a:prstGeom prst="rect">
            <a:avLst/>
          </a:prstGeom>
        </p:spPr>
        <p:txBody>
          <a:bodyPr anchor="t" rtlCol="false" tIns="0" lIns="0" bIns="0" rIns="0">
            <a:spAutoFit/>
          </a:bodyPr>
          <a:lstStyle/>
          <a:p>
            <a:pPr algn="just">
              <a:lnSpc>
                <a:spcPts val="4200"/>
              </a:lnSpc>
              <a:spcBef>
                <a:spcPct val="0"/>
              </a:spcBef>
            </a:pPr>
            <a:r>
              <a:rPr lang="en-US" sz="3500" spc="-210">
                <a:solidFill>
                  <a:srgbClr val="160E0C"/>
                </a:solidFill>
                <a:latin typeface="Space Mono Bold"/>
                <a:ea typeface="Space Mono Bold"/>
                <a:cs typeface="Space Mono Bold"/>
                <a:sym typeface="Space Mono Bold"/>
              </a:rPr>
              <a:t>Outra forma de criar uma lista é usando a função list( ). Para criar listas dessa forma, passamos os valores que queremos na lista dentro de parênteses para a função list. O exemplo abaixo mostra como fazer isso: </a:t>
            </a:r>
          </a:p>
        </p:txBody>
      </p:sp>
      <p:sp>
        <p:nvSpPr>
          <p:cNvPr name="Freeform 16" id="16"/>
          <p:cNvSpPr/>
          <p:nvPr/>
        </p:nvSpPr>
        <p:spPr>
          <a:xfrm flipH="false" flipV="false" rot="0">
            <a:off x="14368824" y="5380502"/>
            <a:ext cx="708729" cy="796611"/>
          </a:xfrm>
          <a:custGeom>
            <a:avLst/>
            <a:gdLst/>
            <a:ahLst/>
            <a:cxnLst/>
            <a:rect r="r" b="b" t="t" l="l"/>
            <a:pathLst>
              <a:path h="796611" w="708729">
                <a:moveTo>
                  <a:pt x="0" y="0"/>
                </a:moveTo>
                <a:lnTo>
                  <a:pt x="708729" y="0"/>
                </a:lnTo>
                <a:lnTo>
                  <a:pt x="708729" y="796612"/>
                </a:lnTo>
                <a:lnTo>
                  <a:pt x="0" y="7966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4851547" y="5730501"/>
            <a:ext cx="2957837" cy="2176291"/>
          </a:xfrm>
          <a:prstGeom prst="rect">
            <a:avLst/>
          </a:prstGeom>
        </p:spPr>
        <p:txBody>
          <a:bodyPr anchor="t" rtlCol="false" tIns="0" lIns="0" bIns="0" rIns="0">
            <a:spAutoFit/>
          </a:bodyPr>
          <a:lstStyle/>
          <a:p>
            <a:pPr algn="ctr">
              <a:lnSpc>
                <a:spcPts val="3498"/>
              </a:lnSpc>
              <a:spcBef>
                <a:spcPct val="0"/>
              </a:spcBef>
            </a:pPr>
            <a:r>
              <a:rPr lang="en-US" sz="2498">
                <a:solidFill>
                  <a:srgbClr val="FFFFFF"/>
                </a:solidFill>
                <a:latin typeface="Open Sans Extra Bold"/>
                <a:ea typeface="Open Sans Extra Bold"/>
                <a:cs typeface="Open Sans Extra Bold"/>
                <a:sym typeface="Open Sans Extra Bold"/>
              </a:rPr>
              <a:t>Os elementos dentro do parênteses devem estar na ordem desejada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028700" y="1970162"/>
            <a:ext cx="16230600" cy="2638488"/>
            <a:chOff x="0" y="0"/>
            <a:chExt cx="4298901" cy="698840"/>
          </a:xfrm>
        </p:grpSpPr>
        <p:sp>
          <p:nvSpPr>
            <p:cNvPr name="Freeform 10" id="10"/>
            <p:cNvSpPr/>
            <p:nvPr/>
          </p:nvSpPr>
          <p:spPr>
            <a:xfrm flipH="false" flipV="false" rot="0">
              <a:off x="0" y="0"/>
              <a:ext cx="4298901" cy="698840"/>
            </a:xfrm>
            <a:custGeom>
              <a:avLst/>
              <a:gdLst/>
              <a:ahLst/>
              <a:cxnLst/>
              <a:rect r="r" b="b" t="t" l="l"/>
              <a:pathLst>
                <a:path h="698840" w="4298901">
                  <a:moveTo>
                    <a:pt x="30528" y="0"/>
                  </a:moveTo>
                  <a:lnTo>
                    <a:pt x="4268374" y="0"/>
                  </a:lnTo>
                  <a:cubicBezTo>
                    <a:pt x="4276470" y="0"/>
                    <a:pt x="4284235" y="3216"/>
                    <a:pt x="4289960" y="8941"/>
                  </a:cubicBezTo>
                  <a:cubicBezTo>
                    <a:pt x="4295685" y="14666"/>
                    <a:pt x="4298901" y="22431"/>
                    <a:pt x="4298901" y="30528"/>
                  </a:cubicBezTo>
                  <a:lnTo>
                    <a:pt x="4298901" y="668313"/>
                  </a:lnTo>
                  <a:cubicBezTo>
                    <a:pt x="4298901" y="685173"/>
                    <a:pt x="4285233" y="698840"/>
                    <a:pt x="4268374" y="698840"/>
                  </a:cubicBezTo>
                  <a:lnTo>
                    <a:pt x="30528" y="698840"/>
                  </a:lnTo>
                  <a:cubicBezTo>
                    <a:pt x="13668" y="698840"/>
                    <a:pt x="0" y="685173"/>
                    <a:pt x="0" y="668313"/>
                  </a:cubicBezTo>
                  <a:lnTo>
                    <a:pt x="0" y="30528"/>
                  </a:lnTo>
                  <a:cubicBezTo>
                    <a:pt x="0" y="13668"/>
                    <a:pt x="13668" y="0"/>
                    <a:pt x="30528"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298901" cy="727415"/>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Freeform 12" id="12"/>
          <p:cNvSpPr/>
          <p:nvPr/>
        </p:nvSpPr>
        <p:spPr>
          <a:xfrm flipH="false" flipV="false" rot="0">
            <a:off x="4309980" y="5434330"/>
            <a:ext cx="9668041" cy="3118723"/>
          </a:xfrm>
          <a:custGeom>
            <a:avLst/>
            <a:gdLst/>
            <a:ahLst/>
            <a:cxnLst/>
            <a:rect r="r" b="b" t="t" l="l"/>
            <a:pathLst>
              <a:path h="3118723" w="9668041">
                <a:moveTo>
                  <a:pt x="0" y="0"/>
                </a:moveTo>
                <a:lnTo>
                  <a:pt x="9668040" y="0"/>
                </a:lnTo>
                <a:lnTo>
                  <a:pt x="9668040" y="3118723"/>
                </a:lnTo>
                <a:lnTo>
                  <a:pt x="0" y="3118723"/>
                </a:lnTo>
                <a:lnTo>
                  <a:pt x="0" y="0"/>
                </a:lnTo>
                <a:close/>
              </a:path>
            </a:pathLst>
          </a:custGeom>
          <a:blipFill>
            <a:blip r:embed="rId6"/>
            <a:stretch>
              <a:fillRect l="0" t="0" r="0" b="0"/>
            </a:stretch>
          </a:blipFill>
        </p:spPr>
      </p:sp>
      <p:sp>
        <p:nvSpPr>
          <p:cNvPr name="TextBox 13" id="13"/>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4" id="14"/>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a:ea typeface="Bugaki"/>
                <a:cs typeface="Bugaki"/>
                <a:sym typeface="Bugaki"/>
              </a:rPr>
              <a:t>LISTAS</a:t>
            </a:r>
          </a:p>
        </p:txBody>
      </p:sp>
      <p:sp>
        <p:nvSpPr>
          <p:cNvPr name="TextBox 15" id="15"/>
          <p:cNvSpPr txBox="true"/>
          <p:nvPr/>
        </p:nvSpPr>
        <p:spPr>
          <a:xfrm rot="0">
            <a:off x="1345116" y="2215442"/>
            <a:ext cx="15761713" cy="2133600"/>
          </a:xfrm>
          <a:prstGeom prst="rect">
            <a:avLst/>
          </a:prstGeom>
        </p:spPr>
        <p:txBody>
          <a:bodyPr anchor="t" rtlCol="false" tIns="0" lIns="0" bIns="0" rIns="0">
            <a:spAutoFit/>
          </a:bodyPr>
          <a:lstStyle/>
          <a:p>
            <a:pPr algn="just">
              <a:lnSpc>
                <a:spcPts val="4200"/>
              </a:lnSpc>
              <a:spcBef>
                <a:spcPct val="0"/>
              </a:spcBef>
            </a:pPr>
            <a:r>
              <a:rPr lang="en-US" sz="3500" spc="-210">
                <a:solidFill>
                  <a:srgbClr val="160E0C"/>
                </a:solidFill>
                <a:latin typeface="Space Mono Bold"/>
                <a:ea typeface="Space Mono Bold"/>
                <a:cs typeface="Space Mono Bold"/>
                <a:sym typeface="Space Mono Bold"/>
              </a:rPr>
              <a:t>Caso você queira usar um dos elementos em específico, nós temos que saber o índice daquele número. Sabendo o índice, se quisermos usá-lo nós temos que colocar entre colchetes o índice depois do nome da variável, como por exemplo: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028700" y="1970162"/>
            <a:ext cx="16230600" cy="1550655"/>
            <a:chOff x="0" y="0"/>
            <a:chExt cx="4298901" cy="410713"/>
          </a:xfrm>
        </p:grpSpPr>
        <p:sp>
          <p:nvSpPr>
            <p:cNvPr name="Freeform 10" id="10"/>
            <p:cNvSpPr/>
            <p:nvPr/>
          </p:nvSpPr>
          <p:spPr>
            <a:xfrm flipH="false" flipV="false" rot="0">
              <a:off x="0" y="0"/>
              <a:ext cx="4298901" cy="410713"/>
            </a:xfrm>
            <a:custGeom>
              <a:avLst/>
              <a:gdLst/>
              <a:ahLst/>
              <a:cxnLst/>
              <a:rect r="r" b="b" t="t" l="l"/>
              <a:pathLst>
                <a:path h="410713" w="4298901">
                  <a:moveTo>
                    <a:pt x="30528" y="0"/>
                  </a:moveTo>
                  <a:lnTo>
                    <a:pt x="4268374" y="0"/>
                  </a:lnTo>
                  <a:cubicBezTo>
                    <a:pt x="4276470" y="0"/>
                    <a:pt x="4284235" y="3216"/>
                    <a:pt x="4289960" y="8941"/>
                  </a:cubicBezTo>
                  <a:cubicBezTo>
                    <a:pt x="4295685" y="14666"/>
                    <a:pt x="4298901" y="22431"/>
                    <a:pt x="4298901" y="30528"/>
                  </a:cubicBezTo>
                  <a:lnTo>
                    <a:pt x="4298901" y="380185"/>
                  </a:lnTo>
                  <a:cubicBezTo>
                    <a:pt x="4298901" y="397045"/>
                    <a:pt x="4285233" y="410713"/>
                    <a:pt x="4268374" y="410713"/>
                  </a:cubicBezTo>
                  <a:lnTo>
                    <a:pt x="30528" y="410713"/>
                  </a:lnTo>
                  <a:cubicBezTo>
                    <a:pt x="13668" y="410713"/>
                    <a:pt x="0" y="397045"/>
                    <a:pt x="0" y="380185"/>
                  </a:cubicBezTo>
                  <a:lnTo>
                    <a:pt x="0" y="30528"/>
                  </a:lnTo>
                  <a:cubicBezTo>
                    <a:pt x="0" y="13668"/>
                    <a:pt x="13668" y="0"/>
                    <a:pt x="30528"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298901" cy="439288"/>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Freeform 12" id="12"/>
          <p:cNvSpPr/>
          <p:nvPr/>
        </p:nvSpPr>
        <p:spPr>
          <a:xfrm flipH="false" flipV="false" rot="0">
            <a:off x="1080352" y="4733430"/>
            <a:ext cx="7724039" cy="2821165"/>
          </a:xfrm>
          <a:custGeom>
            <a:avLst/>
            <a:gdLst/>
            <a:ahLst/>
            <a:cxnLst/>
            <a:rect r="r" b="b" t="t" l="l"/>
            <a:pathLst>
              <a:path h="2821165" w="7724039">
                <a:moveTo>
                  <a:pt x="0" y="0"/>
                </a:moveTo>
                <a:lnTo>
                  <a:pt x="7724039" y="0"/>
                </a:lnTo>
                <a:lnTo>
                  <a:pt x="7724039" y="2821166"/>
                </a:lnTo>
                <a:lnTo>
                  <a:pt x="0" y="2821166"/>
                </a:lnTo>
                <a:lnTo>
                  <a:pt x="0" y="0"/>
                </a:lnTo>
                <a:close/>
              </a:path>
            </a:pathLst>
          </a:custGeom>
          <a:blipFill>
            <a:blip r:embed="rId6"/>
            <a:stretch>
              <a:fillRect l="0" t="0" r="-1808" b="0"/>
            </a:stretch>
          </a:blipFill>
        </p:spPr>
      </p:sp>
      <p:sp>
        <p:nvSpPr>
          <p:cNvPr name="Freeform 13" id="13"/>
          <p:cNvSpPr/>
          <p:nvPr/>
        </p:nvSpPr>
        <p:spPr>
          <a:xfrm flipH="false" flipV="false" rot="0">
            <a:off x="9309879" y="4733430"/>
            <a:ext cx="8560778" cy="2821165"/>
          </a:xfrm>
          <a:custGeom>
            <a:avLst/>
            <a:gdLst/>
            <a:ahLst/>
            <a:cxnLst/>
            <a:rect r="r" b="b" t="t" l="l"/>
            <a:pathLst>
              <a:path h="2821165" w="8560778">
                <a:moveTo>
                  <a:pt x="0" y="0"/>
                </a:moveTo>
                <a:lnTo>
                  <a:pt x="8560778" y="0"/>
                </a:lnTo>
                <a:lnTo>
                  <a:pt x="8560778" y="2821166"/>
                </a:lnTo>
                <a:lnTo>
                  <a:pt x="0" y="2821166"/>
                </a:lnTo>
                <a:lnTo>
                  <a:pt x="0" y="0"/>
                </a:lnTo>
                <a:close/>
              </a:path>
            </a:pathLst>
          </a:custGeom>
          <a:blipFill>
            <a:blip r:embed="rId7"/>
            <a:stretch>
              <a:fillRect l="0" t="0" r="0" b="0"/>
            </a:stretch>
          </a:blipFill>
        </p:spPr>
      </p:sp>
      <p:sp>
        <p:nvSpPr>
          <p:cNvPr name="TextBox 14" id="14"/>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5" id="15"/>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Italics"/>
                <a:ea typeface="Bugaki Italics"/>
                <a:cs typeface="Bugaki Italics"/>
                <a:sym typeface="Bugaki Italics"/>
              </a:rPr>
              <a:t>LISTAS</a:t>
            </a:r>
          </a:p>
        </p:txBody>
      </p:sp>
      <p:sp>
        <p:nvSpPr>
          <p:cNvPr name="TextBox 16" id="16"/>
          <p:cNvSpPr txBox="true"/>
          <p:nvPr/>
        </p:nvSpPr>
        <p:spPr>
          <a:xfrm rot="0">
            <a:off x="1345116" y="2215442"/>
            <a:ext cx="15761713" cy="1066800"/>
          </a:xfrm>
          <a:prstGeom prst="rect">
            <a:avLst/>
          </a:prstGeom>
        </p:spPr>
        <p:txBody>
          <a:bodyPr anchor="t" rtlCol="false" tIns="0" lIns="0" bIns="0" rIns="0">
            <a:spAutoFit/>
          </a:bodyPr>
          <a:lstStyle/>
          <a:p>
            <a:pPr algn="just">
              <a:lnSpc>
                <a:spcPts val="4200"/>
              </a:lnSpc>
              <a:spcBef>
                <a:spcPct val="0"/>
              </a:spcBef>
            </a:pPr>
            <a:r>
              <a:rPr lang="en-US" sz="3500" spc="-210">
                <a:solidFill>
                  <a:srgbClr val="160E0C"/>
                </a:solidFill>
                <a:latin typeface="Space Mono Bold"/>
                <a:ea typeface="Space Mono Bold"/>
                <a:cs typeface="Space Mono Bold"/>
                <a:sym typeface="Space Mono Bold"/>
              </a:rPr>
              <a:t>Também podemos usar os índices negativos, porém devemos tomar cuidado para não acessarmos o número que não queremos.</a:t>
            </a:r>
          </a:p>
        </p:txBody>
      </p:sp>
      <p:sp>
        <p:nvSpPr>
          <p:cNvPr name="TextBox 17" id="17"/>
          <p:cNvSpPr txBox="true"/>
          <p:nvPr/>
        </p:nvSpPr>
        <p:spPr>
          <a:xfrm rot="0">
            <a:off x="715518" y="7714905"/>
            <a:ext cx="8453708" cy="762000"/>
          </a:xfrm>
          <a:prstGeom prst="rect">
            <a:avLst/>
          </a:prstGeom>
        </p:spPr>
        <p:txBody>
          <a:bodyPr anchor="t" rtlCol="false" tIns="0" lIns="0" bIns="0" rIns="0">
            <a:spAutoFit/>
          </a:bodyPr>
          <a:lstStyle/>
          <a:p>
            <a:pPr algn="ctr">
              <a:lnSpc>
                <a:spcPts val="6299"/>
              </a:lnSpc>
              <a:spcBef>
                <a:spcPct val="0"/>
              </a:spcBef>
            </a:pPr>
            <a:r>
              <a:rPr lang="en-US" sz="4500">
                <a:solidFill>
                  <a:srgbClr val="FFFFFF"/>
                </a:solidFill>
                <a:latin typeface="Open Sans Extra Bold"/>
                <a:ea typeface="Open Sans Extra Bold"/>
                <a:cs typeface="Open Sans Extra Bold"/>
                <a:sym typeface="Open Sans Extra Bold"/>
              </a:rPr>
              <a:t>ERRADO</a:t>
            </a:r>
          </a:p>
        </p:txBody>
      </p:sp>
      <p:sp>
        <p:nvSpPr>
          <p:cNvPr name="TextBox 18" id="18"/>
          <p:cNvSpPr txBox="true"/>
          <p:nvPr/>
        </p:nvSpPr>
        <p:spPr>
          <a:xfrm rot="0">
            <a:off x="9608053" y="7714905"/>
            <a:ext cx="7964429" cy="762000"/>
          </a:xfrm>
          <a:prstGeom prst="rect">
            <a:avLst/>
          </a:prstGeom>
        </p:spPr>
        <p:txBody>
          <a:bodyPr anchor="t" rtlCol="false" tIns="0" lIns="0" bIns="0" rIns="0">
            <a:spAutoFit/>
          </a:bodyPr>
          <a:lstStyle/>
          <a:p>
            <a:pPr algn="ctr">
              <a:lnSpc>
                <a:spcPts val="6299"/>
              </a:lnSpc>
              <a:spcBef>
                <a:spcPct val="0"/>
              </a:spcBef>
            </a:pPr>
            <a:r>
              <a:rPr lang="en-US" sz="4500">
                <a:solidFill>
                  <a:srgbClr val="FFFFFF"/>
                </a:solidFill>
                <a:latin typeface="Open Sans Extra Bold"/>
                <a:ea typeface="Open Sans Extra Bold"/>
                <a:cs typeface="Open Sans Extra Bold"/>
                <a:sym typeface="Open Sans Extra Bold"/>
              </a:rPr>
              <a:t>CERTO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874985" y="1985532"/>
            <a:ext cx="16538031" cy="2662136"/>
            <a:chOff x="0" y="0"/>
            <a:chExt cx="4380329" cy="705104"/>
          </a:xfrm>
        </p:grpSpPr>
        <p:sp>
          <p:nvSpPr>
            <p:cNvPr name="Freeform 10" id="10"/>
            <p:cNvSpPr/>
            <p:nvPr/>
          </p:nvSpPr>
          <p:spPr>
            <a:xfrm flipH="false" flipV="false" rot="0">
              <a:off x="0" y="0"/>
              <a:ext cx="4380329" cy="705104"/>
            </a:xfrm>
            <a:custGeom>
              <a:avLst/>
              <a:gdLst/>
              <a:ahLst/>
              <a:cxnLst/>
              <a:rect r="r" b="b" t="t" l="l"/>
              <a:pathLst>
                <a:path h="705104" w="4380329">
                  <a:moveTo>
                    <a:pt x="29960" y="0"/>
                  </a:moveTo>
                  <a:lnTo>
                    <a:pt x="4350369" y="0"/>
                  </a:lnTo>
                  <a:cubicBezTo>
                    <a:pt x="4358315" y="0"/>
                    <a:pt x="4365935" y="3157"/>
                    <a:pt x="4371554" y="8775"/>
                  </a:cubicBezTo>
                  <a:cubicBezTo>
                    <a:pt x="4377172" y="14394"/>
                    <a:pt x="4380329" y="22014"/>
                    <a:pt x="4380329" y="29960"/>
                  </a:cubicBezTo>
                  <a:lnTo>
                    <a:pt x="4380329" y="675144"/>
                  </a:lnTo>
                  <a:cubicBezTo>
                    <a:pt x="4380329" y="683090"/>
                    <a:pt x="4377172" y="690710"/>
                    <a:pt x="4371554" y="696329"/>
                  </a:cubicBezTo>
                  <a:cubicBezTo>
                    <a:pt x="4365935" y="701948"/>
                    <a:pt x="4358315" y="705104"/>
                    <a:pt x="4350369" y="705104"/>
                  </a:cubicBezTo>
                  <a:lnTo>
                    <a:pt x="29960" y="705104"/>
                  </a:lnTo>
                  <a:cubicBezTo>
                    <a:pt x="13414" y="705104"/>
                    <a:pt x="0" y="691690"/>
                    <a:pt x="0" y="675144"/>
                  </a:cubicBezTo>
                  <a:lnTo>
                    <a:pt x="0" y="29960"/>
                  </a:lnTo>
                  <a:cubicBezTo>
                    <a:pt x="0" y="22014"/>
                    <a:pt x="3157" y="14394"/>
                    <a:pt x="8775" y="8775"/>
                  </a:cubicBezTo>
                  <a:cubicBezTo>
                    <a:pt x="14394" y="3157"/>
                    <a:pt x="22014" y="0"/>
                    <a:pt x="29960"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380329" cy="733679"/>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Freeform 12" id="12"/>
          <p:cNvSpPr/>
          <p:nvPr/>
        </p:nvSpPr>
        <p:spPr>
          <a:xfrm flipH="false" flipV="false" rot="0">
            <a:off x="4321509" y="4875349"/>
            <a:ext cx="9644982" cy="4888192"/>
          </a:xfrm>
          <a:custGeom>
            <a:avLst/>
            <a:gdLst/>
            <a:ahLst/>
            <a:cxnLst/>
            <a:rect r="r" b="b" t="t" l="l"/>
            <a:pathLst>
              <a:path h="4888192" w="9644982">
                <a:moveTo>
                  <a:pt x="0" y="0"/>
                </a:moveTo>
                <a:lnTo>
                  <a:pt x="9644982" y="0"/>
                </a:lnTo>
                <a:lnTo>
                  <a:pt x="9644982" y="4888193"/>
                </a:lnTo>
                <a:lnTo>
                  <a:pt x="0" y="4888193"/>
                </a:lnTo>
                <a:lnTo>
                  <a:pt x="0" y="0"/>
                </a:lnTo>
                <a:close/>
              </a:path>
            </a:pathLst>
          </a:custGeom>
          <a:blipFill>
            <a:blip r:embed="rId6"/>
            <a:stretch>
              <a:fillRect l="0" t="0" r="0" b="0"/>
            </a:stretch>
          </a:blipFill>
        </p:spPr>
      </p:sp>
      <p:sp>
        <p:nvSpPr>
          <p:cNvPr name="TextBox 13" id="13"/>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4" id="14"/>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Italics"/>
                <a:ea typeface="Bugaki Italics"/>
                <a:cs typeface="Bugaki Italics"/>
                <a:sym typeface="Bugaki Italics"/>
              </a:rPr>
              <a:t>LISTAS</a:t>
            </a:r>
          </a:p>
        </p:txBody>
      </p:sp>
      <p:sp>
        <p:nvSpPr>
          <p:cNvPr name="TextBox 15" id="15"/>
          <p:cNvSpPr txBox="true"/>
          <p:nvPr/>
        </p:nvSpPr>
        <p:spPr>
          <a:xfrm rot="0">
            <a:off x="1263144" y="2249800"/>
            <a:ext cx="15761713" cy="2133600"/>
          </a:xfrm>
          <a:prstGeom prst="rect">
            <a:avLst/>
          </a:prstGeom>
        </p:spPr>
        <p:txBody>
          <a:bodyPr anchor="t" rtlCol="false" tIns="0" lIns="0" bIns="0" rIns="0">
            <a:spAutoFit/>
          </a:bodyPr>
          <a:lstStyle/>
          <a:p>
            <a:pPr algn="just">
              <a:lnSpc>
                <a:spcPts val="4200"/>
              </a:lnSpc>
              <a:spcBef>
                <a:spcPct val="0"/>
              </a:spcBef>
            </a:pPr>
            <a:r>
              <a:rPr lang="en-US" sz="3500" spc="-210">
                <a:solidFill>
                  <a:srgbClr val="160E0C"/>
                </a:solidFill>
                <a:latin typeface="Space Mono Bold"/>
                <a:ea typeface="Space Mono Bold"/>
                <a:cs typeface="Space Mono Bold"/>
                <a:sym typeface="Space Mono Bold"/>
              </a:rPr>
              <a:t>Podemos também percorrer os valores de uma lista e acessar cada índice usando os </a:t>
            </a:r>
            <a:r>
              <a:rPr lang="en-US" sz="3500" spc="-210">
                <a:solidFill>
                  <a:srgbClr val="160E0C"/>
                </a:solidFill>
                <a:latin typeface="Space Mono Bold Italics"/>
                <a:ea typeface="Space Mono Bold Italics"/>
                <a:cs typeface="Space Mono Bold Italics"/>
                <a:sym typeface="Space Mono Bold Italics"/>
              </a:rPr>
              <a:t>loops</a:t>
            </a:r>
            <a:r>
              <a:rPr lang="en-US" sz="3500" spc="-210">
                <a:solidFill>
                  <a:srgbClr val="160E0C"/>
                </a:solidFill>
                <a:latin typeface="Space Mono Bold"/>
                <a:ea typeface="Space Mono Bold"/>
                <a:cs typeface="Space Mono Bold"/>
                <a:sym typeface="Space Mono Bold"/>
              </a:rPr>
              <a:t>(FOR e WHILE). Para isso, usamos a variável de iteração como o índice da lista. Assim, em cada iteração nós teremos o valor em um dos índices.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3254737" y="2027950"/>
            <a:ext cx="11612987" cy="2634862"/>
            <a:chOff x="0" y="0"/>
            <a:chExt cx="3075862" cy="697880"/>
          </a:xfrm>
        </p:grpSpPr>
        <p:sp>
          <p:nvSpPr>
            <p:cNvPr name="Freeform 10" id="10"/>
            <p:cNvSpPr/>
            <p:nvPr/>
          </p:nvSpPr>
          <p:spPr>
            <a:xfrm flipH="false" flipV="false" rot="0">
              <a:off x="0" y="0"/>
              <a:ext cx="3075862" cy="697880"/>
            </a:xfrm>
            <a:custGeom>
              <a:avLst/>
              <a:gdLst/>
              <a:ahLst/>
              <a:cxnLst/>
              <a:rect r="r" b="b" t="t" l="l"/>
              <a:pathLst>
                <a:path h="697880" w="3075862">
                  <a:moveTo>
                    <a:pt x="42666" y="0"/>
                  </a:moveTo>
                  <a:lnTo>
                    <a:pt x="3033196" y="0"/>
                  </a:lnTo>
                  <a:cubicBezTo>
                    <a:pt x="3044511" y="0"/>
                    <a:pt x="3055364" y="4495"/>
                    <a:pt x="3063365" y="12497"/>
                  </a:cubicBezTo>
                  <a:cubicBezTo>
                    <a:pt x="3071367" y="20498"/>
                    <a:pt x="3075862" y="31350"/>
                    <a:pt x="3075862" y="42666"/>
                  </a:cubicBezTo>
                  <a:lnTo>
                    <a:pt x="3075862" y="655214"/>
                  </a:lnTo>
                  <a:cubicBezTo>
                    <a:pt x="3075862" y="666530"/>
                    <a:pt x="3071367" y="677382"/>
                    <a:pt x="3063365" y="685383"/>
                  </a:cubicBezTo>
                  <a:cubicBezTo>
                    <a:pt x="3055364" y="693385"/>
                    <a:pt x="3044511" y="697880"/>
                    <a:pt x="3033196" y="697880"/>
                  </a:cubicBezTo>
                  <a:lnTo>
                    <a:pt x="42666" y="697880"/>
                  </a:lnTo>
                  <a:cubicBezTo>
                    <a:pt x="31350" y="697880"/>
                    <a:pt x="20498" y="693385"/>
                    <a:pt x="12497" y="685383"/>
                  </a:cubicBezTo>
                  <a:cubicBezTo>
                    <a:pt x="4495" y="677382"/>
                    <a:pt x="0" y="666530"/>
                    <a:pt x="0" y="655214"/>
                  </a:cubicBezTo>
                  <a:lnTo>
                    <a:pt x="0" y="42666"/>
                  </a:lnTo>
                  <a:cubicBezTo>
                    <a:pt x="0" y="31350"/>
                    <a:pt x="4495" y="20498"/>
                    <a:pt x="12497" y="12497"/>
                  </a:cubicBezTo>
                  <a:cubicBezTo>
                    <a:pt x="20498" y="4495"/>
                    <a:pt x="31350" y="0"/>
                    <a:pt x="42666"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3075862" cy="726455"/>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TextBox 12" id="12"/>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3" id="13"/>
          <p:cNvSpPr txBox="true"/>
          <p:nvPr/>
        </p:nvSpPr>
        <p:spPr>
          <a:xfrm rot="0">
            <a:off x="3609090" y="2261312"/>
            <a:ext cx="11069820" cy="2133600"/>
          </a:xfrm>
          <a:prstGeom prst="rect">
            <a:avLst/>
          </a:prstGeom>
        </p:spPr>
        <p:txBody>
          <a:bodyPr anchor="t" rtlCol="false" tIns="0" lIns="0" bIns="0" rIns="0">
            <a:spAutoFit/>
          </a:bodyPr>
          <a:lstStyle/>
          <a:p>
            <a:pPr algn="just">
              <a:lnSpc>
                <a:spcPts val="4200"/>
              </a:lnSpc>
            </a:pPr>
            <a:r>
              <a:rPr lang="en-US" sz="3500" spc="-210">
                <a:solidFill>
                  <a:srgbClr val="160E0C"/>
                </a:solidFill>
                <a:latin typeface="Space Mono Bold"/>
                <a:ea typeface="Space Mono Bold"/>
                <a:cs typeface="Space Mono Bold"/>
                <a:sym typeface="Space Mono Bold"/>
              </a:rPr>
              <a:t>No exemplo anterior, a cada iteração do loop, </a:t>
            </a:r>
          </a:p>
          <a:p>
            <a:pPr algn="just">
              <a:lnSpc>
                <a:spcPts val="4200"/>
              </a:lnSpc>
              <a:spcBef>
                <a:spcPct val="0"/>
              </a:spcBef>
            </a:pPr>
            <a:r>
              <a:rPr lang="en-US" sz="3500" spc="-210">
                <a:solidFill>
                  <a:srgbClr val="160E0C"/>
                </a:solidFill>
                <a:latin typeface="Space Mono Bold"/>
                <a:ea typeface="Space Mono Bold"/>
                <a:cs typeface="Space Mono Bold"/>
                <a:sym typeface="Space Mono Bold"/>
              </a:rPr>
              <a:t>é exibido o valor armazenado no índice i da lista. A tabela abaixo mostra quais valores serão exibidos baseado no i:</a:t>
            </a:r>
          </a:p>
        </p:txBody>
      </p:sp>
      <p:graphicFrame>
        <p:nvGraphicFramePr>
          <p:cNvPr name="Table 14" id="14"/>
          <p:cNvGraphicFramePr>
            <a:graphicFrameLocks noGrp="true"/>
          </p:cNvGraphicFramePr>
          <p:nvPr/>
        </p:nvGraphicFramePr>
        <p:xfrm>
          <a:off x="3448023" y="5336330"/>
          <a:ext cx="11186009" cy="3626735"/>
        </p:xfrm>
        <a:graphic>
          <a:graphicData uri="http://schemas.openxmlformats.org/drawingml/2006/table">
            <a:tbl>
              <a:tblPr/>
              <a:tblGrid>
                <a:gridCol w="2237202"/>
                <a:gridCol w="2237202"/>
                <a:gridCol w="2237202"/>
                <a:gridCol w="2237202"/>
                <a:gridCol w="2237202"/>
              </a:tblGrid>
              <a:tr h="1813368">
                <a:tc>
                  <a:txBody>
                    <a:bodyPr anchor="t" rtlCol="false"/>
                    <a:lstStyle/>
                    <a:p>
                      <a:pPr algn="ctr">
                        <a:lnSpc>
                          <a:spcPts val="4200"/>
                        </a:lnSpc>
                        <a:defRPr/>
                      </a:pPr>
                      <a:r>
                        <a:rPr lang="en-US" sz="3000">
                          <a:solidFill>
                            <a:srgbClr val="000000"/>
                          </a:solidFill>
                          <a:latin typeface="Open Sans Extra Bold"/>
                          <a:ea typeface="Open Sans Extra Bold"/>
                          <a:cs typeface="Open Sans Extra Bold"/>
                          <a:sym typeface="Open Sans Extra Bold"/>
                        </a:rPr>
                        <a:t>lista[i]</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1</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4</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813368">
                <a:tc>
                  <a:txBody>
                    <a:bodyPr anchor="t" rtlCol="false"/>
                    <a:lstStyle/>
                    <a:p>
                      <a:pPr algn="ctr">
                        <a:lnSpc>
                          <a:spcPts val="4200"/>
                        </a:lnSpc>
                        <a:defRPr/>
                      </a:pPr>
                      <a:r>
                        <a:rPr lang="en-US" sz="3000">
                          <a:solidFill>
                            <a:srgbClr val="000000"/>
                          </a:solidFill>
                          <a:latin typeface="Open Sans Extra Bold"/>
                          <a:ea typeface="Open Sans Extra Bold"/>
                          <a:cs typeface="Open Sans Extra Bold"/>
                          <a:sym typeface="Open Sans Extra Bold"/>
                        </a:rPr>
                        <a:t>i</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1</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r>
            </a:tbl>
          </a:graphicData>
        </a:graphic>
      </p:graphicFrame>
      <p:sp>
        <p:nvSpPr>
          <p:cNvPr name="TextBox 15" id="15"/>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Italics"/>
                <a:ea typeface="Bugaki Italics"/>
                <a:cs typeface="Bugaki Italics"/>
                <a:sym typeface="Bugaki Italics"/>
              </a:rPr>
              <a:t>LISTAS</a:t>
            </a:r>
          </a:p>
        </p:txBody>
      </p:sp>
      <p:sp>
        <p:nvSpPr>
          <p:cNvPr name="TextBox 16" id="16"/>
          <p:cNvSpPr txBox="true"/>
          <p:nvPr/>
        </p:nvSpPr>
        <p:spPr>
          <a:xfrm rot="0">
            <a:off x="14975090" y="378625"/>
            <a:ext cx="2985168" cy="2519586"/>
          </a:xfrm>
          <a:prstGeom prst="rect">
            <a:avLst/>
          </a:prstGeom>
        </p:spPr>
        <p:txBody>
          <a:bodyPr anchor="t" rtlCol="false" tIns="0" lIns="0" bIns="0" rIns="0">
            <a:spAutoFit/>
          </a:bodyPr>
          <a:lstStyle/>
          <a:p>
            <a:pPr algn="ctr">
              <a:lnSpc>
                <a:spcPts val="2875"/>
              </a:lnSpc>
            </a:pPr>
            <a:r>
              <a:rPr lang="en-US" sz="2053">
                <a:solidFill>
                  <a:srgbClr val="FFFFFF"/>
                </a:solidFill>
                <a:latin typeface="Open Sans Extra Bold"/>
                <a:ea typeface="Open Sans Extra Bold"/>
                <a:cs typeface="Open Sans Extra Bold"/>
                <a:sym typeface="Open Sans Extra Bold"/>
              </a:rPr>
              <a:t>O mesmo resultado pode</a:t>
            </a:r>
          </a:p>
          <a:p>
            <a:pPr algn="ctr">
              <a:lnSpc>
                <a:spcPts val="2875"/>
              </a:lnSpc>
            </a:pPr>
            <a:r>
              <a:rPr lang="en-US" sz="2053">
                <a:solidFill>
                  <a:srgbClr val="FFFFFF"/>
                </a:solidFill>
                <a:latin typeface="Open Sans Extra Bold"/>
                <a:ea typeface="Open Sans Extra Bold"/>
                <a:cs typeface="Open Sans Extra Bold"/>
                <a:sym typeface="Open Sans Extra Bold"/>
              </a:rPr>
              <a:t>ser obtido com o loop </a:t>
            </a:r>
            <a:r>
              <a:rPr lang="en-US" sz="2053">
                <a:solidFill>
                  <a:srgbClr val="3777FF"/>
                </a:solidFill>
                <a:latin typeface="Open Sans Extra Bold"/>
                <a:ea typeface="Open Sans Extra Bold"/>
                <a:cs typeface="Open Sans Extra Bold"/>
                <a:sym typeface="Open Sans Extra Bold"/>
              </a:rPr>
              <a:t>WHILE</a:t>
            </a:r>
            <a:r>
              <a:rPr lang="en-US" sz="2053">
                <a:solidFill>
                  <a:srgbClr val="FFFFFF"/>
                </a:solidFill>
                <a:latin typeface="Open Sans Extra Bold"/>
                <a:ea typeface="Open Sans Extra Bold"/>
                <a:cs typeface="Open Sans Extra Bold"/>
                <a:sym typeface="Open Sans Extra Bold"/>
              </a:rPr>
              <a:t>.</a:t>
            </a:r>
          </a:p>
          <a:p>
            <a:pPr algn="ctr">
              <a:lnSpc>
                <a:spcPts val="2875"/>
              </a:lnSpc>
              <a:spcBef>
                <a:spcPct val="0"/>
              </a:spcBef>
            </a:pPr>
            <a:r>
              <a:rPr lang="en-US" sz="2053">
                <a:solidFill>
                  <a:srgbClr val="FFFFFF"/>
                </a:solidFill>
                <a:latin typeface="Open Sans Extra Bold"/>
                <a:ea typeface="Open Sans Extra Bold"/>
                <a:cs typeface="Open Sans Extra Bold"/>
                <a:sym typeface="Open Sans Extra Bold"/>
              </a:rPr>
              <a:t>Consegue fazer um código usando o </a:t>
            </a:r>
            <a:r>
              <a:rPr lang="en-US" sz="2053">
                <a:solidFill>
                  <a:srgbClr val="3777FF"/>
                </a:solidFill>
                <a:latin typeface="Open Sans Extra Bold"/>
                <a:ea typeface="Open Sans Extra Bold"/>
                <a:cs typeface="Open Sans Extra Bold"/>
                <a:sym typeface="Open Sans Extra Bold"/>
              </a:rPr>
              <a:t>WHILE</a:t>
            </a:r>
            <a:r>
              <a:rPr lang="en-US" sz="2053">
                <a:solidFill>
                  <a:srgbClr val="FFFFFF"/>
                </a:solidFill>
                <a:latin typeface="Open Sans Extra Bold"/>
                <a:ea typeface="Open Sans Extra Bold"/>
                <a:cs typeface="Open Sans Extra Bold"/>
                <a:sym typeface="Open Sans Extra Bold"/>
              </a:rPr>
              <a: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028700" y="3789870"/>
            <a:ext cx="16230600" cy="2707261"/>
            <a:chOff x="0" y="0"/>
            <a:chExt cx="4298901" cy="717056"/>
          </a:xfrm>
        </p:grpSpPr>
        <p:sp>
          <p:nvSpPr>
            <p:cNvPr name="Freeform 10" id="10"/>
            <p:cNvSpPr/>
            <p:nvPr/>
          </p:nvSpPr>
          <p:spPr>
            <a:xfrm flipH="false" flipV="false" rot="0">
              <a:off x="0" y="0"/>
              <a:ext cx="4298901" cy="717056"/>
            </a:xfrm>
            <a:custGeom>
              <a:avLst/>
              <a:gdLst/>
              <a:ahLst/>
              <a:cxnLst/>
              <a:rect r="r" b="b" t="t" l="l"/>
              <a:pathLst>
                <a:path h="717056" w="4298901">
                  <a:moveTo>
                    <a:pt x="30528" y="0"/>
                  </a:moveTo>
                  <a:lnTo>
                    <a:pt x="4268374" y="0"/>
                  </a:lnTo>
                  <a:cubicBezTo>
                    <a:pt x="4276470" y="0"/>
                    <a:pt x="4284235" y="3216"/>
                    <a:pt x="4289960" y="8941"/>
                  </a:cubicBezTo>
                  <a:cubicBezTo>
                    <a:pt x="4295685" y="14666"/>
                    <a:pt x="4298901" y="22431"/>
                    <a:pt x="4298901" y="30528"/>
                  </a:cubicBezTo>
                  <a:lnTo>
                    <a:pt x="4298901" y="686528"/>
                  </a:lnTo>
                  <a:cubicBezTo>
                    <a:pt x="4298901" y="703388"/>
                    <a:pt x="4285233" y="717056"/>
                    <a:pt x="4268374" y="717056"/>
                  </a:cubicBezTo>
                  <a:lnTo>
                    <a:pt x="30528" y="717056"/>
                  </a:lnTo>
                  <a:cubicBezTo>
                    <a:pt x="13668" y="717056"/>
                    <a:pt x="0" y="703388"/>
                    <a:pt x="0" y="686528"/>
                  </a:cubicBezTo>
                  <a:lnTo>
                    <a:pt x="0" y="30528"/>
                  </a:lnTo>
                  <a:cubicBezTo>
                    <a:pt x="0" y="13668"/>
                    <a:pt x="13668" y="0"/>
                    <a:pt x="30528"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298901" cy="745631"/>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TextBox 12" id="12"/>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3" id="13"/>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Italics"/>
                <a:ea typeface="Bugaki Italics"/>
                <a:cs typeface="Bugaki Italics"/>
                <a:sym typeface="Bugaki Italics"/>
              </a:rPr>
              <a:t>LISTA</a:t>
            </a:r>
          </a:p>
        </p:txBody>
      </p:sp>
      <p:sp>
        <p:nvSpPr>
          <p:cNvPr name="TextBox 14" id="14"/>
          <p:cNvSpPr txBox="true"/>
          <p:nvPr/>
        </p:nvSpPr>
        <p:spPr>
          <a:xfrm rot="0">
            <a:off x="1323141" y="4035150"/>
            <a:ext cx="15783687" cy="2136575"/>
          </a:xfrm>
          <a:prstGeom prst="rect">
            <a:avLst/>
          </a:prstGeom>
        </p:spPr>
        <p:txBody>
          <a:bodyPr anchor="t" rtlCol="false" tIns="0" lIns="0" bIns="0" rIns="0">
            <a:spAutoFit/>
          </a:bodyPr>
          <a:lstStyle/>
          <a:p>
            <a:pPr algn="just">
              <a:lnSpc>
                <a:spcPts val="4205"/>
              </a:lnSpc>
            </a:pPr>
            <a:r>
              <a:rPr lang="en-US" sz="3504" spc="-210">
                <a:solidFill>
                  <a:srgbClr val="160E0C"/>
                </a:solidFill>
                <a:latin typeface="Space Mono Bold"/>
                <a:ea typeface="Space Mono Bold"/>
                <a:cs typeface="Space Mono Bold"/>
                <a:sym typeface="Space Mono Bold"/>
              </a:rPr>
              <a:t>Escrevam um programa que calcule a média da sua idade e da dos seus colegas. Para isso, armazene as idades em uma lista e utilize um LOOP para completar o código.</a:t>
            </a:r>
          </a:p>
          <a:p>
            <a:pPr algn="just">
              <a:lnSpc>
                <a:spcPts val="4205"/>
              </a:lnSpc>
              <a:spcBef>
                <a:spcPct val="0"/>
              </a:spcBef>
            </a:pPr>
            <a:r>
              <a:rPr lang="en-US" sz="3504" spc="-210">
                <a:solidFill>
                  <a:srgbClr val="160E0C"/>
                </a:solidFill>
                <a:latin typeface="Space Mono Bold"/>
                <a:ea typeface="Space Mono Bold"/>
                <a:cs typeface="Space Mono Bold"/>
                <a:sym typeface="Space Mono Bold"/>
              </a:rPr>
              <a:t>DICA: media = (soma das idades)/(quantidade de idades)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028700" y="1970162"/>
            <a:ext cx="16230600" cy="2707261"/>
            <a:chOff x="0" y="0"/>
            <a:chExt cx="4298901" cy="717056"/>
          </a:xfrm>
        </p:grpSpPr>
        <p:sp>
          <p:nvSpPr>
            <p:cNvPr name="Freeform 10" id="10"/>
            <p:cNvSpPr/>
            <p:nvPr/>
          </p:nvSpPr>
          <p:spPr>
            <a:xfrm flipH="false" flipV="false" rot="0">
              <a:off x="0" y="0"/>
              <a:ext cx="4298901" cy="717056"/>
            </a:xfrm>
            <a:custGeom>
              <a:avLst/>
              <a:gdLst/>
              <a:ahLst/>
              <a:cxnLst/>
              <a:rect r="r" b="b" t="t" l="l"/>
              <a:pathLst>
                <a:path h="717056" w="4298901">
                  <a:moveTo>
                    <a:pt x="30528" y="0"/>
                  </a:moveTo>
                  <a:lnTo>
                    <a:pt x="4268374" y="0"/>
                  </a:lnTo>
                  <a:cubicBezTo>
                    <a:pt x="4276470" y="0"/>
                    <a:pt x="4284235" y="3216"/>
                    <a:pt x="4289960" y="8941"/>
                  </a:cubicBezTo>
                  <a:cubicBezTo>
                    <a:pt x="4295685" y="14666"/>
                    <a:pt x="4298901" y="22431"/>
                    <a:pt x="4298901" y="30528"/>
                  </a:cubicBezTo>
                  <a:lnTo>
                    <a:pt x="4298901" y="686528"/>
                  </a:lnTo>
                  <a:cubicBezTo>
                    <a:pt x="4298901" y="703388"/>
                    <a:pt x="4285233" y="717056"/>
                    <a:pt x="4268374" y="717056"/>
                  </a:cubicBezTo>
                  <a:lnTo>
                    <a:pt x="30528" y="717056"/>
                  </a:lnTo>
                  <a:cubicBezTo>
                    <a:pt x="13668" y="717056"/>
                    <a:pt x="0" y="703388"/>
                    <a:pt x="0" y="686528"/>
                  </a:cubicBezTo>
                  <a:lnTo>
                    <a:pt x="0" y="30528"/>
                  </a:lnTo>
                  <a:cubicBezTo>
                    <a:pt x="0" y="13668"/>
                    <a:pt x="13668" y="0"/>
                    <a:pt x="30528"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298901" cy="745631"/>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Freeform 12" id="12"/>
          <p:cNvSpPr/>
          <p:nvPr/>
        </p:nvSpPr>
        <p:spPr>
          <a:xfrm flipH="false" flipV="false" rot="0">
            <a:off x="6391065" y="4886972"/>
            <a:ext cx="5905366" cy="5155173"/>
          </a:xfrm>
          <a:custGeom>
            <a:avLst/>
            <a:gdLst/>
            <a:ahLst/>
            <a:cxnLst/>
            <a:rect r="r" b="b" t="t" l="l"/>
            <a:pathLst>
              <a:path h="5155173" w="5905366">
                <a:moveTo>
                  <a:pt x="0" y="0"/>
                </a:moveTo>
                <a:lnTo>
                  <a:pt x="5905366" y="0"/>
                </a:lnTo>
                <a:lnTo>
                  <a:pt x="5905366" y="5155173"/>
                </a:lnTo>
                <a:lnTo>
                  <a:pt x="0" y="5155173"/>
                </a:lnTo>
                <a:lnTo>
                  <a:pt x="0" y="0"/>
                </a:lnTo>
                <a:close/>
              </a:path>
            </a:pathLst>
          </a:custGeom>
          <a:blipFill>
            <a:blip r:embed="rId6"/>
            <a:stretch>
              <a:fillRect l="0" t="0" r="0" b="0"/>
            </a:stretch>
          </a:blipFill>
        </p:spPr>
      </p:sp>
      <p:sp>
        <p:nvSpPr>
          <p:cNvPr name="TextBox 13" id="13"/>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4" id="14"/>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Italics"/>
                <a:ea typeface="Bugaki Italics"/>
                <a:cs typeface="Bugaki Italics"/>
                <a:sym typeface="Bugaki Italics"/>
              </a:rPr>
              <a:t>LISTA</a:t>
            </a:r>
          </a:p>
        </p:txBody>
      </p:sp>
      <p:sp>
        <p:nvSpPr>
          <p:cNvPr name="TextBox 15" id="15"/>
          <p:cNvSpPr txBox="true"/>
          <p:nvPr/>
        </p:nvSpPr>
        <p:spPr>
          <a:xfrm rot="0">
            <a:off x="1323141" y="2215442"/>
            <a:ext cx="15783687" cy="2136575"/>
          </a:xfrm>
          <a:prstGeom prst="rect">
            <a:avLst/>
          </a:prstGeom>
        </p:spPr>
        <p:txBody>
          <a:bodyPr anchor="t" rtlCol="false" tIns="0" lIns="0" bIns="0" rIns="0">
            <a:spAutoFit/>
          </a:bodyPr>
          <a:lstStyle/>
          <a:p>
            <a:pPr algn="just">
              <a:lnSpc>
                <a:spcPts val="4205"/>
              </a:lnSpc>
            </a:pPr>
            <a:r>
              <a:rPr lang="en-US" sz="3504" spc="-210">
                <a:solidFill>
                  <a:srgbClr val="160E0C"/>
                </a:solidFill>
                <a:latin typeface="Space Mono Bold"/>
                <a:ea typeface="Space Mono Bold"/>
                <a:cs typeface="Space Mono Bold"/>
                <a:sym typeface="Space Mono Bold"/>
              </a:rPr>
              <a:t>Escrevam um programa que calcule a média da sua idade e da dos seus colegas. Para isso, armazene as idades em uma lista e utilize um LOOP para completar o código.</a:t>
            </a:r>
          </a:p>
          <a:p>
            <a:pPr algn="just">
              <a:lnSpc>
                <a:spcPts val="4205"/>
              </a:lnSpc>
              <a:spcBef>
                <a:spcPct val="0"/>
              </a:spcBef>
            </a:pPr>
            <a:r>
              <a:rPr lang="en-US" sz="3504" spc="-210">
                <a:solidFill>
                  <a:srgbClr val="160E0C"/>
                </a:solidFill>
                <a:latin typeface="Space Mono Bold"/>
                <a:ea typeface="Space Mono Bold"/>
                <a:cs typeface="Space Mono Bold"/>
                <a:sym typeface="Space Mono Bold"/>
              </a:rPr>
              <a:t>DICA: media = (soma das idades)/(quantidade de idades)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TextBox 8" id="8"/>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9" id="9"/>
          <p:cNvSpPr txBox="true"/>
          <p:nvPr/>
        </p:nvSpPr>
        <p:spPr>
          <a:xfrm rot="0">
            <a:off x="1932230" y="456974"/>
            <a:ext cx="14423540" cy="1314732"/>
          </a:xfrm>
          <a:prstGeom prst="rect">
            <a:avLst/>
          </a:prstGeom>
        </p:spPr>
        <p:txBody>
          <a:bodyPr anchor="t" rtlCol="false" tIns="0" lIns="0" bIns="0" rIns="0">
            <a:spAutoFit/>
          </a:bodyPr>
          <a:lstStyle/>
          <a:p>
            <a:pPr algn="ctr" marL="0" indent="0" lvl="0">
              <a:lnSpc>
                <a:spcPts val="9679"/>
              </a:lnSpc>
              <a:spcBef>
                <a:spcPct val="0"/>
              </a:spcBef>
            </a:pPr>
            <a:r>
              <a:rPr lang="en-US" sz="7013" spc="-722">
                <a:solidFill>
                  <a:srgbClr val="F7AC16"/>
                </a:solidFill>
                <a:latin typeface="Bugaki Italics"/>
                <a:ea typeface="Bugaki Italics"/>
                <a:cs typeface="Bugaki Italics"/>
                <a:sym typeface="Bugaki Italics"/>
              </a:rPr>
              <a:t>EXERCÍCIO</a:t>
            </a:r>
          </a:p>
        </p:txBody>
      </p:sp>
      <p:grpSp>
        <p:nvGrpSpPr>
          <p:cNvPr name="Group 10" id="10"/>
          <p:cNvGrpSpPr/>
          <p:nvPr/>
        </p:nvGrpSpPr>
        <p:grpSpPr>
          <a:xfrm rot="0">
            <a:off x="3327594" y="3248934"/>
            <a:ext cx="11632812" cy="862205"/>
            <a:chOff x="0" y="0"/>
            <a:chExt cx="15510417" cy="1149607"/>
          </a:xfrm>
        </p:grpSpPr>
        <p:grpSp>
          <p:nvGrpSpPr>
            <p:cNvPr name="Group 11" id="11"/>
            <p:cNvGrpSpPr/>
            <p:nvPr/>
          </p:nvGrpSpPr>
          <p:grpSpPr>
            <a:xfrm rot="0">
              <a:off x="0" y="0"/>
              <a:ext cx="14776634" cy="1149607"/>
              <a:chOff x="0" y="0"/>
              <a:chExt cx="2518140" cy="195909"/>
            </a:xfrm>
          </p:grpSpPr>
          <p:sp>
            <p:nvSpPr>
              <p:cNvPr name="Freeform 12" id="12"/>
              <p:cNvSpPr/>
              <p:nvPr/>
            </p:nvSpPr>
            <p:spPr>
              <a:xfrm flipH="false" flipV="false" rot="0">
                <a:off x="0" y="0"/>
                <a:ext cx="2518140" cy="195909"/>
              </a:xfrm>
              <a:custGeom>
                <a:avLst/>
                <a:gdLst/>
                <a:ahLst/>
                <a:cxnLst/>
                <a:rect r="r" b="b" t="t" l="l"/>
                <a:pathLst>
                  <a:path h="195909" w="2518140">
                    <a:moveTo>
                      <a:pt x="35627" y="0"/>
                    </a:moveTo>
                    <a:lnTo>
                      <a:pt x="2482513" y="0"/>
                    </a:lnTo>
                    <a:cubicBezTo>
                      <a:pt x="2502189" y="0"/>
                      <a:pt x="2518140" y="15951"/>
                      <a:pt x="2518140" y="35627"/>
                    </a:cubicBezTo>
                    <a:lnTo>
                      <a:pt x="2518140" y="160281"/>
                    </a:lnTo>
                    <a:cubicBezTo>
                      <a:pt x="2518140" y="179958"/>
                      <a:pt x="2502189" y="195909"/>
                      <a:pt x="2482513" y="195909"/>
                    </a:cubicBezTo>
                    <a:lnTo>
                      <a:pt x="35627" y="195909"/>
                    </a:lnTo>
                    <a:cubicBezTo>
                      <a:pt x="15951" y="195909"/>
                      <a:pt x="0" y="179958"/>
                      <a:pt x="0" y="160281"/>
                    </a:cubicBezTo>
                    <a:lnTo>
                      <a:pt x="0" y="35627"/>
                    </a:lnTo>
                    <a:cubicBezTo>
                      <a:pt x="0" y="15951"/>
                      <a:pt x="15951" y="0"/>
                      <a:pt x="35627" y="0"/>
                    </a:cubicBezTo>
                    <a:close/>
                  </a:path>
                </a:pathLst>
              </a:custGeom>
              <a:solidFill>
                <a:srgbClr val="F9B54C"/>
              </a:solidFill>
            </p:spPr>
          </p:sp>
          <p:sp>
            <p:nvSpPr>
              <p:cNvPr name="TextBox 13" id="13"/>
              <p:cNvSpPr txBox="true"/>
              <p:nvPr/>
            </p:nvSpPr>
            <p:spPr>
              <a:xfrm>
                <a:off x="0" y="-38100"/>
                <a:ext cx="2518140" cy="234009"/>
              </a:xfrm>
              <a:prstGeom prst="rect">
                <a:avLst/>
              </a:prstGeom>
            </p:spPr>
            <p:txBody>
              <a:bodyPr anchor="ctr" rtlCol="false" tIns="52201" lIns="52201" bIns="52201" rIns="52201"/>
              <a:lstStyle/>
              <a:p>
                <a:pPr algn="r">
                  <a:lnSpc>
                    <a:spcPts val="2659"/>
                  </a:lnSpc>
                </a:pPr>
              </a:p>
            </p:txBody>
          </p:sp>
        </p:grpSp>
        <p:sp>
          <p:nvSpPr>
            <p:cNvPr name="TextBox 14" id="14"/>
            <p:cNvSpPr txBox="true"/>
            <p:nvPr/>
          </p:nvSpPr>
          <p:spPr>
            <a:xfrm rot="0">
              <a:off x="378812" y="171821"/>
              <a:ext cx="15131604" cy="653059"/>
            </a:xfrm>
            <a:prstGeom prst="rect">
              <a:avLst/>
            </a:prstGeom>
          </p:spPr>
          <p:txBody>
            <a:bodyPr anchor="t" rtlCol="false" tIns="0" lIns="0" bIns="0" rIns="0">
              <a:spAutoFit/>
            </a:bodyPr>
            <a:lstStyle/>
            <a:p>
              <a:pPr algn="l" marL="0" indent="0" lvl="0">
                <a:lnSpc>
                  <a:spcPts val="4109"/>
                </a:lnSpc>
              </a:pPr>
              <a:r>
                <a:rPr lang="en-US" sz="2935" spc="-176">
                  <a:solidFill>
                    <a:srgbClr val="160E0C"/>
                  </a:solidFill>
                  <a:latin typeface="Space Mono Bold"/>
                  <a:ea typeface="Space Mono Bold"/>
                  <a:cs typeface="Space Mono Bold"/>
                  <a:sym typeface="Space Mono Bold"/>
                </a:rPr>
                <a:t>No vetor a seguir qual seria o </a:t>
              </a:r>
              <a:r>
                <a:rPr lang="en-US" sz="2935" spc="-176" u="sng">
                  <a:solidFill>
                    <a:srgbClr val="160E0C"/>
                  </a:solidFill>
                  <a:latin typeface="Space Mono Bold"/>
                  <a:ea typeface="Space Mono Bold"/>
                  <a:cs typeface="Space Mono Bold"/>
                  <a:sym typeface="Space Mono Bold"/>
                </a:rPr>
                <a:t>índice</a:t>
              </a:r>
              <a:r>
                <a:rPr lang="en-US" sz="2935" spc="-176">
                  <a:solidFill>
                    <a:srgbClr val="160E0C"/>
                  </a:solidFill>
                  <a:latin typeface="Space Mono Bold"/>
                  <a:ea typeface="Space Mono Bold"/>
                  <a:cs typeface="Space Mono Bold"/>
                  <a:sym typeface="Space Mono Bold"/>
                </a:rPr>
                <a:t> do número 18?</a:t>
              </a:r>
            </a:p>
          </p:txBody>
        </p:sp>
      </p:grpSp>
      <p:grpSp>
        <p:nvGrpSpPr>
          <p:cNvPr name="Group 15" id="15"/>
          <p:cNvGrpSpPr/>
          <p:nvPr/>
        </p:nvGrpSpPr>
        <p:grpSpPr>
          <a:xfrm rot="0">
            <a:off x="5344052" y="5143500"/>
            <a:ext cx="7599896" cy="2758491"/>
            <a:chOff x="0" y="0"/>
            <a:chExt cx="10133195" cy="3677988"/>
          </a:xfrm>
        </p:grpSpPr>
        <p:grpSp>
          <p:nvGrpSpPr>
            <p:cNvPr name="Group 16" id="16"/>
            <p:cNvGrpSpPr/>
            <p:nvPr/>
          </p:nvGrpSpPr>
          <p:grpSpPr>
            <a:xfrm rot="0">
              <a:off x="856208" y="0"/>
              <a:ext cx="8420778" cy="3677988"/>
              <a:chOff x="0" y="0"/>
              <a:chExt cx="965234" cy="421591"/>
            </a:xfrm>
          </p:grpSpPr>
          <p:sp>
            <p:nvSpPr>
              <p:cNvPr name="Freeform 17" id="17"/>
              <p:cNvSpPr/>
              <p:nvPr/>
            </p:nvSpPr>
            <p:spPr>
              <a:xfrm flipH="false" flipV="false" rot="0">
                <a:off x="0" y="0"/>
                <a:ext cx="965234" cy="421590"/>
              </a:xfrm>
              <a:custGeom>
                <a:avLst/>
                <a:gdLst/>
                <a:ahLst/>
                <a:cxnLst/>
                <a:rect r="r" b="b" t="t" l="l"/>
                <a:pathLst>
                  <a:path h="421590" w="965234">
                    <a:moveTo>
                      <a:pt x="92946" y="0"/>
                    </a:moveTo>
                    <a:lnTo>
                      <a:pt x="872289" y="0"/>
                    </a:lnTo>
                    <a:cubicBezTo>
                      <a:pt x="896939" y="0"/>
                      <a:pt x="920581" y="9792"/>
                      <a:pt x="938011" y="27223"/>
                    </a:cubicBezTo>
                    <a:cubicBezTo>
                      <a:pt x="955442" y="44654"/>
                      <a:pt x="965234" y="68295"/>
                      <a:pt x="965234" y="92946"/>
                    </a:cubicBezTo>
                    <a:lnTo>
                      <a:pt x="965234" y="328645"/>
                    </a:lnTo>
                    <a:cubicBezTo>
                      <a:pt x="965234" y="379977"/>
                      <a:pt x="923621" y="421590"/>
                      <a:pt x="872289" y="421590"/>
                    </a:cubicBezTo>
                    <a:lnTo>
                      <a:pt x="92946" y="421590"/>
                    </a:lnTo>
                    <a:cubicBezTo>
                      <a:pt x="41613" y="421590"/>
                      <a:pt x="0" y="379977"/>
                      <a:pt x="0" y="328645"/>
                    </a:cubicBezTo>
                    <a:lnTo>
                      <a:pt x="0" y="92946"/>
                    </a:lnTo>
                    <a:cubicBezTo>
                      <a:pt x="0" y="41613"/>
                      <a:pt x="41613" y="0"/>
                      <a:pt x="92946" y="0"/>
                    </a:cubicBezTo>
                    <a:close/>
                  </a:path>
                </a:pathLst>
              </a:custGeom>
              <a:solidFill>
                <a:srgbClr val="F9B54C"/>
              </a:solidFill>
            </p:spPr>
          </p:sp>
          <p:sp>
            <p:nvSpPr>
              <p:cNvPr name="TextBox 18" id="18"/>
              <p:cNvSpPr txBox="true"/>
              <p:nvPr/>
            </p:nvSpPr>
            <p:spPr>
              <a:xfrm>
                <a:off x="0" y="-38100"/>
                <a:ext cx="965234" cy="459691"/>
              </a:xfrm>
              <a:prstGeom prst="rect">
                <a:avLst/>
              </a:prstGeom>
            </p:spPr>
            <p:txBody>
              <a:bodyPr anchor="ctr" rtlCol="false" tIns="52201" lIns="52201" bIns="52201" rIns="52201"/>
              <a:lstStyle/>
              <a:p>
                <a:pPr algn="r">
                  <a:lnSpc>
                    <a:spcPts val="2659"/>
                  </a:lnSpc>
                </a:pPr>
              </a:p>
            </p:txBody>
          </p:sp>
        </p:grpSp>
        <p:sp>
          <p:nvSpPr>
            <p:cNvPr name="TextBox 19" id="19"/>
            <p:cNvSpPr txBox="true"/>
            <p:nvPr/>
          </p:nvSpPr>
          <p:spPr>
            <a:xfrm rot="0">
              <a:off x="0" y="1307855"/>
              <a:ext cx="10133195" cy="967029"/>
            </a:xfrm>
            <a:prstGeom prst="rect">
              <a:avLst/>
            </a:prstGeom>
          </p:spPr>
          <p:txBody>
            <a:bodyPr anchor="t" rtlCol="false" tIns="0" lIns="0" bIns="0" rIns="0">
              <a:spAutoFit/>
            </a:bodyPr>
            <a:lstStyle/>
            <a:p>
              <a:pPr algn="ctr" marL="0" indent="0" lvl="0">
                <a:lnSpc>
                  <a:spcPts val="6109"/>
                </a:lnSpc>
              </a:pPr>
              <a:r>
                <a:rPr lang="en-US" sz="4364" spc="-261">
                  <a:solidFill>
                    <a:srgbClr val="160E0C"/>
                  </a:solidFill>
                  <a:latin typeface="Space Mono Bold"/>
                  <a:ea typeface="Space Mono Bold"/>
                  <a:cs typeface="Space Mono Bold"/>
                  <a:sym typeface="Space Mono Bold"/>
                </a:rPr>
                <a:t>[0,1,18,67,100]</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69D53"/>
        </a:solidFill>
      </p:bgPr>
    </p:bg>
    <p:spTree>
      <p:nvGrpSpPr>
        <p:cNvPr id="1" name=""/>
        <p:cNvGrpSpPr/>
        <p:nvPr/>
      </p:nvGrpSpPr>
      <p:grpSpPr>
        <a:xfrm>
          <a:off x="0" y="0"/>
          <a:ext cx="0" cy="0"/>
          <a:chOff x="0" y="0"/>
          <a:chExt cx="0" cy="0"/>
        </a:xfrm>
      </p:grpSpPr>
      <p:sp>
        <p:nvSpPr>
          <p:cNvPr name="TextBox 2" id="2"/>
          <p:cNvSpPr txBox="true"/>
          <p:nvPr/>
        </p:nvSpPr>
        <p:spPr>
          <a:xfrm rot="0">
            <a:off x="5689958" y="9327196"/>
            <a:ext cx="6908084" cy="478208"/>
          </a:xfrm>
          <a:prstGeom prst="rect">
            <a:avLst/>
          </a:prstGeom>
        </p:spPr>
        <p:txBody>
          <a:bodyPr anchor="t" rtlCol="false" tIns="0" lIns="0" bIns="0" rIns="0">
            <a:spAutoFit/>
          </a:bodyPr>
          <a:lstStyle/>
          <a:p>
            <a:pPr algn="ctr">
              <a:lnSpc>
                <a:spcPts val="3827"/>
              </a:lnSpc>
            </a:pPr>
            <a:r>
              <a:rPr lang="en-US" sz="3189">
                <a:solidFill>
                  <a:srgbClr val="F2EFEB"/>
                </a:solidFill>
                <a:latin typeface="Space Mono Bold"/>
                <a:ea typeface="Space Mono Bold"/>
                <a:cs typeface="Space Mono Bold"/>
                <a:sym typeface="Space Mono Bold"/>
              </a:rPr>
              <a:t>CODELAB TEEN</a:t>
            </a:r>
          </a:p>
        </p:txBody>
      </p:sp>
      <p:sp>
        <p:nvSpPr>
          <p:cNvPr name="TextBox 3" id="3"/>
          <p:cNvSpPr txBox="true"/>
          <p:nvPr/>
        </p:nvSpPr>
        <p:spPr>
          <a:xfrm rot="0">
            <a:off x="2703845" y="381000"/>
            <a:ext cx="12880309" cy="2409147"/>
          </a:xfrm>
          <a:prstGeom prst="rect">
            <a:avLst/>
          </a:prstGeom>
        </p:spPr>
        <p:txBody>
          <a:bodyPr anchor="t" rtlCol="false" tIns="0" lIns="0" bIns="0" rIns="0">
            <a:spAutoFit/>
          </a:bodyPr>
          <a:lstStyle/>
          <a:p>
            <a:pPr algn="ctr">
              <a:lnSpc>
                <a:spcPts val="17619"/>
              </a:lnSpc>
            </a:pPr>
            <a:r>
              <a:rPr lang="en-US" sz="12767" spc="-1315">
                <a:solidFill>
                  <a:srgbClr val="F2EFEB"/>
                </a:solidFill>
                <a:latin typeface="Bugaki Italics"/>
                <a:ea typeface="Bugaki Italics"/>
                <a:cs typeface="Bugaki Italics"/>
                <a:sym typeface="Bugaki Italics"/>
              </a:rPr>
              <a:t>OBRIGADO!</a:t>
            </a:r>
          </a:p>
        </p:txBody>
      </p:sp>
      <p:sp>
        <p:nvSpPr>
          <p:cNvPr name="Freeform 4" id="4"/>
          <p:cNvSpPr/>
          <p:nvPr/>
        </p:nvSpPr>
        <p:spPr>
          <a:xfrm flipH="false" flipV="false" rot="0">
            <a:off x="0" y="-82000"/>
            <a:ext cx="2397565" cy="1010011"/>
          </a:xfrm>
          <a:custGeom>
            <a:avLst/>
            <a:gdLst/>
            <a:ahLst/>
            <a:cxnLst/>
            <a:rect r="r" b="b" t="t" l="l"/>
            <a:pathLst>
              <a:path h="1010011" w="2397565">
                <a:moveTo>
                  <a:pt x="0" y="0"/>
                </a:moveTo>
                <a:lnTo>
                  <a:pt x="2397565" y="0"/>
                </a:lnTo>
                <a:lnTo>
                  <a:pt x="2397565" y="1010011"/>
                </a:lnTo>
                <a:lnTo>
                  <a:pt x="0" y="1010011"/>
                </a:lnTo>
                <a:lnTo>
                  <a:pt x="0" y="0"/>
                </a:lnTo>
                <a:close/>
              </a:path>
            </a:pathLst>
          </a:custGeom>
          <a:blipFill>
            <a:blip r:embed="rId2"/>
            <a:stretch>
              <a:fillRect l="-23511" t="-123567" r="-70535" b="-427893"/>
            </a:stretch>
          </a:blipFill>
        </p:spPr>
      </p:sp>
      <p:sp>
        <p:nvSpPr>
          <p:cNvPr name="TextBox 5" id="5"/>
          <p:cNvSpPr txBox="true"/>
          <p:nvPr/>
        </p:nvSpPr>
        <p:spPr>
          <a:xfrm rot="0">
            <a:off x="4943296" y="8343483"/>
            <a:ext cx="8401408" cy="580390"/>
          </a:xfrm>
          <a:prstGeom prst="rect">
            <a:avLst/>
          </a:prstGeom>
        </p:spPr>
        <p:txBody>
          <a:bodyPr anchor="t" rtlCol="false" tIns="0" lIns="0" bIns="0" rIns="0">
            <a:spAutoFit/>
          </a:bodyPr>
          <a:lstStyle/>
          <a:p>
            <a:pPr algn="ctr">
              <a:lnSpc>
                <a:spcPts val="4759"/>
              </a:lnSpc>
            </a:pPr>
            <a:r>
              <a:rPr lang="en-US" sz="3399">
                <a:solidFill>
                  <a:srgbClr val="F2EFEB"/>
                </a:solidFill>
                <a:latin typeface="Open Sans Extra Bold"/>
                <a:ea typeface="Open Sans Extra Bold"/>
                <a:cs typeface="Open Sans Extra Bold"/>
                <a:sym typeface="Open Sans Extra Bold"/>
              </a:rPr>
              <a:t>https://forms.gle/PtYfGy522XtcXAEg7</a:t>
            </a:r>
          </a:p>
        </p:txBody>
      </p:sp>
      <p:grpSp>
        <p:nvGrpSpPr>
          <p:cNvPr name="Group 6" id="6"/>
          <p:cNvGrpSpPr/>
          <p:nvPr/>
        </p:nvGrpSpPr>
        <p:grpSpPr>
          <a:xfrm rot="0">
            <a:off x="2601404" y="2790147"/>
            <a:ext cx="13085192" cy="920474"/>
            <a:chOff x="0" y="0"/>
            <a:chExt cx="4193376" cy="294982"/>
          </a:xfrm>
        </p:grpSpPr>
        <p:sp>
          <p:nvSpPr>
            <p:cNvPr name="Freeform 7" id="7"/>
            <p:cNvSpPr/>
            <p:nvPr/>
          </p:nvSpPr>
          <p:spPr>
            <a:xfrm flipH="false" flipV="false" rot="0">
              <a:off x="0" y="0"/>
              <a:ext cx="4193376" cy="294982"/>
            </a:xfrm>
            <a:custGeom>
              <a:avLst/>
              <a:gdLst/>
              <a:ahLst/>
              <a:cxnLst/>
              <a:rect r="r" b="b" t="t" l="l"/>
              <a:pathLst>
                <a:path h="294982" w="4193376">
                  <a:moveTo>
                    <a:pt x="37866" y="0"/>
                  </a:moveTo>
                  <a:lnTo>
                    <a:pt x="4155510" y="0"/>
                  </a:lnTo>
                  <a:cubicBezTo>
                    <a:pt x="4165553" y="0"/>
                    <a:pt x="4175184" y="3989"/>
                    <a:pt x="4182285" y="11091"/>
                  </a:cubicBezTo>
                  <a:cubicBezTo>
                    <a:pt x="4189387" y="18192"/>
                    <a:pt x="4193376" y="27823"/>
                    <a:pt x="4193376" y="37866"/>
                  </a:cubicBezTo>
                  <a:lnTo>
                    <a:pt x="4193376" y="257116"/>
                  </a:lnTo>
                  <a:cubicBezTo>
                    <a:pt x="4193376" y="267159"/>
                    <a:pt x="4189387" y="276790"/>
                    <a:pt x="4182285" y="283891"/>
                  </a:cubicBezTo>
                  <a:cubicBezTo>
                    <a:pt x="4175184" y="290992"/>
                    <a:pt x="4165553" y="294982"/>
                    <a:pt x="4155510" y="294982"/>
                  </a:cubicBezTo>
                  <a:lnTo>
                    <a:pt x="37866" y="294982"/>
                  </a:lnTo>
                  <a:cubicBezTo>
                    <a:pt x="27823" y="294982"/>
                    <a:pt x="18192" y="290992"/>
                    <a:pt x="11091" y="283891"/>
                  </a:cubicBezTo>
                  <a:cubicBezTo>
                    <a:pt x="3989" y="276790"/>
                    <a:pt x="0" y="267159"/>
                    <a:pt x="0" y="257116"/>
                  </a:cubicBezTo>
                  <a:lnTo>
                    <a:pt x="0" y="37866"/>
                  </a:lnTo>
                  <a:cubicBezTo>
                    <a:pt x="0" y="27823"/>
                    <a:pt x="3989" y="18192"/>
                    <a:pt x="11091" y="11091"/>
                  </a:cubicBezTo>
                  <a:cubicBezTo>
                    <a:pt x="18192" y="3989"/>
                    <a:pt x="27823" y="0"/>
                    <a:pt x="37866" y="0"/>
                  </a:cubicBezTo>
                  <a:close/>
                </a:path>
              </a:pathLst>
            </a:custGeom>
            <a:solidFill>
              <a:srgbClr val="F7AC16"/>
            </a:solidFill>
            <a:ln w="57150" cap="rnd">
              <a:solidFill>
                <a:srgbClr val="000000"/>
              </a:solidFill>
              <a:prstDash val="solid"/>
              <a:round/>
            </a:ln>
          </p:spPr>
        </p:sp>
        <p:sp>
          <p:nvSpPr>
            <p:cNvPr name="TextBox 8" id="8"/>
            <p:cNvSpPr txBox="true"/>
            <p:nvPr/>
          </p:nvSpPr>
          <p:spPr>
            <a:xfrm>
              <a:off x="0" y="-28575"/>
              <a:ext cx="4193376" cy="323557"/>
            </a:xfrm>
            <a:prstGeom prst="rect">
              <a:avLst/>
            </a:prstGeom>
          </p:spPr>
          <p:txBody>
            <a:bodyPr anchor="ctr" rtlCol="false" tIns="38988" lIns="38988" bIns="38988" rIns="38988"/>
            <a:lstStyle/>
            <a:p>
              <a:pPr algn="ctr" marL="0" indent="0" lvl="0">
                <a:lnSpc>
                  <a:spcPts val="2100"/>
                </a:lnSpc>
                <a:spcBef>
                  <a:spcPct val="0"/>
                </a:spcBef>
              </a:pPr>
            </a:p>
          </p:txBody>
        </p:sp>
      </p:grpSp>
      <p:sp>
        <p:nvSpPr>
          <p:cNvPr name="TextBox 9" id="9"/>
          <p:cNvSpPr txBox="true"/>
          <p:nvPr/>
        </p:nvSpPr>
        <p:spPr>
          <a:xfrm rot="0">
            <a:off x="2998037" y="2993209"/>
            <a:ext cx="12291926" cy="504825"/>
          </a:xfrm>
          <a:prstGeom prst="rect">
            <a:avLst/>
          </a:prstGeom>
        </p:spPr>
        <p:txBody>
          <a:bodyPr anchor="t" rtlCol="false" tIns="0" lIns="0" bIns="0" rIns="0">
            <a:spAutoFit/>
          </a:bodyPr>
          <a:lstStyle/>
          <a:p>
            <a:pPr algn="ctr">
              <a:lnSpc>
                <a:spcPts val="3960"/>
              </a:lnSpc>
              <a:spcBef>
                <a:spcPct val="0"/>
              </a:spcBef>
            </a:pPr>
            <a:r>
              <a:rPr lang="en-US" sz="3300" spc="-198">
                <a:solidFill>
                  <a:srgbClr val="000000"/>
                </a:solidFill>
                <a:latin typeface="Space Mono Bold"/>
                <a:ea typeface="Space Mono Bold"/>
                <a:cs typeface="Space Mono Bold"/>
                <a:sym typeface="Space Mono Bold"/>
              </a:rPr>
              <a:t>Contem para gente o que você achou da aula de hoje:</a:t>
            </a:r>
          </a:p>
        </p:txBody>
      </p:sp>
      <p:grpSp>
        <p:nvGrpSpPr>
          <p:cNvPr name="Group 10" id="10"/>
          <p:cNvGrpSpPr/>
          <p:nvPr/>
        </p:nvGrpSpPr>
        <p:grpSpPr>
          <a:xfrm rot="0">
            <a:off x="7086600" y="4002990"/>
            <a:ext cx="4114800" cy="4114800"/>
            <a:chOff x="0" y="0"/>
            <a:chExt cx="5486400" cy="5486400"/>
          </a:xfrm>
        </p:grpSpPr>
        <p:sp>
          <p:nvSpPr>
            <p:cNvPr name="Freeform 11" id="11"/>
            <p:cNvSpPr/>
            <p:nvPr/>
          </p:nvSpPr>
          <p:spPr>
            <a:xfrm flipH="false" flipV="false" rot="0">
              <a:off x="0" y="0"/>
              <a:ext cx="5486400" cy="5486400"/>
            </a:xfrm>
            <a:custGeom>
              <a:avLst/>
              <a:gdLst/>
              <a:ahLst/>
              <a:cxnLst/>
              <a:rect r="r" b="b" t="t" l="l"/>
              <a:pathLst>
                <a:path h="5486400" w="5486400">
                  <a:moveTo>
                    <a:pt x="0" y="0"/>
                  </a:moveTo>
                  <a:lnTo>
                    <a:pt x="5486400" y="0"/>
                  </a:lnTo>
                  <a:lnTo>
                    <a:pt x="5486400" y="5486400"/>
                  </a:lnTo>
                  <a:lnTo>
                    <a:pt x="0" y="5486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777FF"/>
        </a:solidFill>
      </p:bgPr>
    </p:bg>
    <p:spTree>
      <p:nvGrpSpPr>
        <p:cNvPr id="1" name=""/>
        <p:cNvGrpSpPr/>
        <p:nvPr/>
      </p:nvGrpSpPr>
      <p:grpSpPr>
        <a:xfrm>
          <a:off x="0" y="0"/>
          <a:ext cx="0" cy="0"/>
          <a:chOff x="0" y="0"/>
          <a:chExt cx="0" cy="0"/>
        </a:xfrm>
      </p:grpSpPr>
      <p:sp>
        <p:nvSpPr>
          <p:cNvPr name="Freeform 2" id="2"/>
          <p:cNvSpPr/>
          <p:nvPr/>
        </p:nvSpPr>
        <p:spPr>
          <a:xfrm flipH="false" flipV="false" rot="0">
            <a:off x="1454119" y="801405"/>
            <a:ext cx="2478375" cy="2621358"/>
          </a:xfrm>
          <a:custGeom>
            <a:avLst/>
            <a:gdLst/>
            <a:ahLst/>
            <a:cxnLst/>
            <a:rect r="r" b="b" t="t" l="l"/>
            <a:pathLst>
              <a:path h="2621358" w="2478375">
                <a:moveTo>
                  <a:pt x="0" y="0"/>
                </a:moveTo>
                <a:lnTo>
                  <a:pt x="2478376" y="0"/>
                </a:lnTo>
                <a:lnTo>
                  <a:pt x="2478376" y="2621359"/>
                </a:lnTo>
                <a:lnTo>
                  <a:pt x="0" y="26213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93307" y="790575"/>
            <a:ext cx="12718638" cy="2107845"/>
          </a:xfrm>
          <a:prstGeom prst="rect">
            <a:avLst/>
          </a:prstGeom>
        </p:spPr>
        <p:txBody>
          <a:bodyPr anchor="t" rtlCol="false" tIns="0" lIns="0" bIns="0" rIns="0">
            <a:spAutoFit/>
          </a:bodyPr>
          <a:lstStyle/>
          <a:p>
            <a:pPr algn="ctr">
              <a:lnSpc>
                <a:spcPts val="15404"/>
              </a:lnSpc>
            </a:pPr>
            <a:r>
              <a:rPr lang="en-US" sz="11162" spc="-1149">
                <a:solidFill>
                  <a:srgbClr val="F2EFEB"/>
                </a:solidFill>
                <a:latin typeface="Bugaki Italics"/>
                <a:ea typeface="Bugaki Italics"/>
                <a:cs typeface="Bugaki Italics"/>
                <a:sym typeface="Bugaki Italics"/>
              </a:rPr>
              <a:t>BEM - VINDOS!</a:t>
            </a:r>
          </a:p>
        </p:txBody>
      </p:sp>
      <p:grpSp>
        <p:nvGrpSpPr>
          <p:cNvPr name="Group 4" id="4"/>
          <p:cNvGrpSpPr/>
          <p:nvPr/>
        </p:nvGrpSpPr>
        <p:grpSpPr>
          <a:xfrm rot="0">
            <a:off x="15671632" y="129970"/>
            <a:ext cx="2375722" cy="898730"/>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true" flipV="false" rot="0">
            <a:off x="14287049" y="801405"/>
            <a:ext cx="2478375" cy="2621358"/>
          </a:xfrm>
          <a:custGeom>
            <a:avLst/>
            <a:gdLst/>
            <a:ahLst/>
            <a:cxnLst/>
            <a:rect r="r" b="b" t="t" l="l"/>
            <a:pathLst>
              <a:path h="2621358" w="2478375">
                <a:moveTo>
                  <a:pt x="2478375" y="0"/>
                </a:moveTo>
                <a:lnTo>
                  <a:pt x="0" y="0"/>
                </a:lnTo>
                <a:lnTo>
                  <a:pt x="0" y="2621359"/>
                </a:lnTo>
                <a:lnTo>
                  <a:pt x="2478375" y="2621359"/>
                </a:lnTo>
                <a:lnTo>
                  <a:pt x="24783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38225" y="3611958"/>
            <a:ext cx="16230600" cy="5646342"/>
            <a:chOff x="0" y="0"/>
            <a:chExt cx="4274726" cy="1487102"/>
          </a:xfrm>
        </p:grpSpPr>
        <p:sp>
          <p:nvSpPr>
            <p:cNvPr name="Freeform 9" id="9"/>
            <p:cNvSpPr/>
            <p:nvPr/>
          </p:nvSpPr>
          <p:spPr>
            <a:xfrm flipH="false" flipV="false" rot="0">
              <a:off x="0" y="0"/>
              <a:ext cx="4274726" cy="1487102"/>
            </a:xfrm>
            <a:custGeom>
              <a:avLst/>
              <a:gdLst/>
              <a:ahLst/>
              <a:cxnLst/>
              <a:rect r="r" b="b" t="t" l="l"/>
              <a:pathLst>
                <a:path h="1487102" w="4274726">
                  <a:moveTo>
                    <a:pt x="12402" y="0"/>
                  </a:moveTo>
                  <a:lnTo>
                    <a:pt x="4262324" y="0"/>
                  </a:lnTo>
                  <a:cubicBezTo>
                    <a:pt x="4269174" y="0"/>
                    <a:pt x="4274726" y="5553"/>
                    <a:pt x="4274726" y="12402"/>
                  </a:cubicBezTo>
                  <a:lnTo>
                    <a:pt x="4274726" y="1474700"/>
                  </a:lnTo>
                  <a:cubicBezTo>
                    <a:pt x="4274726" y="1477990"/>
                    <a:pt x="4273419" y="1481144"/>
                    <a:pt x="4271094" y="1483470"/>
                  </a:cubicBezTo>
                  <a:cubicBezTo>
                    <a:pt x="4268768" y="1485796"/>
                    <a:pt x="4265613" y="1487102"/>
                    <a:pt x="4262324" y="1487102"/>
                  </a:cubicBezTo>
                  <a:lnTo>
                    <a:pt x="12402" y="1487102"/>
                  </a:lnTo>
                  <a:cubicBezTo>
                    <a:pt x="5553" y="1487102"/>
                    <a:pt x="0" y="1481550"/>
                    <a:pt x="0" y="1474700"/>
                  </a:cubicBezTo>
                  <a:lnTo>
                    <a:pt x="0" y="12402"/>
                  </a:lnTo>
                  <a:cubicBezTo>
                    <a:pt x="0" y="9113"/>
                    <a:pt x="1307" y="5958"/>
                    <a:pt x="3632" y="3632"/>
                  </a:cubicBezTo>
                  <a:cubicBezTo>
                    <a:pt x="5958" y="1307"/>
                    <a:pt x="9113" y="0"/>
                    <a:pt x="12402" y="0"/>
                  </a:cubicBezTo>
                  <a:close/>
                </a:path>
              </a:pathLst>
            </a:custGeom>
            <a:solidFill>
              <a:srgbClr val="FFFFFF"/>
            </a:solidFill>
            <a:ln w="57150" cap="rnd">
              <a:solidFill>
                <a:srgbClr val="000000"/>
              </a:solidFill>
              <a:prstDash val="solid"/>
              <a:round/>
            </a:ln>
          </p:spPr>
        </p:sp>
        <p:sp>
          <p:nvSpPr>
            <p:cNvPr name="TextBox 10" id="10"/>
            <p:cNvSpPr txBox="true"/>
            <p:nvPr/>
          </p:nvSpPr>
          <p:spPr>
            <a:xfrm>
              <a:off x="0" y="-38100"/>
              <a:ext cx="4274726" cy="152520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5962650" y="3214038"/>
            <a:ext cx="6362700" cy="1053162"/>
            <a:chOff x="0" y="0"/>
            <a:chExt cx="1675773" cy="277376"/>
          </a:xfrm>
        </p:grpSpPr>
        <p:sp>
          <p:nvSpPr>
            <p:cNvPr name="Freeform 12" id="12"/>
            <p:cNvSpPr/>
            <p:nvPr/>
          </p:nvSpPr>
          <p:spPr>
            <a:xfrm flipH="false" flipV="false" rot="0">
              <a:off x="0" y="0"/>
              <a:ext cx="1675773" cy="277376"/>
            </a:xfrm>
            <a:custGeom>
              <a:avLst/>
              <a:gdLst/>
              <a:ahLst/>
              <a:cxnLst/>
              <a:rect r="r" b="b" t="t" l="l"/>
              <a:pathLst>
                <a:path h="277376" w="1675773">
                  <a:moveTo>
                    <a:pt x="121677" y="0"/>
                  </a:moveTo>
                  <a:lnTo>
                    <a:pt x="1554096" y="0"/>
                  </a:lnTo>
                  <a:cubicBezTo>
                    <a:pt x="1586367" y="0"/>
                    <a:pt x="1617316" y="12819"/>
                    <a:pt x="1640135" y="35638"/>
                  </a:cubicBezTo>
                  <a:cubicBezTo>
                    <a:pt x="1662954" y="58457"/>
                    <a:pt x="1675773" y="89406"/>
                    <a:pt x="1675773" y="121677"/>
                  </a:cubicBezTo>
                  <a:lnTo>
                    <a:pt x="1675773" y="155699"/>
                  </a:lnTo>
                  <a:cubicBezTo>
                    <a:pt x="1675773" y="187970"/>
                    <a:pt x="1662954" y="218919"/>
                    <a:pt x="1640135" y="241738"/>
                  </a:cubicBezTo>
                  <a:cubicBezTo>
                    <a:pt x="1617316" y="264556"/>
                    <a:pt x="1586367" y="277376"/>
                    <a:pt x="1554096" y="277376"/>
                  </a:cubicBezTo>
                  <a:lnTo>
                    <a:pt x="121677" y="277376"/>
                  </a:lnTo>
                  <a:cubicBezTo>
                    <a:pt x="89406" y="277376"/>
                    <a:pt x="58457" y="264556"/>
                    <a:pt x="35638" y="241738"/>
                  </a:cubicBezTo>
                  <a:cubicBezTo>
                    <a:pt x="12819" y="218919"/>
                    <a:pt x="0" y="187970"/>
                    <a:pt x="0" y="155699"/>
                  </a:cubicBezTo>
                  <a:lnTo>
                    <a:pt x="0" y="121677"/>
                  </a:lnTo>
                  <a:cubicBezTo>
                    <a:pt x="0" y="89406"/>
                    <a:pt x="12819" y="58457"/>
                    <a:pt x="35638" y="35638"/>
                  </a:cubicBezTo>
                  <a:cubicBezTo>
                    <a:pt x="58457" y="12819"/>
                    <a:pt x="89406" y="0"/>
                    <a:pt x="121677" y="0"/>
                  </a:cubicBezTo>
                  <a:close/>
                </a:path>
              </a:pathLst>
            </a:custGeom>
            <a:solidFill>
              <a:srgbClr val="169D53"/>
            </a:solidFill>
            <a:ln w="57150" cap="rnd">
              <a:solidFill>
                <a:srgbClr val="000000"/>
              </a:solidFill>
              <a:prstDash val="solid"/>
              <a:round/>
            </a:ln>
          </p:spPr>
        </p:sp>
        <p:sp>
          <p:nvSpPr>
            <p:cNvPr name="TextBox 13" id="13"/>
            <p:cNvSpPr txBox="true"/>
            <p:nvPr/>
          </p:nvSpPr>
          <p:spPr>
            <a:xfrm>
              <a:off x="0" y="-38100"/>
              <a:ext cx="1675773" cy="315476"/>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901950" y="5806479"/>
            <a:ext cx="13624287" cy="628650"/>
          </a:xfrm>
          <a:prstGeom prst="rect">
            <a:avLst/>
          </a:prstGeom>
        </p:spPr>
        <p:txBody>
          <a:bodyPr anchor="t" rtlCol="false" tIns="0" lIns="0" bIns="0" rIns="0">
            <a:spAutoFit/>
          </a:bodyPr>
          <a:lstStyle/>
          <a:p>
            <a:pPr algn="l">
              <a:lnSpc>
                <a:spcPts val="5056"/>
              </a:lnSpc>
              <a:spcBef>
                <a:spcPct val="0"/>
              </a:spcBef>
            </a:pPr>
            <a:r>
              <a:rPr lang="en-US" sz="4213" spc="-252">
                <a:solidFill>
                  <a:srgbClr val="160E0C"/>
                </a:solidFill>
                <a:latin typeface="Space Mono Bold"/>
                <a:ea typeface="Space Mono Bold"/>
                <a:cs typeface="Space Mono Bold"/>
                <a:sym typeface="Space Mono Bold"/>
              </a:rPr>
              <a:t>Hoje vamos começar a aprender sobre as listas.</a:t>
            </a:r>
          </a:p>
        </p:txBody>
      </p:sp>
      <p:sp>
        <p:nvSpPr>
          <p:cNvPr name="Freeform 15" id="15"/>
          <p:cNvSpPr/>
          <p:nvPr/>
        </p:nvSpPr>
        <p:spPr>
          <a:xfrm flipH="false" flipV="false" rot="0">
            <a:off x="15526237" y="36715"/>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4"/>
            <a:stretch>
              <a:fillRect l="-23511" t="-123567" r="-70535" b="-427893"/>
            </a:stretch>
          </a:blipFill>
        </p:spPr>
      </p:sp>
      <p:sp>
        <p:nvSpPr>
          <p:cNvPr name="TextBox 16" id="16"/>
          <p:cNvSpPr txBox="true"/>
          <p:nvPr/>
        </p:nvSpPr>
        <p:spPr>
          <a:xfrm rot="0">
            <a:off x="6411860" y="3432289"/>
            <a:ext cx="5464280" cy="626186"/>
          </a:xfrm>
          <a:prstGeom prst="rect">
            <a:avLst/>
          </a:prstGeom>
        </p:spPr>
        <p:txBody>
          <a:bodyPr anchor="t" rtlCol="false" tIns="0" lIns="0" bIns="0" rIns="0">
            <a:spAutoFit/>
          </a:bodyPr>
          <a:lstStyle/>
          <a:p>
            <a:pPr algn="ctr">
              <a:lnSpc>
                <a:spcPts val="5056"/>
              </a:lnSpc>
            </a:pPr>
            <a:r>
              <a:rPr lang="en-US" sz="4213" spc="-252">
                <a:solidFill>
                  <a:srgbClr val="F2EFEB"/>
                </a:solidFill>
                <a:latin typeface="Space Mono Bold"/>
                <a:ea typeface="Space Mono Bold"/>
                <a:cs typeface="Space Mono Bold"/>
                <a:sym typeface="Space Mono Bold"/>
              </a:rPr>
              <a:t>AGENDA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777FF"/>
        </a:solidFill>
      </p:bgPr>
    </p:bg>
    <p:spTree>
      <p:nvGrpSpPr>
        <p:cNvPr id="1" name=""/>
        <p:cNvGrpSpPr/>
        <p:nvPr/>
      </p:nvGrpSpPr>
      <p:grpSpPr>
        <a:xfrm>
          <a:off x="0" y="0"/>
          <a:ext cx="0" cy="0"/>
          <a:chOff x="0" y="0"/>
          <a:chExt cx="0" cy="0"/>
        </a:xfrm>
      </p:grpSpPr>
      <p:sp>
        <p:nvSpPr>
          <p:cNvPr name="TextBox 2" id="2"/>
          <p:cNvSpPr txBox="true"/>
          <p:nvPr/>
        </p:nvSpPr>
        <p:spPr>
          <a:xfrm rot="0">
            <a:off x="2693307" y="790575"/>
            <a:ext cx="12718638" cy="2107845"/>
          </a:xfrm>
          <a:prstGeom prst="rect">
            <a:avLst/>
          </a:prstGeom>
        </p:spPr>
        <p:txBody>
          <a:bodyPr anchor="t" rtlCol="false" tIns="0" lIns="0" bIns="0" rIns="0">
            <a:spAutoFit/>
          </a:bodyPr>
          <a:lstStyle/>
          <a:p>
            <a:pPr algn="ctr">
              <a:lnSpc>
                <a:spcPts val="15404"/>
              </a:lnSpc>
            </a:pPr>
            <a:r>
              <a:rPr lang="en-US" sz="11162" spc="-1149">
                <a:solidFill>
                  <a:srgbClr val="F2EFEB"/>
                </a:solidFill>
                <a:latin typeface="Bugaki Italics"/>
                <a:ea typeface="Bugaki Italics"/>
                <a:cs typeface="Bugaki Italics"/>
                <a:sym typeface="Bugaki Italics"/>
              </a:rPr>
              <a:t>MINI-REVISÃO</a:t>
            </a:r>
          </a:p>
        </p:txBody>
      </p:sp>
      <p:sp>
        <p:nvSpPr>
          <p:cNvPr name="Freeform 3" id="3"/>
          <p:cNvSpPr/>
          <p:nvPr/>
        </p:nvSpPr>
        <p:spPr>
          <a:xfrm flipH="false" flipV="false" rot="0">
            <a:off x="1454119" y="801405"/>
            <a:ext cx="2478375" cy="2621358"/>
          </a:xfrm>
          <a:custGeom>
            <a:avLst/>
            <a:gdLst/>
            <a:ahLst/>
            <a:cxnLst/>
            <a:rect r="r" b="b" t="t" l="l"/>
            <a:pathLst>
              <a:path h="2621358" w="2478375">
                <a:moveTo>
                  <a:pt x="0" y="0"/>
                </a:moveTo>
                <a:lnTo>
                  <a:pt x="2478376" y="0"/>
                </a:lnTo>
                <a:lnTo>
                  <a:pt x="2478376" y="2621359"/>
                </a:lnTo>
                <a:lnTo>
                  <a:pt x="0" y="26213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4287049" y="801405"/>
            <a:ext cx="2478375" cy="2621358"/>
          </a:xfrm>
          <a:custGeom>
            <a:avLst/>
            <a:gdLst/>
            <a:ahLst/>
            <a:cxnLst/>
            <a:rect r="r" b="b" t="t" l="l"/>
            <a:pathLst>
              <a:path h="2621358" w="2478375">
                <a:moveTo>
                  <a:pt x="2478375" y="0"/>
                </a:moveTo>
                <a:lnTo>
                  <a:pt x="0" y="0"/>
                </a:lnTo>
                <a:lnTo>
                  <a:pt x="0" y="2621359"/>
                </a:lnTo>
                <a:lnTo>
                  <a:pt x="2478375" y="2621359"/>
                </a:lnTo>
                <a:lnTo>
                  <a:pt x="24783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38225" y="3611958"/>
            <a:ext cx="16230600" cy="5646342"/>
            <a:chOff x="0" y="0"/>
            <a:chExt cx="4274726" cy="1487102"/>
          </a:xfrm>
        </p:grpSpPr>
        <p:sp>
          <p:nvSpPr>
            <p:cNvPr name="Freeform 6" id="6"/>
            <p:cNvSpPr/>
            <p:nvPr/>
          </p:nvSpPr>
          <p:spPr>
            <a:xfrm flipH="false" flipV="false" rot="0">
              <a:off x="0" y="0"/>
              <a:ext cx="4274726" cy="1487102"/>
            </a:xfrm>
            <a:custGeom>
              <a:avLst/>
              <a:gdLst/>
              <a:ahLst/>
              <a:cxnLst/>
              <a:rect r="r" b="b" t="t" l="l"/>
              <a:pathLst>
                <a:path h="1487102" w="4274726">
                  <a:moveTo>
                    <a:pt x="12402" y="0"/>
                  </a:moveTo>
                  <a:lnTo>
                    <a:pt x="4262324" y="0"/>
                  </a:lnTo>
                  <a:cubicBezTo>
                    <a:pt x="4269174" y="0"/>
                    <a:pt x="4274726" y="5553"/>
                    <a:pt x="4274726" y="12402"/>
                  </a:cubicBezTo>
                  <a:lnTo>
                    <a:pt x="4274726" y="1474700"/>
                  </a:lnTo>
                  <a:cubicBezTo>
                    <a:pt x="4274726" y="1477990"/>
                    <a:pt x="4273419" y="1481144"/>
                    <a:pt x="4271094" y="1483470"/>
                  </a:cubicBezTo>
                  <a:cubicBezTo>
                    <a:pt x="4268768" y="1485796"/>
                    <a:pt x="4265613" y="1487102"/>
                    <a:pt x="4262324" y="1487102"/>
                  </a:cubicBezTo>
                  <a:lnTo>
                    <a:pt x="12402" y="1487102"/>
                  </a:lnTo>
                  <a:cubicBezTo>
                    <a:pt x="5553" y="1487102"/>
                    <a:pt x="0" y="1481550"/>
                    <a:pt x="0" y="1474700"/>
                  </a:cubicBezTo>
                  <a:lnTo>
                    <a:pt x="0" y="12402"/>
                  </a:lnTo>
                  <a:cubicBezTo>
                    <a:pt x="0" y="9113"/>
                    <a:pt x="1307" y="5958"/>
                    <a:pt x="3632" y="3632"/>
                  </a:cubicBezTo>
                  <a:cubicBezTo>
                    <a:pt x="5958" y="1307"/>
                    <a:pt x="9113" y="0"/>
                    <a:pt x="12402" y="0"/>
                  </a:cubicBezTo>
                  <a:close/>
                </a:path>
              </a:pathLst>
            </a:custGeom>
            <a:solidFill>
              <a:srgbClr val="FFFFFF"/>
            </a:solidFill>
            <a:ln w="57150" cap="rnd">
              <a:solidFill>
                <a:srgbClr val="000000"/>
              </a:solidFill>
              <a:prstDash val="solid"/>
              <a:round/>
            </a:ln>
          </p:spPr>
        </p:sp>
        <p:sp>
          <p:nvSpPr>
            <p:cNvPr name="TextBox 7" id="7"/>
            <p:cNvSpPr txBox="true"/>
            <p:nvPr/>
          </p:nvSpPr>
          <p:spPr>
            <a:xfrm>
              <a:off x="0" y="-38100"/>
              <a:ext cx="4274726" cy="152520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5962650" y="3214038"/>
            <a:ext cx="6362700" cy="1105952"/>
            <a:chOff x="0" y="0"/>
            <a:chExt cx="1675773" cy="291280"/>
          </a:xfrm>
        </p:grpSpPr>
        <p:sp>
          <p:nvSpPr>
            <p:cNvPr name="Freeform 9" id="9"/>
            <p:cNvSpPr/>
            <p:nvPr/>
          </p:nvSpPr>
          <p:spPr>
            <a:xfrm flipH="false" flipV="false" rot="0">
              <a:off x="0" y="0"/>
              <a:ext cx="1675773" cy="291280"/>
            </a:xfrm>
            <a:custGeom>
              <a:avLst/>
              <a:gdLst/>
              <a:ahLst/>
              <a:cxnLst/>
              <a:rect r="r" b="b" t="t" l="l"/>
              <a:pathLst>
                <a:path h="291280" w="1675773">
                  <a:moveTo>
                    <a:pt x="121677" y="0"/>
                  </a:moveTo>
                  <a:lnTo>
                    <a:pt x="1554096" y="0"/>
                  </a:lnTo>
                  <a:cubicBezTo>
                    <a:pt x="1586367" y="0"/>
                    <a:pt x="1617316" y="12819"/>
                    <a:pt x="1640135" y="35638"/>
                  </a:cubicBezTo>
                  <a:cubicBezTo>
                    <a:pt x="1662954" y="58457"/>
                    <a:pt x="1675773" y="89406"/>
                    <a:pt x="1675773" y="121677"/>
                  </a:cubicBezTo>
                  <a:lnTo>
                    <a:pt x="1675773" y="169603"/>
                  </a:lnTo>
                  <a:cubicBezTo>
                    <a:pt x="1675773" y="201874"/>
                    <a:pt x="1662954" y="232822"/>
                    <a:pt x="1640135" y="255641"/>
                  </a:cubicBezTo>
                  <a:cubicBezTo>
                    <a:pt x="1617316" y="278460"/>
                    <a:pt x="1586367" y="291280"/>
                    <a:pt x="1554096" y="291280"/>
                  </a:cubicBezTo>
                  <a:lnTo>
                    <a:pt x="121677" y="291280"/>
                  </a:lnTo>
                  <a:cubicBezTo>
                    <a:pt x="89406" y="291280"/>
                    <a:pt x="58457" y="278460"/>
                    <a:pt x="35638" y="255641"/>
                  </a:cubicBezTo>
                  <a:cubicBezTo>
                    <a:pt x="12819" y="232822"/>
                    <a:pt x="0" y="201874"/>
                    <a:pt x="0" y="169603"/>
                  </a:cubicBezTo>
                  <a:lnTo>
                    <a:pt x="0" y="121677"/>
                  </a:lnTo>
                  <a:cubicBezTo>
                    <a:pt x="0" y="89406"/>
                    <a:pt x="12819" y="58457"/>
                    <a:pt x="35638" y="35638"/>
                  </a:cubicBezTo>
                  <a:cubicBezTo>
                    <a:pt x="58457" y="12819"/>
                    <a:pt x="89406" y="0"/>
                    <a:pt x="121677" y="0"/>
                  </a:cubicBezTo>
                  <a:close/>
                </a:path>
              </a:pathLst>
            </a:custGeom>
            <a:solidFill>
              <a:srgbClr val="169D53"/>
            </a:solidFill>
            <a:ln w="57150" cap="rnd">
              <a:solidFill>
                <a:srgbClr val="000000"/>
              </a:solidFill>
              <a:prstDash val="solid"/>
              <a:round/>
            </a:ln>
          </p:spPr>
        </p:sp>
        <p:sp>
          <p:nvSpPr>
            <p:cNvPr name="TextBox 10" id="10"/>
            <p:cNvSpPr txBox="true"/>
            <p:nvPr/>
          </p:nvSpPr>
          <p:spPr>
            <a:xfrm>
              <a:off x="0" y="-85725"/>
              <a:ext cx="1675773" cy="377005"/>
            </a:xfrm>
            <a:prstGeom prst="rect">
              <a:avLst/>
            </a:prstGeom>
          </p:spPr>
          <p:txBody>
            <a:bodyPr anchor="ctr" rtlCol="false" tIns="50800" lIns="50800" bIns="50800" rIns="50800"/>
            <a:lstStyle/>
            <a:p>
              <a:pPr algn="ctr">
                <a:lnSpc>
                  <a:spcPts val="6019"/>
                </a:lnSpc>
              </a:pPr>
              <a:r>
                <a:rPr lang="en-US" sz="4299">
                  <a:solidFill>
                    <a:srgbClr val="FFFFFF"/>
                  </a:solidFill>
                  <a:latin typeface="Space Mono Bold"/>
                  <a:ea typeface="Space Mono Bold"/>
                  <a:cs typeface="Space Mono Bold"/>
                  <a:sym typeface="Space Mono Bold"/>
                </a:rPr>
                <a:t>MODELOS</a:t>
              </a:r>
            </a:p>
          </p:txBody>
        </p:sp>
      </p:grpSp>
      <p:sp>
        <p:nvSpPr>
          <p:cNvPr name="Freeform 11" id="11"/>
          <p:cNvSpPr/>
          <p:nvPr/>
        </p:nvSpPr>
        <p:spPr>
          <a:xfrm flipH="false" flipV="false" rot="0">
            <a:off x="2358321" y="4319990"/>
            <a:ext cx="8551150" cy="4463026"/>
          </a:xfrm>
          <a:custGeom>
            <a:avLst/>
            <a:gdLst/>
            <a:ahLst/>
            <a:cxnLst/>
            <a:rect r="r" b="b" t="t" l="l"/>
            <a:pathLst>
              <a:path h="4463026" w="8551150">
                <a:moveTo>
                  <a:pt x="0" y="0"/>
                </a:moveTo>
                <a:lnTo>
                  <a:pt x="8551150" y="0"/>
                </a:lnTo>
                <a:lnTo>
                  <a:pt x="8551150" y="4463026"/>
                </a:lnTo>
                <a:lnTo>
                  <a:pt x="0" y="4463026"/>
                </a:lnTo>
                <a:lnTo>
                  <a:pt x="0" y="0"/>
                </a:lnTo>
                <a:close/>
              </a:path>
            </a:pathLst>
          </a:custGeom>
          <a:blipFill>
            <a:blip r:embed="rId4"/>
            <a:stretch>
              <a:fillRect l="0" t="-45799" r="0" b="-45799"/>
            </a:stretch>
          </a:blipFill>
        </p:spPr>
      </p:sp>
      <p:grpSp>
        <p:nvGrpSpPr>
          <p:cNvPr name="Group 12" id="12"/>
          <p:cNvGrpSpPr/>
          <p:nvPr/>
        </p:nvGrpSpPr>
        <p:grpSpPr>
          <a:xfrm rot="0">
            <a:off x="15671632" y="129970"/>
            <a:ext cx="2375722" cy="898730"/>
            <a:chOff x="0" y="0"/>
            <a:chExt cx="812800" cy="307480"/>
          </a:xfrm>
        </p:grpSpPr>
        <p:sp>
          <p:nvSpPr>
            <p:cNvPr name="Freeform 13" id="13"/>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14" id="14"/>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5526237" y="36715"/>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5"/>
            <a:stretch>
              <a:fillRect l="-23511" t="-123567" r="-70535" b="-427893"/>
            </a:stretch>
          </a:blipFill>
        </p:spPr>
      </p:sp>
      <p:sp>
        <p:nvSpPr>
          <p:cNvPr name="Freeform 16" id="16"/>
          <p:cNvSpPr/>
          <p:nvPr/>
        </p:nvSpPr>
        <p:spPr>
          <a:xfrm flipH="false" flipV="false" rot="0">
            <a:off x="10786078" y="4392604"/>
            <a:ext cx="5608759" cy="1692967"/>
          </a:xfrm>
          <a:custGeom>
            <a:avLst/>
            <a:gdLst/>
            <a:ahLst/>
            <a:cxnLst/>
            <a:rect r="r" b="b" t="t" l="l"/>
            <a:pathLst>
              <a:path h="1692967" w="5608759">
                <a:moveTo>
                  <a:pt x="0" y="0"/>
                </a:moveTo>
                <a:lnTo>
                  <a:pt x="5608759" y="0"/>
                </a:lnTo>
                <a:lnTo>
                  <a:pt x="5608759" y="1692967"/>
                </a:lnTo>
                <a:lnTo>
                  <a:pt x="0" y="1692967"/>
                </a:lnTo>
                <a:lnTo>
                  <a:pt x="0" y="0"/>
                </a:lnTo>
                <a:close/>
              </a:path>
            </a:pathLst>
          </a:custGeom>
          <a:blipFill>
            <a:blip r:embed="rId6"/>
            <a:stretch>
              <a:fillRect l="0" t="-123298" r="0" b="-107999"/>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1312482" y="2397794"/>
            <a:ext cx="15594636" cy="2329493"/>
            <a:chOff x="0" y="0"/>
            <a:chExt cx="4130457" cy="616999"/>
          </a:xfrm>
        </p:grpSpPr>
        <p:sp>
          <p:nvSpPr>
            <p:cNvPr name="Freeform 10" id="10"/>
            <p:cNvSpPr/>
            <p:nvPr/>
          </p:nvSpPr>
          <p:spPr>
            <a:xfrm flipH="false" flipV="false" rot="0">
              <a:off x="0" y="0"/>
              <a:ext cx="4130457" cy="616999"/>
            </a:xfrm>
            <a:custGeom>
              <a:avLst/>
              <a:gdLst/>
              <a:ahLst/>
              <a:cxnLst/>
              <a:rect r="r" b="b" t="t" l="l"/>
              <a:pathLst>
                <a:path h="616999" w="4130457">
                  <a:moveTo>
                    <a:pt x="31773" y="0"/>
                  </a:moveTo>
                  <a:lnTo>
                    <a:pt x="4098685" y="0"/>
                  </a:lnTo>
                  <a:cubicBezTo>
                    <a:pt x="4116232" y="0"/>
                    <a:pt x="4130457" y="14225"/>
                    <a:pt x="4130457" y="31773"/>
                  </a:cubicBezTo>
                  <a:lnTo>
                    <a:pt x="4130457" y="585226"/>
                  </a:lnTo>
                  <a:cubicBezTo>
                    <a:pt x="4130457" y="602774"/>
                    <a:pt x="4116232" y="616999"/>
                    <a:pt x="4098685" y="616999"/>
                  </a:cubicBezTo>
                  <a:lnTo>
                    <a:pt x="31773" y="616999"/>
                  </a:lnTo>
                  <a:cubicBezTo>
                    <a:pt x="14225" y="616999"/>
                    <a:pt x="0" y="602774"/>
                    <a:pt x="0" y="585226"/>
                  </a:cubicBezTo>
                  <a:lnTo>
                    <a:pt x="0" y="31773"/>
                  </a:lnTo>
                  <a:cubicBezTo>
                    <a:pt x="0" y="14225"/>
                    <a:pt x="14225" y="0"/>
                    <a:pt x="31773"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130457" cy="645574"/>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TextBox 12" id="12"/>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3" id="13"/>
          <p:cNvSpPr txBox="true"/>
          <p:nvPr/>
        </p:nvSpPr>
        <p:spPr>
          <a:xfrm rot="0">
            <a:off x="1695372" y="2643074"/>
            <a:ext cx="14897255" cy="1894168"/>
          </a:xfrm>
          <a:prstGeom prst="rect">
            <a:avLst/>
          </a:prstGeom>
        </p:spPr>
        <p:txBody>
          <a:bodyPr anchor="t" rtlCol="false" tIns="0" lIns="0" bIns="0" rIns="0">
            <a:spAutoFit/>
          </a:bodyPr>
          <a:lstStyle/>
          <a:p>
            <a:pPr algn="just">
              <a:lnSpc>
                <a:spcPts val="3728"/>
              </a:lnSpc>
              <a:spcBef>
                <a:spcPct val="0"/>
              </a:spcBef>
            </a:pPr>
            <a:r>
              <a:rPr lang="en-US" sz="3107" spc="-186">
                <a:solidFill>
                  <a:srgbClr val="160E0C"/>
                </a:solidFill>
                <a:latin typeface="Space Mono Bold"/>
                <a:ea typeface="Space Mono Bold"/>
                <a:cs typeface="Space Mono Bold"/>
                <a:sym typeface="Space Mono Bold"/>
              </a:rPr>
              <a:t>As listas funcionam de forma muito semelhante aos vetores. Com as listas podemos armazenar diversos dados em uma única variável, assim como visto nas aulas anteriores. Porém, há algumas diferenças que serão mostradas a seguir.</a:t>
            </a:r>
          </a:p>
        </p:txBody>
      </p:sp>
      <p:sp>
        <p:nvSpPr>
          <p:cNvPr name="Freeform 14" id="14"/>
          <p:cNvSpPr/>
          <p:nvPr/>
        </p:nvSpPr>
        <p:spPr>
          <a:xfrm flipH="false" flipV="false" rot="0">
            <a:off x="2393703" y="5143500"/>
            <a:ext cx="1545889" cy="1064346"/>
          </a:xfrm>
          <a:custGeom>
            <a:avLst/>
            <a:gdLst/>
            <a:ahLst/>
            <a:cxnLst/>
            <a:rect r="r" b="b" t="t" l="l"/>
            <a:pathLst>
              <a:path h="1064346" w="1545889">
                <a:moveTo>
                  <a:pt x="0" y="0"/>
                </a:moveTo>
                <a:lnTo>
                  <a:pt x="1545889" y="0"/>
                </a:lnTo>
                <a:lnTo>
                  <a:pt x="1545889" y="1064346"/>
                </a:lnTo>
                <a:lnTo>
                  <a:pt x="0" y="1064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939592" y="5143500"/>
            <a:ext cx="1545889" cy="1064346"/>
          </a:xfrm>
          <a:custGeom>
            <a:avLst/>
            <a:gdLst/>
            <a:ahLst/>
            <a:cxnLst/>
            <a:rect r="r" b="b" t="t" l="l"/>
            <a:pathLst>
              <a:path h="1064346" w="1545889">
                <a:moveTo>
                  <a:pt x="0" y="0"/>
                </a:moveTo>
                <a:lnTo>
                  <a:pt x="1545889" y="0"/>
                </a:lnTo>
                <a:lnTo>
                  <a:pt x="1545889" y="1064346"/>
                </a:lnTo>
                <a:lnTo>
                  <a:pt x="0" y="1064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5485481" y="6207846"/>
            <a:ext cx="1545889" cy="1064346"/>
          </a:xfrm>
          <a:custGeom>
            <a:avLst/>
            <a:gdLst/>
            <a:ahLst/>
            <a:cxnLst/>
            <a:rect r="r" b="b" t="t" l="l"/>
            <a:pathLst>
              <a:path h="1064346" w="1545889">
                <a:moveTo>
                  <a:pt x="0" y="0"/>
                </a:moveTo>
                <a:lnTo>
                  <a:pt x="1545889" y="0"/>
                </a:lnTo>
                <a:lnTo>
                  <a:pt x="1545889" y="1064345"/>
                </a:lnTo>
                <a:lnTo>
                  <a:pt x="0" y="10643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939592" y="6207846"/>
            <a:ext cx="1545889" cy="1064346"/>
          </a:xfrm>
          <a:custGeom>
            <a:avLst/>
            <a:gdLst/>
            <a:ahLst/>
            <a:cxnLst/>
            <a:rect r="r" b="b" t="t" l="l"/>
            <a:pathLst>
              <a:path h="1064346" w="1545889">
                <a:moveTo>
                  <a:pt x="0" y="0"/>
                </a:moveTo>
                <a:lnTo>
                  <a:pt x="1545889" y="0"/>
                </a:lnTo>
                <a:lnTo>
                  <a:pt x="1545889" y="1064345"/>
                </a:lnTo>
                <a:lnTo>
                  <a:pt x="0" y="10643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2393703" y="6140201"/>
            <a:ext cx="1545889" cy="1064346"/>
          </a:xfrm>
          <a:custGeom>
            <a:avLst/>
            <a:gdLst/>
            <a:ahLst/>
            <a:cxnLst/>
            <a:rect r="r" b="b" t="t" l="l"/>
            <a:pathLst>
              <a:path h="1064346" w="1545889">
                <a:moveTo>
                  <a:pt x="0" y="0"/>
                </a:moveTo>
                <a:lnTo>
                  <a:pt x="1545889" y="0"/>
                </a:lnTo>
                <a:lnTo>
                  <a:pt x="1545889" y="1064346"/>
                </a:lnTo>
                <a:lnTo>
                  <a:pt x="0" y="1064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5485481" y="7204547"/>
            <a:ext cx="1545889" cy="1064346"/>
          </a:xfrm>
          <a:custGeom>
            <a:avLst/>
            <a:gdLst/>
            <a:ahLst/>
            <a:cxnLst/>
            <a:rect r="r" b="b" t="t" l="l"/>
            <a:pathLst>
              <a:path h="1064346" w="1545889">
                <a:moveTo>
                  <a:pt x="0" y="0"/>
                </a:moveTo>
                <a:lnTo>
                  <a:pt x="1545889" y="0"/>
                </a:lnTo>
                <a:lnTo>
                  <a:pt x="1545889" y="1064346"/>
                </a:lnTo>
                <a:lnTo>
                  <a:pt x="0" y="1064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3939592" y="7204547"/>
            <a:ext cx="1545889" cy="1064346"/>
          </a:xfrm>
          <a:custGeom>
            <a:avLst/>
            <a:gdLst/>
            <a:ahLst/>
            <a:cxnLst/>
            <a:rect r="r" b="b" t="t" l="l"/>
            <a:pathLst>
              <a:path h="1064346" w="1545889">
                <a:moveTo>
                  <a:pt x="0" y="0"/>
                </a:moveTo>
                <a:lnTo>
                  <a:pt x="1545889" y="0"/>
                </a:lnTo>
                <a:lnTo>
                  <a:pt x="1545889" y="1064346"/>
                </a:lnTo>
                <a:lnTo>
                  <a:pt x="0" y="1064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393703" y="7204547"/>
            <a:ext cx="1545889" cy="1064346"/>
          </a:xfrm>
          <a:custGeom>
            <a:avLst/>
            <a:gdLst/>
            <a:ahLst/>
            <a:cxnLst/>
            <a:rect r="r" b="b" t="t" l="l"/>
            <a:pathLst>
              <a:path h="1064346" w="1545889">
                <a:moveTo>
                  <a:pt x="0" y="0"/>
                </a:moveTo>
                <a:lnTo>
                  <a:pt x="1545889" y="0"/>
                </a:lnTo>
                <a:lnTo>
                  <a:pt x="1545889" y="1064346"/>
                </a:lnTo>
                <a:lnTo>
                  <a:pt x="0" y="1064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5485481" y="5143500"/>
            <a:ext cx="1545889" cy="1064346"/>
          </a:xfrm>
          <a:custGeom>
            <a:avLst/>
            <a:gdLst/>
            <a:ahLst/>
            <a:cxnLst/>
            <a:rect r="r" b="b" t="t" l="l"/>
            <a:pathLst>
              <a:path h="1064346" w="1545889">
                <a:moveTo>
                  <a:pt x="0" y="0"/>
                </a:moveTo>
                <a:lnTo>
                  <a:pt x="1545889" y="0"/>
                </a:lnTo>
                <a:lnTo>
                  <a:pt x="1545889" y="1064346"/>
                </a:lnTo>
                <a:lnTo>
                  <a:pt x="0" y="1064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2104874" y="8192693"/>
            <a:ext cx="5215325" cy="762000"/>
          </a:xfrm>
          <a:prstGeom prst="rect">
            <a:avLst/>
          </a:prstGeom>
        </p:spPr>
        <p:txBody>
          <a:bodyPr anchor="t" rtlCol="false" tIns="0" lIns="0" bIns="0" rIns="0">
            <a:spAutoFit/>
          </a:bodyPr>
          <a:lstStyle/>
          <a:p>
            <a:pPr algn="ctr">
              <a:lnSpc>
                <a:spcPts val="6299"/>
              </a:lnSpc>
              <a:spcBef>
                <a:spcPct val="0"/>
              </a:spcBef>
            </a:pPr>
            <a:r>
              <a:rPr lang="en-US" sz="4500">
                <a:solidFill>
                  <a:srgbClr val="FFFFFF"/>
                </a:solidFill>
                <a:latin typeface="Open Sans Extra Bold"/>
                <a:ea typeface="Open Sans Extra Bold"/>
                <a:cs typeface="Open Sans Extra Bold"/>
                <a:sym typeface="Open Sans Extra Bold"/>
              </a:rPr>
              <a:t>Várias variáveis</a:t>
            </a:r>
          </a:p>
        </p:txBody>
      </p:sp>
      <p:sp>
        <p:nvSpPr>
          <p:cNvPr name="Freeform 24" id="24"/>
          <p:cNvSpPr/>
          <p:nvPr/>
        </p:nvSpPr>
        <p:spPr>
          <a:xfrm flipH="false" flipV="false" rot="0">
            <a:off x="8184036" y="5987646"/>
            <a:ext cx="2761328" cy="1118338"/>
          </a:xfrm>
          <a:custGeom>
            <a:avLst/>
            <a:gdLst/>
            <a:ahLst/>
            <a:cxnLst/>
            <a:rect r="r" b="b" t="t" l="l"/>
            <a:pathLst>
              <a:path h="1118338" w="2761328">
                <a:moveTo>
                  <a:pt x="0" y="0"/>
                </a:moveTo>
                <a:lnTo>
                  <a:pt x="2761328" y="0"/>
                </a:lnTo>
                <a:lnTo>
                  <a:pt x="2761328" y="1118338"/>
                </a:lnTo>
                <a:lnTo>
                  <a:pt x="0" y="11183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12098030" y="5613112"/>
            <a:ext cx="2712279" cy="1867406"/>
          </a:xfrm>
          <a:custGeom>
            <a:avLst/>
            <a:gdLst/>
            <a:ahLst/>
            <a:cxnLst/>
            <a:rect r="r" b="b" t="t" l="l"/>
            <a:pathLst>
              <a:path h="1867406" w="2712279">
                <a:moveTo>
                  <a:pt x="0" y="0"/>
                </a:moveTo>
                <a:lnTo>
                  <a:pt x="2712279" y="0"/>
                </a:lnTo>
                <a:lnTo>
                  <a:pt x="2712279" y="1867406"/>
                </a:lnTo>
                <a:lnTo>
                  <a:pt x="0" y="18674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6" id="26"/>
          <p:cNvSpPr txBox="true"/>
          <p:nvPr/>
        </p:nvSpPr>
        <p:spPr>
          <a:xfrm rot="0">
            <a:off x="10310911" y="7660520"/>
            <a:ext cx="5215325" cy="762000"/>
          </a:xfrm>
          <a:prstGeom prst="rect">
            <a:avLst/>
          </a:prstGeom>
        </p:spPr>
        <p:txBody>
          <a:bodyPr anchor="t" rtlCol="false" tIns="0" lIns="0" bIns="0" rIns="0">
            <a:spAutoFit/>
          </a:bodyPr>
          <a:lstStyle/>
          <a:p>
            <a:pPr algn="ctr">
              <a:lnSpc>
                <a:spcPts val="6299"/>
              </a:lnSpc>
              <a:spcBef>
                <a:spcPct val="0"/>
              </a:spcBef>
            </a:pPr>
            <a:r>
              <a:rPr lang="en-US" sz="4500">
                <a:solidFill>
                  <a:srgbClr val="FFFFFF"/>
                </a:solidFill>
                <a:latin typeface="Open Sans Extra Bold"/>
                <a:ea typeface="Open Sans Extra Bold"/>
                <a:cs typeface="Open Sans Extra Bold"/>
                <a:sym typeface="Open Sans Extra Bold"/>
              </a:rPr>
              <a:t>Uma Lista</a:t>
            </a:r>
          </a:p>
        </p:txBody>
      </p:sp>
      <p:sp>
        <p:nvSpPr>
          <p:cNvPr name="TextBox 27" id="27"/>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a:ea typeface="Bugaki"/>
                <a:cs typeface="Bugaki"/>
                <a:sym typeface="Bugaki"/>
              </a:rPr>
              <a:t>LISTAS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4134283" y="2285929"/>
            <a:ext cx="9815496" cy="2329493"/>
            <a:chOff x="0" y="0"/>
            <a:chExt cx="2599771" cy="616999"/>
          </a:xfrm>
        </p:grpSpPr>
        <p:sp>
          <p:nvSpPr>
            <p:cNvPr name="Freeform 10" id="10"/>
            <p:cNvSpPr/>
            <p:nvPr/>
          </p:nvSpPr>
          <p:spPr>
            <a:xfrm flipH="false" flipV="false" rot="0">
              <a:off x="0" y="0"/>
              <a:ext cx="2599771" cy="616999"/>
            </a:xfrm>
            <a:custGeom>
              <a:avLst/>
              <a:gdLst/>
              <a:ahLst/>
              <a:cxnLst/>
              <a:rect r="r" b="b" t="t" l="l"/>
              <a:pathLst>
                <a:path h="616999" w="2599771">
                  <a:moveTo>
                    <a:pt x="50480" y="0"/>
                  </a:moveTo>
                  <a:lnTo>
                    <a:pt x="2549292" y="0"/>
                  </a:lnTo>
                  <a:cubicBezTo>
                    <a:pt x="2577171" y="0"/>
                    <a:pt x="2599771" y="22601"/>
                    <a:pt x="2599771" y="50480"/>
                  </a:cubicBezTo>
                  <a:lnTo>
                    <a:pt x="2599771" y="566519"/>
                  </a:lnTo>
                  <a:cubicBezTo>
                    <a:pt x="2599771" y="594398"/>
                    <a:pt x="2577171" y="616999"/>
                    <a:pt x="2549292" y="616999"/>
                  </a:cubicBezTo>
                  <a:lnTo>
                    <a:pt x="50480" y="616999"/>
                  </a:lnTo>
                  <a:cubicBezTo>
                    <a:pt x="22601" y="616999"/>
                    <a:pt x="0" y="594398"/>
                    <a:pt x="0" y="566519"/>
                  </a:cubicBezTo>
                  <a:lnTo>
                    <a:pt x="0" y="50480"/>
                  </a:lnTo>
                  <a:cubicBezTo>
                    <a:pt x="0" y="22601"/>
                    <a:pt x="22601" y="0"/>
                    <a:pt x="50480"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2599771" cy="645574"/>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TextBox 12" id="12"/>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3" id="13"/>
          <p:cNvSpPr txBox="true"/>
          <p:nvPr/>
        </p:nvSpPr>
        <p:spPr>
          <a:xfrm rot="0">
            <a:off x="4459073" y="2531210"/>
            <a:ext cx="9294493" cy="1420626"/>
          </a:xfrm>
          <a:prstGeom prst="rect">
            <a:avLst/>
          </a:prstGeom>
        </p:spPr>
        <p:txBody>
          <a:bodyPr anchor="t" rtlCol="false" tIns="0" lIns="0" bIns="0" rIns="0">
            <a:spAutoFit/>
          </a:bodyPr>
          <a:lstStyle/>
          <a:p>
            <a:pPr algn="just">
              <a:lnSpc>
                <a:spcPts val="3728"/>
              </a:lnSpc>
              <a:spcBef>
                <a:spcPct val="0"/>
              </a:spcBef>
            </a:pPr>
            <a:r>
              <a:rPr lang="en-US" sz="3107" spc="-186">
                <a:solidFill>
                  <a:srgbClr val="160E0C"/>
                </a:solidFill>
                <a:latin typeface="Space Mono Bold"/>
                <a:ea typeface="Space Mono Bold"/>
                <a:cs typeface="Space Mono Bold"/>
                <a:sym typeface="Space Mono Bold"/>
              </a:rPr>
              <a:t>Ao contrário dos vetores, com as listas, podemos armazenar informações de tipos diferentes na mesma variável.</a:t>
            </a:r>
          </a:p>
        </p:txBody>
      </p:sp>
      <p:graphicFrame>
        <p:nvGraphicFramePr>
          <p:cNvPr name="Table 14" id="14"/>
          <p:cNvGraphicFramePr>
            <a:graphicFrameLocks noGrp="true"/>
          </p:cNvGraphicFramePr>
          <p:nvPr/>
        </p:nvGraphicFramePr>
        <p:xfrm>
          <a:off x="4134283" y="5106334"/>
          <a:ext cx="11391954" cy="3526320"/>
        </p:xfrm>
        <a:graphic>
          <a:graphicData uri="http://schemas.openxmlformats.org/drawingml/2006/table">
            <a:tbl>
              <a:tblPr/>
              <a:tblGrid>
                <a:gridCol w="1898659"/>
                <a:gridCol w="1898659"/>
                <a:gridCol w="1898659"/>
                <a:gridCol w="1898659"/>
                <a:gridCol w="1898659"/>
                <a:gridCol w="1898659"/>
              </a:tblGrid>
              <a:tr h="1790843">
                <a:tc>
                  <a:txBody>
                    <a:bodyPr anchor="t" rtlCol="false"/>
                    <a:lstStyle/>
                    <a:p>
                      <a:pPr algn="ctr">
                        <a:lnSpc>
                          <a:spcPts val="7000"/>
                        </a:lnSpc>
                        <a:defRPr/>
                      </a:pPr>
                      <a:r>
                        <a:rPr lang="en-US" sz="5000">
                          <a:solidFill>
                            <a:srgbClr val="000000"/>
                          </a:solidFill>
                          <a:latin typeface="Open Sans Extra Bold"/>
                          <a:ea typeface="Open Sans Extra Bold"/>
                          <a:cs typeface="Open Sans Extra Bold"/>
                          <a:sym typeface="Open Sans Extra Bold"/>
                        </a:rPr>
                        <a:t>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3360"/>
                        </a:lnSpc>
                        <a:defRPr/>
                      </a:pPr>
                      <a:r>
                        <a:rPr lang="en-US" sz="2400">
                          <a:solidFill>
                            <a:srgbClr val="000000"/>
                          </a:solidFill>
                          <a:latin typeface="Open Sans Extra Bold"/>
                          <a:ea typeface="Open Sans Extra Bold"/>
                          <a:cs typeface="Open Sans Extra Bold"/>
                          <a:sym typeface="Open Sans Extra Bold"/>
                        </a:rPr>
                        <a:t>“nome”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7000"/>
                        </a:lnSpc>
                        <a:defRPr/>
                      </a:pPr>
                      <a:r>
                        <a:rPr lang="en-US" sz="5000">
                          <a:solidFill>
                            <a:srgbClr val="000000"/>
                          </a:solidFill>
                          <a:latin typeface="Open Sans Extra Bold"/>
                          <a:ea typeface="Open Sans Extra Bold"/>
                          <a:cs typeface="Open Sans Extra Bold"/>
                          <a:sym typeface="Open Sans Extra Bold"/>
                        </a:rPr>
                        <a:t>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7000"/>
                        </a:lnSpc>
                        <a:defRPr/>
                      </a:pPr>
                      <a:r>
                        <a:rPr lang="en-US" sz="5000">
                          <a:solidFill>
                            <a:srgbClr val="000000"/>
                          </a:solidFill>
                          <a:latin typeface="Open Sans Extra Bold"/>
                          <a:ea typeface="Open Sans Extra Bold"/>
                          <a:cs typeface="Open Sans Extra Bold"/>
                          <a:sym typeface="Open Sans Extra Bold"/>
                        </a:rPr>
                        <a:t>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4620"/>
                        </a:lnSpc>
                        <a:defRPr/>
                      </a:pPr>
                      <a:r>
                        <a:rPr lang="en-US" sz="3300">
                          <a:solidFill>
                            <a:srgbClr val="000000"/>
                          </a:solidFill>
                          <a:latin typeface="Open Sans Extra Bold"/>
                          <a:ea typeface="Open Sans Extra Bold"/>
                          <a:cs typeface="Open Sans Extra Bold"/>
                          <a:sym typeface="Open Sans Extra Bold"/>
                        </a:rPr>
                        <a:t>True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7000"/>
                        </a:lnSpc>
                        <a:defRPr/>
                      </a:pPr>
                      <a:r>
                        <a:rPr lang="en-US" sz="5000">
                          <a:solidFill>
                            <a:srgbClr val="000000"/>
                          </a:solidFill>
                          <a:latin typeface="Open Sans Extra Bold"/>
                          <a:ea typeface="Open Sans Extra Bold"/>
                          <a:cs typeface="Open Sans Extra Bold"/>
                          <a:sym typeface="Open Sans Extra Bold"/>
                        </a:rPr>
                        <a:t>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735476">
                <a:tc gridSpan="6">
                  <a:txBody>
                    <a:bodyPr anchor="t" rtlCol="false"/>
                    <a:lstStyle/>
                    <a:p>
                      <a:pPr algn="ctr">
                        <a:lnSpc>
                          <a:spcPts val="4760"/>
                        </a:lnSpc>
                        <a:defRPr/>
                      </a:pPr>
                      <a:r>
                        <a:rPr lang="en-US" sz="3400">
                          <a:solidFill>
                            <a:srgbClr val="000000"/>
                          </a:solidFill>
                          <a:latin typeface="Open Sans Extra Bold"/>
                          <a:ea typeface="Open Sans Extra Bold"/>
                          <a:cs typeface="Open Sans Extra Bold"/>
                          <a:sym typeface="Open Sans Extra Bold"/>
                        </a:rPr>
                        <a:t>0, “nome”, 2, 3, True, 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hMerge="true">
                  <a:txBody>
                    <a:bodyPr anchor="t" rtlCol="false"/>
                    <a:lstStyle/>
                    <a:p>
                      <a:pPr algn="ctr">
                        <a:lnSpc>
                          <a:spcPts val="4760"/>
                        </a:lnSpc>
                        <a:defRPr/>
                      </a:pPr>
                      <a:r>
                        <a:rPr lang="en-US" sz="3400">
                          <a:solidFill>
                            <a:srgbClr val="000000"/>
                          </a:solidFill>
                          <a:latin typeface="Open Sans Extra Bold"/>
                          <a:ea typeface="Open Sans Extra Bold"/>
                          <a:cs typeface="Open Sans Extra Bold"/>
                          <a:sym typeface="Open Sans Extra Bold"/>
                        </a:rPr>
                        <a:t>0, “nome”, 2, 3, True, 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hMerge="true">
                  <a:txBody>
                    <a:bodyPr anchor="t" rtlCol="false"/>
                    <a:lstStyle/>
                    <a:p>
                      <a:pPr algn="ctr">
                        <a:lnSpc>
                          <a:spcPts val="4760"/>
                        </a:lnSpc>
                        <a:defRPr/>
                      </a:pPr>
                      <a:r>
                        <a:rPr lang="en-US" sz="3400">
                          <a:solidFill>
                            <a:srgbClr val="000000"/>
                          </a:solidFill>
                          <a:latin typeface="Open Sans Extra Bold"/>
                          <a:ea typeface="Open Sans Extra Bold"/>
                          <a:cs typeface="Open Sans Extra Bold"/>
                          <a:sym typeface="Open Sans Extra Bold"/>
                        </a:rPr>
                        <a:t>0, “nome”, 2, 3, True, 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hMerge="true">
                  <a:txBody>
                    <a:bodyPr anchor="t" rtlCol="false"/>
                    <a:lstStyle/>
                    <a:p>
                      <a:pPr algn="ctr">
                        <a:lnSpc>
                          <a:spcPts val="4760"/>
                        </a:lnSpc>
                        <a:defRPr/>
                      </a:pPr>
                      <a:r>
                        <a:rPr lang="en-US" sz="3400">
                          <a:solidFill>
                            <a:srgbClr val="000000"/>
                          </a:solidFill>
                          <a:latin typeface="Open Sans Extra Bold"/>
                          <a:ea typeface="Open Sans Extra Bold"/>
                          <a:cs typeface="Open Sans Extra Bold"/>
                          <a:sym typeface="Open Sans Extra Bold"/>
                        </a:rPr>
                        <a:t>0, “nome”, 2, 3, True, 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hMerge="true">
                  <a:txBody>
                    <a:bodyPr anchor="t" rtlCol="false"/>
                    <a:lstStyle/>
                    <a:p>
                      <a:pPr algn="ctr">
                        <a:lnSpc>
                          <a:spcPts val="4760"/>
                        </a:lnSpc>
                        <a:defRPr/>
                      </a:pPr>
                      <a:r>
                        <a:rPr lang="en-US" sz="3400">
                          <a:solidFill>
                            <a:srgbClr val="000000"/>
                          </a:solidFill>
                          <a:latin typeface="Open Sans Extra Bold"/>
                          <a:ea typeface="Open Sans Extra Bold"/>
                          <a:cs typeface="Open Sans Extra Bold"/>
                          <a:sym typeface="Open Sans Extra Bold"/>
                        </a:rPr>
                        <a:t>0, “nome”, 2, 3, True, 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hMerge="true">
                  <a:txBody>
                    <a:bodyPr anchor="t" rtlCol="false"/>
                    <a:lstStyle/>
                    <a:p>
                      <a:pPr algn="ctr">
                        <a:lnSpc>
                          <a:spcPts val="4760"/>
                        </a:lnSpc>
                        <a:defRPr/>
                      </a:pPr>
                      <a:r>
                        <a:rPr lang="en-US" sz="3400">
                          <a:solidFill>
                            <a:srgbClr val="000000"/>
                          </a:solidFill>
                          <a:latin typeface="Open Sans Extra Bold"/>
                          <a:ea typeface="Open Sans Extra Bold"/>
                          <a:cs typeface="Open Sans Extra Bold"/>
                          <a:sym typeface="Open Sans Extra Bold"/>
                        </a:rPr>
                        <a:t>0, “nome”, 2, 3, True, 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r>
            </a:tbl>
          </a:graphicData>
        </a:graphic>
      </p:graphicFrame>
      <p:graphicFrame>
        <p:nvGraphicFramePr>
          <p:cNvPr name="Table 15" id="15"/>
          <p:cNvGraphicFramePr>
            <a:graphicFrameLocks noGrp="true"/>
          </p:cNvGraphicFramePr>
          <p:nvPr/>
        </p:nvGraphicFramePr>
        <p:xfrm>
          <a:off x="1934211" y="5106334"/>
          <a:ext cx="2000801" cy="1695378"/>
        </p:xfrm>
        <a:graphic>
          <a:graphicData uri="http://schemas.openxmlformats.org/drawingml/2006/table">
            <a:tbl>
              <a:tblPr/>
              <a:tblGrid>
                <a:gridCol w="2000801"/>
              </a:tblGrid>
              <a:tr h="1695378">
                <a:tc>
                  <a:txBody>
                    <a:bodyPr anchor="t" rtlCol="false"/>
                    <a:lstStyle/>
                    <a:p>
                      <a:pPr algn="ctr">
                        <a:lnSpc>
                          <a:spcPts val="3499"/>
                        </a:lnSpc>
                        <a:defRPr/>
                      </a:pPr>
                      <a:r>
                        <a:rPr lang="en-US" sz="2499">
                          <a:solidFill>
                            <a:srgbClr val="000000"/>
                          </a:solidFill>
                          <a:latin typeface="Open Sans Extra Bold"/>
                          <a:ea typeface="Open Sans Extra Bold"/>
                          <a:cs typeface="Open Sans Extra Bold"/>
                          <a:sym typeface="Open Sans Extra Bold"/>
                        </a:rPr>
                        <a:t>Várias váriaveis</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bl>
          </a:graphicData>
        </a:graphic>
      </p:graphicFrame>
      <p:graphicFrame>
        <p:nvGraphicFramePr>
          <p:cNvPr name="Table 16" id="16"/>
          <p:cNvGraphicFramePr>
            <a:graphicFrameLocks noGrp="true"/>
          </p:cNvGraphicFramePr>
          <p:nvPr/>
        </p:nvGraphicFramePr>
        <p:xfrm>
          <a:off x="1934211" y="7030617"/>
          <a:ext cx="2000801" cy="1602036"/>
        </p:xfrm>
        <a:graphic>
          <a:graphicData uri="http://schemas.openxmlformats.org/drawingml/2006/table">
            <a:tbl>
              <a:tblPr/>
              <a:tblGrid>
                <a:gridCol w="2000801"/>
              </a:tblGrid>
              <a:tr h="1513833">
                <a:tc>
                  <a:txBody>
                    <a:bodyPr anchor="t" rtlCol="false"/>
                    <a:lstStyle/>
                    <a:p>
                      <a:pPr algn="ctr">
                        <a:lnSpc>
                          <a:spcPts val="3499"/>
                        </a:lnSpc>
                        <a:defRPr/>
                      </a:pPr>
                      <a:r>
                        <a:rPr lang="en-US" sz="2499">
                          <a:solidFill>
                            <a:srgbClr val="000000"/>
                          </a:solidFill>
                          <a:latin typeface="Open Sans Extra Bold"/>
                          <a:ea typeface="Open Sans Extra Bold"/>
                          <a:cs typeface="Open Sans Extra Bold"/>
                          <a:sym typeface="Open Sans Extra Bold"/>
                        </a:rPr>
                        <a:t>Vetor</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r>
            </a:tbl>
          </a:graphicData>
        </a:graphic>
      </p:graphicFrame>
      <p:sp>
        <p:nvSpPr>
          <p:cNvPr name="TextBox 17" id="17"/>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a:ea typeface="Bugaki"/>
                <a:cs typeface="Bugaki"/>
                <a:sym typeface="Bugaki"/>
              </a:rPr>
              <a:t>LISTA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746293" y="2494675"/>
            <a:ext cx="12795413" cy="2912280"/>
            <a:chOff x="0" y="0"/>
            <a:chExt cx="3389044" cy="771358"/>
          </a:xfrm>
        </p:grpSpPr>
        <p:sp>
          <p:nvSpPr>
            <p:cNvPr name="Freeform 10" id="10"/>
            <p:cNvSpPr/>
            <p:nvPr/>
          </p:nvSpPr>
          <p:spPr>
            <a:xfrm flipH="false" flipV="false" rot="0">
              <a:off x="0" y="0"/>
              <a:ext cx="3389044" cy="771358"/>
            </a:xfrm>
            <a:custGeom>
              <a:avLst/>
              <a:gdLst/>
              <a:ahLst/>
              <a:cxnLst/>
              <a:rect r="r" b="b" t="t" l="l"/>
              <a:pathLst>
                <a:path h="771358" w="3389044">
                  <a:moveTo>
                    <a:pt x="38723" y="0"/>
                  </a:moveTo>
                  <a:lnTo>
                    <a:pt x="3350320" y="0"/>
                  </a:lnTo>
                  <a:cubicBezTo>
                    <a:pt x="3360591" y="0"/>
                    <a:pt x="3370440" y="4080"/>
                    <a:pt x="3377702" y="11342"/>
                  </a:cubicBezTo>
                  <a:cubicBezTo>
                    <a:pt x="3384964" y="18604"/>
                    <a:pt x="3389044" y="28453"/>
                    <a:pt x="3389044" y="38723"/>
                  </a:cubicBezTo>
                  <a:lnTo>
                    <a:pt x="3389044" y="732635"/>
                  </a:lnTo>
                  <a:cubicBezTo>
                    <a:pt x="3389044" y="742905"/>
                    <a:pt x="3384964" y="752754"/>
                    <a:pt x="3377702" y="760016"/>
                  </a:cubicBezTo>
                  <a:cubicBezTo>
                    <a:pt x="3370440" y="767278"/>
                    <a:pt x="3360591" y="771358"/>
                    <a:pt x="3350320" y="771358"/>
                  </a:cubicBezTo>
                  <a:lnTo>
                    <a:pt x="38723" y="771358"/>
                  </a:lnTo>
                  <a:cubicBezTo>
                    <a:pt x="28453" y="771358"/>
                    <a:pt x="18604" y="767278"/>
                    <a:pt x="11342" y="760016"/>
                  </a:cubicBezTo>
                  <a:cubicBezTo>
                    <a:pt x="4080" y="752754"/>
                    <a:pt x="0" y="742905"/>
                    <a:pt x="0" y="732635"/>
                  </a:cubicBezTo>
                  <a:lnTo>
                    <a:pt x="0" y="38723"/>
                  </a:lnTo>
                  <a:cubicBezTo>
                    <a:pt x="0" y="28453"/>
                    <a:pt x="4080" y="18604"/>
                    <a:pt x="11342" y="11342"/>
                  </a:cubicBezTo>
                  <a:cubicBezTo>
                    <a:pt x="18604" y="4080"/>
                    <a:pt x="28453" y="0"/>
                    <a:pt x="38723"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3389044" cy="799933"/>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Freeform 12" id="12"/>
          <p:cNvSpPr/>
          <p:nvPr/>
        </p:nvSpPr>
        <p:spPr>
          <a:xfrm flipH="false" flipV="false" rot="0">
            <a:off x="5158539" y="5803377"/>
            <a:ext cx="1323463" cy="1487573"/>
          </a:xfrm>
          <a:custGeom>
            <a:avLst/>
            <a:gdLst/>
            <a:ahLst/>
            <a:cxnLst/>
            <a:rect r="r" b="b" t="t" l="l"/>
            <a:pathLst>
              <a:path h="1487573" w="1323463">
                <a:moveTo>
                  <a:pt x="0" y="0"/>
                </a:moveTo>
                <a:lnTo>
                  <a:pt x="1323464" y="0"/>
                </a:lnTo>
                <a:lnTo>
                  <a:pt x="1323464" y="1487573"/>
                </a:lnTo>
                <a:lnTo>
                  <a:pt x="0" y="1487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4" id="14"/>
          <p:cNvSpPr txBox="true"/>
          <p:nvPr/>
        </p:nvSpPr>
        <p:spPr>
          <a:xfrm rot="0">
            <a:off x="2957340" y="3150715"/>
            <a:ext cx="12373320" cy="1600200"/>
          </a:xfrm>
          <a:prstGeom prst="rect">
            <a:avLst/>
          </a:prstGeom>
        </p:spPr>
        <p:txBody>
          <a:bodyPr anchor="t" rtlCol="false" tIns="0" lIns="0" bIns="0" rIns="0">
            <a:spAutoFit/>
          </a:bodyPr>
          <a:lstStyle/>
          <a:p>
            <a:pPr algn="just">
              <a:lnSpc>
                <a:spcPts val="4200"/>
              </a:lnSpc>
              <a:spcBef>
                <a:spcPct val="0"/>
              </a:spcBef>
            </a:pPr>
            <a:r>
              <a:rPr lang="en-US" sz="3500" spc="-210">
                <a:solidFill>
                  <a:srgbClr val="160E0C"/>
                </a:solidFill>
                <a:latin typeface="Space Mono Bold"/>
                <a:ea typeface="Space Mono Bold"/>
                <a:cs typeface="Space Mono Bold"/>
                <a:sym typeface="Space Mono Bold"/>
              </a:rPr>
              <a:t>As listas também utilizam índices para acessar as informações. Com os índices, nós podemos encontrar os dados salvos na lista</a:t>
            </a:r>
          </a:p>
        </p:txBody>
      </p:sp>
      <p:sp>
        <p:nvSpPr>
          <p:cNvPr name="TextBox 15" id="15"/>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a:ea typeface="Bugaki"/>
                <a:cs typeface="Bugaki"/>
                <a:sym typeface="Bugaki"/>
              </a:rPr>
              <a:t>LISTAS</a:t>
            </a:r>
          </a:p>
        </p:txBody>
      </p:sp>
      <p:grpSp>
        <p:nvGrpSpPr>
          <p:cNvPr name="Group 16" id="16"/>
          <p:cNvGrpSpPr/>
          <p:nvPr/>
        </p:nvGrpSpPr>
        <p:grpSpPr>
          <a:xfrm rot="0">
            <a:off x="6482003" y="6797605"/>
            <a:ext cx="4776430" cy="2325959"/>
            <a:chOff x="0" y="0"/>
            <a:chExt cx="1265104" cy="616063"/>
          </a:xfrm>
        </p:grpSpPr>
        <p:sp>
          <p:nvSpPr>
            <p:cNvPr name="Freeform 17" id="17"/>
            <p:cNvSpPr/>
            <p:nvPr/>
          </p:nvSpPr>
          <p:spPr>
            <a:xfrm flipH="false" flipV="false" rot="0">
              <a:off x="0" y="0"/>
              <a:ext cx="1265104" cy="616063"/>
            </a:xfrm>
            <a:custGeom>
              <a:avLst/>
              <a:gdLst/>
              <a:ahLst/>
              <a:cxnLst/>
              <a:rect r="r" b="b" t="t" l="l"/>
              <a:pathLst>
                <a:path h="616063" w="1265104">
                  <a:moveTo>
                    <a:pt x="103735" y="0"/>
                  </a:moveTo>
                  <a:lnTo>
                    <a:pt x="1161369" y="0"/>
                  </a:lnTo>
                  <a:cubicBezTo>
                    <a:pt x="1218660" y="0"/>
                    <a:pt x="1265104" y="46444"/>
                    <a:pt x="1265104" y="103735"/>
                  </a:cubicBezTo>
                  <a:lnTo>
                    <a:pt x="1265104" y="512328"/>
                  </a:lnTo>
                  <a:cubicBezTo>
                    <a:pt x="1265104" y="569619"/>
                    <a:pt x="1218660" y="616063"/>
                    <a:pt x="1161369" y="616063"/>
                  </a:cubicBezTo>
                  <a:lnTo>
                    <a:pt x="103735" y="616063"/>
                  </a:lnTo>
                  <a:cubicBezTo>
                    <a:pt x="76223" y="616063"/>
                    <a:pt x="49837" y="605134"/>
                    <a:pt x="30383" y="585680"/>
                  </a:cubicBezTo>
                  <a:cubicBezTo>
                    <a:pt x="10929" y="566226"/>
                    <a:pt x="0" y="539840"/>
                    <a:pt x="0" y="512328"/>
                  </a:cubicBezTo>
                  <a:lnTo>
                    <a:pt x="0" y="103735"/>
                  </a:lnTo>
                  <a:cubicBezTo>
                    <a:pt x="0" y="76223"/>
                    <a:pt x="10929" y="49837"/>
                    <a:pt x="30383" y="30383"/>
                  </a:cubicBezTo>
                  <a:cubicBezTo>
                    <a:pt x="49837" y="10929"/>
                    <a:pt x="76223" y="0"/>
                    <a:pt x="103735" y="0"/>
                  </a:cubicBezTo>
                  <a:close/>
                </a:path>
              </a:pathLst>
            </a:custGeom>
            <a:solidFill>
              <a:srgbClr val="F7AC16"/>
            </a:solidFill>
            <a:ln w="57150" cap="rnd">
              <a:solidFill>
                <a:srgbClr val="000000"/>
              </a:solidFill>
              <a:prstDash val="solid"/>
              <a:round/>
            </a:ln>
          </p:spPr>
        </p:sp>
        <p:sp>
          <p:nvSpPr>
            <p:cNvPr name="TextBox 18" id="18"/>
            <p:cNvSpPr txBox="true"/>
            <p:nvPr/>
          </p:nvSpPr>
          <p:spPr>
            <a:xfrm>
              <a:off x="0" y="-28575"/>
              <a:ext cx="1265104" cy="644638"/>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TextBox 19" id="19"/>
          <p:cNvSpPr txBox="true"/>
          <p:nvPr/>
        </p:nvSpPr>
        <p:spPr>
          <a:xfrm rot="0">
            <a:off x="6682874" y="6916163"/>
            <a:ext cx="4374687" cy="1898994"/>
          </a:xfrm>
          <a:prstGeom prst="rect">
            <a:avLst/>
          </a:prstGeom>
        </p:spPr>
        <p:txBody>
          <a:bodyPr anchor="t" rtlCol="false" tIns="0" lIns="0" bIns="0" rIns="0">
            <a:spAutoFit/>
          </a:bodyPr>
          <a:lstStyle/>
          <a:p>
            <a:pPr algn="ctr">
              <a:lnSpc>
                <a:spcPts val="5120"/>
              </a:lnSpc>
              <a:spcBef>
                <a:spcPct val="0"/>
              </a:spcBef>
            </a:pPr>
            <a:r>
              <a:rPr lang="en-US" sz="3657">
                <a:solidFill>
                  <a:srgbClr val="000000"/>
                </a:solidFill>
                <a:latin typeface="Open Sans Extra Bold"/>
                <a:ea typeface="Open Sans Extra Bold"/>
                <a:cs typeface="Open Sans Extra Bold"/>
                <a:sym typeface="Open Sans Extra Bold"/>
              </a:rPr>
              <a:t>Do mesmo jeito que os vetores, o índice inicia em 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3207440" y="2494675"/>
            <a:ext cx="11660284" cy="2108230"/>
            <a:chOff x="0" y="0"/>
            <a:chExt cx="3088389" cy="558394"/>
          </a:xfrm>
        </p:grpSpPr>
        <p:sp>
          <p:nvSpPr>
            <p:cNvPr name="Freeform 10" id="10"/>
            <p:cNvSpPr/>
            <p:nvPr/>
          </p:nvSpPr>
          <p:spPr>
            <a:xfrm flipH="false" flipV="false" rot="0">
              <a:off x="0" y="0"/>
              <a:ext cx="3088389" cy="558394"/>
            </a:xfrm>
            <a:custGeom>
              <a:avLst/>
              <a:gdLst/>
              <a:ahLst/>
              <a:cxnLst/>
              <a:rect r="r" b="b" t="t" l="l"/>
              <a:pathLst>
                <a:path h="558394" w="3088389">
                  <a:moveTo>
                    <a:pt x="42493" y="0"/>
                  </a:moveTo>
                  <a:lnTo>
                    <a:pt x="3045896" y="0"/>
                  </a:lnTo>
                  <a:cubicBezTo>
                    <a:pt x="3057166" y="0"/>
                    <a:pt x="3067974" y="4477"/>
                    <a:pt x="3075943" y="12446"/>
                  </a:cubicBezTo>
                  <a:cubicBezTo>
                    <a:pt x="3083912" y="20415"/>
                    <a:pt x="3088389" y="31223"/>
                    <a:pt x="3088389" y="42493"/>
                  </a:cubicBezTo>
                  <a:lnTo>
                    <a:pt x="3088389" y="515901"/>
                  </a:lnTo>
                  <a:cubicBezTo>
                    <a:pt x="3088389" y="527171"/>
                    <a:pt x="3083912" y="537979"/>
                    <a:pt x="3075943" y="545948"/>
                  </a:cubicBezTo>
                  <a:cubicBezTo>
                    <a:pt x="3067974" y="553917"/>
                    <a:pt x="3057166" y="558394"/>
                    <a:pt x="3045896" y="558394"/>
                  </a:cubicBezTo>
                  <a:lnTo>
                    <a:pt x="42493" y="558394"/>
                  </a:lnTo>
                  <a:cubicBezTo>
                    <a:pt x="31223" y="558394"/>
                    <a:pt x="20415" y="553917"/>
                    <a:pt x="12446" y="545948"/>
                  </a:cubicBezTo>
                  <a:cubicBezTo>
                    <a:pt x="4477" y="537979"/>
                    <a:pt x="0" y="527171"/>
                    <a:pt x="0" y="515901"/>
                  </a:cubicBezTo>
                  <a:lnTo>
                    <a:pt x="0" y="42493"/>
                  </a:lnTo>
                  <a:cubicBezTo>
                    <a:pt x="0" y="31223"/>
                    <a:pt x="4477" y="20415"/>
                    <a:pt x="12446" y="12446"/>
                  </a:cubicBezTo>
                  <a:cubicBezTo>
                    <a:pt x="20415" y="4477"/>
                    <a:pt x="31223" y="0"/>
                    <a:pt x="42493"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3088389" cy="586969"/>
            </a:xfrm>
            <a:prstGeom prst="rect">
              <a:avLst/>
            </a:prstGeom>
          </p:spPr>
          <p:txBody>
            <a:bodyPr anchor="ctr" rtlCol="false" tIns="39084" lIns="39084" bIns="39084" rIns="39084"/>
            <a:lstStyle/>
            <a:p>
              <a:pPr algn="ctr" marL="0" indent="0" lvl="0">
                <a:lnSpc>
                  <a:spcPts val="2100"/>
                </a:lnSpc>
                <a:spcBef>
                  <a:spcPct val="0"/>
                </a:spcBef>
              </a:pPr>
            </a:p>
          </p:txBody>
        </p:sp>
      </p:grpSp>
      <p:graphicFrame>
        <p:nvGraphicFramePr>
          <p:cNvPr name="Table 12" id="12"/>
          <p:cNvGraphicFramePr>
            <a:graphicFrameLocks noGrp="true"/>
          </p:cNvGraphicFramePr>
          <p:nvPr/>
        </p:nvGraphicFramePr>
        <p:xfrm>
          <a:off x="3448023" y="5143500"/>
          <a:ext cx="11391954" cy="3626735"/>
        </p:xfrm>
        <a:graphic>
          <a:graphicData uri="http://schemas.openxmlformats.org/drawingml/2006/table">
            <a:tbl>
              <a:tblPr/>
              <a:tblGrid>
                <a:gridCol w="1898659"/>
                <a:gridCol w="1898659"/>
                <a:gridCol w="1898659"/>
                <a:gridCol w="1898659"/>
                <a:gridCol w="1898659"/>
                <a:gridCol w="1898659"/>
              </a:tblGrid>
              <a:tr h="1813368">
                <a:tc>
                  <a:txBody>
                    <a:bodyPr anchor="t" rtlCol="false"/>
                    <a:lstStyle/>
                    <a:p>
                      <a:pPr algn="ctr">
                        <a:lnSpc>
                          <a:spcPts val="4200"/>
                        </a:lnSpc>
                        <a:defRPr/>
                      </a:pPr>
                      <a:r>
                        <a:rPr lang="en-US" sz="3000">
                          <a:solidFill>
                            <a:srgbClr val="000000"/>
                          </a:solidFill>
                          <a:latin typeface="Open Sans Extra Bold"/>
                          <a:ea typeface="Open Sans Extra Bold"/>
                          <a:cs typeface="Open Sans Extra Bold"/>
                          <a:sym typeface="Open Sans Extra Bold"/>
                        </a:rPr>
                        <a:t>LISTA</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10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20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15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50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1813368">
                <a:tc>
                  <a:txBody>
                    <a:bodyPr anchor="t" rtlCol="false"/>
                    <a:lstStyle/>
                    <a:p>
                      <a:pPr algn="ctr">
                        <a:lnSpc>
                          <a:spcPts val="4200"/>
                        </a:lnSpc>
                        <a:defRPr/>
                      </a:pPr>
                      <a:r>
                        <a:rPr lang="en-US" sz="3000">
                          <a:solidFill>
                            <a:srgbClr val="000000"/>
                          </a:solidFill>
                          <a:latin typeface="Open Sans Extra Bold"/>
                          <a:ea typeface="Open Sans Extra Bold"/>
                          <a:cs typeface="Open Sans Extra Bold"/>
                          <a:sym typeface="Open Sans Extra Bold"/>
                        </a:rPr>
                        <a:t>ÍNDICE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1</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2</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5599"/>
                        </a:lnSpc>
                        <a:defRPr/>
                      </a:pPr>
                      <a:r>
                        <a:rPr lang="en-US" sz="3999">
                          <a:solidFill>
                            <a:srgbClr val="000000"/>
                          </a:solidFill>
                          <a:latin typeface="Open Sans Extra Bold"/>
                          <a:ea typeface="Open Sans Extra Bold"/>
                          <a:cs typeface="Open Sans Extra Bold"/>
                          <a:sym typeface="Open Sans Extra Bold"/>
                        </a:rPr>
                        <a:t>4</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r>
            </a:tbl>
          </a:graphicData>
        </a:graphic>
      </p:graphicFrame>
      <p:sp>
        <p:nvSpPr>
          <p:cNvPr name="Freeform 13" id="13"/>
          <p:cNvSpPr/>
          <p:nvPr/>
        </p:nvSpPr>
        <p:spPr>
          <a:xfrm flipH="false" flipV="false" rot="4124276">
            <a:off x="14251384" y="1691476"/>
            <a:ext cx="864356" cy="1472107"/>
          </a:xfrm>
          <a:custGeom>
            <a:avLst/>
            <a:gdLst/>
            <a:ahLst/>
            <a:cxnLst/>
            <a:rect r="r" b="b" t="t" l="l"/>
            <a:pathLst>
              <a:path h="1472107" w="864356">
                <a:moveTo>
                  <a:pt x="0" y="0"/>
                </a:moveTo>
                <a:lnTo>
                  <a:pt x="864357" y="0"/>
                </a:lnTo>
                <a:lnTo>
                  <a:pt x="864357" y="1472107"/>
                </a:lnTo>
                <a:lnTo>
                  <a:pt x="0" y="14721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5" id="15"/>
          <p:cNvSpPr txBox="true"/>
          <p:nvPr/>
        </p:nvSpPr>
        <p:spPr>
          <a:xfrm rot="0">
            <a:off x="3502671" y="2761375"/>
            <a:ext cx="11069820" cy="1600200"/>
          </a:xfrm>
          <a:prstGeom prst="rect">
            <a:avLst/>
          </a:prstGeom>
        </p:spPr>
        <p:txBody>
          <a:bodyPr anchor="t" rtlCol="false" tIns="0" lIns="0" bIns="0" rIns="0">
            <a:spAutoFit/>
          </a:bodyPr>
          <a:lstStyle/>
          <a:p>
            <a:pPr algn="just">
              <a:lnSpc>
                <a:spcPts val="4200"/>
              </a:lnSpc>
              <a:spcBef>
                <a:spcPct val="0"/>
              </a:spcBef>
            </a:pPr>
            <a:r>
              <a:rPr lang="en-US" sz="3500" spc="-210">
                <a:solidFill>
                  <a:srgbClr val="160E0C"/>
                </a:solidFill>
                <a:latin typeface="Space Mono Bold"/>
                <a:ea typeface="Space Mono Bold"/>
                <a:cs typeface="Space Mono Bold"/>
                <a:sym typeface="Space Mono Bold"/>
              </a:rPr>
              <a:t>Cada número da lista abaixo é um índice da lista. Lembre-se que o índice começa em 0 e vai até o tamanho da lista menos 1.</a:t>
            </a:r>
          </a:p>
        </p:txBody>
      </p:sp>
      <p:sp>
        <p:nvSpPr>
          <p:cNvPr name="TextBox 16" id="16"/>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a:ea typeface="Bugaki"/>
                <a:cs typeface="Bugaki"/>
                <a:sym typeface="Bugaki"/>
              </a:rPr>
              <a:t>LISTAS</a:t>
            </a:r>
          </a:p>
        </p:txBody>
      </p:sp>
      <p:sp>
        <p:nvSpPr>
          <p:cNvPr name="TextBox 17" id="17"/>
          <p:cNvSpPr txBox="true"/>
          <p:nvPr/>
        </p:nvSpPr>
        <p:spPr>
          <a:xfrm rot="0">
            <a:off x="15182931" y="2723275"/>
            <a:ext cx="2830386" cy="1580731"/>
          </a:xfrm>
          <a:prstGeom prst="rect">
            <a:avLst/>
          </a:prstGeom>
        </p:spPr>
        <p:txBody>
          <a:bodyPr anchor="t" rtlCol="false" tIns="0" lIns="0" bIns="0" rIns="0">
            <a:spAutoFit/>
          </a:bodyPr>
          <a:lstStyle/>
          <a:p>
            <a:pPr algn="ctr">
              <a:lnSpc>
                <a:spcPts val="3173"/>
              </a:lnSpc>
              <a:spcBef>
                <a:spcPct val="0"/>
              </a:spcBef>
            </a:pPr>
            <a:r>
              <a:rPr lang="en-US" sz="2266">
                <a:solidFill>
                  <a:srgbClr val="FFFFFF"/>
                </a:solidFill>
                <a:latin typeface="Open Sans Extra Bold"/>
                <a:ea typeface="Open Sans Extra Bold"/>
                <a:cs typeface="Open Sans Extra Bold"/>
                <a:sym typeface="Open Sans Extra Bold"/>
              </a:rPr>
              <a:t>Por exemplo, se a </a:t>
            </a:r>
            <a:r>
              <a:rPr lang="en-US" sz="2266">
                <a:solidFill>
                  <a:srgbClr val="3777FF"/>
                </a:solidFill>
                <a:latin typeface="Open Sans Extra Bold"/>
                <a:ea typeface="Open Sans Extra Bold"/>
                <a:cs typeface="Open Sans Extra Bold"/>
                <a:sym typeface="Open Sans Extra Bold"/>
              </a:rPr>
              <a:t>lista </a:t>
            </a:r>
            <a:r>
              <a:rPr lang="en-US" sz="2266">
                <a:solidFill>
                  <a:srgbClr val="FFFFFF"/>
                </a:solidFill>
                <a:latin typeface="Open Sans Extra Bold"/>
                <a:ea typeface="Open Sans Extra Bold"/>
                <a:cs typeface="Open Sans Extra Bold"/>
                <a:sym typeface="Open Sans Extra Bold"/>
              </a:rPr>
              <a:t>tem tamanho 5, o  índice vai de 0 a 4</a:t>
            </a:r>
          </a:p>
        </p:txBody>
      </p:sp>
      <p:sp>
        <p:nvSpPr>
          <p:cNvPr name="Freeform 18" id="18"/>
          <p:cNvSpPr/>
          <p:nvPr/>
        </p:nvSpPr>
        <p:spPr>
          <a:xfrm flipH="false" flipV="false" rot="0">
            <a:off x="14975090" y="6315480"/>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5357740" y="6918768"/>
            <a:ext cx="2830386" cy="1580731"/>
          </a:xfrm>
          <a:prstGeom prst="rect">
            <a:avLst/>
          </a:prstGeom>
        </p:spPr>
        <p:txBody>
          <a:bodyPr anchor="t" rtlCol="false" tIns="0" lIns="0" bIns="0" rIns="0">
            <a:spAutoFit/>
          </a:bodyPr>
          <a:lstStyle/>
          <a:p>
            <a:pPr algn="ctr">
              <a:lnSpc>
                <a:spcPts val="3173"/>
              </a:lnSpc>
              <a:spcBef>
                <a:spcPct val="0"/>
              </a:spcBef>
            </a:pPr>
            <a:r>
              <a:rPr lang="en-US" sz="2266">
                <a:solidFill>
                  <a:srgbClr val="FFFFFF"/>
                </a:solidFill>
                <a:latin typeface="Open Sans Extra Bold"/>
                <a:ea typeface="Open Sans Extra Bold"/>
                <a:cs typeface="Open Sans Extra Bold"/>
                <a:sym typeface="Open Sans Extra Bold"/>
              </a:rPr>
              <a:t>Podemos usar índices negativos também, igual aos vetores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3231088" y="2494675"/>
            <a:ext cx="11636635" cy="2108230"/>
            <a:chOff x="0" y="0"/>
            <a:chExt cx="3082125" cy="558394"/>
          </a:xfrm>
        </p:grpSpPr>
        <p:sp>
          <p:nvSpPr>
            <p:cNvPr name="Freeform 10" id="10"/>
            <p:cNvSpPr/>
            <p:nvPr/>
          </p:nvSpPr>
          <p:spPr>
            <a:xfrm flipH="false" flipV="false" rot="0">
              <a:off x="0" y="0"/>
              <a:ext cx="3082125" cy="558394"/>
            </a:xfrm>
            <a:custGeom>
              <a:avLst/>
              <a:gdLst/>
              <a:ahLst/>
              <a:cxnLst/>
              <a:rect r="r" b="b" t="t" l="l"/>
              <a:pathLst>
                <a:path h="558394" w="3082125">
                  <a:moveTo>
                    <a:pt x="42580" y="0"/>
                  </a:moveTo>
                  <a:lnTo>
                    <a:pt x="3039546" y="0"/>
                  </a:lnTo>
                  <a:cubicBezTo>
                    <a:pt x="3050839" y="0"/>
                    <a:pt x="3061669" y="4486"/>
                    <a:pt x="3069654" y="12471"/>
                  </a:cubicBezTo>
                  <a:cubicBezTo>
                    <a:pt x="3077639" y="20456"/>
                    <a:pt x="3082125" y="31287"/>
                    <a:pt x="3082125" y="42580"/>
                  </a:cubicBezTo>
                  <a:lnTo>
                    <a:pt x="3082125" y="515815"/>
                  </a:lnTo>
                  <a:cubicBezTo>
                    <a:pt x="3082125" y="539331"/>
                    <a:pt x="3063062" y="558394"/>
                    <a:pt x="3039546" y="558394"/>
                  </a:cubicBezTo>
                  <a:lnTo>
                    <a:pt x="42580" y="558394"/>
                  </a:lnTo>
                  <a:cubicBezTo>
                    <a:pt x="19064" y="558394"/>
                    <a:pt x="0" y="539331"/>
                    <a:pt x="0" y="515815"/>
                  </a:cubicBezTo>
                  <a:lnTo>
                    <a:pt x="0" y="42580"/>
                  </a:lnTo>
                  <a:cubicBezTo>
                    <a:pt x="0" y="19064"/>
                    <a:pt x="19064" y="0"/>
                    <a:pt x="42580"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3082125" cy="586969"/>
            </a:xfrm>
            <a:prstGeom prst="rect">
              <a:avLst/>
            </a:prstGeom>
          </p:spPr>
          <p:txBody>
            <a:bodyPr anchor="ctr" rtlCol="false" tIns="39084" lIns="39084" bIns="39084" rIns="39084"/>
            <a:lstStyle/>
            <a:p>
              <a:pPr algn="ctr" marL="0" indent="0" lvl="0">
                <a:lnSpc>
                  <a:spcPts val="2100"/>
                </a:lnSpc>
                <a:spcBef>
                  <a:spcPct val="0"/>
                </a:spcBef>
              </a:pPr>
            </a:p>
          </p:txBody>
        </p:sp>
      </p:grpSp>
      <p:grpSp>
        <p:nvGrpSpPr>
          <p:cNvPr name="Group 12" id="12"/>
          <p:cNvGrpSpPr/>
          <p:nvPr/>
        </p:nvGrpSpPr>
        <p:grpSpPr>
          <a:xfrm rot="0">
            <a:off x="1028700" y="7084060"/>
            <a:ext cx="16419788" cy="1587963"/>
            <a:chOff x="0" y="0"/>
            <a:chExt cx="4349010" cy="420594"/>
          </a:xfrm>
        </p:grpSpPr>
        <p:sp>
          <p:nvSpPr>
            <p:cNvPr name="Freeform 13" id="13"/>
            <p:cNvSpPr/>
            <p:nvPr/>
          </p:nvSpPr>
          <p:spPr>
            <a:xfrm flipH="false" flipV="false" rot="0">
              <a:off x="0" y="0"/>
              <a:ext cx="4349011" cy="420594"/>
            </a:xfrm>
            <a:custGeom>
              <a:avLst/>
              <a:gdLst/>
              <a:ahLst/>
              <a:cxnLst/>
              <a:rect r="r" b="b" t="t" l="l"/>
              <a:pathLst>
                <a:path h="420594" w="4349011">
                  <a:moveTo>
                    <a:pt x="30176" y="0"/>
                  </a:moveTo>
                  <a:lnTo>
                    <a:pt x="4318834" y="0"/>
                  </a:lnTo>
                  <a:cubicBezTo>
                    <a:pt x="4335500" y="0"/>
                    <a:pt x="4349011" y="13510"/>
                    <a:pt x="4349011" y="30176"/>
                  </a:cubicBezTo>
                  <a:lnTo>
                    <a:pt x="4349011" y="390418"/>
                  </a:lnTo>
                  <a:cubicBezTo>
                    <a:pt x="4349011" y="407084"/>
                    <a:pt x="4335500" y="420594"/>
                    <a:pt x="4318834" y="420594"/>
                  </a:cubicBezTo>
                  <a:lnTo>
                    <a:pt x="30176" y="420594"/>
                  </a:lnTo>
                  <a:cubicBezTo>
                    <a:pt x="13510" y="420594"/>
                    <a:pt x="0" y="407084"/>
                    <a:pt x="0" y="390418"/>
                  </a:cubicBezTo>
                  <a:lnTo>
                    <a:pt x="0" y="30176"/>
                  </a:lnTo>
                  <a:cubicBezTo>
                    <a:pt x="0" y="13510"/>
                    <a:pt x="13510" y="0"/>
                    <a:pt x="30176"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4349010" cy="449169"/>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Freeform 15" id="15"/>
          <p:cNvSpPr/>
          <p:nvPr/>
        </p:nvSpPr>
        <p:spPr>
          <a:xfrm flipH="false" flipV="false" rot="0">
            <a:off x="5909682" y="4850555"/>
            <a:ext cx="6666639" cy="1693757"/>
          </a:xfrm>
          <a:custGeom>
            <a:avLst/>
            <a:gdLst/>
            <a:ahLst/>
            <a:cxnLst/>
            <a:rect r="r" b="b" t="t" l="l"/>
            <a:pathLst>
              <a:path h="1693757" w="6666639">
                <a:moveTo>
                  <a:pt x="0" y="0"/>
                </a:moveTo>
                <a:lnTo>
                  <a:pt x="6666639" y="0"/>
                </a:lnTo>
                <a:lnTo>
                  <a:pt x="6666639" y="1693757"/>
                </a:lnTo>
                <a:lnTo>
                  <a:pt x="0" y="1693757"/>
                </a:lnTo>
                <a:lnTo>
                  <a:pt x="0" y="0"/>
                </a:lnTo>
                <a:close/>
              </a:path>
            </a:pathLst>
          </a:custGeom>
          <a:blipFill>
            <a:blip r:embed="rId6"/>
            <a:stretch>
              <a:fillRect l="0" t="-65012" r="-13483" b="-27517"/>
            </a:stretch>
          </a:blipFill>
        </p:spPr>
      </p:sp>
      <p:sp>
        <p:nvSpPr>
          <p:cNvPr name="TextBox 16" id="16"/>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7" id="17"/>
          <p:cNvSpPr txBox="true"/>
          <p:nvPr/>
        </p:nvSpPr>
        <p:spPr>
          <a:xfrm rot="0">
            <a:off x="3564212" y="2739955"/>
            <a:ext cx="11069820" cy="1600200"/>
          </a:xfrm>
          <a:prstGeom prst="rect">
            <a:avLst/>
          </a:prstGeom>
        </p:spPr>
        <p:txBody>
          <a:bodyPr anchor="t" rtlCol="false" tIns="0" lIns="0" bIns="0" rIns="0">
            <a:spAutoFit/>
          </a:bodyPr>
          <a:lstStyle/>
          <a:p>
            <a:pPr algn="just">
              <a:lnSpc>
                <a:spcPts val="4200"/>
              </a:lnSpc>
            </a:pPr>
            <a:r>
              <a:rPr lang="en-US" sz="3500" spc="-210">
                <a:solidFill>
                  <a:srgbClr val="160E0C"/>
                </a:solidFill>
                <a:latin typeface="Space Mono Bold"/>
                <a:ea typeface="Space Mono Bold"/>
                <a:cs typeface="Space Mono Bold"/>
                <a:sym typeface="Space Mono Bold"/>
              </a:rPr>
              <a:t>Para usar as listas em Python, ao contrário dos vetores,  não precisamos importar nada. </a:t>
            </a:r>
          </a:p>
          <a:p>
            <a:pPr algn="just">
              <a:lnSpc>
                <a:spcPts val="4200"/>
              </a:lnSpc>
              <a:spcBef>
                <a:spcPct val="0"/>
              </a:spcBef>
            </a:pPr>
            <a:r>
              <a:rPr lang="en-US" sz="3500" spc="-210">
                <a:solidFill>
                  <a:srgbClr val="160E0C"/>
                </a:solidFill>
                <a:latin typeface="Space Mono Bold"/>
                <a:ea typeface="Space Mono Bold"/>
                <a:cs typeface="Space Mono Bold"/>
                <a:sym typeface="Space Mono Bold"/>
              </a:rPr>
              <a:t>Criamos lista ao criar uma variável com [ ] </a:t>
            </a:r>
          </a:p>
        </p:txBody>
      </p:sp>
      <p:sp>
        <p:nvSpPr>
          <p:cNvPr name="TextBox 18" id="18"/>
          <p:cNvSpPr txBox="true"/>
          <p:nvPr/>
        </p:nvSpPr>
        <p:spPr>
          <a:xfrm rot="0">
            <a:off x="1421965" y="7329340"/>
            <a:ext cx="15695188" cy="1066800"/>
          </a:xfrm>
          <a:prstGeom prst="rect">
            <a:avLst/>
          </a:prstGeom>
        </p:spPr>
        <p:txBody>
          <a:bodyPr anchor="t" rtlCol="false" tIns="0" lIns="0" bIns="0" rIns="0">
            <a:spAutoFit/>
          </a:bodyPr>
          <a:lstStyle/>
          <a:p>
            <a:pPr algn="just">
              <a:lnSpc>
                <a:spcPts val="4200"/>
              </a:lnSpc>
              <a:spcBef>
                <a:spcPct val="0"/>
              </a:spcBef>
            </a:pPr>
            <a:r>
              <a:rPr lang="en-US" sz="3500" spc="-210">
                <a:solidFill>
                  <a:srgbClr val="160E0C"/>
                </a:solidFill>
                <a:latin typeface="Space Mono Bold"/>
                <a:ea typeface="Space Mono Bold"/>
                <a:cs typeface="Space Mono Bold"/>
                <a:sym typeface="Space Mono Bold"/>
              </a:rPr>
              <a:t>Assim, não precisamos chamar nenhuma biblioteca ou função para usar as listas.</a:t>
            </a:r>
          </a:p>
        </p:txBody>
      </p:sp>
      <p:sp>
        <p:nvSpPr>
          <p:cNvPr name="TextBox 19" id="19"/>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a:ea typeface="Bugaki"/>
                <a:cs typeface="Bugaki"/>
                <a:sym typeface="Bugaki"/>
              </a:rPr>
              <a:t>LISTAS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sp>
        <p:nvSpPr>
          <p:cNvPr name="Freeform 2" id="2"/>
          <p:cNvSpPr/>
          <p:nvPr/>
        </p:nvSpPr>
        <p:spPr>
          <a:xfrm flipH="false" flipV="false" rot="0">
            <a:off x="8156861" y="26148"/>
            <a:ext cx="10816364" cy="10816364"/>
          </a:xfrm>
          <a:custGeom>
            <a:avLst/>
            <a:gdLst/>
            <a:ahLst/>
            <a:cxnLst/>
            <a:rect r="r" b="b" t="t" l="l"/>
            <a:pathLst>
              <a:path h="10816364" w="10816364">
                <a:moveTo>
                  <a:pt x="0" y="0"/>
                </a:moveTo>
                <a:lnTo>
                  <a:pt x="10816363" y="0"/>
                </a:lnTo>
                <a:lnTo>
                  <a:pt x="10816363" y="10816364"/>
                </a:lnTo>
                <a:lnTo>
                  <a:pt x="0" y="10816364"/>
                </a:lnTo>
                <a:lnTo>
                  <a:pt x="0" y="0"/>
                </a:lnTo>
                <a:close/>
              </a:path>
            </a:pathLst>
          </a:custGeom>
          <a:blipFill>
            <a:blip r:embed="rId2">
              <a:alphaModFix amt="28000"/>
            </a:blip>
            <a:stretch>
              <a:fillRect l="0" t="0" r="0" b="0"/>
            </a:stretch>
          </a:blipFill>
        </p:spPr>
      </p:sp>
      <p:grpSp>
        <p:nvGrpSpPr>
          <p:cNvPr name="Group 3" id="3"/>
          <p:cNvGrpSpPr/>
          <p:nvPr/>
        </p:nvGrpSpPr>
        <p:grpSpPr>
          <a:xfrm rot="0">
            <a:off x="15526237" y="9123565"/>
            <a:ext cx="2761763" cy="1163435"/>
            <a:chOff x="0" y="0"/>
            <a:chExt cx="3682351" cy="1551247"/>
          </a:xfrm>
        </p:grpSpPr>
        <p:grpSp>
          <p:nvGrpSpPr>
            <p:cNvPr name="Group 4" id="4"/>
            <p:cNvGrpSpPr/>
            <p:nvPr/>
          </p:nvGrpSpPr>
          <p:grpSpPr>
            <a:xfrm rot="0">
              <a:off x="257361" y="176470"/>
              <a:ext cx="3167629" cy="1198307"/>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3"/>
              <a:stretch>
                <a:fillRect l="-23511" t="-123567" r="-70535" b="-427893"/>
              </a:stretch>
            </a:blipFill>
          </p:spPr>
        </p:sp>
      </p:grpSp>
      <p:sp>
        <p:nvSpPr>
          <p:cNvPr name="Freeform 8" id="8"/>
          <p:cNvSpPr/>
          <p:nvPr/>
        </p:nvSpPr>
        <p:spPr>
          <a:xfrm flipH="false" flipV="false" rot="0">
            <a:off x="14266361" y="416725"/>
            <a:ext cx="708729" cy="796611"/>
          </a:xfrm>
          <a:custGeom>
            <a:avLst/>
            <a:gdLst/>
            <a:ahLst/>
            <a:cxnLst/>
            <a:rect r="r" b="b" t="t" l="l"/>
            <a:pathLst>
              <a:path h="796611" w="708729">
                <a:moveTo>
                  <a:pt x="0" y="0"/>
                </a:moveTo>
                <a:lnTo>
                  <a:pt x="708729" y="0"/>
                </a:lnTo>
                <a:lnTo>
                  <a:pt x="708729" y="796611"/>
                </a:lnTo>
                <a:lnTo>
                  <a:pt x="0" y="7966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923657" y="2261312"/>
            <a:ext cx="11944066" cy="2037285"/>
            <a:chOff x="0" y="0"/>
            <a:chExt cx="3163553" cy="539603"/>
          </a:xfrm>
        </p:grpSpPr>
        <p:sp>
          <p:nvSpPr>
            <p:cNvPr name="Freeform 10" id="10"/>
            <p:cNvSpPr/>
            <p:nvPr/>
          </p:nvSpPr>
          <p:spPr>
            <a:xfrm flipH="false" flipV="false" rot="0">
              <a:off x="0" y="0"/>
              <a:ext cx="3163553" cy="539603"/>
            </a:xfrm>
            <a:custGeom>
              <a:avLst/>
              <a:gdLst/>
              <a:ahLst/>
              <a:cxnLst/>
              <a:rect r="r" b="b" t="t" l="l"/>
              <a:pathLst>
                <a:path h="539603" w="3163553">
                  <a:moveTo>
                    <a:pt x="41484" y="0"/>
                  </a:moveTo>
                  <a:lnTo>
                    <a:pt x="3122069" y="0"/>
                  </a:lnTo>
                  <a:cubicBezTo>
                    <a:pt x="3144980" y="0"/>
                    <a:pt x="3163553" y="18573"/>
                    <a:pt x="3163553" y="41484"/>
                  </a:cubicBezTo>
                  <a:lnTo>
                    <a:pt x="3163553" y="498120"/>
                  </a:lnTo>
                  <a:cubicBezTo>
                    <a:pt x="3163553" y="521031"/>
                    <a:pt x="3144980" y="539603"/>
                    <a:pt x="3122069" y="539603"/>
                  </a:cubicBezTo>
                  <a:lnTo>
                    <a:pt x="41484" y="539603"/>
                  </a:lnTo>
                  <a:cubicBezTo>
                    <a:pt x="18573" y="539603"/>
                    <a:pt x="0" y="521031"/>
                    <a:pt x="0" y="498120"/>
                  </a:cubicBezTo>
                  <a:lnTo>
                    <a:pt x="0" y="41484"/>
                  </a:lnTo>
                  <a:cubicBezTo>
                    <a:pt x="0" y="18573"/>
                    <a:pt x="18573" y="0"/>
                    <a:pt x="41484"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3163553" cy="568178"/>
            </a:xfrm>
            <a:prstGeom prst="rect">
              <a:avLst/>
            </a:prstGeom>
          </p:spPr>
          <p:txBody>
            <a:bodyPr anchor="ctr" rtlCol="false" tIns="39084" lIns="39084" bIns="39084" rIns="39084"/>
            <a:lstStyle/>
            <a:p>
              <a:pPr algn="ctr" marL="0" indent="0" lvl="0">
                <a:lnSpc>
                  <a:spcPts val="2100"/>
                </a:lnSpc>
                <a:spcBef>
                  <a:spcPct val="0"/>
                </a:spcBef>
              </a:pPr>
            </a:p>
          </p:txBody>
        </p:sp>
      </p:grpSp>
      <p:sp>
        <p:nvSpPr>
          <p:cNvPr name="Freeform 12" id="12"/>
          <p:cNvSpPr/>
          <p:nvPr/>
        </p:nvSpPr>
        <p:spPr>
          <a:xfrm flipH="false" flipV="false" rot="0">
            <a:off x="4425378" y="4803422"/>
            <a:ext cx="9437245" cy="3360010"/>
          </a:xfrm>
          <a:custGeom>
            <a:avLst/>
            <a:gdLst/>
            <a:ahLst/>
            <a:cxnLst/>
            <a:rect r="r" b="b" t="t" l="l"/>
            <a:pathLst>
              <a:path h="3360010" w="9437245">
                <a:moveTo>
                  <a:pt x="0" y="0"/>
                </a:moveTo>
                <a:lnTo>
                  <a:pt x="9437244" y="0"/>
                </a:lnTo>
                <a:lnTo>
                  <a:pt x="9437244" y="3360010"/>
                </a:lnTo>
                <a:lnTo>
                  <a:pt x="0" y="3360010"/>
                </a:lnTo>
                <a:lnTo>
                  <a:pt x="0" y="0"/>
                </a:lnTo>
                <a:close/>
              </a:path>
            </a:pathLst>
          </a:custGeom>
          <a:blipFill>
            <a:blip r:embed="rId6"/>
            <a:stretch>
              <a:fillRect l="0" t="0" r="0" b="0"/>
            </a:stretch>
          </a:blipFill>
        </p:spPr>
      </p:sp>
      <p:sp>
        <p:nvSpPr>
          <p:cNvPr name="TextBox 13" id="13"/>
          <p:cNvSpPr txBox="true"/>
          <p:nvPr/>
        </p:nvSpPr>
        <p:spPr>
          <a:xfrm rot="0">
            <a:off x="9564380" y="2027950"/>
            <a:ext cx="7542449" cy="466725"/>
          </a:xfrm>
          <a:prstGeom prst="rect">
            <a:avLst/>
          </a:prstGeom>
        </p:spPr>
        <p:txBody>
          <a:bodyPr anchor="t" rtlCol="false" tIns="0" lIns="0" bIns="0" rIns="0">
            <a:spAutoFit/>
          </a:bodyPr>
          <a:lstStyle/>
          <a:p>
            <a:pPr algn="ctr" marL="0" indent="0" lvl="0">
              <a:lnSpc>
                <a:spcPts val="3720"/>
              </a:lnSpc>
              <a:spcBef>
                <a:spcPct val="0"/>
              </a:spcBef>
            </a:pPr>
          </a:p>
        </p:txBody>
      </p:sp>
      <p:sp>
        <p:nvSpPr>
          <p:cNvPr name="TextBox 14" id="14"/>
          <p:cNvSpPr txBox="true"/>
          <p:nvPr/>
        </p:nvSpPr>
        <p:spPr>
          <a:xfrm rot="0">
            <a:off x="1028700" y="633807"/>
            <a:ext cx="16230600" cy="1124044"/>
          </a:xfrm>
          <a:prstGeom prst="rect">
            <a:avLst/>
          </a:prstGeom>
        </p:spPr>
        <p:txBody>
          <a:bodyPr anchor="t" rtlCol="false" tIns="0" lIns="0" bIns="0" rIns="0">
            <a:spAutoFit/>
          </a:bodyPr>
          <a:lstStyle/>
          <a:p>
            <a:pPr algn="ctr" marL="0" indent="0" lvl="0">
              <a:lnSpc>
                <a:spcPts val="8295"/>
              </a:lnSpc>
              <a:spcBef>
                <a:spcPct val="0"/>
              </a:spcBef>
            </a:pPr>
            <a:r>
              <a:rPr lang="en-US" sz="6010" spc="-619">
                <a:solidFill>
                  <a:srgbClr val="F7AC16"/>
                </a:solidFill>
                <a:latin typeface="Bugaki Italics"/>
                <a:ea typeface="Bugaki Italics"/>
                <a:cs typeface="Bugaki Italics"/>
                <a:sym typeface="Bugaki Italics"/>
              </a:rPr>
              <a:t>LISTAS</a:t>
            </a:r>
          </a:p>
        </p:txBody>
      </p:sp>
      <p:sp>
        <p:nvSpPr>
          <p:cNvPr name="TextBox 15" id="15"/>
          <p:cNvSpPr txBox="true"/>
          <p:nvPr/>
        </p:nvSpPr>
        <p:spPr>
          <a:xfrm rot="0">
            <a:off x="3260647" y="2506593"/>
            <a:ext cx="11367110" cy="1600200"/>
          </a:xfrm>
          <a:prstGeom prst="rect">
            <a:avLst/>
          </a:prstGeom>
        </p:spPr>
        <p:txBody>
          <a:bodyPr anchor="t" rtlCol="false" tIns="0" lIns="0" bIns="0" rIns="0">
            <a:spAutoFit/>
          </a:bodyPr>
          <a:lstStyle/>
          <a:p>
            <a:pPr algn="just">
              <a:lnSpc>
                <a:spcPts val="4200"/>
              </a:lnSpc>
              <a:spcBef>
                <a:spcPct val="0"/>
              </a:spcBef>
            </a:pPr>
            <a:r>
              <a:rPr lang="en-US" sz="3500" spc="-210">
                <a:solidFill>
                  <a:srgbClr val="160E0C"/>
                </a:solidFill>
                <a:latin typeface="Space Mono Bold"/>
                <a:ea typeface="Space Mono Bold"/>
                <a:cs typeface="Space Mono Bold"/>
                <a:sym typeface="Space Mono Bold"/>
              </a:rPr>
              <a:t>Agora nós podemos criar a lista! Para o nosso primeiro exemplo, vamos criar uma lista com 5 elementos, de diferentes tipos.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DAGOzQ6N3XA</dc:identifier>
  <dcterms:modified xsi:type="dcterms:W3CDTF">2011-08-01T06:04:30Z</dcterms:modified>
  <cp:revision>1</cp:revision>
  <dc:title>Python - Aula 14</dc:title>
</cp:coreProperties>
</file>