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  <p:embeddedFont>
      <p:font typeface="Antonio" charset="1" panose="02000503000000000000"/>
      <p:regular r:id="rId19"/>
    </p:embeddedFont>
    <p:embeddedFont>
      <p:font typeface="Antonio Bold" charset="1" panose="02000803000000000000"/>
      <p:regular r:id="rId20"/>
    </p:embeddedFont>
    <p:embeddedFont>
      <p:font typeface="Antonio Italics" charset="1" panose="02000503000000000000"/>
      <p:regular r:id="rId21"/>
    </p:embeddedFont>
    <p:embeddedFont>
      <p:font typeface="Antonio Bold Italics" charset="1" panose="02000803000000000000"/>
      <p:regular r:id="rId22"/>
    </p:embeddedFont>
    <p:embeddedFont>
      <p:font typeface="Antonio Light" charset="1" panose="02000303000000000000"/>
      <p:regular r:id="rId23"/>
    </p:embeddedFont>
    <p:embeddedFont>
      <p:font typeface="Antonio Light Italics" charset="1" panose="02000303000000000000"/>
      <p:regular r:id="rId24"/>
    </p:embeddedFont>
    <p:embeddedFont>
      <p:font typeface="Antonio Ultra-Bold" charset="1" panose="02000803000000000000"/>
      <p:regular r:id="rId25"/>
    </p:embeddedFont>
    <p:embeddedFont>
      <p:font typeface="Antonio Ultra-Bold Italics" charset="1" panose="02000803000000000000"/>
      <p:regular r:id="rId26"/>
    </p:embeddedFont>
    <p:embeddedFont>
      <p:font typeface="Open Sauce" charset="1" panose="00000500000000000000"/>
      <p:regular r:id="rId27"/>
    </p:embeddedFont>
    <p:embeddedFont>
      <p:font typeface="Open Sauce Bold" charset="1" panose="00000800000000000000"/>
      <p:regular r:id="rId28"/>
    </p:embeddedFont>
    <p:embeddedFont>
      <p:font typeface="Open Sauce Italics" charset="1" panose="00000500000000000000"/>
      <p:regular r:id="rId29"/>
    </p:embeddedFont>
    <p:embeddedFont>
      <p:font typeface="Open Sauce Bold Italics" charset="1" panose="00000800000000000000"/>
      <p:regular r:id="rId30"/>
    </p:embeddedFont>
    <p:embeddedFont>
      <p:font typeface="Open Sauce Light" charset="1" panose="00000400000000000000"/>
      <p:regular r:id="rId31"/>
    </p:embeddedFont>
    <p:embeddedFont>
      <p:font typeface="Open Sauce Light Italics" charset="1" panose="00000400000000000000"/>
      <p:regular r:id="rId32"/>
    </p:embeddedFont>
    <p:embeddedFont>
      <p:font typeface="Open Sauce Medium" charset="1" panose="00000600000000000000"/>
      <p:regular r:id="rId33"/>
    </p:embeddedFont>
    <p:embeddedFont>
      <p:font typeface="Open Sauce Medium Italics" charset="1" panose="00000600000000000000"/>
      <p:regular r:id="rId34"/>
    </p:embeddedFont>
    <p:embeddedFont>
      <p:font typeface="Open Sauce Semi-Bold" charset="1" panose="00000700000000000000"/>
      <p:regular r:id="rId35"/>
    </p:embeddedFont>
    <p:embeddedFont>
      <p:font typeface="Open Sauce Semi-Bold Italics" charset="1" panose="00000700000000000000"/>
      <p:regular r:id="rId36"/>
    </p:embeddedFont>
    <p:embeddedFont>
      <p:font typeface="Open Sauce Heavy" charset="1" panose="00000A00000000000000"/>
      <p:regular r:id="rId37"/>
    </p:embeddedFont>
    <p:embeddedFont>
      <p:font typeface="Open Sauce Heavy Italics" charset="1" panose="00000A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slides/slide1.xml" Type="http://schemas.openxmlformats.org/officeDocument/2006/relationships/slide"/><Relationship Id="rId4" Target="theme/theme1.xml" Type="http://schemas.openxmlformats.org/officeDocument/2006/relationships/theme"/><Relationship Id="rId40" Target="slides/slide2.xml" Type="http://schemas.openxmlformats.org/officeDocument/2006/relationships/slide"/><Relationship Id="rId41" Target="slides/slide3.xml" Type="http://schemas.openxmlformats.org/officeDocument/2006/relationships/slide"/><Relationship Id="rId42" Target="slides/slide4.xml" Type="http://schemas.openxmlformats.org/officeDocument/2006/relationships/slide"/><Relationship Id="rId43" Target="slides/slide5.xml" Type="http://schemas.openxmlformats.org/officeDocument/2006/relationships/slide"/><Relationship Id="rId44" Target="slides/slide6.xml" Type="http://schemas.openxmlformats.org/officeDocument/2006/relationships/slide"/><Relationship Id="rId45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https://scratch.mit.edu/projects/222675331/" TargetMode="External" Type="http://schemas.openxmlformats.org/officeDocument/2006/relationships/hyperlink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3.png" Type="http://schemas.openxmlformats.org/officeDocument/2006/relationships/image"/><Relationship Id="rId5" Target="https://scratch.mit.edu/projects/922880680/" TargetMode="External" Type="http://schemas.openxmlformats.org/officeDocument/2006/relationships/hyperlink"/><Relationship Id="rId6" Target="https://scratch.mit.edu/projects/3295166/" TargetMode="External" Type="http://schemas.openxmlformats.org/officeDocument/2006/relationships/hyperlink"/><Relationship Id="rId7" Target="https://scratch.mit.edu/projects/2924326/" TargetMode="External" Type="http://schemas.openxmlformats.org/officeDocument/2006/relationships/hyperlink"/><Relationship Id="rId8" Target="https://scratch.mit.edu/projects/144606488/" TargetMode="External" Type="http://schemas.openxmlformats.org/officeDocument/2006/relationships/hyperlink"/><Relationship Id="rId9" Target="https://scratch.mit.edu/projects/551184158/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slide3.xml" Type="http://schemas.openxmlformats.org/officeDocument/2006/relationships/slide"/><Relationship Id="rId4" Target="../media/image6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slide3.xml" Type="http://schemas.openxmlformats.org/officeDocument/2006/relationships/slide"/><Relationship Id="rId5" Target="../media/image6.pn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961D6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054621" y="-202158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5A322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717246" y="2454791"/>
            <a:ext cx="5736249" cy="5736226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831605" y="-1231221"/>
            <a:ext cx="8367431" cy="5055323"/>
          </a:xfrm>
          <a:custGeom>
            <a:avLst/>
            <a:gdLst/>
            <a:ahLst/>
            <a:cxnLst/>
            <a:rect r="r" b="b" t="t" l="l"/>
            <a:pathLst>
              <a:path h="5055323" w="8367431">
                <a:moveTo>
                  <a:pt x="0" y="0"/>
                </a:moveTo>
                <a:lnTo>
                  <a:pt x="8367431" y="0"/>
                </a:lnTo>
                <a:lnTo>
                  <a:pt x="8367431" y="5055323"/>
                </a:lnTo>
                <a:lnTo>
                  <a:pt x="0" y="5055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1598" y="2781553"/>
            <a:ext cx="3457454" cy="1161705"/>
          </a:xfrm>
          <a:custGeom>
            <a:avLst/>
            <a:gdLst/>
            <a:ahLst/>
            <a:cxnLst/>
            <a:rect r="r" b="b" t="t" l="l"/>
            <a:pathLst>
              <a:path h="1161705" w="3457454">
                <a:moveTo>
                  <a:pt x="0" y="0"/>
                </a:moveTo>
                <a:lnTo>
                  <a:pt x="3457454" y="0"/>
                </a:lnTo>
                <a:lnTo>
                  <a:pt x="3457454" y="1161705"/>
                </a:lnTo>
                <a:lnTo>
                  <a:pt x="0" y="1161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856757" y="4172445"/>
            <a:ext cx="5804373" cy="2790776"/>
            <a:chOff x="0" y="0"/>
            <a:chExt cx="7739164" cy="372103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33350"/>
              <a:ext cx="7739164" cy="291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SCRATCH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174967"/>
              <a:ext cx="7739164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Primeiros Passos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909887" y="-236177"/>
            <a:ext cx="5124475" cy="2690968"/>
          </a:xfrm>
          <a:custGeom>
            <a:avLst/>
            <a:gdLst/>
            <a:ahLst/>
            <a:cxnLst/>
            <a:rect r="r" b="b" t="t" l="l"/>
            <a:pathLst>
              <a:path h="2690968" w="5124475">
                <a:moveTo>
                  <a:pt x="0" y="0"/>
                </a:moveTo>
                <a:lnTo>
                  <a:pt x="5124476" y="0"/>
                </a:lnTo>
                <a:lnTo>
                  <a:pt x="5124476" y="2690968"/>
                </a:lnTo>
                <a:lnTo>
                  <a:pt x="0" y="26909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9285764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961D6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0" y="8882062"/>
            <a:ext cx="18288000" cy="1404938"/>
          </a:xfrm>
          <a:prstGeom prst="rect">
            <a:avLst/>
          </a:prstGeom>
          <a:solidFill>
            <a:srgbClr val="F1EEEE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5388285" y="738154"/>
            <a:ext cx="7511429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PORQUE USAM A FERRAMENTA SCRATCH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76851" y="4079373"/>
            <a:ext cx="4711434" cy="3836882"/>
            <a:chOff x="0" y="0"/>
            <a:chExt cx="6281912" cy="511584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826542"/>
              <a:ext cx="6281912" cy="328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"/>
                </a:rPr>
                <a:t>Scrath é uma ferramenta famosa por ser incrivelmente fácil para começar a aprender a lógica de programação.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6281912" cy="1493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u="sng">
                  <a:solidFill>
                    <a:srgbClr val="000000"/>
                  </a:solidFill>
                  <a:latin typeface="Open Sauce Bold"/>
                </a:rPr>
                <a:t>POR QUE ENSINAMOS ELA?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396262" y="4499549"/>
            <a:ext cx="5014773" cy="3341582"/>
            <a:chOff x="0" y="0"/>
            <a:chExt cx="6686364" cy="445544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826542"/>
              <a:ext cx="6686364" cy="2628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"/>
                </a:rPr>
                <a:t>Fácil de aprender, muito leve, alto nível, comunidade ativa e muito versátil. 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6686364" cy="1493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u="sng">
                  <a:solidFill>
                    <a:srgbClr val="000000"/>
                  </a:solidFill>
                  <a:latin typeface="Open Sauce Bold"/>
                </a:rPr>
                <a:t>QUAL SUAS VANTAGENS?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563561" y="4027965"/>
            <a:ext cx="4870225" cy="3341582"/>
            <a:chOff x="0" y="0"/>
            <a:chExt cx="6493634" cy="445544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826542"/>
              <a:ext cx="6493634" cy="2628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"/>
                </a:rPr>
                <a:t>Aplicações do Scratch podem ser jogos, podem ser aplicativos de ensino ou de animação.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6493634" cy="1493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u="sng">
                  <a:solidFill>
                    <a:srgbClr val="000000"/>
                  </a:solidFill>
                  <a:latin typeface="Open Sauce Bold"/>
                </a:rPr>
                <a:t>É UTILIZADA PARA QUE?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9525" y="0"/>
            <a:ext cx="3121250" cy="2275314"/>
          </a:xfrm>
          <a:custGeom>
            <a:avLst/>
            <a:gdLst/>
            <a:ahLst/>
            <a:cxnLst/>
            <a:rect r="r" b="b" t="t" l="l"/>
            <a:pathLst>
              <a:path h="2275314" w="3121250">
                <a:moveTo>
                  <a:pt x="0" y="0"/>
                </a:moveTo>
                <a:lnTo>
                  <a:pt x="3121250" y="0"/>
                </a:lnTo>
                <a:lnTo>
                  <a:pt x="3121250" y="2275314"/>
                </a:lnTo>
                <a:lnTo>
                  <a:pt x="0" y="2275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293" t="-28124" r="-39679" b="-18547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176190" y="209822"/>
            <a:ext cx="3088141" cy="1037615"/>
          </a:xfrm>
          <a:custGeom>
            <a:avLst/>
            <a:gdLst/>
            <a:ahLst/>
            <a:cxnLst/>
            <a:rect r="r" b="b" t="t" l="l"/>
            <a:pathLst>
              <a:path h="1037615" w="3088141">
                <a:moveTo>
                  <a:pt x="0" y="0"/>
                </a:moveTo>
                <a:lnTo>
                  <a:pt x="3088140" y="0"/>
                </a:lnTo>
                <a:lnTo>
                  <a:pt x="3088140" y="1037615"/>
                </a:lnTo>
                <a:lnTo>
                  <a:pt x="0" y="10376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0" y="2023663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D6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3303308" y="-655924"/>
            <a:ext cx="12447308" cy="12447258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313" t="0" r="-531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446767"/>
            <a:ext cx="5029894" cy="1769215"/>
            <a:chOff x="0" y="0"/>
            <a:chExt cx="6350000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6312027" cy="2195449"/>
            </a:xfrm>
            <a:custGeom>
              <a:avLst/>
              <a:gdLst/>
              <a:ahLst/>
              <a:cxnLst/>
              <a:rect r="r" b="b" t="t" l="l"/>
              <a:pathLst>
                <a:path h="2195449" w="6312027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2233549"/>
            </a:xfrm>
            <a:custGeom>
              <a:avLst/>
              <a:gdLst/>
              <a:ahLst/>
              <a:cxnLst/>
              <a:rect r="r" b="b" t="t" l="l"/>
              <a:pathLst>
                <a:path h="2233549" w="6350000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8961D6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599862" y="-1017602"/>
            <a:ext cx="7688138" cy="4644917"/>
          </a:xfrm>
          <a:custGeom>
            <a:avLst/>
            <a:gdLst/>
            <a:ahLst/>
            <a:cxnLst/>
            <a:rect r="r" b="b" t="t" l="l"/>
            <a:pathLst>
              <a:path h="4644917" w="7688138">
                <a:moveTo>
                  <a:pt x="0" y="0"/>
                </a:moveTo>
                <a:lnTo>
                  <a:pt x="7688138" y="0"/>
                </a:lnTo>
                <a:lnTo>
                  <a:pt x="7688138" y="4644917"/>
                </a:lnTo>
                <a:lnTo>
                  <a:pt x="0" y="4644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5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52780" y="2777661"/>
            <a:ext cx="2982303" cy="1002054"/>
          </a:xfrm>
          <a:custGeom>
            <a:avLst/>
            <a:gdLst/>
            <a:ahLst/>
            <a:cxnLst/>
            <a:rect r="r" b="b" t="t" l="l"/>
            <a:pathLst>
              <a:path h="1002054" w="2982303">
                <a:moveTo>
                  <a:pt x="0" y="0"/>
                </a:moveTo>
                <a:lnTo>
                  <a:pt x="2982302" y="0"/>
                </a:lnTo>
                <a:lnTo>
                  <a:pt x="2982302" y="1002054"/>
                </a:lnTo>
                <a:lnTo>
                  <a:pt x="0" y="10020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28056" y="812262"/>
            <a:ext cx="403118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Exemplos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91509" y="4552981"/>
            <a:ext cx="5680141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 u="sng">
                <a:solidFill>
                  <a:srgbClr val="FFFFFF"/>
                </a:solidFill>
                <a:latin typeface="Times New Roman"/>
                <a:hlinkClick r:id="rId5" tooltip="https://scratch.mit.edu/projects/922880680/"/>
              </a:rPr>
              <a:t>Geometry Dash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91509" y="5189251"/>
            <a:ext cx="5680141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 u="sng">
                <a:solidFill>
                  <a:srgbClr val="FFFFFF"/>
                </a:solidFill>
                <a:latin typeface="Times New Roman"/>
                <a:hlinkClick r:id="rId6" tooltip="https://scratch.mit.edu/projects/3295166/"/>
              </a:rPr>
              <a:t>Matemática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91509" y="5825521"/>
            <a:ext cx="5680141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 u="sng">
                <a:solidFill>
                  <a:srgbClr val="FFFFFF"/>
                </a:solidFill>
                <a:latin typeface="Times New Roman"/>
                <a:hlinkClick r:id="rId7" tooltip="https://scratch.mit.edu/projects/2924326/"/>
              </a:rPr>
              <a:t>Química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16211" y="6461791"/>
            <a:ext cx="5680141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 u="sng">
                <a:solidFill>
                  <a:srgbClr val="FFFFFF"/>
                </a:solidFill>
                <a:latin typeface="Times New Roman"/>
                <a:hlinkClick r:id="rId8" tooltip="https://scratch.mit.edu/projects/144606488/"/>
              </a:rPr>
              <a:t>Física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16211" y="7098061"/>
            <a:ext cx="5680141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 u="sng">
                <a:solidFill>
                  <a:srgbClr val="FFFFFF"/>
                </a:solidFill>
                <a:latin typeface="Times New Roman"/>
                <a:hlinkClick r:id="rId9" tooltip="https://scratch.mit.edu/projects/551184158/"/>
              </a:rPr>
              <a:t>História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904514" y="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2887" t="-100000" r="-24562" b="-8079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616211" y="7734331"/>
            <a:ext cx="5680141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 u="sng">
                <a:solidFill>
                  <a:srgbClr val="FFFFFF"/>
                </a:solidFill>
                <a:latin typeface="Times New Roman"/>
                <a:hlinkClick r:id="rId11" tooltip="https://scratch.mit.edu/projects/222675331/"/>
              </a:rPr>
              <a:t>Libras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29029" y="-2732565"/>
            <a:ext cx="1575212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0105880" y="5102049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-221539">
            <a:off x="11523424" y="3537057"/>
            <a:ext cx="5548370" cy="5548348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923100" y="4764696"/>
            <a:ext cx="4749017" cy="1953710"/>
          </a:xfrm>
          <a:custGeom>
            <a:avLst/>
            <a:gdLst/>
            <a:ahLst/>
            <a:cxnLst/>
            <a:rect r="r" b="b" t="t" l="l"/>
            <a:pathLst>
              <a:path h="1953710" w="4749017">
                <a:moveTo>
                  <a:pt x="0" y="0"/>
                </a:moveTo>
                <a:lnTo>
                  <a:pt x="4749017" y="0"/>
                </a:lnTo>
                <a:lnTo>
                  <a:pt x="4749017" y="1953710"/>
                </a:lnTo>
                <a:lnTo>
                  <a:pt x="0" y="1953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926171" y="1294820"/>
            <a:ext cx="1903256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  <a:hlinkClick r:id="rId3" action="ppaction://hlinksldjump"/>
              </a:rPr>
              <a:t>Voltar ao </a:t>
            </a:r>
            <a:r>
              <a:rPr lang="en-US" sz="1600">
                <a:solidFill>
                  <a:srgbClr val="FFFFFF"/>
                </a:solidFill>
                <a:latin typeface="Open Sauce Bold"/>
                <a:hlinkClick r:id="rId3" action="ppaction://hlinksldjump"/>
              </a:rPr>
              <a:t>índice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4270004"/>
            <a:ext cx="7056855" cy="1979984"/>
            <a:chOff x="0" y="0"/>
            <a:chExt cx="9409139" cy="263997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992279"/>
              <a:ext cx="9409139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Open Sauce"/>
                </a:rPr>
                <a:t>Visual Novel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459"/>
              <a:ext cx="9409139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Antonio Bold"/>
                </a:rPr>
                <a:t>Como foram feitos?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120495" y="-672845"/>
            <a:ext cx="6546168" cy="3952249"/>
          </a:xfrm>
          <a:custGeom>
            <a:avLst/>
            <a:gdLst/>
            <a:ahLst/>
            <a:cxnLst/>
            <a:rect r="r" b="b" t="t" l="l"/>
            <a:pathLst>
              <a:path h="3952249" w="6546168">
                <a:moveTo>
                  <a:pt x="0" y="0"/>
                </a:moveTo>
                <a:lnTo>
                  <a:pt x="6546167" y="0"/>
                </a:lnTo>
                <a:lnTo>
                  <a:pt x="6546167" y="3952249"/>
                </a:lnTo>
                <a:lnTo>
                  <a:pt x="0" y="3952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34473" y="174331"/>
            <a:ext cx="3363136" cy="1130014"/>
          </a:xfrm>
          <a:custGeom>
            <a:avLst/>
            <a:gdLst/>
            <a:ahLst/>
            <a:cxnLst/>
            <a:rect r="r" b="b" t="t" l="l"/>
            <a:pathLst>
              <a:path h="1130014" w="3363136">
                <a:moveTo>
                  <a:pt x="0" y="0"/>
                </a:moveTo>
                <a:lnTo>
                  <a:pt x="3363136" y="0"/>
                </a:lnTo>
                <a:lnTo>
                  <a:pt x="3363136" y="1130014"/>
                </a:lnTo>
                <a:lnTo>
                  <a:pt x="0" y="11300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111493" y="2333431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61284" y="-491357"/>
            <a:ext cx="5555135" cy="3353913"/>
          </a:xfrm>
          <a:custGeom>
            <a:avLst/>
            <a:gdLst/>
            <a:ahLst/>
            <a:cxnLst/>
            <a:rect r="r" b="b" t="t" l="l"/>
            <a:pathLst>
              <a:path h="3353913" w="5555135">
                <a:moveTo>
                  <a:pt x="0" y="0"/>
                </a:moveTo>
                <a:lnTo>
                  <a:pt x="5555135" y="0"/>
                </a:lnTo>
                <a:lnTo>
                  <a:pt x="5555135" y="3353913"/>
                </a:lnTo>
                <a:lnTo>
                  <a:pt x="0" y="3353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951" y="208633"/>
            <a:ext cx="3363136" cy="1130014"/>
          </a:xfrm>
          <a:custGeom>
            <a:avLst/>
            <a:gdLst/>
            <a:ahLst/>
            <a:cxnLst/>
            <a:rect r="r" b="b" t="t" l="l"/>
            <a:pathLst>
              <a:path h="1130014" w="3363136">
                <a:moveTo>
                  <a:pt x="0" y="0"/>
                </a:moveTo>
                <a:lnTo>
                  <a:pt x="3363136" y="0"/>
                </a:lnTo>
                <a:lnTo>
                  <a:pt x="3363136" y="1130013"/>
                </a:lnTo>
                <a:lnTo>
                  <a:pt x="0" y="11300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0227" y="1502229"/>
            <a:ext cx="2853733" cy="1498554"/>
          </a:xfrm>
          <a:custGeom>
            <a:avLst/>
            <a:gdLst/>
            <a:ahLst/>
            <a:cxnLst/>
            <a:rect r="r" b="b" t="t" l="l"/>
            <a:pathLst>
              <a:path h="1498554" w="2853733">
                <a:moveTo>
                  <a:pt x="0" y="0"/>
                </a:moveTo>
                <a:lnTo>
                  <a:pt x="2853732" y="0"/>
                </a:lnTo>
                <a:lnTo>
                  <a:pt x="2853732" y="1498553"/>
                </a:lnTo>
                <a:lnTo>
                  <a:pt x="0" y="149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887" t="-100000" r="-24562" b="-8079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46827" y="1768680"/>
            <a:ext cx="7714457" cy="5698031"/>
          </a:xfrm>
          <a:custGeom>
            <a:avLst/>
            <a:gdLst/>
            <a:ahLst/>
            <a:cxnLst/>
            <a:rect r="r" b="b" t="t" l="l"/>
            <a:pathLst>
              <a:path h="5698031" w="7714457">
                <a:moveTo>
                  <a:pt x="0" y="0"/>
                </a:moveTo>
                <a:lnTo>
                  <a:pt x="7714457" y="0"/>
                </a:lnTo>
                <a:lnTo>
                  <a:pt x="7714457" y="5698031"/>
                </a:lnTo>
                <a:lnTo>
                  <a:pt x="0" y="56980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74317" y="7678054"/>
            <a:ext cx="8986967" cy="2503384"/>
          </a:xfrm>
          <a:custGeom>
            <a:avLst/>
            <a:gdLst/>
            <a:ahLst/>
            <a:cxnLst/>
            <a:rect r="r" b="b" t="t" l="l"/>
            <a:pathLst>
              <a:path h="2503384" w="8986967">
                <a:moveTo>
                  <a:pt x="0" y="0"/>
                </a:moveTo>
                <a:lnTo>
                  <a:pt x="8986967" y="0"/>
                </a:lnTo>
                <a:lnTo>
                  <a:pt x="8986967" y="2503383"/>
                </a:lnTo>
                <a:lnTo>
                  <a:pt x="0" y="25033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61284" y="7772173"/>
            <a:ext cx="4218725" cy="2251989"/>
          </a:xfrm>
          <a:custGeom>
            <a:avLst/>
            <a:gdLst/>
            <a:ahLst/>
            <a:cxnLst/>
            <a:rect r="r" b="b" t="t" l="l"/>
            <a:pathLst>
              <a:path h="2251989" w="4218725">
                <a:moveTo>
                  <a:pt x="0" y="0"/>
                </a:moveTo>
                <a:lnTo>
                  <a:pt x="4218725" y="0"/>
                </a:lnTo>
                <a:lnTo>
                  <a:pt x="4218725" y="2251989"/>
                </a:lnTo>
                <a:lnTo>
                  <a:pt x="0" y="22519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19041" y="509587"/>
            <a:ext cx="1060464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Visual Novel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021118"/>
            <a:ext cx="4534072" cy="6237182"/>
            <a:chOff x="0" y="0"/>
            <a:chExt cx="6045429" cy="831624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64542"/>
              <a:ext cx="6045429" cy="7251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"/>
                </a:rPr>
                <a:t>Um “Jogo” que tem duas ou mais opções que ao serem escolhidas o desenvolvimento muda.</a:t>
              </a:r>
            </a:p>
            <a:p>
              <a:pPr algn="ctr">
                <a:lnSpc>
                  <a:spcPts val="3900"/>
                </a:lnSpc>
              </a:pPr>
            </a:p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"/>
                </a:rPr>
                <a:t>Pode ser acompanhado de recursos auditivos e demais coisas desejadas pelo programador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6045429" cy="731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u="sng">
                  <a:solidFill>
                    <a:srgbClr val="000000"/>
                  </a:solidFill>
                  <a:latin typeface="Open Sauce Bold"/>
                </a:rPr>
                <a:t>O QUE É?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497707" cy="10287000"/>
          </a:xfrm>
          <a:custGeom>
            <a:avLst/>
            <a:gdLst/>
            <a:ahLst/>
            <a:cxnLst/>
            <a:rect r="r" b="b" t="t" l="l"/>
            <a:pathLst>
              <a:path h="10287000" w="5497707">
                <a:moveTo>
                  <a:pt x="0" y="0"/>
                </a:moveTo>
                <a:lnTo>
                  <a:pt x="5497707" y="0"/>
                </a:lnTo>
                <a:lnTo>
                  <a:pt x="54977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58" t="0" r="-990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497707" cy="10287000"/>
          </a:xfrm>
          <a:custGeom>
            <a:avLst/>
            <a:gdLst/>
            <a:ahLst/>
            <a:cxnLst/>
            <a:rect r="r" b="b" t="t" l="l"/>
            <a:pathLst>
              <a:path h="10287000" w="5497707">
                <a:moveTo>
                  <a:pt x="0" y="0"/>
                </a:moveTo>
                <a:lnTo>
                  <a:pt x="5497707" y="0"/>
                </a:lnTo>
                <a:lnTo>
                  <a:pt x="54977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873" t="0" r="-72567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916596" y="1503958"/>
            <a:ext cx="1023783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DESAFIO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38861" y="4028897"/>
            <a:ext cx="9437975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Faça um jogo ou aula que abranja qualquer um dos temas abaixo: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-História Brasileira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-Matemática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-Ciência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-Português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26171" y="8754110"/>
            <a:ext cx="1903256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  <a:hlinkClick r:id="rId4" action="ppaction://hlinksldjump"/>
              </a:rPr>
              <a:t>Voltar ao </a:t>
            </a:r>
            <a:r>
              <a:rPr lang="en-US" sz="1600">
                <a:solidFill>
                  <a:srgbClr val="FFFFFF"/>
                </a:solidFill>
                <a:latin typeface="Open Sauce Bold"/>
                <a:hlinkClick r:id="rId4" action="ppaction://hlinksldjump"/>
              </a:rPr>
              <a:t>índice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16596" y="2551708"/>
            <a:ext cx="315560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USE OS BLOCOS: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773970" y="-531776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494953" y="221255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66750" y="2075092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887" t="-100000" r="-24562" b="-8079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67426" y="6086297"/>
            <a:ext cx="5459949" cy="2914564"/>
          </a:xfrm>
          <a:custGeom>
            <a:avLst/>
            <a:gdLst/>
            <a:ahLst/>
            <a:cxnLst/>
            <a:rect r="r" b="b" t="t" l="l"/>
            <a:pathLst>
              <a:path h="2914564" w="5459949">
                <a:moveTo>
                  <a:pt x="0" y="0"/>
                </a:moveTo>
                <a:lnTo>
                  <a:pt x="5459949" y="0"/>
                </a:lnTo>
                <a:lnTo>
                  <a:pt x="5459949" y="2914563"/>
                </a:lnTo>
                <a:lnTo>
                  <a:pt x="0" y="29145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84182" y="5368747"/>
            <a:ext cx="4711434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u="sng">
                <a:solidFill>
                  <a:srgbClr val="000000"/>
                </a:solidFill>
                <a:latin typeface="Open Sauce Bold"/>
              </a:rPr>
              <a:t>DICA: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DAA3F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664" t="0" r="-1766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2104998" y="-1355693"/>
            <a:ext cx="9923510" cy="5995454"/>
          </a:xfrm>
          <a:custGeom>
            <a:avLst/>
            <a:gdLst/>
            <a:ahLst/>
            <a:cxnLst/>
            <a:rect r="r" b="b" t="t" l="l"/>
            <a:pathLst>
              <a:path h="5995454" w="9923510">
                <a:moveTo>
                  <a:pt x="0" y="0"/>
                </a:moveTo>
                <a:lnTo>
                  <a:pt x="9923510" y="0"/>
                </a:lnTo>
                <a:lnTo>
                  <a:pt x="9923510" y="5995455"/>
                </a:lnTo>
                <a:lnTo>
                  <a:pt x="0" y="5995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05924" y="215305"/>
            <a:ext cx="5331573" cy="1791409"/>
          </a:xfrm>
          <a:custGeom>
            <a:avLst/>
            <a:gdLst/>
            <a:ahLst/>
            <a:cxnLst/>
            <a:rect r="r" b="b" t="t" l="l"/>
            <a:pathLst>
              <a:path h="1791409" w="5331573">
                <a:moveTo>
                  <a:pt x="0" y="0"/>
                </a:moveTo>
                <a:lnTo>
                  <a:pt x="5331574" y="0"/>
                </a:lnTo>
                <a:lnTo>
                  <a:pt x="5331574" y="1791409"/>
                </a:lnTo>
                <a:lnTo>
                  <a:pt x="0" y="179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56757" y="4305795"/>
            <a:ext cx="5804373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00"/>
              </a:lnSpc>
            </a:pPr>
            <a:r>
              <a:rPr lang="en-US" sz="15000" spc="-675">
                <a:solidFill>
                  <a:srgbClr val="000000"/>
                </a:solidFill>
                <a:latin typeface="Antonio Bold"/>
              </a:rPr>
              <a:t>SCRATCH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956590" y="-31740"/>
            <a:ext cx="6374819" cy="3347549"/>
          </a:xfrm>
          <a:custGeom>
            <a:avLst/>
            <a:gdLst/>
            <a:ahLst/>
            <a:cxnLst/>
            <a:rect r="r" b="b" t="t" l="l"/>
            <a:pathLst>
              <a:path h="3347549" w="6374819">
                <a:moveTo>
                  <a:pt x="0" y="0"/>
                </a:moveTo>
                <a:lnTo>
                  <a:pt x="6374820" y="0"/>
                </a:lnTo>
                <a:lnTo>
                  <a:pt x="6374820" y="3347549"/>
                </a:lnTo>
                <a:lnTo>
                  <a:pt x="0" y="33475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DAF0X5RMWLE</dc:identifier>
  <dcterms:modified xsi:type="dcterms:W3CDTF">2011-08-01T06:04:30Z</dcterms:modified>
  <cp:revision>1</cp:revision>
  <dc:title> SCRATCH 17/11/2023</dc:title>
</cp:coreProperties>
</file>