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563DB0B6-6531-4D9D-A78E-784662532958}" type="datetimeFigureOut">
              <a:rPr lang="en-US" smtClean="0"/>
              <a:t>08/21/2019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94D20321-F665-4224-A956-727402EE3F33}" type="slidenum">
              <a:rPr lang="en-US" smtClean="0"/>
              <a:t>‹Nº›</a:t>
            </a:fld>
            <a:endParaRPr lang="en-US"/>
          </a:p>
        </p:txBody>
      </p:sp>
    </p:spTree>
    <p:extLst>
      <p:ext uri="{BB962C8B-B14F-4D97-AF65-F5344CB8AC3E}">
        <p14:creationId xmlns:p14="http://schemas.microsoft.com/office/powerpoint/2010/main" val="1880352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563DB0B6-6531-4D9D-A78E-784662532958}" type="datetimeFigureOut">
              <a:rPr lang="en-US" smtClean="0"/>
              <a:t>08/21/2019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94D20321-F665-4224-A956-727402EE3F33}" type="slidenum">
              <a:rPr lang="en-US" smtClean="0"/>
              <a:t>‹Nº›</a:t>
            </a:fld>
            <a:endParaRPr lang="en-US"/>
          </a:p>
        </p:txBody>
      </p:sp>
    </p:spTree>
    <p:extLst>
      <p:ext uri="{BB962C8B-B14F-4D97-AF65-F5344CB8AC3E}">
        <p14:creationId xmlns:p14="http://schemas.microsoft.com/office/powerpoint/2010/main" val="1133083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563DB0B6-6531-4D9D-A78E-784662532958}" type="datetimeFigureOut">
              <a:rPr lang="en-US" smtClean="0"/>
              <a:t>08/21/2019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94D20321-F665-4224-A956-727402EE3F33}" type="slidenum">
              <a:rPr lang="en-US" smtClean="0"/>
              <a:t>‹Nº›</a:t>
            </a:fld>
            <a:endParaRPr lang="en-US"/>
          </a:p>
        </p:txBody>
      </p:sp>
    </p:spTree>
    <p:extLst>
      <p:ext uri="{BB962C8B-B14F-4D97-AF65-F5344CB8AC3E}">
        <p14:creationId xmlns:p14="http://schemas.microsoft.com/office/powerpoint/2010/main" val="3063057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563DB0B6-6531-4D9D-A78E-784662532958}" type="datetimeFigureOut">
              <a:rPr lang="en-US" smtClean="0"/>
              <a:t>08/21/2019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94D20321-F665-4224-A956-727402EE3F33}" type="slidenum">
              <a:rPr lang="en-US" smtClean="0"/>
              <a:t>‹Nº›</a:t>
            </a:fld>
            <a:endParaRPr lang="en-US"/>
          </a:p>
        </p:txBody>
      </p:sp>
    </p:spTree>
    <p:extLst>
      <p:ext uri="{BB962C8B-B14F-4D97-AF65-F5344CB8AC3E}">
        <p14:creationId xmlns:p14="http://schemas.microsoft.com/office/powerpoint/2010/main" val="2431656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563DB0B6-6531-4D9D-A78E-784662532958}" type="datetimeFigureOut">
              <a:rPr lang="en-US" smtClean="0"/>
              <a:t>08/21/2019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94D20321-F665-4224-A956-727402EE3F33}" type="slidenum">
              <a:rPr lang="en-US" smtClean="0"/>
              <a:t>‹Nº›</a:t>
            </a:fld>
            <a:endParaRPr lang="en-US"/>
          </a:p>
        </p:txBody>
      </p:sp>
    </p:spTree>
    <p:extLst>
      <p:ext uri="{BB962C8B-B14F-4D97-AF65-F5344CB8AC3E}">
        <p14:creationId xmlns:p14="http://schemas.microsoft.com/office/powerpoint/2010/main" val="10448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563DB0B6-6531-4D9D-A78E-784662532958}" type="datetimeFigureOut">
              <a:rPr lang="en-US" smtClean="0"/>
              <a:t>08/21/2019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94D20321-F665-4224-A956-727402EE3F33}" type="slidenum">
              <a:rPr lang="en-US" smtClean="0"/>
              <a:t>‹Nº›</a:t>
            </a:fld>
            <a:endParaRPr lang="en-US"/>
          </a:p>
        </p:txBody>
      </p:sp>
    </p:spTree>
    <p:extLst>
      <p:ext uri="{BB962C8B-B14F-4D97-AF65-F5344CB8AC3E}">
        <p14:creationId xmlns:p14="http://schemas.microsoft.com/office/powerpoint/2010/main" val="420296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563DB0B6-6531-4D9D-A78E-784662532958}" type="datetimeFigureOut">
              <a:rPr lang="en-US" smtClean="0"/>
              <a:t>08/21/2019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94D20321-F665-4224-A956-727402EE3F33}" type="slidenum">
              <a:rPr lang="en-US" smtClean="0"/>
              <a:t>‹Nº›</a:t>
            </a:fld>
            <a:endParaRPr lang="en-US"/>
          </a:p>
        </p:txBody>
      </p:sp>
    </p:spTree>
    <p:extLst>
      <p:ext uri="{BB962C8B-B14F-4D97-AF65-F5344CB8AC3E}">
        <p14:creationId xmlns:p14="http://schemas.microsoft.com/office/powerpoint/2010/main" val="85753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563DB0B6-6531-4D9D-A78E-784662532958}" type="datetimeFigureOut">
              <a:rPr lang="en-US" smtClean="0"/>
              <a:t>08/21/2019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94D20321-F665-4224-A956-727402EE3F33}" type="slidenum">
              <a:rPr lang="en-US" smtClean="0"/>
              <a:t>‹Nº›</a:t>
            </a:fld>
            <a:endParaRPr lang="en-US"/>
          </a:p>
        </p:txBody>
      </p:sp>
    </p:spTree>
    <p:extLst>
      <p:ext uri="{BB962C8B-B14F-4D97-AF65-F5344CB8AC3E}">
        <p14:creationId xmlns:p14="http://schemas.microsoft.com/office/powerpoint/2010/main" val="4217307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63DB0B6-6531-4D9D-A78E-784662532958}" type="datetimeFigureOut">
              <a:rPr lang="en-US" smtClean="0"/>
              <a:t>08/21/2019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94D20321-F665-4224-A956-727402EE3F33}" type="slidenum">
              <a:rPr lang="en-US" smtClean="0"/>
              <a:t>‹Nº›</a:t>
            </a:fld>
            <a:endParaRPr lang="en-US"/>
          </a:p>
        </p:txBody>
      </p:sp>
    </p:spTree>
    <p:extLst>
      <p:ext uri="{BB962C8B-B14F-4D97-AF65-F5344CB8AC3E}">
        <p14:creationId xmlns:p14="http://schemas.microsoft.com/office/powerpoint/2010/main" val="2567406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63DB0B6-6531-4D9D-A78E-784662532958}" type="datetimeFigureOut">
              <a:rPr lang="en-US" smtClean="0"/>
              <a:t>08/21/2019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94D20321-F665-4224-A956-727402EE3F33}" type="slidenum">
              <a:rPr lang="en-US" smtClean="0"/>
              <a:t>‹Nº›</a:t>
            </a:fld>
            <a:endParaRPr lang="en-US"/>
          </a:p>
        </p:txBody>
      </p:sp>
    </p:spTree>
    <p:extLst>
      <p:ext uri="{BB962C8B-B14F-4D97-AF65-F5344CB8AC3E}">
        <p14:creationId xmlns:p14="http://schemas.microsoft.com/office/powerpoint/2010/main" val="3660646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63DB0B6-6531-4D9D-A78E-784662532958}" type="datetimeFigureOut">
              <a:rPr lang="en-US" smtClean="0"/>
              <a:t>08/21/2019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94D20321-F665-4224-A956-727402EE3F33}" type="slidenum">
              <a:rPr lang="en-US" smtClean="0"/>
              <a:t>‹Nº›</a:t>
            </a:fld>
            <a:endParaRPr lang="en-US"/>
          </a:p>
        </p:txBody>
      </p:sp>
    </p:spTree>
    <p:extLst>
      <p:ext uri="{BB962C8B-B14F-4D97-AF65-F5344CB8AC3E}">
        <p14:creationId xmlns:p14="http://schemas.microsoft.com/office/powerpoint/2010/main" val="984091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DB0B6-6531-4D9D-A78E-784662532958}" type="datetimeFigureOut">
              <a:rPr lang="en-US" smtClean="0"/>
              <a:t>08/21/2019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D20321-F665-4224-A956-727402EE3F33}" type="slidenum">
              <a:rPr lang="en-US" smtClean="0"/>
              <a:t>‹Nº›</a:t>
            </a:fld>
            <a:endParaRPr lang="en-US"/>
          </a:p>
        </p:txBody>
      </p:sp>
    </p:spTree>
    <p:extLst>
      <p:ext uri="{BB962C8B-B14F-4D97-AF65-F5344CB8AC3E}">
        <p14:creationId xmlns:p14="http://schemas.microsoft.com/office/powerpoint/2010/main" val="2511121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public.tableau.com/auth/signu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n-US" b="1" dirty="0"/>
          </a:p>
        </p:txBody>
      </p:sp>
      <p:sp>
        <p:nvSpPr>
          <p:cNvPr id="3" name="Subtítulo 2"/>
          <p:cNvSpPr>
            <a:spLocks noGrp="1"/>
          </p:cNvSpPr>
          <p:nvPr>
            <p:ph type="subTitle" idx="1"/>
          </p:nvPr>
        </p:nvSpPr>
        <p:spPr/>
        <p:txBody>
          <a:bodyPr/>
          <a:lstStyle/>
          <a:p>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447852"/>
            <a:ext cx="10058400" cy="3736609"/>
          </a:xfrm>
          <a:prstGeom prst="rect">
            <a:avLst/>
          </a:prstGeom>
        </p:spPr>
      </p:pic>
    </p:spTree>
    <p:extLst>
      <p:ext uri="{BB962C8B-B14F-4D97-AF65-F5344CB8AC3E}">
        <p14:creationId xmlns:p14="http://schemas.microsoft.com/office/powerpoint/2010/main" val="195157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048" y="676021"/>
            <a:ext cx="10515600" cy="1325563"/>
          </a:xfrm>
        </p:spPr>
        <p:txBody>
          <a:bodyPr/>
          <a:lstStyle/>
          <a:p>
            <a:pPr algn="ctr"/>
            <a:r>
              <a:rPr lang="en-US" b="1" dirty="0"/>
              <a:t>What is Tableau used for?</a:t>
            </a:r>
            <a:br>
              <a:rPr lang="en-US" b="1" dirty="0"/>
            </a:br>
            <a:endParaRPr lang="en-US" dirty="0"/>
          </a:p>
        </p:txBody>
      </p:sp>
      <p:sp>
        <p:nvSpPr>
          <p:cNvPr id="3" name="Marcador de contenido 2"/>
          <p:cNvSpPr>
            <a:spLocks noGrp="1"/>
          </p:cNvSpPr>
          <p:nvPr>
            <p:ph idx="1"/>
          </p:nvPr>
        </p:nvSpPr>
        <p:spPr>
          <a:xfrm>
            <a:off x="429768" y="1188720"/>
            <a:ext cx="10924032" cy="4988243"/>
          </a:xfrm>
        </p:spPr>
        <p:txBody>
          <a:bodyPr>
            <a:normAutofit/>
          </a:bodyPr>
          <a:lstStyle/>
          <a:p>
            <a:pPr marL="0" indent="0">
              <a:buNone/>
            </a:pPr>
            <a:endParaRPr lang="en-US" sz="2400" dirty="0" smtClean="0">
              <a:latin typeface="+mj-lt"/>
            </a:endParaRPr>
          </a:p>
          <a:p>
            <a:pPr marL="0" indent="0">
              <a:buNone/>
            </a:pPr>
            <a:r>
              <a:rPr lang="en-US" sz="2400" dirty="0" smtClean="0">
                <a:latin typeface="+mj-lt"/>
              </a:rPr>
              <a:t>Tableau is a powerful  data visualization tool used in the Business Intelligence Industry. It helps in simplifying raw data into the very easily understandable format. Data analysis is very fast with Tableau and the visualizations created are in the form of dashboards and worksheets.</a:t>
            </a:r>
          </a:p>
          <a:p>
            <a:pPr marL="0" indent="0">
              <a:buNone/>
            </a:pPr>
            <a:endParaRPr lang="en-US" sz="2400" dirty="0">
              <a:latin typeface="+mj-lt"/>
            </a:endParaRPr>
          </a:p>
          <a:p>
            <a:pPr marL="0" indent="0">
              <a:buNone/>
            </a:pPr>
            <a:r>
              <a:rPr lang="es-SV" sz="2400" b="1" dirty="0" err="1" smtClean="0">
                <a:latin typeface="+mj-lt"/>
              </a:rPr>
              <a:t>Tableau</a:t>
            </a:r>
            <a:r>
              <a:rPr lang="es-SV" sz="2400" b="1" dirty="0" smtClean="0">
                <a:latin typeface="+mj-lt"/>
              </a:rPr>
              <a:t> </a:t>
            </a:r>
            <a:r>
              <a:rPr lang="es-SV" sz="2400" b="1" dirty="0" err="1" smtClean="0">
                <a:latin typeface="+mj-lt"/>
              </a:rPr>
              <a:t>Public</a:t>
            </a:r>
            <a:endParaRPr lang="en-US" sz="2400" b="1" dirty="0">
              <a:latin typeface="+mj-lt"/>
            </a:endParaRPr>
          </a:p>
          <a:p>
            <a:pPr marL="0" indent="0">
              <a:buNone/>
            </a:pPr>
            <a:r>
              <a:rPr lang="en-US" sz="2400" dirty="0">
                <a:latin typeface="+mj-lt"/>
              </a:rPr>
              <a:t>Tableau Public is a free service that lets anyone publish interactive data visualizations to the web. Visualizations that have been published to Tableau Public(“</a:t>
            </a:r>
            <a:r>
              <a:rPr lang="en-US" sz="2400" dirty="0" err="1">
                <a:latin typeface="+mj-lt"/>
              </a:rPr>
              <a:t>vizzes</a:t>
            </a:r>
            <a:r>
              <a:rPr lang="en-US" sz="2400" dirty="0">
                <a:latin typeface="+mj-lt"/>
              </a:rPr>
              <a:t>”) </a:t>
            </a:r>
            <a:r>
              <a:rPr lang="en-US" sz="2400" dirty="0" smtClean="0">
                <a:latin typeface="+mj-lt"/>
              </a:rPr>
              <a:t>can </a:t>
            </a:r>
            <a:r>
              <a:rPr lang="en-US" sz="2400" dirty="0">
                <a:latin typeface="+mj-lt"/>
              </a:rPr>
              <a:t>be shared via social media or email, and they can be made available for download to other users</a:t>
            </a:r>
            <a:r>
              <a:rPr lang="en-US" sz="2400" dirty="0" smtClean="0"/>
              <a:t>.</a:t>
            </a:r>
          </a:p>
          <a:p>
            <a:pPr marL="0" indent="0">
              <a:buNone/>
            </a:pPr>
            <a:r>
              <a:rPr lang="en-US" sz="2400" dirty="0">
                <a:hlinkClick r:id="rId2"/>
              </a:rPr>
              <a:t>https://public.tableau.com/auth/signup</a:t>
            </a:r>
            <a:endParaRPr lang="en-US" sz="2400" dirty="0">
              <a:latin typeface="+mj-lt"/>
              <a:ea typeface="Microsoft JhengHei Light" panose="020B0304030504040204" pitchFamily="34" charset="-120"/>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601" y="140589"/>
            <a:ext cx="1312736" cy="1283821"/>
          </a:xfrm>
          <a:prstGeom prst="rect">
            <a:avLst/>
          </a:prstGeom>
        </p:spPr>
      </p:pic>
    </p:spTree>
    <p:extLst>
      <p:ext uri="{BB962C8B-B14F-4D97-AF65-F5344CB8AC3E}">
        <p14:creationId xmlns:p14="http://schemas.microsoft.com/office/powerpoint/2010/main" val="1376299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n-US" b="1" dirty="0" smtClean="0"/>
              <a:t/>
            </a:r>
            <a:br>
              <a:rPr lang="en-US" b="1" dirty="0" smtClean="0"/>
            </a:br>
            <a:r>
              <a:rPr lang="en-US" b="1" dirty="0" smtClean="0"/>
              <a:t>Understanding </a:t>
            </a:r>
            <a:r>
              <a:rPr lang="en-US" b="1" dirty="0"/>
              <a:t>dimensions and measures</a:t>
            </a:r>
            <a:br>
              <a:rPr lang="en-US" b="1" dirty="0"/>
            </a:br>
            <a:endParaRPr lang="en-US" dirty="0"/>
          </a:p>
        </p:txBody>
      </p:sp>
      <p:sp>
        <p:nvSpPr>
          <p:cNvPr id="3" name="Marcador de contenido 2"/>
          <p:cNvSpPr>
            <a:spLocks noGrp="1"/>
          </p:cNvSpPr>
          <p:nvPr>
            <p:ph idx="1"/>
          </p:nvPr>
        </p:nvSpPr>
        <p:spPr>
          <a:xfrm>
            <a:off x="429768" y="1527048"/>
            <a:ext cx="10924032" cy="4988243"/>
          </a:xfrm>
        </p:spPr>
        <p:txBody>
          <a:bodyPr>
            <a:normAutofit/>
          </a:bodyPr>
          <a:lstStyle/>
          <a:p>
            <a:pPr marL="0" indent="0" algn="just">
              <a:buNone/>
            </a:pPr>
            <a:r>
              <a:rPr lang="en-US" sz="2400" dirty="0">
                <a:latin typeface="+mj-lt"/>
              </a:rPr>
              <a:t>Each field is automatically assigned a data type (such as integer, string, date), and a </a:t>
            </a:r>
            <a:r>
              <a:rPr lang="en-US" sz="2400" dirty="0" smtClean="0">
                <a:latin typeface="+mj-lt"/>
              </a:rPr>
              <a:t>role: Dimensions and Measures.</a:t>
            </a:r>
          </a:p>
          <a:p>
            <a:pPr marL="0" indent="0" algn="just">
              <a:buNone/>
            </a:pPr>
            <a:endParaRPr lang="en-US" sz="2400" dirty="0" smtClean="0">
              <a:latin typeface="+mj-lt"/>
            </a:endParaRPr>
          </a:p>
          <a:p>
            <a:pPr marL="0" indent="0" algn="just">
              <a:buNone/>
            </a:pPr>
            <a:r>
              <a:rPr lang="en-US" sz="2400" dirty="0" smtClean="0">
                <a:latin typeface="+mj-lt"/>
                <a:ea typeface="Microsoft JhengHei Light" panose="020B0304030504040204" pitchFamily="34" charset="-120"/>
              </a:rPr>
              <a:t>Dimensions </a:t>
            </a:r>
            <a:r>
              <a:rPr lang="en-US" sz="2400" dirty="0">
                <a:latin typeface="+mj-lt"/>
                <a:ea typeface="Microsoft JhengHei Light" panose="020B0304030504040204" pitchFamily="34" charset="-120"/>
              </a:rPr>
              <a:t>are usually </a:t>
            </a:r>
            <a:r>
              <a:rPr lang="en-US" sz="2400" dirty="0" smtClean="0">
                <a:latin typeface="+mj-lt"/>
                <a:ea typeface="Microsoft JhengHei Light" panose="020B0304030504040204" pitchFamily="34" charset="-120"/>
              </a:rPr>
              <a:t>categorical fields </a:t>
            </a:r>
            <a:r>
              <a:rPr lang="en-US" sz="2400" dirty="0">
                <a:latin typeface="+mj-lt"/>
                <a:ea typeface="Microsoft JhengHei Light" panose="020B0304030504040204" pitchFamily="34" charset="-120"/>
              </a:rPr>
              <a:t>that cannot be </a:t>
            </a:r>
            <a:r>
              <a:rPr lang="en-US" sz="2400" dirty="0" smtClean="0">
                <a:latin typeface="+mj-lt"/>
                <a:ea typeface="Microsoft JhengHei Light" panose="020B0304030504040204" pitchFamily="34" charset="-120"/>
              </a:rPr>
              <a:t>aggregated,</a:t>
            </a:r>
            <a:r>
              <a:rPr lang="en-US" sz="2400" dirty="0">
                <a:latin typeface="+mj-lt"/>
              </a:rPr>
              <a:t> qualitative values (such as names, dates, or geographical </a:t>
            </a:r>
            <a:r>
              <a:rPr lang="en-US" sz="2400" dirty="0" smtClean="0">
                <a:latin typeface="+mj-lt"/>
              </a:rPr>
              <a:t>data. Dimensions are often </a:t>
            </a:r>
            <a:r>
              <a:rPr lang="en-US" sz="2400" i="1" u="sng" dirty="0" smtClean="0">
                <a:latin typeface="+mj-lt"/>
              </a:rPr>
              <a:t>d</a:t>
            </a:r>
            <a:r>
              <a:rPr lang="en-US" sz="2400" i="1" u="sng" dirty="0" smtClean="0">
                <a:latin typeface="+mj-lt"/>
                <a:ea typeface="Microsoft JhengHei Light" panose="020B0304030504040204" pitchFamily="34" charset="-120"/>
              </a:rPr>
              <a:t>iscrete </a:t>
            </a:r>
            <a:r>
              <a:rPr lang="en-US" sz="2400" i="1" u="sng" dirty="0">
                <a:latin typeface="+mj-lt"/>
              </a:rPr>
              <a:t>values </a:t>
            </a:r>
            <a:r>
              <a:rPr lang="en-US" sz="2400" i="1" dirty="0">
                <a:latin typeface="+mj-lt"/>
              </a:rPr>
              <a:t>that</a:t>
            </a:r>
            <a:r>
              <a:rPr lang="en-US" sz="2400" i="1" u="sng" dirty="0">
                <a:latin typeface="+mj-lt"/>
              </a:rPr>
              <a:t> </a:t>
            </a:r>
            <a:r>
              <a:rPr lang="en-US" sz="2400" i="1" dirty="0" smtClean="0">
                <a:latin typeface="+mj-lt"/>
                <a:ea typeface="Microsoft JhengHei Light" panose="020B0304030504040204" pitchFamily="34" charset="-120"/>
              </a:rPr>
              <a:t>creates labels in the chart a</a:t>
            </a:r>
            <a:r>
              <a:rPr lang="en-US" sz="2400" dirty="0" smtClean="0">
                <a:latin typeface="+mj-lt"/>
                <a:ea typeface="Microsoft JhengHei Light" panose="020B0304030504040204" pitchFamily="34" charset="-120"/>
              </a:rPr>
              <a:t>nd </a:t>
            </a:r>
            <a:r>
              <a:rPr lang="en-US" sz="2400" dirty="0">
                <a:latin typeface="+mj-lt"/>
                <a:ea typeface="Microsoft JhengHei Light" panose="020B0304030504040204" pitchFamily="34" charset="-120"/>
              </a:rPr>
              <a:t>have blue color</a:t>
            </a:r>
            <a:r>
              <a:rPr lang="en-US" sz="2400" dirty="0" smtClean="0">
                <a:latin typeface="+mj-lt"/>
                <a:ea typeface="Microsoft JhengHei Light" panose="020B0304030504040204" pitchFamily="34" charset="-120"/>
              </a:rPr>
              <a:t>.</a:t>
            </a:r>
          </a:p>
          <a:p>
            <a:pPr marL="0" indent="0" algn="just">
              <a:buNone/>
            </a:pPr>
            <a:endParaRPr lang="en-US" sz="2400" dirty="0" smtClean="0">
              <a:latin typeface="+mj-lt"/>
              <a:ea typeface="Microsoft JhengHei Light" panose="020B0304030504040204" pitchFamily="34" charset="-120"/>
            </a:endParaRPr>
          </a:p>
          <a:p>
            <a:pPr marL="0" indent="0" algn="just">
              <a:buNone/>
            </a:pPr>
            <a:r>
              <a:rPr lang="en-US" sz="2400" dirty="0" smtClean="0">
                <a:latin typeface="+mj-lt"/>
                <a:ea typeface="Microsoft JhengHei Light" panose="020B0304030504040204" pitchFamily="34" charset="-120"/>
              </a:rPr>
              <a:t>Measures: c</a:t>
            </a:r>
            <a:r>
              <a:rPr lang="en-US" sz="2400" dirty="0" smtClean="0">
                <a:latin typeface="+mj-lt"/>
              </a:rPr>
              <a:t>ontain </a:t>
            </a:r>
            <a:r>
              <a:rPr lang="en-US" sz="2400" dirty="0">
                <a:latin typeface="+mj-lt"/>
              </a:rPr>
              <a:t>numeric, quantitative values that you can measure, the are the number we want to </a:t>
            </a:r>
            <a:r>
              <a:rPr lang="en-US" sz="2400" dirty="0" smtClean="0">
                <a:latin typeface="+mj-lt"/>
              </a:rPr>
              <a:t>analyze. </a:t>
            </a:r>
            <a:r>
              <a:rPr lang="en-US" sz="2400" dirty="0">
                <a:latin typeface="+mj-lt"/>
              </a:rPr>
              <a:t>Measures can be aggregated. Measures </a:t>
            </a:r>
            <a:r>
              <a:rPr lang="en-US" sz="2400" dirty="0" smtClean="0">
                <a:latin typeface="+mj-lt"/>
              </a:rPr>
              <a:t>are </a:t>
            </a:r>
            <a:r>
              <a:rPr lang="en-US" sz="2400" dirty="0">
                <a:latin typeface="+mj-lt"/>
              </a:rPr>
              <a:t>often </a:t>
            </a:r>
            <a:r>
              <a:rPr lang="en-US" sz="2400" i="1" u="sng" dirty="0" smtClean="0">
                <a:latin typeface="+mj-lt"/>
              </a:rPr>
              <a:t>continuous values </a:t>
            </a:r>
            <a:r>
              <a:rPr lang="en-US" sz="2400" dirty="0" smtClean="0">
                <a:latin typeface="+mj-lt"/>
              </a:rPr>
              <a:t>that create axes in the chart </a:t>
            </a:r>
            <a:r>
              <a:rPr lang="en-US" sz="2400" dirty="0">
                <a:latin typeface="+mj-lt"/>
              </a:rPr>
              <a:t>and have green </a:t>
            </a:r>
            <a:r>
              <a:rPr lang="en-US" sz="2400" dirty="0" smtClean="0">
                <a:latin typeface="+mj-lt"/>
              </a:rPr>
              <a:t>color.</a:t>
            </a:r>
            <a:endParaRPr lang="en-US" sz="2400" dirty="0">
              <a:latin typeface="+mj-lt"/>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832" y="106067"/>
            <a:ext cx="1312736" cy="1283821"/>
          </a:xfrm>
          <a:prstGeom prst="rect">
            <a:avLst/>
          </a:prstGeom>
        </p:spPr>
      </p:pic>
    </p:spTree>
    <p:extLst>
      <p:ext uri="{BB962C8B-B14F-4D97-AF65-F5344CB8AC3E}">
        <p14:creationId xmlns:p14="http://schemas.microsoft.com/office/powerpoint/2010/main" val="3097448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971</TotalTime>
  <Words>113</Words>
  <Application>Microsoft Office PowerPoint</Application>
  <PresentationFormat>Panorámica</PresentationFormat>
  <Paragraphs>13</Paragraphs>
  <Slides>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vt:i4>
      </vt:variant>
    </vt:vector>
  </HeadingPairs>
  <TitlesOfParts>
    <vt:vector size="8" baseType="lpstr">
      <vt:lpstr>Microsoft JhengHei Light</vt:lpstr>
      <vt:lpstr>Arial</vt:lpstr>
      <vt:lpstr>Calibri</vt:lpstr>
      <vt:lpstr>Calibri Light</vt:lpstr>
      <vt:lpstr>Tema de Office</vt:lpstr>
      <vt:lpstr>Presentación de PowerPoint</vt:lpstr>
      <vt:lpstr>What is Tableau used for? </vt:lpstr>
      <vt:lpstr> Understanding dimensions and measures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dc:title>
  <dc:creator>Claudia Rodriguez Guevara</dc:creator>
  <cp:lastModifiedBy>Claudia Rodriguez Guevara</cp:lastModifiedBy>
  <cp:revision>18</cp:revision>
  <dcterms:created xsi:type="dcterms:W3CDTF">2019-08-20T18:27:24Z</dcterms:created>
  <dcterms:modified xsi:type="dcterms:W3CDTF">2019-08-22T02:47:55Z</dcterms:modified>
</cp:coreProperties>
</file>