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Lst>
  <p:sldSz cx="18288000" cy="10287000"/>
  <p:notesSz cx="6858000" cy="9144000"/>
  <p:embeddedFontLst>
    <p:embeddedFont>
      <p:font typeface="League Spartan" charset="0"/>
      <p:regular r:id="rId20"/>
    </p:embeddedFont>
    <p:embeddedFont>
      <p:font typeface="Calibri" pitchFamily="34" charset="0"/>
      <p:regular r:id="rId21"/>
      <p:bold r:id="rId22"/>
      <p:italic r:id="rId23"/>
      <p:boldItalic r:id="rId24"/>
    </p:embeddedFont>
    <p:embeddedFont>
      <p:font typeface="Josefin Sans" charset="0"/>
      <p:regular r:id="rId25"/>
    </p:embeddedFont>
    <p:embeddedFont>
      <p:font typeface="Canva Sans"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3" d="100"/>
          <a:sy n="43" d="100"/>
        </p:scale>
        <p:origin x="-714"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0.sv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0.sv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0.sv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0.sv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0.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svg"/><Relationship Id="rId3" Type="http://schemas.openxmlformats.org/officeDocument/2006/relationships/image" Target="../media/image13.svg"/><Relationship Id="rId7" Type="http://schemas.openxmlformats.org/officeDocument/2006/relationships/image" Target="../media/image17.svg"/><Relationship Id="rId12" Type="http://schemas.openxmlformats.org/officeDocument/2006/relationships/image" Target="../media/image1.png"/><Relationship Id="rId17" Type="http://schemas.openxmlformats.org/officeDocument/2006/relationships/image" Target="../media/image10.svg"/><Relationship Id="rId2" Type="http://schemas.openxmlformats.org/officeDocument/2006/relationships/image" Target="../media/image7.png"/><Relationship Id="rId16"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4.svg"/><Relationship Id="rId5" Type="http://schemas.openxmlformats.org/officeDocument/2006/relationships/image" Target="../media/image15.svg"/><Relationship Id="rId15" Type="http://schemas.openxmlformats.org/officeDocument/2006/relationships/image" Target="../media/image21.svg"/><Relationship Id="rId10" Type="http://schemas.openxmlformats.org/officeDocument/2006/relationships/image" Target="../media/image2.png"/><Relationship Id="rId4" Type="http://schemas.openxmlformats.org/officeDocument/2006/relationships/image" Target="../media/image8.png"/><Relationship Id="rId9" Type="http://schemas.openxmlformats.org/officeDocument/2006/relationships/image" Target="../media/image19.svg"/><Relationship Id="rId1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0.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0.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0.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8100000">
            <a:off x="13497880" y="2230873"/>
            <a:ext cx="5804607" cy="5804607"/>
          </a:xfrm>
          <a:custGeom>
            <a:avLst/>
            <a:gdLst/>
            <a:ahLst/>
            <a:cxnLst/>
            <a:rect l="l" t="t" r="r" b="b"/>
            <a:pathLst>
              <a:path w="5804607" h="5804607">
                <a:moveTo>
                  <a:pt x="0" y="0"/>
                </a:moveTo>
                <a:lnTo>
                  <a:pt x="5804607" y="0"/>
                </a:lnTo>
                <a:lnTo>
                  <a:pt x="5804607" y="5804608"/>
                </a:lnTo>
                <a:lnTo>
                  <a:pt x="0" y="5804608"/>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9144000" y="2230873"/>
            <a:ext cx="5804607" cy="5804607"/>
          </a:xfrm>
          <a:custGeom>
            <a:avLst/>
            <a:gdLst/>
            <a:ahLst/>
            <a:cxnLst/>
            <a:rect l="l" t="t" r="r" b="b"/>
            <a:pathLst>
              <a:path w="5804607" h="5804607">
                <a:moveTo>
                  <a:pt x="0" y="0"/>
                </a:moveTo>
                <a:lnTo>
                  <a:pt x="5804607" y="0"/>
                </a:lnTo>
                <a:lnTo>
                  <a:pt x="5804607" y="5804608"/>
                </a:lnTo>
                <a:lnTo>
                  <a:pt x="0" y="5804608"/>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5566964" y="8035481"/>
            <a:ext cx="8233265" cy="8233265"/>
          </a:xfrm>
          <a:custGeom>
            <a:avLst/>
            <a:gdLst/>
            <a:ahLst/>
            <a:cxnLst/>
            <a:rect l="l" t="t" r="r" b="b"/>
            <a:pathLst>
              <a:path w="8233265" h="8233265">
                <a:moveTo>
                  <a:pt x="0" y="0"/>
                </a:moveTo>
                <a:lnTo>
                  <a:pt x="8233265" y="0"/>
                </a:lnTo>
                <a:lnTo>
                  <a:pt x="8233265" y="8233265"/>
                </a:lnTo>
                <a:lnTo>
                  <a:pt x="0" y="8233265"/>
                </a:lnTo>
                <a:lnTo>
                  <a:pt x="0" y="0"/>
                </a:lnTo>
                <a:close/>
              </a:path>
            </a:pathLst>
          </a:custGeom>
          <a:blipFill>
            <a:blip r:embed="rId6" cstate="print">
              <a:alphaModFix amt="96000"/>
              <a:extLst>
                <a:ext uri="{96DAC541-7B7A-43D3-8B79-37D633B846F1}">
                  <asvg:svgBlip xmlns:asvg="http://schemas.microsoft.com/office/drawing/2016/SVG/main" xmlns="" r:embed="rId7"/>
                </a:ext>
              </a:extLst>
            </a:blip>
            <a:stretch>
              <a:fillRect/>
            </a:stretch>
          </a:blipFill>
        </p:spPr>
      </p:sp>
      <p:sp>
        <p:nvSpPr>
          <p:cNvPr id="5" name="Freeform 5"/>
          <p:cNvSpPr/>
          <p:nvPr/>
        </p:nvSpPr>
        <p:spPr>
          <a:xfrm>
            <a:off x="15980388" y="1346208"/>
            <a:ext cx="1740378" cy="1769331"/>
          </a:xfrm>
          <a:custGeom>
            <a:avLst/>
            <a:gdLst/>
            <a:ahLst/>
            <a:cxnLst/>
            <a:rect l="l" t="t" r="r" b="b"/>
            <a:pathLst>
              <a:path w="1740378" h="1769331">
                <a:moveTo>
                  <a:pt x="0" y="0"/>
                </a:moveTo>
                <a:lnTo>
                  <a:pt x="1740378" y="0"/>
                </a:lnTo>
                <a:lnTo>
                  <a:pt x="1740378" y="1769331"/>
                </a:lnTo>
                <a:lnTo>
                  <a:pt x="0" y="1769331"/>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sp>
      <p:sp>
        <p:nvSpPr>
          <p:cNvPr id="6" name="Freeform 6"/>
          <p:cNvSpPr/>
          <p:nvPr/>
        </p:nvSpPr>
        <p:spPr>
          <a:xfrm>
            <a:off x="13448701" y="6288865"/>
            <a:ext cx="1499906" cy="1746616"/>
          </a:xfrm>
          <a:custGeom>
            <a:avLst/>
            <a:gdLst/>
            <a:ahLst/>
            <a:cxnLst/>
            <a:rect l="l" t="t" r="r" b="b"/>
            <a:pathLst>
              <a:path w="1499906" h="1746616">
                <a:moveTo>
                  <a:pt x="0" y="0"/>
                </a:moveTo>
                <a:lnTo>
                  <a:pt x="1499906" y="0"/>
                </a:lnTo>
                <a:lnTo>
                  <a:pt x="1499906" y="1746616"/>
                </a:lnTo>
                <a:lnTo>
                  <a:pt x="0" y="1746616"/>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sp>
      <p:sp>
        <p:nvSpPr>
          <p:cNvPr id="7" name="Freeform 7"/>
          <p:cNvSpPr/>
          <p:nvPr/>
        </p:nvSpPr>
        <p:spPr>
          <a:xfrm>
            <a:off x="1028700" y="1028700"/>
            <a:ext cx="6691436" cy="2282098"/>
          </a:xfrm>
          <a:custGeom>
            <a:avLst/>
            <a:gdLst/>
            <a:ahLst/>
            <a:cxnLst/>
            <a:rect l="l" t="t" r="r" b="b"/>
            <a:pathLst>
              <a:path w="6691436" h="2282098">
                <a:moveTo>
                  <a:pt x="0" y="0"/>
                </a:moveTo>
                <a:lnTo>
                  <a:pt x="6691436" y="0"/>
                </a:lnTo>
                <a:lnTo>
                  <a:pt x="6691436" y="2282098"/>
                </a:lnTo>
                <a:lnTo>
                  <a:pt x="0" y="2282098"/>
                </a:lnTo>
                <a:lnTo>
                  <a:pt x="0" y="0"/>
                </a:lnTo>
                <a:close/>
              </a:path>
            </a:pathLst>
          </a:custGeom>
          <a:blipFill>
            <a:blip r:embed="rId12" cstate="print"/>
            <a:stretch>
              <a:fillRect/>
            </a:stretch>
          </a:blipFill>
        </p:spPr>
      </p:sp>
      <p:sp>
        <p:nvSpPr>
          <p:cNvPr id="8" name="TextBox 8"/>
          <p:cNvSpPr txBox="1"/>
          <p:nvPr/>
        </p:nvSpPr>
        <p:spPr>
          <a:xfrm>
            <a:off x="1028700" y="4055737"/>
            <a:ext cx="8334713" cy="2719958"/>
          </a:xfrm>
          <a:prstGeom prst="rect">
            <a:avLst/>
          </a:prstGeom>
        </p:spPr>
        <p:txBody>
          <a:bodyPr lIns="0" tIns="0" rIns="0" bIns="0" rtlCol="0" anchor="t">
            <a:spAutoFit/>
          </a:bodyPr>
          <a:lstStyle/>
          <a:p>
            <a:pPr algn="l">
              <a:lnSpc>
                <a:spcPts val="7224"/>
              </a:lnSpc>
            </a:pPr>
            <a:r>
              <a:rPr lang="en-US" sz="5873">
                <a:solidFill>
                  <a:srgbClr val="000000"/>
                </a:solidFill>
                <a:latin typeface="League Spartan"/>
                <a:ea typeface="League Spartan"/>
                <a:cs typeface="League Spartan"/>
                <a:sym typeface="League Spartan"/>
              </a:rPr>
              <a:t>IOT based Home Automation Solution  </a:t>
            </a:r>
          </a:p>
          <a:p>
            <a:pPr algn="l">
              <a:lnSpc>
                <a:spcPts val="7224"/>
              </a:lnSpc>
            </a:pPr>
            <a:endParaRPr/>
          </a:p>
        </p:txBody>
      </p:sp>
      <p:sp>
        <p:nvSpPr>
          <p:cNvPr id="9" name="TextBox 9"/>
          <p:cNvSpPr txBox="1"/>
          <p:nvPr/>
        </p:nvSpPr>
        <p:spPr>
          <a:xfrm>
            <a:off x="1028700" y="2840263"/>
            <a:ext cx="7314139" cy="931545"/>
          </a:xfrm>
          <a:prstGeom prst="rect">
            <a:avLst/>
          </a:prstGeom>
        </p:spPr>
        <p:txBody>
          <a:bodyPr lIns="0" tIns="0" rIns="0" bIns="0" rtlCol="0" anchor="t">
            <a:spAutoFit/>
          </a:bodyPr>
          <a:lstStyle/>
          <a:p>
            <a:pPr algn="ctr">
              <a:lnSpc>
                <a:spcPts val="3690"/>
              </a:lnSpc>
            </a:pPr>
            <a:r>
              <a:rPr lang="en-US" sz="3000">
                <a:solidFill>
                  <a:srgbClr val="000000"/>
                </a:solidFill>
                <a:latin typeface="Josefin Sans"/>
                <a:ea typeface="Josefin Sans"/>
                <a:cs typeface="Josefin Sans"/>
                <a:sym typeface="Josefin Sans"/>
              </a:rPr>
              <a:t>Emertxe Information Technologies (P) Ltd</a:t>
            </a:r>
          </a:p>
          <a:p>
            <a:pPr algn="ctr">
              <a:lnSpc>
                <a:spcPts val="3690"/>
              </a:lnSpc>
              <a:spcBef>
                <a:spcPct val="0"/>
              </a:spcBef>
            </a:pPr>
            <a:endParaRPr/>
          </a:p>
        </p:txBody>
      </p:sp>
      <p:sp>
        <p:nvSpPr>
          <p:cNvPr id="10" name="TextBox 10"/>
          <p:cNvSpPr txBox="1"/>
          <p:nvPr/>
        </p:nvSpPr>
        <p:spPr>
          <a:xfrm>
            <a:off x="1028700" y="6053700"/>
            <a:ext cx="8115300" cy="2724150"/>
          </a:xfrm>
          <a:prstGeom prst="rect">
            <a:avLst/>
          </a:prstGeom>
        </p:spPr>
        <p:txBody>
          <a:bodyPr lIns="0" tIns="0" rIns="0" bIns="0" rtlCol="0" anchor="t">
            <a:spAutoFit/>
          </a:bodyPr>
          <a:lstStyle/>
          <a:p>
            <a:pPr algn="l">
              <a:lnSpc>
                <a:spcPts val="6300"/>
              </a:lnSpc>
            </a:pPr>
            <a:r>
              <a:rPr lang="en-US" sz="3000">
                <a:solidFill>
                  <a:srgbClr val="000000"/>
                </a:solidFill>
                <a:latin typeface="Josefin Sans"/>
                <a:ea typeface="Josefin Sans"/>
                <a:cs typeface="Josefin Sans"/>
                <a:sym typeface="Josefin Sans"/>
              </a:rPr>
              <a:t>Submitted to : JAYALAXMI N. DHANYAL</a:t>
            </a:r>
          </a:p>
          <a:p>
            <a:pPr algn="l">
              <a:lnSpc>
                <a:spcPts val="6300"/>
              </a:lnSpc>
            </a:pPr>
            <a:r>
              <a:rPr lang="en-US" sz="3000">
                <a:solidFill>
                  <a:srgbClr val="000000"/>
                </a:solidFill>
                <a:latin typeface="Josefin Sans"/>
                <a:ea typeface="Josefin Sans"/>
                <a:cs typeface="Josefin Sans"/>
                <a:sym typeface="Josefin Sans"/>
              </a:rPr>
              <a:t>Submitted by :  PARTH K. MEHTA</a:t>
            </a:r>
          </a:p>
          <a:p>
            <a:pPr algn="l">
              <a:lnSpc>
                <a:spcPts val="4200"/>
              </a:lnSpc>
            </a:pPr>
            <a:r>
              <a:rPr lang="en-US" sz="3000">
                <a:solidFill>
                  <a:srgbClr val="000000"/>
                </a:solidFill>
                <a:latin typeface="Josefin Sans"/>
                <a:ea typeface="Josefin Sans"/>
                <a:cs typeface="Josefin Sans"/>
                <a:sym typeface="Josefin Sans"/>
              </a:rPr>
              <a:t>3rd Year student of Dwarkadas J. Sanghvi College of Engineering, Mumbai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759394" y="393689"/>
            <a:ext cx="1499906" cy="1746616"/>
          </a:xfrm>
          <a:custGeom>
            <a:avLst/>
            <a:gdLst/>
            <a:ahLst/>
            <a:cxnLst/>
            <a:rect l="l" t="t" r="r" b="b"/>
            <a:pathLst>
              <a:path w="1499906" h="1746616">
                <a:moveTo>
                  <a:pt x="0" y="0"/>
                </a:moveTo>
                <a:lnTo>
                  <a:pt x="1499906" y="0"/>
                </a:lnTo>
                <a:lnTo>
                  <a:pt x="1499906" y="1746615"/>
                </a:lnTo>
                <a:lnTo>
                  <a:pt x="0" y="1746615"/>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3889281" y="5477336"/>
            <a:ext cx="9473749" cy="4572869"/>
          </a:xfrm>
          <a:custGeom>
            <a:avLst/>
            <a:gdLst/>
            <a:ahLst/>
            <a:cxnLst/>
            <a:rect l="l" t="t" r="r" b="b"/>
            <a:pathLst>
              <a:path w="9473749" h="4572869">
                <a:moveTo>
                  <a:pt x="0" y="0"/>
                </a:moveTo>
                <a:lnTo>
                  <a:pt x="9473749" y="0"/>
                </a:lnTo>
                <a:lnTo>
                  <a:pt x="9473749" y="4572869"/>
                </a:lnTo>
                <a:lnTo>
                  <a:pt x="0" y="4572869"/>
                </a:lnTo>
                <a:lnTo>
                  <a:pt x="0" y="0"/>
                </a:lnTo>
                <a:close/>
              </a:path>
            </a:pathLst>
          </a:custGeom>
          <a:blipFill>
            <a:blip r:embed="rId4" cstate="print"/>
            <a:stretch>
              <a:fillRect/>
            </a:stretch>
          </a:blipFill>
        </p:spPr>
      </p:sp>
      <p:sp>
        <p:nvSpPr>
          <p:cNvPr id="4" name="TextBox 4"/>
          <p:cNvSpPr txBox="1"/>
          <p:nvPr/>
        </p:nvSpPr>
        <p:spPr>
          <a:xfrm>
            <a:off x="265493" y="2696656"/>
            <a:ext cx="17507001" cy="3166110"/>
          </a:xfrm>
          <a:prstGeom prst="rect">
            <a:avLst/>
          </a:prstGeom>
        </p:spPr>
        <p:txBody>
          <a:bodyPr lIns="0" tIns="0" rIns="0" bIns="0" rtlCol="0" anchor="t">
            <a:spAutoFit/>
          </a:bodyPr>
          <a:lstStyle/>
          <a:p>
            <a:pPr marL="777240" lvl="1" indent="-388620" algn="l">
              <a:lnSpc>
                <a:spcPts val="5040"/>
              </a:lnSpc>
              <a:buFont typeface="Arial"/>
              <a:buChar char="•"/>
            </a:pPr>
            <a:r>
              <a:rPr lang="en-US" sz="3600">
                <a:solidFill>
                  <a:srgbClr val="000000"/>
                </a:solidFill>
                <a:latin typeface="Josefin Sans"/>
                <a:ea typeface="Josefin Sans"/>
                <a:cs typeface="Josefin Sans"/>
                <a:sym typeface="Josefin Sans"/>
              </a:rPr>
              <a:t>Objective:</a:t>
            </a:r>
          </a:p>
          <a:p>
            <a:pPr marL="1554480" lvl="2" indent="-518160" algn="l">
              <a:lnSpc>
                <a:spcPts val="5040"/>
              </a:lnSpc>
              <a:buFont typeface="Arial"/>
              <a:buChar char="⚬"/>
            </a:pPr>
            <a:r>
              <a:rPr lang="en-US" sz="3600">
                <a:solidFill>
                  <a:srgbClr val="000000"/>
                </a:solidFill>
                <a:latin typeface="Josefin Sans"/>
                <a:ea typeface="Josefin Sans"/>
                <a:cs typeface="Josefin Sans"/>
                <a:sym typeface="Josefin Sans"/>
              </a:rPr>
              <a:t>Develop a comprehensive IoT-based solution that addresses these challenges by providing efficient, remote-controlled automation of key home functions like temperature regulation, water management, and lighting.</a:t>
            </a:r>
          </a:p>
          <a:p>
            <a:pPr algn="l">
              <a:lnSpc>
                <a:spcPts val="5040"/>
              </a:lnSpc>
            </a:pPr>
            <a:endParaRPr/>
          </a:p>
        </p:txBody>
      </p:sp>
      <p:grpSp>
        <p:nvGrpSpPr>
          <p:cNvPr id="5" name="Group 5"/>
          <p:cNvGrpSpPr/>
          <p:nvPr/>
        </p:nvGrpSpPr>
        <p:grpSpPr>
          <a:xfrm rot="-5400000">
            <a:off x="1392345" y="56919"/>
            <a:ext cx="413551" cy="4580320"/>
            <a:chOff x="0" y="0"/>
            <a:chExt cx="2354580" cy="26078363"/>
          </a:xfrm>
        </p:grpSpPr>
        <p:sp>
          <p:nvSpPr>
            <p:cNvPr id="6" name="Freeform 6"/>
            <p:cNvSpPr/>
            <p:nvPr/>
          </p:nvSpPr>
          <p:spPr>
            <a:xfrm>
              <a:off x="0" y="0"/>
              <a:ext cx="2353310" cy="26078362"/>
            </a:xfrm>
            <a:custGeom>
              <a:avLst/>
              <a:gdLst/>
              <a:ahLst/>
              <a:cxnLst/>
              <a:rect l="l" t="t" r="r" b="b"/>
              <a:pathLst>
                <a:path w="2353310" h="26078362">
                  <a:moveTo>
                    <a:pt x="784860" y="26011054"/>
                  </a:moveTo>
                  <a:cubicBezTo>
                    <a:pt x="905510" y="26051694"/>
                    <a:pt x="1042670" y="26078362"/>
                    <a:pt x="1177290" y="26078362"/>
                  </a:cubicBezTo>
                  <a:cubicBezTo>
                    <a:pt x="1311910" y="26078362"/>
                    <a:pt x="1441450" y="26055504"/>
                    <a:pt x="1560830" y="26014862"/>
                  </a:cubicBezTo>
                  <a:cubicBezTo>
                    <a:pt x="1563370" y="26013594"/>
                    <a:pt x="1565910" y="26013594"/>
                    <a:pt x="1568450" y="26012322"/>
                  </a:cubicBezTo>
                  <a:cubicBezTo>
                    <a:pt x="2016760" y="25849763"/>
                    <a:pt x="2346960" y="25420503"/>
                    <a:pt x="2353310" y="24847440"/>
                  </a:cubicBezTo>
                  <a:lnTo>
                    <a:pt x="2353310" y="0"/>
                  </a:lnTo>
                  <a:lnTo>
                    <a:pt x="0" y="0"/>
                  </a:lnTo>
                  <a:lnTo>
                    <a:pt x="0" y="24828316"/>
                  </a:lnTo>
                  <a:cubicBezTo>
                    <a:pt x="6350" y="25423042"/>
                    <a:pt x="331470" y="25852303"/>
                    <a:pt x="784860" y="26011054"/>
                  </a:cubicBezTo>
                  <a:close/>
                </a:path>
              </a:pathLst>
            </a:custGeom>
            <a:solidFill>
              <a:srgbClr val="000000"/>
            </a:solidFill>
          </p:spPr>
        </p:sp>
      </p:grpSp>
      <p:sp>
        <p:nvSpPr>
          <p:cNvPr id="7" name="Freeform 7"/>
          <p:cNvSpPr/>
          <p:nvPr/>
        </p:nvSpPr>
        <p:spPr>
          <a:xfrm rot="3728645">
            <a:off x="15314125" y="5739531"/>
            <a:ext cx="6303208" cy="6303208"/>
          </a:xfrm>
          <a:custGeom>
            <a:avLst/>
            <a:gdLst/>
            <a:ahLst/>
            <a:cxnLst/>
            <a:rect l="l" t="t" r="r" b="b"/>
            <a:pathLst>
              <a:path w="6303208" h="6303208">
                <a:moveTo>
                  <a:pt x="0" y="0"/>
                </a:moveTo>
                <a:lnTo>
                  <a:pt x="6303208" y="0"/>
                </a:lnTo>
                <a:lnTo>
                  <a:pt x="6303208" y="6303208"/>
                </a:lnTo>
                <a:lnTo>
                  <a:pt x="0" y="6303208"/>
                </a:lnTo>
                <a:lnTo>
                  <a:pt x="0" y="0"/>
                </a:lnTo>
                <a:close/>
              </a:path>
            </a:pathLst>
          </a:custGeom>
          <a:blipFill>
            <a:blip r:embed="rId5" cstate="print">
              <a:alphaModFix amt="96000"/>
              <a:extLst>
                <a:ext uri="{96DAC541-7B7A-43D3-8B79-37D633B846F1}">
                  <asvg:svgBlip xmlns:asvg="http://schemas.microsoft.com/office/drawing/2016/SVG/main" xmlns="" r:embed="rId6"/>
                </a:ext>
              </a:extLst>
            </a:blip>
            <a:stretch>
              <a:fillRect/>
            </a:stretch>
          </a:blipFill>
        </p:spPr>
      </p:sp>
      <p:sp>
        <p:nvSpPr>
          <p:cNvPr id="8" name="TextBox 8"/>
          <p:cNvSpPr txBox="1"/>
          <p:nvPr/>
        </p:nvSpPr>
        <p:spPr>
          <a:xfrm>
            <a:off x="265493" y="657108"/>
            <a:ext cx="12167454" cy="1273646"/>
          </a:xfrm>
          <a:prstGeom prst="rect">
            <a:avLst/>
          </a:prstGeom>
        </p:spPr>
        <p:txBody>
          <a:bodyPr lIns="0" tIns="0" rIns="0" bIns="0" rtlCol="0" anchor="t">
            <a:spAutoFit/>
          </a:bodyPr>
          <a:lstStyle/>
          <a:p>
            <a:pPr algn="l">
              <a:lnSpc>
                <a:spcPts val="10097"/>
              </a:lnSpc>
            </a:pPr>
            <a:r>
              <a:rPr lang="en-US" sz="8209">
                <a:solidFill>
                  <a:srgbClr val="000000"/>
                </a:solidFill>
                <a:latin typeface="League Spartan"/>
                <a:ea typeface="League Spartan"/>
                <a:cs typeface="League Spartan"/>
                <a:sym typeface="League Spartan"/>
              </a:rPr>
              <a:t>Project Statement: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3728645">
            <a:off x="-4543812" y="-3151604"/>
            <a:ext cx="6303208" cy="6303208"/>
          </a:xfrm>
          <a:custGeom>
            <a:avLst/>
            <a:gdLst/>
            <a:ahLst/>
            <a:cxnLst/>
            <a:rect l="l" t="t" r="r" b="b"/>
            <a:pathLst>
              <a:path w="6303208" h="6303208">
                <a:moveTo>
                  <a:pt x="0" y="0"/>
                </a:moveTo>
                <a:lnTo>
                  <a:pt x="6303208" y="0"/>
                </a:lnTo>
                <a:lnTo>
                  <a:pt x="6303208" y="6303208"/>
                </a:lnTo>
                <a:lnTo>
                  <a:pt x="0" y="6303208"/>
                </a:lnTo>
                <a:lnTo>
                  <a:pt x="0" y="0"/>
                </a:lnTo>
                <a:close/>
              </a:path>
            </a:pathLst>
          </a:custGeom>
          <a:blipFill>
            <a:blip r:embed="rId2" cstate="print">
              <a:alphaModFix amt="96000"/>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6509347" y="-436691"/>
            <a:ext cx="1499906" cy="1746616"/>
          </a:xfrm>
          <a:custGeom>
            <a:avLst/>
            <a:gdLst/>
            <a:ahLst/>
            <a:cxnLst/>
            <a:rect l="l" t="t" r="r" b="b"/>
            <a:pathLst>
              <a:path w="1499906" h="1746616">
                <a:moveTo>
                  <a:pt x="0" y="0"/>
                </a:moveTo>
                <a:lnTo>
                  <a:pt x="1499906" y="0"/>
                </a:lnTo>
                <a:lnTo>
                  <a:pt x="1499906" y="1746616"/>
                </a:lnTo>
                <a:lnTo>
                  <a:pt x="0" y="1746616"/>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811895" y="5450180"/>
            <a:ext cx="6787273" cy="4629470"/>
          </a:xfrm>
          <a:custGeom>
            <a:avLst/>
            <a:gdLst/>
            <a:ahLst/>
            <a:cxnLst/>
            <a:rect l="l" t="t" r="r" b="b"/>
            <a:pathLst>
              <a:path w="6787273" h="4629470">
                <a:moveTo>
                  <a:pt x="0" y="0"/>
                </a:moveTo>
                <a:lnTo>
                  <a:pt x="6787273" y="0"/>
                </a:lnTo>
                <a:lnTo>
                  <a:pt x="6787273" y="4629470"/>
                </a:lnTo>
                <a:lnTo>
                  <a:pt x="0" y="4629470"/>
                </a:lnTo>
                <a:lnTo>
                  <a:pt x="0" y="0"/>
                </a:lnTo>
                <a:close/>
              </a:path>
            </a:pathLst>
          </a:custGeom>
          <a:blipFill>
            <a:blip r:embed="rId6" cstate="print"/>
            <a:stretch>
              <a:fillRect/>
            </a:stretch>
          </a:blipFill>
        </p:spPr>
      </p:sp>
      <p:sp>
        <p:nvSpPr>
          <p:cNvPr id="5" name="Freeform 5"/>
          <p:cNvSpPr/>
          <p:nvPr/>
        </p:nvSpPr>
        <p:spPr>
          <a:xfrm>
            <a:off x="9330421" y="5346505"/>
            <a:ext cx="8361329" cy="4659871"/>
          </a:xfrm>
          <a:custGeom>
            <a:avLst/>
            <a:gdLst/>
            <a:ahLst/>
            <a:cxnLst/>
            <a:rect l="l" t="t" r="r" b="b"/>
            <a:pathLst>
              <a:path w="8361329" h="4659871">
                <a:moveTo>
                  <a:pt x="0" y="0"/>
                </a:moveTo>
                <a:lnTo>
                  <a:pt x="8361329" y="0"/>
                </a:lnTo>
                <a:lnTo>
                  <a:pt x="8361329" y="4659872"/>
                </a:lnTo>
                <a:lnTo>
                  <a:pt x="0" y="4659872"/>
                </a:lnTo>
                <a:lnTo>
                  <a:pt x="0" y="0"/>
                </a:lnTo>
                <a:close/>
              </a:path>
            </a:pathLst>
          </a:custGeom>
          <a:blipFill>
            <a:blip r:embed="rId7" cstate="print"/>
            <a:stretch>
              <a:fillRect/>
            </a:stretch>
          </a:blipFill>
        </p:spPr>
      </p:sp>
      <p:sp>
        <p:nvSpPr>
          <p:cNvPr id="6" name="TextBox 6"/>
          <p:cNvSpPr txBox="1"/>
          <p:nvPr/>
        </p:nvSpPr>
        <p:spPr>
          <a:xfrm>
            <a:off x="2403406" y="658796"/>
            <a:ext cx="13481188" cy="1273683"/>
          </a:xfrm>
          <a:prstGeom prst="rect">
            <a:avLst/>
          </a:prstGeom>
        </p:spPr>
        <p:txBody>
          <a:bodyPr lIns="0" tIns="0" rIns="0" bIns="0" rtlCol="0" anchor="t">
            <a:spAutoFit/>
          </a:bodyPr>
          <a:lstStyle/>
          <a:p>
            <a:pPr algn="ctr">
              <a:lnSpc>
                <a:spcPts val="10085"/>
              </a:lnSpc>
            </a:pPr>
            <a:r>
              <a:rPr lang="en-US" sz="8199">
                <a:solidFill>
                  <a:srgbClr val="000000"/>
                </a:solidFill>
                <a:latin typeface="League Spartan"/>
                <a:ea typeface="League Spartan"/>
                <a:cs typeface="League Spartan"/>
                <a:sym typeface="League Spartan"/>
              </a:rPr>
              <a:t>Arduino</a:t>
            </a:r>
          </a:p>
        </p:txBody>
      </p:sp>
      <p:sp>
        <p:nvSpPr>
          <p:cNvPr id="7" name="TextBox 7"/>
          <p:cNvSpPr txBox="1"/>
          <p:nvPr/>
        </p:nvSpPr>
        <p:spPr>
          <a:xfrm>
            <a:off x="1028700" y="2146168"/>
            <a:ext cx="16663050" cy="3815715"/>
          </a:xfrm>
          <a:prstGeom prst="rect">
            <a:avLst/>
          </a:prstGeom>
        </p:spPr>
        <p:txBody>
          <a:bodyPr lIns="0" tIns="0" rIns="0" bIns="0" rtlCol="0" anchor="t">
            <a:spAutoFit/>
          </a:bodyPr>
          <a:lstStyle/>
          <a:p>
            <a:pPr marL="755651" lvl="1" indent="-377825" algn="l">
              <a:lnSpc>
                <a:spcPts val="4305"/>
              </a:lnSpc>
              <a:buFont typeface="Arial"/>
              <a:buChar char="•"/>
            </a:pPr>
            <a:r>
              <a:rPr lang="en-US" sz="3500">
                <a:solidFill>
                  <a:srgbClr val="000000"/>
                </a:solidFill>
                <a:latin typeface="Josefin Sans"/>
                <a:ea typeface="Josefin Sans"/>
                <a:cs typeface="Josefin Sans"/>
                <a:sym typeface="Josefin Sans"/>
              </a:rPr>
              <a:t>Arduino: An open-source microcontroller platform used for building electronics projects. It provides a simple and flexible interface for controlling hardware components.</a:t>
            </a:r>
          </a:p>
          <a:p>
            <a:pPr marL="755651" lvl="1" indent="-377825" algn="l">
              <a:lnSpc>
                <a:spcPts val="4305"/>
              </a:lnSpc>
              <a:buFont typeface="Arial"/>
              <a:buChar char="•"/>
            </a:pPr>
            <a:r>
              <a:rPr lang="en-US" sz="3500">
                <a:solidFill>
                  <a:srgbClr val="000000"/>
                </a:solidFill>
                <a:latin typeface="Josefin Sans"/>
                <a:ea typeface="Josefin Sans"/>
                <a:cs typeface="Josefin Sans"/>
                <a:sym typeface="Josefin Sans"/>
              </a:rPr>
              <a:t>Arduino IDE: The integrated development environment for writing, compiling, and uploading code to the Arduino board. It supports multiple programming languages and simplifies hardware-software integration.</a:t>
            </a:r>
          </a:p>
          <a:p>
            <a:pPr algn="l">
              <a:lnSpc>
                <a:spcPts val="4305"/>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3728645">
            <a:off x="-4543812" y="-3151604"/>
            <a:ext cx="6303208" cy="6303208"/>
          </a:xfrm>
          <a:custGeom>
            <a:avLst/>
            <a:gdLst/>
            <a:ahLst/>
            <a:cxnLst/>
            <a:rect l="l" t="t" r="r" b="b"/>
            <a:pathLst>
              <a:path w="6303208" h="6303208">
                <a:moveTo>
                  <a:pt x="0" y="0"/>
                </a:moveTo>
                <a:lnTo>
                  <a:pt x="6303208" y="0"/>
                </a:lnTo>
                <a:lnTo>
                  <a:pt x="6303208" y="6303208"/>
                </a:lnTo>
                <a:lnTo>
                  <a:pt x="0" y="6303208"/>
                </a:lnTo>
                <a:lnTo>
                  <a:pt x="0" y="0"/>
                </a:lnTo>
                <a:close/>
              </a:path>
            </a:pathLst>
          </a:custGeom>
          <a:blipFill>
            <a:blip r:embed="rId2" cstate="print">
              <a:alphaModFix amt="96000"/>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6509347" y="-436691"/>
            <a:ext cx="1499906" cy="1746616"/>
          </a:xfrm>
          <a:custGeom>
            <a:avLst/>
            <a:gdLst/>
            <a:ahLst/>
            <a:cxnLst/>
            <a:rect l="l" t="t" r="r" b="b"/>
            <a:pathLst>
              <a:path w="1499906" h="1746616">
                <a:moveTo>
                  <a:pt x="0" y="0"/>
                </a:moveTo>
                <a:lnTo>
                  <a:pt x="1499906" y="0"/>
                </a:lnTo>
                <a:lnTo>
                  <a:pt x="1499906" y="1746616"/>
                </a:lnTo>
                <a:lnTo>
                  <a:pt x="0" y="1746616"/>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4452408" y="5008959"/>
            <a:ext cx="9383185" cy="5278041"/>
          </a:xfrm>
          <a:custGeom>
            <a:avLst/>
            <a:gdLst/>
            <a:ahLst/>
            <a:cxnLst/>
            <a:rect l="l" t="t" r="r" b="b"/>
            <a:pathLst>
              <a:path w="9383185" h="5278041">
                <a:moveTo>
                  <a:pt x="0" y="0"/>
                </a:moveTo>
                <a:lnTo>
                  <a:pt x="9383184" y="0"/>
                </a:lnTo>
                <a:lnTo>
                  <a:pt x="9383184" y="5278041"/>
                </a:lnTo>
                <a:lnTo>
                  <a:pt x="0" y="5278041"/>
                </a:lnTo>
                <a:lnTo>
                  <a:pt x="0" y="0"/>
                </a:lnTo>
                <a:close/>
              </a:path>
            </a:pathLst>
          </a:custGeom>
          <a:blipFill>
            <a:blip r:embed="rId6" cstate="print"/>
            <a:stretch>
              <a:fillRect/>
            </a:stretch>
          </a:blipFill>
        </p:spPr>
      </p:sp>
      <p:sp>
        <p:nvSpPr>
          <p:cNvPr id="5" name="TextBox 5"/>
          <p:cNvSpPr txBox="1"/>
          <p:nvPr/>
        </p:nvSpPr>
        <p:spPr>
          <a:xfrm>
            <a:off x="2403406" y="658796"/>
            <a:ext cx="13481188" cy="1273683"/>
          </a:xfrm>
          <a:prstGeom prst="rect">
            <a:avLst/>
          </a:prstGeom>
        </p:spPr>
        <p:txBody>
          <a:bodyPr lIns="0" tIns="0" rIns="0" bIns="0" rtlCol="0" anchor="t">
            <a:spAutoFit/>
          </a:bodyPr>
          <a:lstStyle/>
          <a:p>
            <a:pPr algn="ctr">
              <a:lnSpc>
                <a:spcPts val="10085"/>
              </a:lnSpc>
            </a:pPr>
            <a:r>
              <a:rPr lang="en-US" sz="8199">
                <a:solidFill>
                  <a:srgbClr val="000000"/>
                </a:solidFill>
                <a:latin typeface="League Spartan"/>
                <a:ea typeface="League Spartan"/>
                <a:cs typeface="League Spartan"/>
                <a:sym typeface="League Spartan"/>
              </a:rPr>
              <a:t>PicSimLab</a:t>
            </a:r>
          </a:p>
        </p:txBody>
      </p:sp>
      <p:sp>
        <p:nvSpPr>
          <p:cNvPr id="6" name="TextBox 6"/>
          <p:cNvSpPr txBox="1"/>
          <p:nvPr/>
        </p:nvSpPr>
        <p:spPr>
          <a:xfrm>
            <a:off x="1028700" y="2146168"/>
            <a:ext cx="16663050" cy="2729865"/>
          </a:xfrm>
          <a:prstGeom prst="rect">
            <a:avLst/>
          </a:prstGeom>
        </p:spPr>
        <p:txBody>
          <a:bodyPr lIns="0" tIns="0" rIns="0" bIns="0" rtlCol="0" anchor="t">
            <a:spAutoFit/>
          </a:bodyPr>
          <a:lstStyle/>
          <a:p>
            <a:pPr marL="755651" lvl="1" indent="-377825" algn="l">
              <a:lnSpc>
                <a:spcPts val="4305"/>
              </a:lnSpc>
              <a:buFont typeface="Arial"/>
              <a:buChar char="•"/>
            </a:pPr>
            <a:r>
              <a:rPr lang="en-US" sz="3500">
                <a:solidFill>
                  <a:srgbClr val="000000"/>
                </a:solidFill>
                <a:latin typeface="Josefin Sans"/>
                <a:ea typeface="Josefin Sans"/>
                <a:cs typeface="Josefin Sans"/>
                <a:sym typeface="Josefin Sans"/>
              </a:rPr>
              <a:t>PicSimLab: A virtual lab simulator that emulates various microcontroller circuits and peripherals. It allows for testing and debugging hardware setups without needing physical components, making it ideal for prototyping and educational purposes.</a:t>
            </a:r>
          </a:p>
          <a:p>
            <a:pPr algn="l">
              <a:lnSpc>
                <a:spcPts val="4305"/>
              </a:lnSpc>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3728645">
            <a:off x="-4543812" y="-3151604"/>
            <a:ext cx="6303208" cy="6303208"/>
          </a:xfrm>
          <a:custGeom>
            <a:avLst/>
            <a:gdLst/>
            <a:ahLst/>
            <a:cxnLst/>
            <a:rect l="l" t="t" r="r" b="b"/>
            <a:pathLst>
              <a:path w="6303208" h="6303208">
                <a:moveTo>
                  <a:pt x="0" y="0"/>
                </a:moveTo>
                <a:lnTo>
                  <a:pt x="6303208" y="0"/>
                </a:lnTo>
                <a:lnTo>
                  <a:pt x="6303208" y="6303208"/>
                </a:lnTo>
                <a:lnTo>
                  <a:pt x="0" y="6303208"/>
                </a:lnTo>
                <a:lnTo>
                  <a:pt x="0" y="0"/>
                </a:lnTo>
                <a:close/>
              </a:path>
            </a:pathLst>
          </a:custGeom>
          <a:blipFill>
            <a:blip r:embed="rId2" cstate="print">
              <a:alphaModFix amt="96000"/>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6509347" y="-436691"/>
            <a:ext cx="1499906" cy="1746616"/>
          </a:xfrm>
          <a:custGeom>
            <a:avLst/>
            <a:gdLst/>
            <a:ahLst/>
            <a:cxnLst/>
            <a:rect l="l" t="t" r="r" b="b"/>
            <a:pathLst>
              <a:path w="1499906" h="1746616">
                <a:moveTo>
                  <a:pt x="0" y="0"/>
                </a:moveTo>
                <a:lnTo>
                  <a:pt x="1499906" y="0"/>
                </a:lnTo>
                <a:lnTo>
                  <a:pt x="1499906" y="1746616"/>
                </a:lnTo>
                <a:lnTo>
                  <a:pt x="0" y="1746616"/>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5460955" y="4258999"/>
            <a:ext cx="8089125" cy="6087692"/>
          </a:xfrm>
          <a:custGeom>
            <a:avLst/>
            <a:gdLst/>
            <a:ahLst/>
            <a:cxnLst/>
            <a:rect l="l" t="t" r="r" b="b"/>
            <a:pathLst>
              <a:path w="8089125" h="6087692">
                <a:moveTo>
                  <a:pt x="0" y="0"/>
                </a:moveTo>
                <a:lnTo>
                  <a:pt x="8089125" y="0"/>
                </a:lnTo>
                <a:lnTo>
                  <a:pt x="8089125" y="6087692"/>
                </a:lnTo>
                <a:lnTo>
                  <a:pt x="0" y="6087692"/>
                </a:lnTo>
                <a:lnTo>
                  <a:pt x="0" y="0"/>
                </a:lnTo>
                <a:close/>
              </a:path>
            </a:pathLst>
          </a:custGeom>
          <a:blipFill>
            <a:blip r:embed="rId6" cstate="print"/>
            <a:stretch>
              <a:fillRect/>
            </a:stretch>
          </a:blipFill>
        </p:spPr>
      </p:sp>
      <p:sp>
        <p:nvSpPr>
          <p:cNvPr id="5" name="TextBox 5"/>
          <p:cNvSpPr txBox="1"/>
          <p:nvPr/>
        </p:nvSpPr>
        <p:spPr>
          <a:xfrm>
            <a:off x="1751735" y="658796"/>
            <a:ext cx="15507565" cy="1273683"/>
          </a:xfrm>
          <a:prstGeom prst="rect">
            <a:avLst/>
          </a:prstGeom>
        </p:spPr>
        <p:txBody>
          <a:bodyPr lIns="0" tIns="0" rIns="0" bIns="0" rtlCol="0" anchor="t">
            <a:spAutoFit/>
          </a:bodyPr>
          <a:lstStyle/>
          <a:p>
            <a:pPr algn="ctr">
              <a:lnSpc>
                <a:spcPts val="10085"/>
              </a:lnSpc>
            </a:pPr>
            <a:r>
              <a:rPr lang="en-US" sz="8199">
                <a:solidFill>
                  <a:srgbClr val="000000"/>
                </a:solidFill>
                <a:latin typeface="League Spartan"/>
                <a:ea typeface="League Spartan"/>
                <a:cs typeface="League Spartan"/>
                <a:sym typeface="League Spartan"/>
              </a:rPr>
              <a:t>Blynk IoT Mobile Application</a:t>
            </a:r>
          </a:p>
        </p:txBody>
      </p:sp>
      <p:sp>
        <p:nvSpPr>
          <p:cNvPr id="6" name="TextBox 6"/>
          <p:cNvSpPr txBox="1"/>
          <p:nvPr/>
        </p:nvSpPr>
        <p:spPr>
          <a:xfrm>
            <a:off x="1028700" y="2146168"/>
            <a:ext cx="16663050" cy="3272790"/>
          </a:xfrm>
          <a:prstGeom prst="rect">
            <a:avLst/>
          </a:prstGeom>
        </p:spPr>
        <p:txBody>
          <a:bodyPr lIns="0" tIns="0" rIns="0" bIns="0" rtlCol="0" anchor="t">
            <a:spAutoFit/>
          </a:bodyPr>
          <a:lstStyle/>
          <a:p>
            <a:pPr marL="755651" lvl="1" indent="-377825" algn="l">
              <a:lnSpc>
                <a:spcPts val="4305"/>
              </a:lnSpc>
              <a:buFont typeface="Arial"/>
              <a:buChar char="•"/>
            </a:pPr>
            <a:r>
              <a:rPr lang="en-US" sz="3500">
                <a:solidFill>
                  <a:srgbClr val="000000"/>
                </a:solidFill>
                <a:latin typeface="Josefin Sans"/>
                <a:ea typeface="Josefin Sans"/>
                <a:cs typeface="Josefin Sans"/>
                <a:sym typeface="Josefin Sans"/>
              </a:rPr>
              <a:t>Blynk App:</a:t>
            </a:r>
          </a:p>
          <a:p>
            <a:pPr marL="755651" lvl="1" indent="-377825" algn="l">
              <a:lnSpc>
                <a:spcPts val="4305"/>
              </a:lnSpc>
              <a:buFont typeface="Arial"/>
              <a:buChar char="•"/>
            </a:pPr>
            <a:r>
              <a:rPr lang="en-US" sz="3500">
                <a:solidFill>
                  <a:srgbClr val="000000"/>
                </a:solidFill>
                <a:latin typeface="Josefin Sans"/>
                <a:ea typeface="Josefin Sans"/>
                <a:cs typeface="Josefin Sans"/>
                <a:sym typeface="Josefin Sans"/>
              </a:rPr>
              <a:t>A mobile application designed for the Internet of Things (IoT), enabling remote control and monitoring of connected devices. It features customizable widgets like buttons, gauges, and terminals to interact with sensors and actuators in real-time.</a:t>
            </a:r>
          </a:p>
          <a:p>
            <a:pPr algn="l">
              <a:lnSpc>
                <a:spcPts val="4305"/>
              </a:lnSpc>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3728645">
            <a:off x="-4543812" y="-3151604"/>
            <a:ext cx="6303208" cy="6303208"/>
          </a:xfrm>
          <a:custGeom>
            <a:avLst/>
            <a:gdLst/>
            <a:ahLst/>
            <a:cxnLst/>
            <a:rect l="l" t="t" r="r" b="b"/>
            <a:pathLst>
              <a:path w="6303208" h="6303208">
                <a:moveTo>
                  <a:pt x="0" y="0"/>
                </a:moveTo>
                <a:lnTo>
                  <a:pt x="6303208" y="0"/>
                </a:lnTo>
                <a:lnTo>
                  <a:pt x="6303208" y="6303208"/>
                </a:lnTo>
                <a:lnTo>
                  <a:pt x="0" y="6303208"/>
                </a:lnTo>
                <a:lnTo>
                  <a:pt x="0" y="0"/>
                </a:lnTo>
                <a:close/>
              </a:path>
            </a:pathLst>
          </a:custGeom>
          <a:blipFill>
            <a:blip r:embed="rId2" cstate="print">
              <a:alphaModFix amt="96000"/>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6509347" y="-436691"/>
            <a:ext cx="1499906" cy="1746616"/>
          </a:xfrm>
          <a:custGeom>
            <a:avLst/>
            <a:gdLst/>
            <a:ahLst/>
            <a:cxnLst/>
            <a:rect l="l" t="t" r="r" b="b"/>
            <a:pathLst>
              <a:path w="1499906" h="1746616">
                <a:moveTo>
                  <a:pt x="0" y="0"/>
                </a:moveTo>
                <a:lnTo>
                  <a:pt x="1499906" y="0"/>
                </a:lnTo>
                <a:lnTo>
                  <a:pt x="1499906" y="1746616"/>
                </a:lnTo>
                <a:lnTo>
                  <a:pt x="0" y="1746616"/>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sp>
      <p:sp>
        <p:nvSpPr>
          <p:cNvPr id="4" name="TextBox 4"/>
          <p:cNvSpPr txBox="1"/>
          <p:nvPr/>
        </p:nvSpPr>
        <p:spPr>
          <a:xfrm>
            <a:off x="1751735" y="658796"/>
            <a:ext cx="15507565" cy="1273683"/>
          </a:xfrm>
          <a:prstGeom prst="rect">
            <a:avLst/>
          </a:prstGeom>
        </p:spPr>
        <p:txBody>
          <a:bodyPr lIns="0" tIns="0" rIns="0" bIns="0" rtlCol="0" anchor="t">
            <a:spAutoFit/>
          </a:bodyPr>
          <a:lstStyle/>
          <a:p>
            <a:pPr algn="ctr">
              <a:lnSpc>
                <a:spcPts val="10085"/>
              </a:lnSpc>
            </a:pPr>
            <a:r>
              <a:rPr lang="en-US" sz="8199">
                <a:solidFill>
                  <a:srgbClr val="000000"/>
                </a:solidFill>
                <a:latin typeface="League Spartan"/>
                <a:ea typeface="League Spartan"/>
                <a:cs typeface="League Spartan"/>
                <a:sym typeface="League Spartan"/>
              </a:rPr>
              <a:t>Garden Lights Control</a:t>
            </a:r>
          </a:p>
        </p:txBody>
      </p:sp>
      <p:sp>
        <p:nvSpPr>
          <p:cNvPr id="5" name="TextBox 5"/>
          <p:cNvSpPr txBox="1"/>
          <p:nvPr/>
        </p:nvSpPr>
        <p:spPr>
          <a:xfrm>
            <a:off x="1028700" y="2146168"/>
            <a:ext cx="16663050" cy="5444490"/>
          </a:xfrm>
          <a:prstGeom prst="rect">
            <a:avLst/>
          </a:prstGeom>
        </p:spPr>
        <p:txBody>
          <a:bodyPr lIns="0" tIns="0" rIns="0" bIns="0" rtlCol="0" anchor="t">
            <a:spAutoFit/>
          </a:bodyPr>
          <a:lstStyle/>
          <a:p>
            <a:pPr marL="755651" lvl="1" indent="-377825" algn="l">
              <a:lnSpc>
                <a:spcPts val="4305"/>
              </a:lnSpc>
              <a:buFont typeface="Arial"/>
              <a:buChar char="•"/>
            </a:pPr>
            <a:r>
              <a:rPr lang="en-US" sz="3500">
                <a:solidFill>
                  <a:srgbClr val="000000"/>
                </a:solidFill>
                <a:latin typeface="Josefin Sans"/>
                <a:ea typeface="Josefin Sans"/>
                <a:cs typeface="Josefin Sans"/>
                <a:sym typeface="Josefin Sans"/>
              </a:rPr>
              <a:t>Requirement Description:</a:t>
            </a:r>
          </a:p>
          <a:p>
            <a:pPr marL="1511301" lvl="2" indent="-503767" algn="l">
              <a:lnSpc>
                <a:spcPts val="4305"/>
              </a:lnSpc>
              <a:buFont typeface="Arial"/>
              <a:buChar char="⚬"/>
            </a:pPr>
            <a:r>
              <a:rPr lang="en-US" sz="3500">
                <a:solidFill>
                  <a:srgbClr val="000000"/>
                </a:solidFill>
                <a:latin typeface="Josefin Sans"/>
                <a:ea typeface="Josefin Sans"/>
                <a:cs typeface="Josefin Sans"/>
                <a:sym typeface="Josefin Sans"/>
              </a:rPr>
              <a:t>Input: Light Dependent Resistor (LDR) sensor detects ambient light levels.</a:t>
            </a:r>
          </a:p>
          <a:p>
            <a:pPr marL="1511301" lvl="2" indent="-503767" algn="l">
              <a:lnSpc>
                <a:spcPts val="4305"/>
              </a:lnSpc>
              <a:buFont typeface="Arial"/>
              <a:buChar char="⚬"/>
            </a:pPr>
            <a:r>
              <a:rPr lang="en-US" sz="3500">
                <a:solidFill>
                  <a:srgbClr val="000000"/>
                </a:solidFill>
                <a:latin typeface="Josefin Sans"/>
                <a:ea typeface="Josefin Sans"/>
                <a:cs typeface="Josefin Sans"/>
                <a:sym typeface="Josefin Sans"/>
              </a:rPr>
              <a:t>Process: The system reads the LDR sensor data and adjusts the brightness of garden lights accordingly, simulating the effect of natural sunlight.</a:t>
            </a:r>
          </a:p>
          <a:p>
            <a:pPr marL="1511301" lvl="2" indent="-503767" algn="l">
              <a:lnSpc>
                <a:spcPts val="4305"/>
              </a:lnSpc>
              <a:buFont typeface="Arial"/>
              <a:buChar char="⚬"/>
            </a:pPr>
            <a:r>
              <a:rPr lang="en-US" sz="3500">
                <a:solidFill>
                  <a:srgbClr val="000000"/>
                </a:solidFill>
                <a:latin typeface="Josefin Sans"/>
                <a:ea typeface="Josefin Sans"/>
                <a:cs typeface="Josefin Sans"/>
                <a:sym typeface="Josefin Sans"/>
              </a:rPr>
              <a:t>Output: Automated control of LED brightness, optimizing energy use by only providing necessary lighting.</a:t>
            </a:r>
          </a:p>
          <a:p>
            <a:pPr marL="755651" lvl="1" indent="-377825" algn="l">
              <a:lnSpc>
                <a:spcPts val="4305"/>
              </a:lnSpc>
              <a:buFont typeface="Arial"/>
              <a:buChar char="•"/>
            </a:pPr>
            <a:r>
              <a:rPr lang="en-US" sz="3500">
                <a:solidFill>
                  <a:srgbClr val="000000"/>
                </a:solidFill>
                <a:latin typeface="Josefin Sans"/>
                <a:ea typeface="Josefin Sans"/>
                <a:cs typeface="Josefin Sans"/>
                <a:sym typeface="Josefin Sans"/>
              </a:rPr>
              <a:t>Purpose:</a:t>
            </a:r>
          </a:p>
          <a:p>
            <a:pPr marL="1511301" lvl="2" indent="-503767" algn="l">
              <a:lnSpc>
                <a:spcPts val="4305"/>
              </a:lnSpc>
              <a:buFont typeface="Arial"/>
              <a:buChar char="⚬"/>
            </a:pPr>
            <a:r>
              <a:rPr lang="en-US" sz="3500">
                <a:solidFill>
                  <a:srgbClr val="000000"/>
                </a:solidFill>
                <a:latin typeface="Josefin Sans"/>
                <a:ea typeface="Josefin Sans"/>
                <a:cs typeface="Josefin Sans"/>
                <a:sym typeface="Josefin Sans"/>
              </a:rPr>
              <a:t>To ensure garden lights are automatically adjusted based on natural light availability, reducing unnecessary energy consumption.</a:t>
            </a:r>
          </a:p>
          <a:p>
            <a:pPr algn="l">
              <a:lnSpc>
                <a:spcPts val="4305"/>
              </a:lnSpc>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3728645">
            <a:off x="-4543812" y="-3151604"/>
            <a:ext cx="6303208" cy="6303208"/>
          </a:xfrm>
          <a:custGeom>
            <a:avLst/>
            <a:gdLst/>
            <a:ahLst/>
            <a:cxnLst/>
            <a:rect l="l" t="t" r="r" b="b"/>
            <a:pathLst>
              <a:path w="6303208" h="6303208">
                <a:moveTo>
                  <a:pt x="0" y="0"/>
                </a:moveTo>
                <a:lnTo>
                  <a:pt x="6303208" y="0"/>
                </a:lnTo>
                <a:lnTo>
                  <a:pt x="6303208" y="6303208"/>
                </a:lnTo>
                <a:lnTo>
                  <a:pt x="0" y="6303208"/>
                </a:lnTo>
                <a:lnTo>
                  <a:pt x="0" y="0"/>
                </a:lnTo>
                <a:close/>
              </a:path>
            </a:pathLst>
          </a:custGeom>
          <a:blipFill>
            <a:blip r:embed="rId2" cstate="print">
              <a:alphaModFix amt="96000"/>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6509347" y="-436691"/>
            <a:ext cx="1499906" cy="1746616"/>
          </a:xfrm>
          <a:custGeom>
            <a:avLst/>
            <a:gdLst/>
            <a:ahLst/>
            <a:cxnLst/>
            <a:rect l="l" t="t" r="r" b="b"/>
            <a:pathLst>
              <a:path w="1499906" h="1746616">
                <a:moveTo>
                  <a:pt x="0" y="0"/>
                </a:moveTo>
                <a:lnTo>
                  <a:pt x="1499906" y="0"/>
                </a:lnTo>
                <a:lnTo>
                  <a:pt x="1499906" y="1746616"/>
                </a:lnTo>
                <a:lnTo>
                  <a:pt x="0" y="1746616"/>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sp>
      <p:sp>
        <p:nvSpPr>
          <p:cNvPr id="4" name="TextBox 4"/>
          <p:cNvSpPr txBox="1"/>
          <p:nvPr/>
        </p:nvSpPr>
        <p:spPr>
          <a:xfrm>
            <a:off x="1434231" y="658796"/>
            <a:ext cx="16257519" cy="1273683"/>
          </a:xfrm>
          <a:prstGeom prst="rect">
            <a:avLst/>
          </a:prstGeom>
        </p:spPr>
        <p:txBody>
          <a:bodyPr lIns="0" tIns="0" rIns="0" bIns="0" rtlCol="0" anchor="t">
            <a:spAutoFit/>
          </a:bodyPr>
          <a:lstStyle/>
          <a:p>
            <a:pPr algn="ctr">
              <a:lnSpc>
                <a:spcPts val="10085"/>
              </a:lnSpc>
            </a:pPr>
            <a:r>
              <a:rPr lang="en-US" sz="8199">
                <a:solidFill>
                  <a:srgbClr val="000000"/>
                </a:solidFill>
                <a:latin typeface="League Spartan"/>
                <a:ea typeface="League Spartan"/>
                <a:cs typeface="League Spartan"/>
                <a:sym typeface="League Spartan"/>
              </a:rPr>
              <a:t>Temperature Control System</a:t>
            </a:r>
          </a:p>
        </p:txBody>
      </p:sp>
      <p:sp>
        <p:nvSpPr>
          <p:cNvPr id="5" name="TextBox 5"/>
          <p:cNvSpPr txBox="1"/>
          <p:nvPr/>
        </p:nvSpPr>
        <p:spPr>
          <a:xfrm>
            <a:off x="1028700" y="2146168"/>
            <a:ext cx="16663050" cy="5444490"/>
          </a:xfrm>
          <a:prstGeom prst="rect">
            <a:avLst/>
          </a:prstGeom>
        </p:spPr>
        <p:txBody>
          <a:bodyPr lIns="0" tIns="0" rIns="0" bIns="0" rtlCol="0" anchor="t">
            <a:spAutoFit/>
          </a:bodyPr>
          <a:lstStyle/>
          <a:p>
            <a:pPr marL="755651" lvl="1" indent="-377825" algn="l">
              <a:lnSpc>
                <a:spcPts val="4305"/>
              </a:lnSpc>
              <a:buFont typeface="Arial"/>
              <a:buChar char="•"/>
            </a:pPr>
            <a:r>
              <a:rPr lang="en-US" sz="3500">
                <a:solidFill>
                  <a:srgbClr val="000000"/>
                </a:solidFill>
                <a:latin typeface="Josefin Sans"/>
                <a:ea typeface="Josefin Sans"/>
                <a:cs typeface="Josefin Sans"/>
                <a:sym typeface="Josefin Sans"/>
              </a:rPr>
              <a:t>Requirement Description:</a:t>
            </a:r>
          </a:p>
          <a:p>
            <a:pPr marL="1511301" lvl="2" indent="-503767" algn="l">
              <a:lnSpc>
                <a:spcPts val="4305"/>
              </a:lnSpc>
              <a:buFont typeface="Arial"/>
              <a:buChar char="⚬"/>
            </a:pPr>
            <a:r>
              <a:rPr lang="en-US" sz="3500">
                <a:solidFill>
                  <a:srgbClr val="000000"/>
                </a:solidFill>
                <a:latin typeface="Josefin Sans"/>
                <a:ea typeface="Josefin Sans"/>
                <a:cs typeface="Josefin Sans"/>
                <a:sym typeface="Josefin Sans"/>
              </a:rPr>
              <a:t>Input: Temperature readings from the LM35 sensor.</a:t>
            </a:r>
          </a:p>
          <a:p>
            <a:pPr marL="1511301" lvl="2" indent="-503767" algn="l">
              <a:lnSpc>
                <a:spcPts val="4305"/>
              </a:lnSpc>
              <a:buFont typeface="Arial"/>
              <a:buChar char="⚬"/>
            </a:pPr>
            <a:r>
              <a:rPr lang="en-US" sz="3500">
                <a:solidFill>
                  <a:srgbClr val="000000"/>
                </a:solidFill>
                <a:latin typeface="Josefin Sans"/>
                <a:ea typeface="Josefin Sans"/>
                <a:cs typeface="Josefin Sans"/>
                <a:sym typeface="Josefin Sans"/>
              </a:rPr>
              <a:t>Process: The system displays the temperature on a CLCD screen and controls a heater or cooler based on user input from the Blynk app.</a:t>
            </a:r>
          </a:p>
          <a:p>
            <a:pPr marL="1511301" lvl="2" indent="-503767" algn="l">
              <a:lnSpc>
                <a:spcPts val="4305"/>
              </a:lnSpc>
              <a:buFont typeface="Arial"/>
              <a:buChar char="⚬"/>
            </a:pPr>
            <a:r>
              <a:rPr lang="en-US" sz="3500">
                <a:solidFill>
                  <a:srgbClr val="000000"/>
                </a:solidFill>
                <a:latin typeface="Josefin Sans"/>
                <a:ea typeface="Josefin Sans"/>
                <a:cs typeface="Josefin Sans"/>
                <a:sym typeface="Josefin Sans"/>
              </a:rPr>
              <a:t>Output: Real-time temperature display and remote control of the heating and cooling system, maintaining a comfortable indoor environment.</a:t>
            </a:r>
          </a:p>
          <a:p>
            <a:pPr marL="755651" lvl="1" indent="-377825" algn="l">
              <a:lnSpc>
                <a:spcPts val="4305"/>
              </a:lnSpc>
              <a:buFont typeface="Arial"/>
              <a:buChar char="•"/>
            </a:pPr>
            <a:r>
              <a:rPr lang="en-US" sz="3500">
                <a:solidFill>
                  <a:srgbClr val="000000"/>
                </a:solidFill>
                <a:latin typeface="Josefin Sans"/>
                <a:ea typeface="Josefin Sans"/>
                <a:cs typeface="Josefin Sans"/>
                <a:sym typeface="Josefin Sans"/>
              </a:rPr>
              <a:t>Purpose:</a:t>
            </a:r>
          </a:p>
          <a:p>
            <a:pPr marL="1511301" lvl="2" indent="-503767" algn="l">
              <a:lnSpc>
                <a:spcPts val="4305"/>
              </a:lnSpc>
              <a:buFont typeface="Arial"/>
              <a:buChar char="⚬"/>
            </a:pPr>
            <a:r>
              <a:rPr lang="en-US" sz="3500">
                <a:solidFill>
                  <a:srgbClr val="000000"/>
                </a:solidFill>
                <a:latin typeface="Josefin Sans"/>
                <a:ea typeface="Josefin Sans"/>
                <a:cs typeface="Josefin Sans"/>
                <a:sym typeface="Josefin Sans"/>
              </a:rPr>
              <a:t>To provide a reliable method of controlling home temperature remotely, ensuring energy efficiency and user comfort.</a:t>
            </a:r>
          </a:p>
          <a:p>
            <a:pPr algn="l">
              <a:lnSpc>
                <a:spcPts val="4305"/>
              </a:lnSpc>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3728645">
            <a:off x="-4543812" y="-3151604"/>
            <a:ext cx="6303208" cy="6303208"/>
          </a:xfrm>
          <a:custGeom>
            <a:avLst/>
            <a:gdLst/>
            <a:ahLst/>
            <a:cxnLst/>
            <a:rect l="l" t="t" r="r" b="b"/>
            <a:pathLst>
              <a:path w="6303208" h="6303208">
                <a:moveTo>
                  <a:pt x="0" y="0"/>
                </a:moveTo>
                <a:lnTo>
                  <a:pt x="6303208" y="0"/>
                </a:lnTo>
                <a:lnTo>
                  <a:pt x="6303208" y="6303208"/>
                </a:lnTo>
                <a:lnTo>
                  <a:pt x="0" y="6303208"/>
                </a:lnTo>
                <a:lnTo>
                  <a:pt x="0" y="0"/>
                </a:lnTo>
                <a:close/>
              </a:path>
            </a:pathLst>
          </a:custGeom>
          <a:blipFill>
            <a:blip r:embed="rId2" cstate="print">
              <a:alphaModFix amt="96000"/>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6509347" y="-436691"/>
            <a:ext cx="1499906" cy="1746616"/>
          </a:xfrm>
          <a:custGeom>
            <a:avLst/>
            <a:gdLst/>
            <a:ahLst/>
            <a:cxnLst/>
            <a:rect l="l" t="t" r="r" b="b"/>
            <a:pathLst>
              <a:path w="1499906" h="1746616">
                <a:moveTo>
                  <a:pt x="0" y="0"/>
                </a:moveTo>
                <a:lnTo>
                  <a:pt x="1499906" y="0"/>
                </a:lnTo>
                <a:lnTo>
                  <a:pt x="1499906" y="1746616"/>
                </a:lnTo>
                <a:lnTo>
                  <a:pt x="0" y="1746616"/>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sp>
      <p:sp>
        <p:nvSpPr>
          <p:cNvPr id="4" name="TextBox 4"/>
          <p:cNvSpPr txBox="1"/>
          <p:nvPr/>
        </p:nvSpPr>
        <p:spPr>
          <a:xfrm>
            <a:off x="1434231" y="658796"/>
            <a:ext cx="16257519" cy="1273683"/>
          </a:xfrm>
          <a:prstGeom prst="rect">
            <a:avLst/>
          </a:prstGeom>
        </p:spPr>
        <p:txBody>
          <a:bodyPr lIns="0" tIns="0" rIns="0" bIns="0" rtlCol="0" anchor="t">
            <a:spAutoFit/>
          </a:bodyPr>
          <a:lstStyle/>
          <a:p>
            <a:pPr algn="ctr">
              <a:lnSpc>
                <a:spcPts val="10085"/>
              </a:lnSpc>
            </a:pPr>
            <a:r>
              <a:rPr lang="en-US" sz="8199">
                <a:solidFill>
                  <a:srgbClr val="000000"/>
                </a:solidFill>
                <a:latin typeface="League Spartan"/>
                <a:ea typeface="League Spartan"/>
                <a:cs typeface="League Spartan"/>
                <a:sym typeface="League Spartan"/>
              </a:rPr>
              <a:t>Water Tank Management</a:t>
            </a:r>
          </a:p>
        </p:txBody>
      </p:sp>
      <p:sp>
        <p:nvSpPr>
          <p:cNvPr id="5" name="TextBox 5"/>
          <p:cNvSpPr txBox="1"/>
          <p:nvPr/>
        </p:nvSpPr>
        <p:spPr>
          <a:xfrm>
            <a:off x="1028700" y="2146168"/>
            <a:ext cx="16663050" cy="5444490"/>
          </a:xfrm>
          <a:prstGeom prst="rect">
            <a:avLst/>
          </a:prstGeom>
        </p:spPr>
        <p:txBody>
          <a:bodyPr lIns="0" tIns="0" rIns="0" bIns="0" rtlCol="0" anchor="t">
            <a:spAutoFit/>
          </a:bodyPr>
          <a:lstStyle/>
          <a:p>
            <a:pPr marL="755651" lvl="1" indent="-377825" algn="l">
              <a:lnSpc>
                <a:spcPts val="4305"/>
              </a:lnSpc>
              <a:buFont typeface="Arial"/>
              <a:buChar char="•"/>
            </a:pPr>
            <a:r>
              <a:rPr lang="en-US" sz="3500">
                <a:solidFill>
                  <a:srgbClr val="000000"/>
                </a:solidFill>
                <a:latin typeface="Josefin Sans"/>
                <a:ea typeface="Josefin Sans"/>
                <a:cs typeface="Josefin Sans"/>
                <a:sym typeface="Josefin Sans"/>
              </a:rPr>
              <a:t>Requirement Description:</a:t>
            </a:r>
          </a:p>
          <a:p>
            <a:pPr marL="1511301" lvl="2" indent="-503767" algn="l">
              <a:lnSpc>
                <a:spcPts val="4305"/>
              </a:lnSpc>
              <a:buFont typeface="Arial"/>
              <a:buChar char="⚬"/>
            </a:pPr>
            <a:r>
              <a:rPr lang="en-US" sz="3500">
                <a:solidFill>
                  <a:srgbClr val="000000"/>
                </a:solidFill>
                <a:latin typeface="Josefin Sans"/>
                <a:ea typeface="Josefin Sans"/>
                <a:cs typeface="Josefin Sans"/>
                <a:sym typeface="Josefin Sans"/>
              </a:rPr>
              <a:t>Input: Serial data communication for water volume in the tank.</a:t>
            </a:r>
          </a:p>
          <a:p>
            <a:pPr marL="1511301" lvl="2" indent="-503767" algn="l">
              <a:lnSpc>
                <a:spcPts val="4305"/>
              </a:lnSpc>
              <a:buFont typeface="Arial"/>
              <a:buChar char="⚬"/>
            </a:pPr>
            <a:r>
              <a:rPr lang="en-US" sz="3500">
                <a:solidFill>
                  <a:srgbClr val="000000"/>
                </a:solidFill>
                <a:latin typeface="Josefin Sans"/>
                <a:ea typeface="Josefin Sans"/>
                <a:cs typeface="Josefin Sans"/>
                <a:sym typeface="Josefin Sans"/>
              </a:rPr>
              <a:t>Process: The system reads water level data, displays it on the CLCD, and controls the inlet and outlet valves via the Blynk app.</a:t>
            </a:r>
          </a:p>
          <a:p>
            <a:pPr marL="1511301" lvl="2" indent="-503767" algn="l">
              <a:lnSpc>
                <a:spcPts val="4305"/>
              </a:lnSpc>
              <a:buFont typeface="Arial"/>
              <a:buChar char="⚬"/>
            </a:pPr>
            <a:r>
              <a:rPr lang="en-US" sz="3500">
                <a:solidFill>
                  <a:srgbClr val="000000"/>
                </a:solidFill>
                <a:latin typeface="Josefin Sans"/>
                <a:ea typeface="Josefin Sans"/>
                <a:cs typeface="Josefin Sans"/>
                <a:sym typeface="Josefin Sans"/>
              </a:rPr>
              <a:t>Output: Automated and remote-controlled water management, ensuring optimal water levels in the tank.</a:t>
            </a:r>
          </a:p>
          <a:p>
            <a:pPr marL="755651" lvl="1" indent="-377825" algn="l">
              <a:lnSpc>
                <a:spcPts val="4305"/>
              </a:lnSpc>
              <a:buFont typeface="Arial"/>
              <a:buChar char="•"/>
            </a:pPr>
            <a:r>
              <a:rPr lang="en-US" sz="3500">
                <a:solidFill>
                  <a:srgbClr val="000000"/>
                </a:solidFill>
                <a:latin typeface="Josefin Sans"/>
                <a:ea typeface="Josefin Sans"/>
                <a:cs typeface="Josefin Sans"/>
                <a:sym typeface="Josefin Sans"/>
              </a:rPr>
              <a:t>Purpose:</a:t>
            </a:r>
          </a:p>
          <a:p>
            <a:pPr marL="1511301" lvl="2" indent="-503767" algn="l">
              <a:lnSpc>
                <a:spcPts val="4305"/>
              </a:lnSpc>
              <a:buFont typeface="Arial"/>
              <a:buChar char="⚬"/>
            </a:pPr>
            <a:r>
              <a:rPr lang="en-US" sz="3500">
                <a:solidFill>
                  <a:srgbClr val="000000"/>
                </a:solidFill>
                <a:latin typeface="Josefin Sans"/>
                <a:ea typeface="Josefin Sans"/>
                <a:cs typeface="Josefin Sans"/>
                <a:sym typeface="Josefin Sans"/>
              </a:rPr>
              <a:t>To maintain efficient water usage by automating the control of water inflow and outflow, reducing waste and preventing overflow.</a:t>
            </a:r>
          </a:p>
          <a:p>
            <a:pPr algn="l">
              <a:lnSpc>
                <a:spcPts val="4305"/>
              </a:lnSpc>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3728645">
            <a:off x="-4543812" y="-3151604"/>
            <a:ext cx="6303208" cy="6303208"/>
          </a:xfrm>
          <a:custGeom>
            <a:avLst/>
            <a:gdLst/>
            <a:ahLst/>
            <a:cxnLst/>
            <a:rect l="l" t="t" r="r" b="b"/>
            <a:pathLst>
              <a:path w="6303208" h="6303208">
                <a:moveTo>
                  <a:pt x="0" y="0"/>
                </a:moveTo>
                <a:lnTo>
                  <a:pt x="6303208" y="0"/>
                </a:lnTo>
                <a:lnTo>
                  <a:pt x="6303208" y="6303208"/>
                </a:lnTo>
                <a:lnTo>
                  <a:pt x="0" y="6303208"/>
                </a:lnTo>
                <a:lnTo>
                  <a:pt x="0" y="0"/>
                </a:lnTo>
                <a:close/>
              </a:path>
            </a:pathLst>
          </a:custGeom>
          <a:blipFill>
            <a:blip r:embed="rId2" cstate="print">
              <a:alphaModFix amt="96000"/>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6509347" y="-436691"/>
            <a:ext cx="1499906" cy="1746616"/>
          </a:xfrm>
          <a:custGeom>
            <a:avLst/>
            <a:gdLst/>
            <a:ahLst/>
            <a:cxnLst/>
            <a:rect l="l" t="t" r="r" b="b"/>
            <a:pathLst>
              <a:path w="1499906" h="1746616">
                <a:moveTo>
                  <a:pt x="0" y="0"/>
                </a:moveTo>
                <a:lnTo>
                  <a:pt x="1499906" y="0"/>
                </a:lnTo>
                <a:lnTo>
                  <a:pt x="1499906" y="1746616"/>
                </a:lnTo>
                <a:lnTo>
                  <a:pt x="0" y="1746616"/>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5070313" y="2038278"/>
            <a:ext cx="8164089" cy="7481284"/>
          </a:xfrm>
          <a:custGeom>
            <a:avLst/>
            <a:gdLst/>
            <a:ahLst/>
            <a:cxnLst/>
            <a:rect l="l" t="t" r="r" b="b"/>
            <a:pathLst>
              <a:path w="8164089" h="7481284">
                <a:moveTo>
                  <a:pt x="0" y="0"/>
                </a:moveTo>
                <a:lnTo>
                  <a:pt x="8164090" y="0"/>
                </a:lnTo>
                <a:lnTo>
                  <a:pt x="8164090" y="7481284"/>
                </a:lnTo>
                <a:lnTo>
                  <a:pt x="0" y="7481284"/>
                </a:lnTo>
                <a:lnTo>
                  <a:pt x="0" y="0"/>
                </a:lnTo>
                <a:close/>
              </a:path>
            </a:pathLst>
          </a:custGeom>
          <a:blipFill>
            <a:blip r:embed="rId6" cstate="print"/>
            <a:stretch>
              <a:fillRect t="-8373" b="-8373"/>
            </a:stretch>
          </a:blipFill>
        </p:spPr>
      </p:sp>
      <p:sp>
        <p:nvSpPr>
          <p:cNvPr id="5" name="TextBox 5"/>
          <p:cNvSpPr txBox="1"/>
          <p:nvPr/>
        </p:nvSpPr>
        <p:spPr>
          <a:xfrm>
            <a:off x="1434231" y="658796"/>
            <a:ext cx="16257519" cy="1273683"/>
          </a:xfrm>
          <a:prstGeom prst="rect">
            <a:avLst/>
          </a:prstGeom>
        </p:spPr>
        <p:txBody>
          <a:bodyPr lIns="0" tIns="0" rIns="0" bIns="0" rtlCol="0" anchor="t">
            <a:spAutoFit/>
          </a:bodyPr>
          <a:lstStyle/>
          <a:p>
            <a:pPr algn="ctr">
              <a:lnSpc>
                <a:spcPts val="10085"/>
              </a:lnSpc>
            </a:pPr>
            <a:r>
              <a:rPr lang="en-US" sz="8199">
                <a:solidFill>
                  <a:srgbClr val="000000"/>
                </a:solidFill>
                <a:latin typeface="League Spartan"/>
                <a:ea typeface="League Spartan"/>
                <a:cs typeface="League Spartan"/>
                <a:sym typeface="League Spartan"/>
              </a:rPr>
              <a:t>Simulation Image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8100000">
            <a:off x="13497880" y="2230873"/>
            <a:ext cx="5804607" cy="5804607"/>
          </a:xfrm>
          <a:custGeom>
            <a:avLst/>
            <a:gdLst/>
            <a:ahLst/>
            <a:cxnLst/>
            <a:rect l="l" t="t" r="r" b="b"/>
            <a:pathLst>
              <a:path w="5804607" h="5804607">
                <a:moveTo>
                  <a:pt x="0" y="0"/>
                </a:moveTo>
                <a:lnTo>
                  <a:pt x="5804607" y="0"/>
                </a:lnTo>
                <a:lnTo>
                  <a:pt x="5804607" y="5804608"/>
                </a:lnTo>
                <a:lnTo>
                  <a:pt x="0" y="5804608"/>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9144000" y="2230873"/>
            <a:ext cx="5804607" cy="5804607"/>
          </a:xfrm>
          <a:custGeom>
            <a:avLst/>
            <a:gdLst/>
            <a:ahLst/>
            <a:cxnLst/>
            <a:rect l="l" t="t" r="r" b="b"/>
            <a:pathLst>
              <a:path w="5804607" h="5804607">
                <a:moveTo>
                  <a:pt x="0" y="0"/>
                </a:moveTo>
                <a:lnTo>
                  <a:pt x="5804607" y="0"/>
                </a:lnTo>
                <a:lnTo>
                  <a:pt x="5804607" y="5804608"/>
                </a:lnTo>
                <a:lnTo>
                  <a:pt x="0" y="5804608"/>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5143526" y="7597308"/>
            <a:ext cx="8233265" cy="8233265"/>
          </a:xfrm>
          <a:custGeom>
            <a:avLst/>
            <a:gdLst/>
            <a:ahLst/>
            <a:cxnLst/>
            <a:rect l="l" t="t" r="r" b="b"/>
            <a:pathLst>
              <a:path w="8233265" h="8233265">
                <a:moveTo>
                  <a:pt x="0" y="0"/>
                </a:moveTo>
                <a:lnTo>
                  <a:pt x="8233265" y="0"/>
                </a:lnTo>
                <a:lnTo>
                  <a:pt x="8233265" y="8233265"/>
                </a:lnTo>
                <a:lnTo>
                  <a:pt x="0" y="8233265"/>
                </a:lnTo>
                <a:lnTo>
                  <a:pt x="0" y="0"/>
                </a:lnTo>
                <a:close/>
              </a:path>
            </a:pathLst>
          </a:custGeom>
          <a:blipFill>
            <a:blip r:embed="rId6" cstate="print">
              <a:alphaModFix amt="96000"/>
              <a:extLst>
                <a:ext uri="{96DAC541-7B7A-43D3-8B79-37D633B846F1}">
                  <asvg:svgBlip xmlns:asvg="http://schemas.microsoft.com/office/drawing/2016/SVG/main" xmlns="" r:embed="rId7"/>
                </a:ext>
              </a:extLst>
            </a:blip>
            <a:stretch>
              <a:fillRect/>
            </a:stretch>
          </a:blipFill>
        </p:spPr>
      </p:sp>
      <p:sp>
        <p:nvSpPr>
          <p:cNvPr id="5" name="Freeform 5"/>
          <p:cNvSpPr/>
          <p:nvPr/>
        </p:nvSpPr>
        <p:spPr>
          <a:xfrm>
            <a:off x="15980388" y="1346208"/>
            <a:ext cx="1740378" cy="1769331"/>
          </a:xfrm>
          <a:custGeom>
            <a:avLst/>
            <a:gdLst/>
            <a:ahLst/>
            <a:cxnLst/>
            <a:rect l="l" t="t" r="r" b="b"/>
            <a:pathLst>
              <a:path w="1740378" h="1769331">
                <a:moveTo>
                  <a:pt x="0" y="0"/>
                </a:moveTo>
                <a:lnTo>
                  <a:pt x="1740378" y="0"/>
                </a:lnTo>
                <a:lnTo>
                  <a:pt x="1740378" y="1769331"/>
                </a:lnTo>
                <a:lnTo>
                  <a:pt x="0" y="1769331"/>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sp>
      <p:sp>
        <p:nvSpPr>
          <p:cNvPr id="6" name="Freeform 6"/>
          <p:cNvSpPr/>
          <p:nvPr/>
        </p:nvSpPr>
        <p:spPr>
          <a:xfrm>
            <a:off x="13448701" y="6288865"/>
            <a:ext cx="1499906" cy="1746616"/>
          </a:xfrm>
          <a:custGeom>
            <a:avLst/>
            <a:gdLst/>
            <a:ahLst/>
            <a:cxnLst/>
            <a:rect l="l" t="t" r="r" b="b"/>
            <a:pathLst>
              <a:path w="1499906" h="1746616">
                <a:moveTo>
                  <a:pt x="0" y="0"/>
                </a:moveTo>
                <a:lnTo>
                  <a:pt x="1499906" y="0"/>
                </a:lnTo>
                <a:lnTo>
                  <a:pt x="1499906" y="1746616"/>
                </a:lnTo>
                <a:lnTo>
                  <a:pt x="0" y="1746616"/>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sp>
      <p:sp>
        <p:nvSpPr>
          <p:cNvPr id="7" name="TextBox 7"/>
          <p:cNvSpPr txBox="1"/>
          <p:nvPr/>
        </p:nvSpPr>
        <p:spPr>
          <a:xfrm>
            <a:off x="1592828" y="2202298"/>
            <a:ext cx="7122369" cy="1408034"/>
          </a:xfrm>
          <a:prstGeom prst="rect">
            <a:avLst/>
          </a:prstGeom>
        </p:spPr>
        <p:txBody>
          <a:bodyPr lIns="0" tIns="0" rIns="0" bIns="0" rtlCol="0" anchor="t">
            <a:spAutoFit/>
          </a:bodyPr>
          <a:lstStyle/>
          <a:p>
            <a:pPr algn="l">
              <a:lnSpc>
                <a:spcPts val="11180"/>
              </a:lnSpc>
            </a:pPr>
            <a:r>
              <a:rPr lang="en-US" sz="9090">
                <a:solidFill>
                  <a:srgbClr val="000000"/>
                </a:solidFill>
                <a:latin typeface="League Spartan"/>
                <a:ea typeface="League Spartan"/>
                <a:cs typeface="League Spartan"/>
                <a:sym typeface="League Spartan"/>
              </a:rPr>
              <a:t>Thank you</a:t>
            </a:r>
          </a:p>
        </p:txBody>
      </p:sp>
      <p:sp>
        <p:nvSpPr>
          <p:cNvPr id="8" name="AutoShape 8"/>
          <p:cNvSpPr/>
          <p:nvPr/>
        </p:nvSpPr>
        <p:spPr>
          <a:xfrm>
            <a:off x="1592828" y="1346208"/>
            <a:ext cx="2494042" cy="0"/>
          </a:xfrm>
          <a:prstGeom prst="line">
            <a:avLst/>
          </a:prstGeom>
          <a:ln w="647700" cap="rnd">
            <a:solidFill>
              <a:srgbClr val="000000"/>
            </a:solidFill>
            <a:prstDash val="solid"/>
            <a:headEnd type="none" w="sm" len="sm"/>
            <a:tailEnd type="none" w="sm" len="sm"/>
          </a:ln>
        </p:spPr>
      </p:sp>
      <p:sp>
        <p:nvSpPr>
          <p:cNvPr id="9" name="TextBox 9"/>
          <p:cNvSpPr txBox="1"/>
          <p:nvPr/>
        </p:nvSpPr>
        <p:spPr>
          <a:xfrm>
            <a:off x="1981200" y="1104900"/>
            <a:ext cx="1772188" cy="422231"/>
          </a:xfrm>
          <a:prstGeom prst="rect">
            <a:avLst/>
          </a:prstGeom>
        </p:spPr>
        <p:txBody>
          <a:bodyPr lIns="0" tIns="0" rIns="0" bIns="0" rtlCol="0" anchor="t">
            <a:spAutoFit/>
          </a:bodyPr>
          <a:lstStyle/>
          <a:p>
            <a:pPr algn="ctr">
              <a:lnSpc>
                <a:spcPts val="3499"/>
              </a:lnSpc>
            </a:pPr>
            <a:r>
              <a:rPr lang="en-US" sz="2499">
                <a:solidFill>
                  <a:srgbClr val="FFFFFF"/>
                </a:solidFill>
                <a:latin typeface="Josefin Sans"/>
                <a:ea typeface="Josefin Sans"/>
                <a:cs typeface="Josefin Sans"/>
                <a:sym typeface="Josefin Sans"/>
              </a:rPr>
              <a:t>End</a:t>
            </a:r>
          </a:p>
        </p:txBody>
      </p:sp>
      <p:sp>
        <p:nvSpPr>
          <p:cNvPr id="10" name="TextBox 10"/>
          <p:cNvSpPr txBox="1"/>
          <p:nvPr/>
        </p:nvSpPr>
        <p:spPr>
          <a:xfrm>
            <a:off x="1776276" y="3966472"/>
            <a:ext cx="6233659" cy="3265170"/>
          </a:xfrm>
          <a:prstGeom prst="rect">
            <a:avLst/>
          </a:prstGeom>
        </p:spPr>
        <p:txBody>
          <a:bodyPr lIns="0" tIns="0" rIns="0" bIns="0" rtlCol="0" anchor="t">
            <a:spAutoFit/>
          </a:bodyPr>
          <a:lstStyle/>
          <a:p>
            <a:pPr algn="l">
              <a:lnSpc>
                <a:spcPts val="3690"/>
              </a:lnSpc>
            </a:pPr>
            <a:r>
              <a:rPr lang="en-US" sz="3000">
                <a:solidFill>
                  <a:srgbClr val="000000"/>
                </a:solidFill>
                <a:latin typeface="Josefin Sans"/>
                <a:ea typeface="Josefin Sans"/>
                <a:cs typeface="Josefin Sans"/>
                <a:sym typeface="Josefin Sans"/>
              </a:rPr>
              <a:t>Successfully developed an IoT-based home automation system using Arduino, PicSimLab, and Blynk, offering efficient and remote control over home lighting, temperature, and water management.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991292" y="3810192"/>
            <a:ext cx="16073566" cy="8453182"/>
          </a:xfrm>
          <a:custGeom>
            <a:avLst/>
            <a:gdLst/>
            <a:ahLst/>
            <a:cxnLst/>
            <a:rect l="l" t="t" r="r" b="b"/>
            <a:pathLst>
              <a:path w="16073566" h="8453182">
                <a:moveTo>
                  <a:pt x="0" y="0"/>
                </a:moveTo>
                <a:lnTo>
                  <a:pt x="16073566" y="0"/>
                </a:lnTo>
                <a:lnTo>
                  <a:pt x="16073566" y="8453182"/>
                </a:lnTo>
                <a:lnTo>
                  <a:pt x="0" y="8453182"/>
                </a:lnTo>
                <a:lnTo>
                  <a:pt x="0" y="0"/>
                </a:lnTo>
                <a:close/>
              </a:path>
            </a:pathLst>
          </a:custGeom>
          <a:blipFill>
            <a:blip r:embed="rId2" cstate="print">
              <a:alphaModFix amt="89000"/>
              <a:extLst>
                <a:ext uri="{96DAC541-7B7A-43D3-8B79-37D633B846F1}">
                  <asvg:svgBlip xmlns:asvg="http://schemas.microsoft.com/office/drawing/2016/SVG/main" xmlns="" r:embed="rId3"/>
                </a:ext>
              </a:extLst>
            </a:blip>
            <a:stretch>
              <a:fillRect t="-90148"/>
            </a:stretch>
          </a:blipFill>
        </p:spPr>
      </p:sp>
      <p:sp>
        <p:nvSpPr>
          <p:cNvPr id="3" name="TextBox 3"/>
          <p:cNvSpPr txBox="1"/>
          <p:nvPr/>
        </p:nvSpPr>
        <p:spPr>
          <a:xfrm>
            <a:off x="1676400" y="6050973"/>
            <a:ext cx="5340685" cy="1273683"/>
          </a:xfrm>
          <a:prstGeom prst="rect">
            <a:avLst/>
          </a:prstGeom>
        </p:spPr>
        <p:txBody>
          <a:bodyPr lIns="0" tIns="0" rIns="0" bIns="0" rtlCol="0" anchor="t">
            <a:spAutoFit/>
          </a:bodyPr>
          <a:lstStyle/>
          <a:p>
            <a:pPr algn="l">
              <a:lnSpc>
                <a:spcPts val="10085"/>
              </a:lnSpc>
            </a:pPr>
            <a:r>
              <a:rPr lang="en-US" sz="8199">
                <a:solidFill>
                  <a:srgbClr val="000000"/>
                </a:solidFill>
                <a:latin typeface="League Spartan"/>
                <a:ea typeface="League Spartan"/>
                <a:cs typeface="League Spartan"/>
                <a:sym typeface="League Spartan"/>
              </a:rPr>
              <a:t>Contents</a:t>
            </a:r>
          </a:p>
        </p:txBody>
      </p:sp>
      <p:sp>
        <p:nvSpPr>
          <p:cNvPr id="4" name="Freeform 4"/>
          <p:cNvSpPr/>
          <p:nvPr/>
        </p:nvSpPr>
        <p:spPr>
          <a:xfrm>
            <a:off x="15759394" y="1028700"/>
            <a:ext cx="1499906" cy="1746616"/>
          </a:xfrm>
          <a:custGeom>
            <a:avLst/>
            <a:gdLst/>
            <a:ahLst/>
            <a:cxnLst/>
            <a:rect l="l" t="t" r="r" b="b"/>
            <a:pathLst>
              <a:path w="1499906" h="1746616">
                <a:moveTo>
                  <a:pt x="0" y="0"/>
                </a:moveTo>
                <a:lnTo>
                  <a:pt x="1499906" y="0"/>
                </a:lnTo>
                <a:lnTo>
                  <a:pt x="1499906" y="1746616"/>
                </a:lnTo>
                <a:lnTo>
                  <a:pt x="0" y="1746616"/>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sp>
      <p:sp>
        <p:nvSpPr>
          <p:cNvPr id="5" name="TextBox 5"/>
          <p:cNvSpPr txBox="1"/>
          <p:nvPr/>
        </p:nvSpPr>
        <p:spPr>
          <a:xfrm>
            <a:off x="8994551" y="2708641"/>
            <a:ext cx="7365347" cy="3804285"/>
          </a:xfrm>
          <a:prstGeom prst="rect">
            <a:avLst/>
          </a:prstGeom>
        </p:spPr>
        <p:txBody>
          <a:bodyPr lIns="0" tIns="0" rIns="0" bIns="0" rtlCol="0" anchor="t">
            <a:spAutoFit/>
          </a:bodyPr>
          <a:lstStyle/>
          <a:p>
            <a:pPr algn="l">
              <a:lnSpc>
                <a:spcPts val="5040"/>
              </a:lnSpc>
            </a:pPr>
            <a:r>
              <a:rPr lang="en-US" sz="3600">
                <a:solidFill>
                  <a:srgbClr val="000000"/>
                </a:solidFill>
                <a:latin typeface="Josefin Sans"/>
                <a:ea typeface="Josefin Sans"/>
                <a:cs typeface="Josefin Sans"/>
                <a:sym typeface="Josefin Sans"/>
              </a:rPr>
              <a:t>Introduction to Learning Concepts :</a:t>
            </a:r>
          </a:p>
          <a:p>
            <a:pPr marL="777240" lvl="1" indent="-388620" algn="l">
              <a:lnSpc>
                <a:spcPts val="5040"/>
              </a:lnSpc>
              <a:buFont typeface="Arial"/>
              <a:buChar char="•"/>
            </a:pPr>
            <a:r>
              <a:rPr lang="en-US" sz="3600">
                <a:solidFill>
                  <a:srgbClr val="000000"/>
                </a:solidFill>
                <a:latin typeface="Josefin Sans"/>
                <a:ea typeface="Josefin Sans"/>
                <a:cs typeface="Josefin Sans"/>
                <a:sym typeface="Josefin Sans"/>
              </a:rPr>
              <a:t>C-Programming</a:t>
            </a:r>
          </a:p>
          <a:p>
            <a:pPr marL="777240" lvl="1" indent="-388620" algn="l">
              <a:lnSpc>
                <a:spcPts val="5040"/>
              </a:lnSpc>
              <a:buFont typeface="Arial"/>
              <a:buChar char="•"/>
            </a:pPr>
            <a:r>
              <a:rPr lang="en-US" sz="3600">
                <a:solidFill>
                  <a:srgbClr val="000000"/>
                </a:solidFill>
                <a:latin typeface="Josefin Sans"/>
                <a:ea typeface="Josefin Sans"/>
                <a:cs typeface="Josefin Sans"/>
                <a:sym typeface="Josefin Sans"/>
              </a:rPr>
              <a:t>IoT (Internet of Things)</a:t>
            </a:r>
          </a:p>
          <a:p>
            <a:pPr marL="777240" lvl="1" indent="-388620" algn="l">
              <a:lnSpc>
                <a:spcPts val="5040"/>
              </a:lnSpc>
              <a:buFont typeface="Arial"/>
              <a:buChar char="•"/>
            </a:pPr>
            <a:r>
              <a:rPr lang="en-US" sz="3600">
                <a:solidFill>
                  <a:srgbClr val="000000"/>
                </a:solidFill>
                <a:latin typeface="Josefin Sans"/>
                <a:ea typeface="Josefin Sans"/>
                <a:cs typeface="Josefin Sans"/>
                <a:sym typeface="Josefin Sans"/>
              </a:rPr>
              <a:t>Embedded Systems (ES)</a:t>
            </a:r>
          </a:p>
          <a:p>
            <a:pPr marL="777240" lvl="1" indent="-388620" algn="l">
              <a:lnSpc>
                <a:spcPts val="5040"/>
              </a:lnSpc>
              <a:buFont typeface="Arial"/>
              <a:buChar char="•"/>
            </a:pPr>
            <a:r>
              <a:rPr lang="en-US" sz="3600">
                <a:solidFill>
                  <a:srgbClr val="000000"/>
                </a:solidFill>
                <a:latin typeface="Josefin Sans"/>
                <a:ea typeface="Josefin Sans"/>
                <a:cs typeface="Josefin Sans"/>
                <a:sym typeface="Josefin Sans"/>
              </a:rPr>
              <a:t>Microcontroller</a:t>
            </a:r>
          </a:p>
          <a:p>
            <a:pPr algn="l">
              <a:lnSpc>
                <a:spcPts val="5040"/>
              </a:lnSpc>
            </a:pPr>
            <a:endParaRPr/>
          </a:p>
        </p:txBody>
      </p:sp>
      <p:sp>
        <p:nvSpPr>
          <p:cNvPr id="6" name="AutoShape 6"/>
          <p:cNvSpPr/>
          <p:nvPr/>
        </p:nvSpPr>
        <p:spPr>
          <a:xfrm>
            <a:off x="8994551" y="6065260"/>
            <a:ext cx="6492240" cy="0"/>
          </a:xfrm>
          <a:prstGeom prst="line">
            <a:avLst/>
          </a:prstGeom>
          <a:ln w="28575" cap="rnd">
            <a:solidFill>
              <a:srgbClr val="000000"/>
            </a:solidFill>
            <a:prstDash val="solid"/>
            <a:headEnd type="none" w="sm" len="sm"/>
            <a:tailEnd type="none" w="sm" len="sm"/>
          </a:ln>
        </p:spPr>
      </p:sp>
      <p:sp>
        <p:nvSpPr>
          <p:cNvPr id="7" name="Freeform 7"/>
          <p:cNvSpPr/>
          <p:nvPr/>
        </p:nvSpPr>
        <p:spPr>
          <a:xfrm rot="3728645">
            <a:off x="2552700" y="-2496200"/>
            <a:ext cx="6303208" cy="6303208"/>
          </a:xfrm>
          <a:custGeom>
            <a:avLst/>
            <a:gdLst/>
            <a:ahLst/>
            <a:cxnLst/>
            <a:rect l="l" t="t" r="r" b="b"/>
            <a:pathLst>
              <a:path w="6303208" h="6303208">
                <a:moveTo>
                  <a:pt x="0" y="0"/>
                </a:moveTo>
                <a:lnTo>
                  <a:pt x="6303208" y="0"/>
                </a:lnTo>
                <a:lnTo>
                  <a:pt x="6303208" y="6303208"/>
                </a:lnTo>
                <a:lnTo>
                  <a:pt x="0" y="6303208"/>
                </a:lnTo>
                <a:lnTo>
                  <a:pt x="0" y="0"/>
                </a:lnTo>
                <a:close/>
              </a:path>
            </a:pathLst>
          </a:custGeom>
          <a:blipFill>
            <a:blip r:embed="rId6" cstate="print">
              <a:alphaModFix amt="96000"/>
              <a:extLst>
                <a:ext uri="{96DAC541-7B7A-43D3-8B79-37D633B846F1}">
                  <asvg:svgBlip xmlns:asvg="http://schemas.microsoft.com/office/drawing/2016/SVG/main" xmlns="" r:embed="rId7"/>
                </a:ext>
              </a:extLst>
            </a:blip>
            <a:stretch>
              <a:fillRect/>
            </a:stretch>
          </a:blipFill>
        </p:spPr>
      </p:sp>
      <p:sp>
        <p:nvSpPr>
          <p:cNvPr id="8" name="TextBox 8"/>
          <p:cNvSpPr txBox="1"/>
          <p:nvPr/>
        </p:nvSpPr>
        <p:spPr>
          <a:xfrm>
            <a:off x="8994551" y="6250752"/>
            <a:ext cx="7365347" cy="3804285"/>
          </a:xfrm>
          <a:prstGeom prst="rect">
            <a:avLst/>
          </a:prstGeom>
        </p:spPr>
        <p:txBody>
          <a:bodyPr lIns="0" tIns="0" rIns="0" bIns="0" rtlCol="0" anchor="t">
            <a:spAutoFit/>
          </a:bodyPr>
          <a:lstStyle/>
          <a:p>
            <a:pPr algn="l">
              <a:lnSpc>
                <a:spcPts val="5040"/>
              </a:lnSpc>
            </a:pPr>
            <a:r>
              <a:rPr lang="en-US" sz="3600">
                <a:solidFill>
                  <a:srgbClr val="000000"/>
                </a:solidFill>
                <a:latin typeface="Josefin Sans"/>
                <a:ea typeface="Josefin Sans"/>
                <a:cs typeface="Josefin Sans"/>
                <a:sym typeface="Josefin Sans"/>
              </a:rPr>
              <a:t> Project :</a:t>
            </a:r>
          </a:p>
          <a:p>
            <a:pPr marL="777240" lvl="1" indent="-388620" algn="l">
              <a:lnSpc>
                <a:spcPts val="5040"/>
              </a:lnSpc>
              <a:buFont typeface="Arial"/>
              <a:buChar char="•"/>
            </a:pPr>
            <a:r>
              <a:rPr lang="en-US" sz="3600">
                <a:solidFill>
                  <a:srgbClr val="000000"/>
                </a:solidFill>
                <a:latin typeface="Josefin Sans"/>
                <a:ea typeface="Josefin Sans"/>
                <a:cs typeface="Josefin Sans"/>
                <a:sym typeface="Josefin Sans"/>
              </a:rPr>
              <a:t>Problem Statement</a:t>
            </a:r>
          </a:p>
          <a:p>
            <a:pPr marL="777240" lvl="1" indent="-388620" algn="l">
              <a:lnSpc>
                <a:spcPts val="5040"/>
              </a:lnSpc>
              <a:buFont typeface="Arial"/>
              <a:buChar char="•"/>
            </a:pPr>
            <a:r>
              <a:rPr lang="en-US" sz="3600">
                <a:solidFill>
                  <a:srgbClr val="000000"/>
                </a:solidFill>
                <a:latin typeface="Josefin Sans"/>
                <a:ea typeface="Josefin Sans"/>
                <a:cs typeface="Josefin Sans"/>
                <a:sym typeface="Josefin Sans"/>
              </a:rPr>
              <a:t>Tools Used</a:t>
            </a:r>
          </a:p>
          <a:p>
            <a:pPr marL="777240" lvl="1" indent="-388620" algn="l">
              <a:lnSpc>
                <a:spcPts val="5040"/>
              </a:lnSpc>
              <a:buFont typeface="Arial"/>
              <a:buChar char="•"/>
            </a:pPr>
            <a:r>
              <a:rPr lang="en-US" sz="3600">
                <a:solidFill>
                  <a:srgbClr val="000000"/>
                </a:solidFill>
                <a:latin typeface="Josefin Sans"/>
                <a:ea typeface="Josefin Sans"/>
                <a:cs typeface="Josefin Sans"/>
                <a:sym typeface="Josefin Sans"/>
              </a:rPr>
              <a:t>Requirements</a:t>
            </a:r>
          </a:p>
          <a:p>
            <a:pPr marL="777240" lvl="1" indent="-388620" algn="l">
              <a:lnSpc>
                <a:spcPts val="5040"/>
              </a:lnSpc>
              <a:buFont typeface="Arial"/>
              <a:buChar char="•"/>
            </a:pPr>
            <a:r>
              <a:rPr lang="en-US" sz="3600">
                <a:solidFill>
                  <a:srgbClr val="000000"/>
                </a:solidFill>
                <a:latin typeface="Josefin Sans"/>
                <a:ea typeface="Josefin Sans"/>
                <a:cs typeface="Josefin Sans"/>
                <a:sym typeface="Josefin Sans"/>
              </a:rPr>
              <a:t>Simulation</a:t>
            </a:r>
          </a:p>
          <a:p>
            <a:pPr algn="l">
              <a:lnSpc>
                <a:spcPts val="504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769599" y="3161483"/>
            <a:ext cx="1094470" cy="1094470"/>
          </a:xfrm>
          <a:custGeom>
            <a:avLst/>
            <a:gdLst/>
            <a:ahLst/>
            <a:cxnLst/>
            <a:rect l="l" t="t" r="r" b="b"/>
            <a:pathLst>
              <a:path w="1094470" h="1094470">
                <a:moveTo>
                  <a:pt x="0" y="0"/>
                </a:moveTo>
                <a:lnTo>
                  <a:pt x="1094470" y="0"/>
                </a:lnTo>
                <a:lnTo>
                  <a:pt x="1094470" y="1094470"/>
                </a:lnTo>
                <a:lnTo>
                  <a:pt x="0" y="1094470"/>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1145394" y="3253975"/>
            <a:ext cx="1213483" cy="1213483"/>
          </a:xfrm>
          <a:custGeom>
            <a:avLst/>
            <a:gdLst/>
            <a:ahLst/>
            <a:cxnLst/>
            <a:rect l="l" t="t" r="r" b="b"/>
            <a:pathLst>
              <a:path w="1213483" h="1213483">
                <a:moveTo>
                  <a:pt x="0" y="0"/>
                </a:moveTo>
                <a:lnTo>
                  <a:pt x="1213483" y="0"/>
                </a:lnTo>
                <a:lnTo>
                  <a:pt x="1213483" y="1213483"/>
                </a:lnTo>
                <a:lnTo>
                  <a:pt x="0" y="1213483"/>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4468468" y="6988399"/>
            <a:ext cx="1842257" cy="994819"/>
          </a:xfrm>
          <a:custGeom>
            <a:avLst/>
            <a:gdLst/>
            <a:ahLst/>
            <a:cxnLst/>
            <a:rect l="l" t="t" r="r" b="b"/>
            <a:pathLst>
              <a:path w="1842257" h="994819">
                <a:moveTo>
                  <a:pt x="0" y="0"/>
                </a:moveTo>
                <a:lnTo>
                  <a:pt x="1842256" y="0"/>
                </a:lnTo>
                <a:lnTo>
                  <a:pt x="1842256" y="994819"/>
                </a:lnTo>
                <a:lnTo>
                  <a:pt x="0" y="994819"/>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sp>
      <p:sp>
        <p:nvSpPr>
          <p:cNvPr id="5" name="Freeform 5"/>
          <p:cNvSpPr/>
          <p:nvPr/>
        </p:nvSpPr>
        <p:spPr>
          <a:xfrm>
            <a:off x="11343187" y="6966591"/>
            <a:ext cx="817898" cy="1220743"/>
          </a:xfrm>
          <a:custGeom>
            <a:avLst/>
            <a:gdLst/>
            <a:ahLst/>
            <a:cxnLst/>
            <a:rect l="l" t="t" r="r" b="b"/>
            <a:pathLst>
              <a:path w="817898" h="1220743">
                <a:moveTo>
                  <a:pt x="0" y="0"/>
                </a:moveTo>
                <a:lnTo>
                  <a:pt x="817897" y="0"/>
                </a:lnTo>
                <a:lnTo>
                  <a:pt x="817897" y="1220743"/>
                </a:lnTo>
                <a:lnTo>
                  <a:pt x="0" y="1220743"/>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sp>
      <p:sp>
        <p:nvSpPr>
          <p:cNvPr id="6" name="Freeform 6"/>
          <p:cNvSpPr/>
          <p:nvPr/>
        </p:nvSpPr>
        <p:spPr>
          <a:xfrm>
            <a:off x="14512206" y="334467"/>
            <a:ext cx="10959214" cy="10959214"/>
          </a:xfrm>
          <a:custGeom>
            <a:avLst/>
            <a:gdLst/>
            <a:ahLst/>
            <a:cxnLst/>
            <a:rect l="l" t="t" r="r" b="b"/>
            <a:pathLst>
              <a:path w="10959214" h="10959214">
                <a:moveTo>
                  <a:pt x="0" y="0"/>
                </a:moveTo>
                <a:lnTo>
                  <a:pt x="10959213" y="0"/>
                </a:lnTo>
                <a:lnTo>
                  <a:pt x="10959213" y="10959214"/>
                </a:lnTo>
                <a:lnTo>
                  <a:pt x="0" y="10959214"/>
                </a:lnTo>
                <a:lnTo>
                  <a:pt x="0" y="0"/>
                </a:lnTo>
                <a:close/>
              </a:path>
            </a:pathLst>
          </a:custGeom>
          <a:blipFill>
            <a:blip r:embed="rId10" cstate="print">
              <a:alphaModFix amt="90000"/>
              <a:extLst>
                <a:ext uri="{96DAC541-7B7A-43D3-8B79-37D633B846F1}">
                  <asvg:svgBlip xmlns:asvg="http://schemas.microsoft.com/office/drawing/2016/SVG/main" xmlns="" r:embed="rId11"/>
                </a:ext>
              </a:extLst>
            </a:blip>
            <a:stretch>
              <a:fillRect/>
            </a:stretch>
          </a:blipFill>
        </p:spPr>
      </p:sp>
      <p:sp>
        <p:nvSpPr>
          <p:cNvPr id="7" name="Freeform 7"/>
          <p:cNvSpPr/>
          <p:nvPr/>
        </p:nvSpPr>
        <p:spPr>
          <a:xfrm>
            <a:off x="-3642726" y="-183004"/>
            <a:ext cx="6783048" cy="6783048"/>
          </a:xfrm>
          <a:custGeom>
            <a:avLst/>
            <a:gdLst/>
            <a:ahLst/>
            <a:cxnLst/>
            <a:rect l="l" t="t" r="r" b="b"/>
            <a:pathLst>
              <a:path w="6783048" h="6783048">
                <a:moveTo>
                  <a:pt x="0" y="0"/>
                </a:moveTo>
                <a:lnTo>
                  <a:pt x="6783048" y="0"/>
                </a:lnTo>
                <a:lnTo>
                  <a:pt x="6783048" y="6783048"/>
                </a:lnTo>
                <a:lnTo>
                  <a:pt x="0" y="6783048"/>
                </a:lnTo>
                <a:lnTo>
                  <a:pt x="0" y="0"/>
                </a:lnTo>
                <a:close/>
              </a:path>
            </a:pathLst>
          </a:custGeom>
          <a:blipFill>
            <a:blip r:embed="rId12" cstate="print">
              <a:alphaModFix amt="90000"/>
              <a:extLst>
                <a:ext uri="{96DAC541-7B7A-43D3-8B79-37D633B846F1}">
                  <asvg:svgBlip xmlns:asvg="http://schemas.microsoft.com/office/drawing/2016/SVG/main" xmlns="" r:embed="rId13"/>
                </a:ext>
              </a:extLst>
            </a:blip>
            <a:stretch>
              <a:fillRect/>
            </a:stretch>
          </a:blipFill>
        </p:spPr>
      </p:sp>
      <p:sp>
        <p:nvSpPr>
          <p:cNvPr id="8" name="Freeform 8"/>
          <p:cNvSpPr/>
          <p:nvPr/>
        </p:nvSpPr>
        <p:spPr>
          <a:xfrm rot="-5400000">
            <a:off x="15392964" y="1171304"/>
            <a:ext cx="2387900" cy="1202633"/>
          </a:xfrm>
          <a:custGeom>
            <a:avLst/>
            <a:gdLst/>
            <a:ahLst/>
            <a:cxnLst/>
            <a:rect l="l" t="t" r="r" b="b"/>
            <a:pathLst>
              <a:path w="2387900" h="1202633">
                <a:moveTo>
                  <a:pt x="0" y="0"/>
                </a:moveTo>
                <a:lnTo>
                  <a:pt x="2387901" y="0"/>
                </a:lnTo>
                <a:lnTo>
                  <a:pt x="2387901" y="1202634"/>
                </a:lnTo>
                <a:lnTo>
                  <a:pt x="0" y="1202634"/>
                </a:lnTo>
                <a:lnTo>
                  <a:pt x="0" y="0"/>
                </a:lnTo>
                <a:close/>
              </a:path>
            </a:pathLst>
          </a:custGeom>
          <a:blipFill>
            <a:blip r:embed="rId14" cstate="print">
              <a:extLst>
                <a:ext uri="{96DAC541-7B7A-43D3-8B79-37D633B846F1}">
                  <asvg:svgBlip xmlns:asvg="http://schemas.microsoft.com/office/drawing/2016/SVG/main" xmlns="" r:embed="rId15"/>
                </a:ext>
              </a:extLst>
            </a:blip>
            <a:stretch>
              <a:fillRect/>
            </a:stretch>
          </a:blipFill>
        </p:spPr>
      </p:sp>
      <p:sp>
        <p:nvSpPr>
          <p:cNvPr id="9" name="Freeform 9"/>
          <p:cNvSpPr/>
          <p:nvPr/>
        </p:nvSpPr>
        <p:spPr>
          <a:xfrm rot="5400000">
            <a:off x="-87868" y="8394343"/>
            <a:ext cx="1986022" cy="2312689"/>
          </a:xfrm>
          <a:custGeom>
            <a:avLst/>
            <a:gdLst/>
            <a:ahLst/>
            <a:cxnLst/>
            <a:rect l="l" t="t" r="r" b="b"/>
            <a:pathLst>
              <a:path w="1986022" h="2312689">
                <a:moveTo>
                  <a:pt x="0" y="0"/>
                </a:moveTo>
                <a:lnTo>
                  <a:pt x="1986022" y="0"/>
                </a:lnTo>
                <a:lnTo>
                  <a:pt x="1986022" y="2312690"/>
                </a:lnTo>
                <a:lnTo>
                  <a:pt x="0" y="2312690"/>
                </a:lnTo>
                <a:lnTo>
                  <a:pt x="0" y="0"/>
                </a:lnTo>
                <a:close/>
              </a:path>
            </a:pathLst>
          </a:custGeom>
          <a:blipFill>
            <a:blip r:embed="rId16" cstate="print">
              <a:extLst>
                <a:ext uri="{96DAC541-7B7A-43D3-8B79-37D633B846F1}">
                  <asvg:svgBlip xmlns:asvg="http://schemas.microsoft.com/office/drawing/2016/SVG/main" xmlns="" r:embed="rId17"/>
                </a:ext>
              </a:extLst>
            </a:blip>
            <a:stretch>
              <a:fillRect/>
            </a:stretch>
          </a:blipFill>
        </p:spPr>
      </p:sp>
      <p:sp>
        <p:nvSpPr>
          <p:cNvPr id="10" name="TextBox 10"/>
          <p:cNvSpPr txBox="1"/>
          <p:nvPr/>
        </p:nvSpPr>
        <p:spPr>
          <a:xfrm>
            <a:off x="3775794" y="1839398"/>
            <a:ext cx="10736412" cy="1059554"/>
          </a:xfrm>
          <a:prstGeom prst="rect">
            <a:avLst/>
          </a:prstGeom>
        </p:spPr>
        <p:txBody>
          <a:bodyPr lIns="0" tIns="0" rIns="0" bIns="0" rtlCol="0" anchor="t">
            <a:spAutoFit/>
          </a:bodyPr>
          <a:lstStyle/>
          <a:p>
            <a:pPr algn="ctr">
              <a:lnSpc>
                <a:spcPts val="8489"/>
              </a:lnSpc>
            </a:pPr>
            <a:r>
              <a:rPr lang="en-US" sz="6901">
                <a:solidFill>
                  <a:srgbClr val="000000"/>
                </a:solidFill>
                <a:latin typeface="League Spartan"/>
                <a:ea typeface="League Spartan"/>
                <a:cs typeface="League Spartan"/>
                <a:sym typeface="League Spartan"/>
              </a:rPr>
              <a:t>C-Programming</a:t>
            </a:r>
          </a:p>
        </p:txBody>
      </p:sp>
      <p:sp>
        <p:nvSpPr>
          <p:cNvPr id="11" name="TextBox 11"/>
          <p:cNvSpPr txBox="1"/>
          <p:nvPr/>
        </p:nvSpPr>
        <p:spPr>
          <a:xfrm>
            <a:off x="3140322" y="4581622"/>
            <a:ext cx="4747628" cy="2063877"/>
          </a:xfrm>
          <a:prstGeom prst="rect">
            <a:avLst/>
          </a:prstGeom>
        </p:spPr>
        <p:txBody>
          <a:bodyPr lIns="0" tIns="0" rIns="0" bIns="0" rtlCol="0" anchor="t">
            <a:spAutoFit/>
          </a:bodyPr>
          <a:lstStyle/>
          <a:p>
            <a:pPr algn="ctr">
              <a:lnSpc>
                <a:spcPts val="4058"/>
              </a:lnSpc>
            </a:pPr>
            <a:r>
              <a:rPr lang="en-US" sz="3300">
                <a:solidFill>
                  <a:srgbClr val="000000"/>
                </a:solidFill>
                <a:latin typeface="Josefin Sans"/>
                <a:ea typeface="Josefin Sans"/>
                <a:cs typeface="Josefin Sans"/>
                <a:sym typeface="Josefin Sans"/>
              </a:rPr>
              <a:t>C is fast and resource-efficient, ideal for performance-critical systems.</a:t>
            </a:r>
          </a:p>
        </p:txBody>
      </p:sp>
      <p:sp>
        <p:nvSpPr>
          <p:cNvPr id="12" name="TextBox 12"/>
          <p:cNvSpPr txBox="1"/>
          <p:nvPr/>
        </p:nvSpPr>
        <p:spPr>
          <a:xfrm>
            <a:off x="9312857" y="4674114"/>
            <a:ext cx="4795256" cy="2063877"/>
          </a:xfrm>
          <a:prstGeom prst="rect">
            <a:avLst/>
          </a:prstGeom>
        </p:spPr>
        <p:txBody>
          <a:bodyPr lIns="0" tIns="0" rIns="0" bIns="0" rtlCol="0" anchor="t">
            <a:spAutoFit/>
          </a:bodyPr>
          <a:lstStyle/>
          <a:p>
            <a:pPr algn="ctr">
              <a:lnSpc>
                <a:spcPts val="4058"/>
              </a:lnSpc>
            </a:pPr>
            <a:r>
              <a:rPr lang="en-US" sz="3300">
                <a:solidFill>
                  <a:srgbClr val="000000"/>
                </a:solidFill>
                <a:latin typeface="Josefin Sans"/>
                <a:ea typeface="Josefin Sans"/>
                <a:cs typeface="Josefin Sans"/>
                <a:sym typeface="Josefin Sans"/>
              </a:rPr>
              <a:t>C code can run on various platforms with minimal changes, making it highly versatile.</a:t>
            </a:r>
          </a:p>
        </p:txBody>
      </p:sp>
      <p:sp>
        <p:nvSpPr>
          <p:cNvPr id="13" name="TextBox 13"/>
          <p:cNvSpPr txBox="1"/>
          <p:nvPr/>
        </p:nvSpPr>
        <p:spPr>
          <a:xfrm>
            <a:off x="3140322" y="8161021"/>
            <a:ext cx="4747628" cy="2063877"/>
          </a:xfrm>
          <a:prstGeom prst="rect">
            <a:avLst/>
          </a:prstGeom>
        </p:spPr>
        <p:txBody>
          <a:bodyPr lIns="0" tIns="0" rIns="0" bIns="0" rtlCol="0" anchor="t">
            <a:spAutoFit/>
          </a:bodyPr>
          <a:lstStyle/>
          <a:p>
            <a:pPr algn="ctr">
              <a:lnSpc>
                <a:spcPts val="4058"/>
              </a:lnSpc>
            </a:pPr>
            <a:r>
              <a:rPr lang="en-US" sz="3300">
                <a:solidFill>
                  <a:srgbClr val="000000"/>
                </a:solidFill>
                <a:latin typeface="Josefin Sans"/>
                <a:ea typeface="Josefin Sans"/>
                <a:cs typeface="Josefin Sans"/>
                <a:sym typeface="Josefin Sans"/>
              </a:rPr>
              <a:t>C allows direct hardware and memory manipulation, crucial for embedded systems.</a:t>
            </a:r>
          </a:p>
        </p:txBody>
      </p:sp>
      <p:sp>
        <p:nvSpPr>
          <p:cNvPr id="14" name="TextBox 14"/>
          <p:cNvSpPr txBox="1"/>
          <p:nvPr/>
        </p:nvSpPr>
        <p:spPr>
          <a:xfrm>
            <a:off x="9144000" y="8292109"/>
            <a:ext cx="5667040" cy="2063877"/>
          </a:xfrm>
          <a:prstGeom prst="rect">
            <a:avLst/>
          </a:prstGeom>
        </p:spPr>
        <p:txBody>
          <a:bodyPr lIns="0" tIns="0" rIns="0" bIns="0" rtlCol="0" anchor="t">
            <a:spAutoFit/>
          </a:bodyPr>
          <a:lstStyle/>
          <a:p>
            <a:pPr algn="ctr">
              <a:lnSpc>
                <a:spcPts val="4058"/>
              </a:lnSpc>
            </a:pPr>
            <a:r>
              <a:rPr lang="en-US" sz="3300">
                <a:solidFill>
                  <a:srgbClr val="000000"/>
                </a:solidFill>
                <a:latin typeface="Josefin Sans"/>
                <a:ea typeface="Josefin Sans"/>
                <a:cs typeface="Josefin Sans"/>
                <a:sym typeface="Josefin Sans"/>
              </a:rPr>
              <a:t>C supports dividing code into functions and libraries, enhancing reusability and ease of maintenance.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8100000">
            <a:off x="4561182" y="2788742"/>
            <a:ext cx="4709517" cy="4709517"/>
          </a:xfrm>
          <a:custGeom>
            <a:avLst/>
            <a:gdLst/>
            <a:ahLst/>
            <a:cxnLst/>
            <a:rect l="l" t="t" r="r" b="b"/>
            <a:pathLst>
              <a:path w="4709517" h="4709517">
                <a:moveTo>
                  <a:pt x="0" y="0"/>
                </a:moveTo>
                <a:lnTo>
                  <a:pt x="4709517" y="0"/>
                </a:lnTo>
                <a:lnTo>
                  <a:pt x="4709517" y="4709516"/>
                </a:lnTo>
                <a:lnTo>
                  <a:pt x="0" y="4709516"/>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028700" y="2788742"/>
            <a:ext cx="4709517" cy="4709517"/>
          </a:xfrm>
          <a:custGeom>
            <a:avLst/>
            <a:gdLst/>
            <a:ahLst/>
            <a:cxnLst/>
            <a:rect l="l" t="t" r="r" b="b"/>
            <a:pathLst>
              <a:path w="4709517" h="4709517">
                <a:moveTo>
                  <a:pt x="0" y="0"/>
                </a:moveTo>
                <a:lnTo>
                  <a:pt x="4709517" y="0"/>
                </a:lnTo>
                <a:lnTo>
                  <a:pt x="4709517" y="4709516"/>
                </a:lnTo>
                <a:lnTo>
                  <a:pt x="0" y="4709516"/>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sp>
      <p:grpSp>
        <p:nvGrpSpPr>
          <p:cNvPr id="4" name="Group 4"/>
          <p:cNvGrpSpPr/>
          <p:nvPr/>
        </p:nvGrpSpPr>
        <p:grpSpPr>
          <a:xfrm>
            <a:off x="0" y="9474040"/>
            <a:ext cx="18288000" cy="5657850"/>
            <a:chOff x="0" y="0"/>
            <a:chExt cx="6186311" cy="1913890"/>
          </a:xfrm>
        </p:grpSpPr>
        <p:sp>
          <p:nvSpPr>
            <p:cNvPr id="5" name="Freeform 5"/>
            <p:cNvSpPr/>
            <p:nvPr/>
          </p:nvSpPr>
          <p:spPr>
            <a:xfrm>
              <a:off x="0" y="0"/>
              <a:ext cx="6186311" cy="1913890"/>
            </a:xfrm>
            <a:custGeom>
              <a:avLst/>
              <a:gdLst/>
              <a:ahLst/>
              <a:cxnLst/>
              <a:rect l="l" t="t" r="r" b="b"/>
              <a:pathLst>
                <a:path w="6186311" h="1913890">
                  <a:moveTo>
                    <a:pt x="0" y="0"/>
                  </a:moveTo>
                  <a:lnTo>
                    <a:pt x="6186311" y="0"/>
                  </a:lnTo>
                  <a:lnTo>
                    <a:pt x="6186311" y="1913890"/>
                  </a:lnTo>
                  <a:lnTo>
                    <a:pt x="0" y="1913890"/>
                  </a:lnTo>
                  <a:close/>
                </a:path>
              </a:pathLst>
            </a:custGeom>
            <a:solidFill>
              <a:srgbClr val="000000"/>
            </a:solidFill>
          </p:spPr>
        </p:sp>
      </p:grpSp>
      <p:sp>
        <p:nvSpPr>
          <p:cNvPr id="6" name="TextBox 6"/>
          <p:cNvSpPr txBox="1"/>
          <p:nvPr/>
        </p:nvSpPr>
        <p:spPr>
          <a:xfrm>
            <a:off x="10246093" y="1652710"/>
            <a:ext cx="7363548" cy="753107"/>
          </a:xfrm>
          <a:prstGeom prst="rect">
            <a:avLst/>
          </a:prstGeom>
        </p:spPr>
        <p:txBody>
          <a:bodyPr lIns="0" tIns="0" rIns="0" bIns="0" rtlCol="0" anchor="t">
            <a:spAutoFit/>
          </a:bodyPr>
          <a:lstStyle/>
          <a:p>
            <a:pPr algn="l">
              <a:lnSpc>
                <a:spcPts val="5946"/>
              </a:lnSpc>
            </a:pPr>
            <a:r>
              <a:rPr lang="en-US" sz="4834">
                <a:solidFill>
                  <a:srgbClr val="000000"/>
                </a:solidFill>
                <a:latin typeface="League Spartan"/>
                <a:ea typeface="League Spartan"/>
                <a:cs typeface="League Spartan"/>
                <a:sym typeface="League Spartan"/>
              </a:rPr>
              <a:t>Topics learnt in C: </a:t>
            </a:r>
          </a:p>
        </p:txBody>
      </p:sp>
      <p:sp>
        <p:nvSpPr>
          <p:cNvPr id="7" name="AutoShape 7"/>
          <p:cNvSpPr/>
          <p:nvPr/>
        </p:nvSpPr>
        <p:spPr>
          <a:xfrm>
            <a:off x="10246093" y="2644631"/>
            <a:ext cx="9432810" cy="14288"/>
          </a:xfrm>
          <a:prstGeom prst="line">
            <a:avLst/>
          </a:prstGeom>
          <a:ln w="28575" cap="rnd">
            <a:solidFill>
              <a:srgbClr val="000000"/>
            </a:solidFill>
            <a:prstDash val="solid"/>
            <a:headEnd type="none" w="sm" len="sm"/>
            <a:tailEnd type="none" w="sm" len="sm"/>
          </a:ln>
        </p:spPr>
      </p:sp>
      <p:sp>
        <p:nvSpPr>
          <p:cNvPr id="8" name="Freeform 8"/>
          <p:cNvSpPr/>
          <p:nvPr/>
        </p:nvSpPr>
        <p:spPr>
          <a:xfrm rot="5400000">
            <a:off x="1152055" y="1915434"/>
            <a:ext cx="1499906" cy="1746616"/>
          </a:xfrm>
          <a:custGeom>
            <a:avLst/>
            <a:gdLst/>
            <a:ahLst/>
            <a:cxnLst/>
            <a:rect l="l" t="t" r="r" b="b"/>
            <a:pathLst>
              <a:path w="1499906" h="1746616">
                <a:moveTo>
                  <a:pt x="0" y="0"/>
                </a:moveTo>
                <a:lnTo>
                  <a:pt x="1499906" y="0"/>
                </a:lnTo>
                <a:lnTo>
                  <a:pt x="1499906" y="1746615"/>
                </a:lnTo>
                <a:lnTo>
                  <a:pt x="0" y="1746615"/>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sp>
      <p:sp>
        <p:nvSpPr>
          <p:cNvPr id="9" name="AutoShape 9"/>
          <p:cNvSpPr/>
          <p:nvPr/>
        </p:nvSpPr>
        <p:spPr>
          <a:xfrm rot="-1799999">
            <a:off x="4609275" y="7242177"/>
            <a:ext cx="4019073" cy="0"/>
          </a:xfrm>
          <a:prstGeom prst="line">
            <a:avLst/>
          </a:prstGeom>
          <a:ln w="28575" cap="rnd">
            <a:solidFill>
              <a:srgbClr val="000000"/>
            </a:solidFill>
            <a:prstDash val="solid"/>
            <a:headEnd type="none" w="sm" len="sm"/>
            <a:tailEnd type="none" w="sm" len="sm"/>
          </a:ln>
        </p:spPr>
      </p:sp>
      <p:sp>
        <p:nvSpPr>
          <p:cNvPr id="10" name="TextBox 10"/>
          <p:cNvSpPr txBox="1"/>
          <p:nvPr/>
        </p:nvSpPr>
        <p:spPr>
          <a:xfrm>
            <a:off x="10246093" y="2928145"/>
            <a:ext cx="7363526" cy="4959639"/>
          </a:xfrm>
          <a:prstGeom prst="rect">
            <a:avLst/>
          </a:prstGeom>
        </p:spPr>
        <p:txBody>
          <a:bodyPr lIns="0" tIns="0" rIns="0" bIns="0" rtlCol="0" anchor="t">
            <a:spAutoFit/>
          </a:bodyPr>
          <a:lstStyle/>
          <a:p>
            <a:pPr algn="l">
              <a:lnSpc>
                <a:spcPts val="4351"/>
              </a:lnSpc>
              <a:spcBef>
                <a:spcPct val="0"/>
              </a:spcBef>
            </a:pPr>
            <a:r>
              <a:rPr lang="en-US" sz="3538">
                <a:solidFill>
                  <a:srgbClr val="000000"/>
                </a:solidFill>
                <a:latin typeface="Josefin Sans"/>
                <a:ea typeface="Josefin Sans"/>
                <a:cs typeface="Josefin Sans"/>
                <a:sym typeface="Josefin Sans"/>
              </a:rPr>
              <a:t>1. Data type (char, int, float, double)</a:t>
            </a:r>
          </a:p>
          <a:p>
            <a:pPr algn="l">
              <a:lnSpc>
                <a:spcPts val="4351"/>
              </a:lnSpc>
              <a:spcBef>
                <a:spcPct val="0"/>
              </a:spcBef>
            </a:pPr>
            <a:r>
              <a:rPr lang="en-US" sz="3538">
                <a:solidFill>
                  <a:srgbClr val="000000"/>
                </a:solidFill>
                <a:latin typeface="Josefin Sans"/>
                <a:ea typeface="Josefin Sans"/>
                <a:cs typeface="Josefin Sans"/>
                <a:sym typeface="Josefin Sans"/>
              </a:rPr>
              <a:t>2. Modifier &amp; Qualifier</a:t>
            </a:r>
          </a:p>
          <a:p>
            <a:pPr algn="l">
              <a:lnSpc>
                <a:spcPts val="4351"/>
              </a:lnSpc>
              <a:spcBef>
                <a:spcPct val="0"/>
              </a:spcBef>
            </a:pPr>
            <a:r>
              <a:rPr lang="en-US" sz="3538">
                <a:solidFill>
                  <a:srgbClr val="000000"/>
                </a:solidFill>
                <a:latin typeface="Josefin Sans"/>
                <a:ea typeface="Josefin Sans"/>
                <a:cs typeface="Josefin Sans"/>
                <a:sym typeface="Josefin Sans"/>
              </a:rPr>
              <a:t>3. Conditionals &amp; loops</a:t>
            </a:r>
          </a:p>
          <a:p>
            <a:pPr algn="l">
              <a:lnSpc>
                <a:spcPts val="4351"/>
              </a:lnSpc>
              <a:spcBef>
                <a:spcPct val="0"/>
              </a:spcBef>
            </a:pPr>
            <a:r>
              <a:rPr lang="en-US" sz="3538">
                <a:solidFill>
                  <a:srgbClr val="000000"/>
                </a:solidFill>
                <a:latin typeface="Josefin Sans"/>
                <a:ea typeface="Josefin Sans"/>
                <a:cs typeface="Josefin Sans"/>
                <a:sym typeface="Josefin Sans"/>
              </a:rPr>
              <a:t>4. Operators</a:t>
            </a:r>
          </a:p>
          <a:p>
            <a:pPr algn="l">
              <a:lnSpc>
                <a:spcPts val="4351"/>
              </a:lnSpc>
              <a:spcBef>
                <a:spcPct val="0"/>
              </a:spcBef>
            </a:pPr>
            <a:r>
              <a:rPr lang="en-US" sz="3538">
                <a:solidFill>
                  <a:srgbClr val="000000"/>
                </a:solidFill>
                <a:latin typeface="Josefin Sans"/>
                <a:ea typeface="Josefin Sans"/>
                <a:cs typeface="Josefin Sans"/>
                <a:sym typeface="Josefin Sans"/>
              </a:rPr>
              <a:t>5. Arrays &amp; Pointers</a:t>
            </a:r>
          </a:p>
          <a:p>
            <a:pPr algn="l">
              <a:lnSpc>
                <a:spcPts val="4351"/>
              </a:lnSpc>
              <a:spcBef>
                <a:spcPct val="0"/>
              </a:spcBef>
            </a:pPr>
            <a:r>
              <a:rPr lang="en-US" sz="3538">
                <a:solidFill>
                  <a:srgbClr val="000000"/>
                </a:solidFill>
                <a:latin typeface="Josefin Sans"/>
                <a:ea typeface="Josefin Sans"/>
                <a:cs typeface="Josefin Sans"/>
                <a:sym typeface="Josefin Sans"/>
              </a:rPr>
              <a:t>6. Strings</a:t>
            </a:r>
          </a:p>
          <a:p>
            <a:pPr algn="l">
              <a:lnSpc>
                <a:spcPts val="4351"/>
              </a:lnSpc>
              <a:spcBef>
                <a:spcPct val="0"/>
              </a:spcBef>
            </a:pPr>
            <a:r>
              <a:rPr lang="en-US" sz="3538">
                <a:solidFill>
                  <a:srgbClr val="000000"/>
                </a:solidFill>
                <a:latin typeface="Josefin Sans"/>
                <a:ea typeface="Josefin Sans"/>
                <a:cs typeface="Josefin Sans"/>
                <a:sym typeface="Josefin Sans"/>
              </a:rPr>
              <a:t>7. Function</a:t>
            </a:r>
          </a:p>
          <a:p>
            <a:pPr algn="l">
              <a:lnSpc>
                <a:spcPts val="4351"/>
              </a:lnSpc>
              <a:spcBef>
                <a:spcPct val="0"/>
              </a:spcBef>
            </a:pPr>
            <a:r>
              <a:rPr lang="en-US" sz="3538">
                <a:solidFill>
                  <a:srgbClr val="000000"/>
                </a:solidFill>
                <a:latin typeface="Josefin Sans"/>
                <a:ea typeface="Josefin Sans"/>
                <a:cs typeface="Josefin Sans"/>
                <a:sym typeface="Josefin Sans"/>
              </a:rPr>
              <a:t>8. Storage classes</a:t>
            </a:r>
          </a:p>
          <a:p>
            <a:pPr algn="l">
              <a:lnSpc>
                <a:spcPts val="4351"/>
              </a:lnSpc>
              <a:spcBef>
                <a:spcPct val="0"/>
              </a:spcBef>
            </a:pPr>
            <a:r>
              <a:rPr lang="en-US" sz="3538">
                <a:solidFill>
                  <a:srgbClr val="000000"/>
                </a:solidFill>
                <a:latin typeface="Josefin Sans"/>
                <a:ea typeface="Josefin Sans"/>
                <a:cs typeface="Josefin Sans"/>
                <a:sym typeface="Josefin Sans"/>
              </a:rPr>
              <a:t>9. Pre-processor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3728645">
            <a:off x="-4543812" y="-3151604"/>
            <a:ext cx="6303208" cy="6303208"/>
          </a:xfrm>
          <a:custGeom>
            <a:avLst/>
            <a:gdLst/>
            <a:ahLst/>
            <a:cxnLst/>
            <a:rect l="l" t="t" r="r" b="b"/>
            <a:pathLst>
              <a:path w="6303208" h="6303208">
                <a:moveTo>
                  <a:pt x="0" y="0"/>
                </a:moveTo>
                <a:lnTo>
                  <a:pt x="6303208" y="0"/>
                </a:lnTo>
                <a:lnTo>
                  <a:pt x="6303208" y="6303208"/>
                </a:lnTo>
                <a:lnTo>
                  <a:pt x="0" y="6303208"/>
                </a:lnTo>
                <a:lnTo>
                  <a:pt x="0" y="0"/>
                </a:lnTo>
                <a:close/>
              </a:path>
            </a:pathLst>
          </a:custGeom>
          <a:blipFill>
            <a:blip r:embed="rId2" cstate="print">
              <a:alphaModFix amt="96000"/>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6509347" y="-436691"/>
            <a:ext cx="1499906" cy="1746616"/>
          </a:xfrm>
          <a:custGeom>
            <a:avLst/>
            <a:gdLst/>
            <a:ahLst/>
            <a:cxnLst/>
            <a:rect l="l" t="t" r="r" b="b"/>
            <a:pathLst>
              <a:path w="1499906" h="1746616">
                <a:moveTo>
                  <a:pt x="0" y="0"/>
                </a:moveTo>
                <a:lnTo>
                  <a:pt x="1499906" y="0"/>
                </a:lnTo>
                <a:lnTo>
                  <a:pt x="1499906" y="1746616"/>
                </a:lnTo>
                <a:lnTo>
                  <a:pt x="0" y="1746616"/>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6519035" y="3964275"/>
            <a:ext cx="11490218" cy="6322725"/>
          </a:xfrm>
          <a:custGeom>
            <a:avLst/>
            <a:gdLst/>
            <a:ahLst/>
            <a:cxnLst/>
            <a:rect l="l" t="t" r="r" b="b"/>
            <a:pathLst>
              <a:path w="11490218" h="6322725">
                <a:moveTo>
                  <a:pt x="0" y="0"/>
                </a:moveTo>
                <a:lnTo>
                  <a:pt x="11490218" y="0"/>
                </a:lnTo>
                <a:lnTo>
                  <a:pt x="11490218" y="6322725"/>
                </a:lnTo>
                <a:lnTo>
                  <a:pt x="0" y="6322725"/>
                </a:lnTo>
                <a:lnTo>
                  <a:pt x="0" y="0"/>
                </a:lnTo>
                <a:close/>
              </a:path>
            </a:pathLst>
          </a:custGeom>
          <a:blipFill>
            <a:blip r:embed="rId6" cstate="print"/>
            <a:stretch>
              <a:fillRect/>
            </a:stretch>
          </a:blipFill>
        </p:spPr>
      </p:sp>
      <p:sp>
        <p:nvSpPr>
          <p:cNvPr id="5" name="TextBox 5"/>
          <p:cNvSpPr txBox="1"/>
          <p:nvPr/>
        </p:nvSpPr>
        <p:spPr>
          <a:xfrm>
            <a:off x="2403406" y="658796"/>
            <a:ext cx="13481188" cy="1273683"/>
          </a:xfrm>
          <a:prstGeom prst="rect">
            <a:avLst/>
          </a:prstGeom>
        </p:spPr>
        <p:txBody>
          <a:bodyPr lIns="0" tIns="0" rIns="0" bIns="0" rtlCol="0" anchor="t">
            <a:spAutoFit/>
          </a:bodyPr>
          <a:lstStyle/>
          <a:p>
            <a:pPr algn="l">
              <a:lnSpc>
                <a:spcPts val="10085"/>
              </a:lnSpc>
            </a:pPr>
            <a:r>
              <a:rPr lang="en-US" sz="8199">
                <a:solidFill>
                  <a:srgbClr val="000000"/>
                </a:solidFill>
                <a:latin typeface="League Spartan"/>
                <a:ea typeface="League Spartan"/>
                <a:cs typeface="League Spartan"/>
                <a:sym typeface="League Spartan"/>
              </a:rPr>
              <a:t>IoT (Internet of Things)</a:t>
            </a:r>
          </a:p>
        </p:txBody>
      </p:sp>
      <p:sp>
        <p:nvSpPr>
          <p:cNvPr id="6" name="TextBox 6"/>
          <p:cNvSpPr txBox="1"/>
          <p:nvPr/>
        </p:nvSpPr>
        <p:spPr>
          <a:xfrm>
            <a:off x="1028700" y="2146168"/>
            <a:ext cx="16663050" cy="2186940"/>
          </a:xfrm>
          <a:prstGeom prst="rect">
            <a:avLst/>
          </a:prstGeom>
        </p:spPr>
        <p:txBody>
          <a:bodyPr lIns="0" tIns="0" rIns="0" bIns="0" rtlCol="0" anchor="t">
            <a:spAutoFit/>
          </a:bodyPr>
          <a:lstStyle/>
          <a:p>
            <a:pPr algn="l">
              <a:lnSpc>
                <a:spcPts val="4305"/>
              </a:lnSpc>
            </a:pPr>
            <a:r>
              <a:rPr lang="en-US" sz="3500">
                <a:solidFill>
                  <a:srgbClr val="000000"/>
                </a:solidFill>
                <a:latin typeface="Josefin Sans"/>
                <a:ea typeface="Josefin Sans"/>
                <a:cs typeface="Josefin Sans"/>
                <a:sym typeface="Josefin Sans"/>
              </a:rPr>
              <a:t>The Internet of Things (IoT) refers to a network of interconnected devices that communicate and exchange data over the internet. These devices, embedded with sensors and software, enable remote monitoring, and automation of various systems.</a:t>
            </a:r>
          </a:p>
        </p:txBody>
      </p:sp>
      <p:sp>
        <p:nvSpPr>
          <p:cNvPr id="7" name="TextBox 7"/>
          <p:cNvSpPr txBox="1"/>
          <p:nvPr/>
        </p:nvSpPr>
        <p:spPr>
          <a:xfrm>
            <a:off x="0" y="4819967"/>
            <a:ext cx="6519035" cy="5380990"/>
          </a:xfrm>
          <a:prstGeom prst="rect">
            <a:avLst/>
          </a:prstGeom>
        </p:spPr>
        <p:txBody>
          <a:bodyPr lIns="0" tIns="0" rIns="0" bIns="0" rtlCol="0" anchor="t">
            <a:spAutoFit/>
          </a:bodyPr>
          <a:lstStyle/>
          <a:p>
            <a:pPr marL="734059" lvl="1" indent="-367030" algn="l">
              <a:lnSpc>
                <a:spcPts val="4759"/>
              </a:lnSpc>
              <a:buFont typeface="Arial"/>
              <a:buChar char="•"/>
            </a:pPr>
            <a:r>
              <a:rPr lang="en-US" sz="3399">
                <a:solidFill>
                  <a:srgbClr val="000000"/>
                </a:solidFill>
                <a:latin typeface="Canva Sans"/>
                <a:ea typeface="Canva Sans"/>
                <a:cs typeface="Canva Sans"/>
                <a:sym typeface="Canva Sans"/>
              </a:rPr>
              <a:t>Connectivity: IoT connects devices for remote control.</a:t>
            </a:r>
          </a:p>
          <a:p>
            <a:pPr marL="734059" lvl="1" indent="-367030" algn="l">
              <a:lnSpc>
                <a:spcPts val="4759"/>
              </a:lnSpc>
              <a:buFont typeface="Arial"/>
              <a:buChar char="•"/>
            </a:pPr>
            <a:r>
              <a:rPr lang="en-US" sz="3399">
                <a:solidFill>
                  <a:srgbClr val="000000"/>
                </a:solidFill>
                <a:latin typeface="Canva Sans"/>
                <a:ea typeface="Canva Sans"/>
                <a:cs typeface="Canva Sans"/>
                <a:sym typeface="Canva Sans"/>
              </a:rPr>
              <a:t>Data Collection: IoT sensors gather real-time data.</a:t>
            </a:r>
          </a:p>
          <a:p>
            <a:pPr marL="734059" lvl="1" indent="-367030" algn="l">
              <a:lnSpc>
                <a:spcPts val="4759"/>
              </a:lnSpc>
              <a:buFont typeface="Arial"/>
              <a:buChar char="•"/>
            </a:pPr>
            <a:r>
              <a:rPr lang="en-US" sz="3399">
                <a:solidFill>
                  <a:srgbClr val="000000"/>
                </a:solidFill>
                <a:latin typeface="Canva Sans"/>
                <a:ea typeface="Canva Sans"/>
                <a:cs typeface="Canva Sans"/>
                <a:sym typeface="Canva Sans"/>
              </a:rPr>
              <a:t>Automation: IoT automates processes, boosting efficiency.</a:t>
            </a:r>
          </a:p>
          <a:p>
            <a:pPr algn="l">
              <a:lnSpc>
                <a:spcPts val="4759"/>
              </a:lnSpc>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3728645">
            <a:off x="-4543812" y="-3151604"/>
            <a:ext cx="6303208" cy="6303208"/>
          </a:xfrm>
          <a:custGeom>
            <a:avLst/>
            <a:gdLst/>
            <a:ahLst/>
            <a:cxnLst/>
            <a:rect l="l" t="t" r="r" b="b"/>
            <a:pathLst>
              <a:path w="6303208" h="6303208">
                <a:moveTo>
                  <a:pt x="0" y="0"/>
                </a:moveTo>
                <a:lnTo>
                  <a:pt x="6303208" y="0"/>
                </a:lnTo>
                <a:lnTo>
                  <a:pt x="6303208" y="6303208"/>
                </a:lnTo>
                <a:lnTo>
                  <a:pt x="0" y="6303208"/>
                </a:lnTo>
                <a:lnTo>
                  <a:pt x="0" y="0"/>
                </a:lnTo>
                <a:close/>
              </a:path>
            </a:pathLst>
          </a:custGeom>
          <a:blipFill>
            <a:blip r:embed="rId2" cstate="print">
              <a:alphaModFix amt="96000"/>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6509347" y="-436691"/>
            <a:ext cx="1499906" cy="1746616"/>
          </a:xfrm>
          <a:custGeom>
            <a:avLst/>
            <a:gdLst/>
            <a:ahLst/>
            <a:cxnLst/>
            <a:rect l="l" t="t" r="r" b="b"/>
            <a:pathLst>
              <a:path w="1499906" h="1746616">
                <a:moveTo>
                  <a:pt x="0" y="0"/>
                </a:moveTo>
                <a:lnTo>
                  <a:pt x="1499906" y="0"/>
                </a:lnTo>
                <a:lnTo>
                  <a:pt x="1499906" y="1746616"/>
                </a:lnTo>
                <a:lnTo>
                  <a:pt x="0" y="1746616"/>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9360225" y="4571233"/>
            <a:ext cx="7650988" cy="4878891"/>
          </a:xfrm>
          <a:custGeom>
            <a:avLst/>
            <a:gdLst/>
            <a:ahLst/>
            <a:cxnLst/>
            <a:rect l="l" t="t" r="r" b="b"/>
            <a:pathLst>
              <a:path w="7650988" h="4878891">
                <a:moveTo>
                  <a:pt x="0" y="0"/>
                </a:moveTo>
                <a:lnTo>
                  <a:pt x="7650988" y="0"/>
                </a:lnTo>
                <a:lnTo>
                  <a:pt x="7650988" y="4878891"/>
                </a:lnTo>
                <a:lnTo>
                  <a:pt x="0" y="4878891"/>
                </a:lnTo>
                <a:lnTo>
                  <a:pt x="0" y="0"/>
                </a:lnTo>
                <a:close/>
              </a:path>
            </a:pathLst>
          </a:custGeom>
          <a:blipFill>
            <a:blip r:embed="rId6" cstate="print"/>
            <a:stretch>
              <a:fillRect/>
            </a:stretch>
          </a:blipFill>
        </p:spPr>
      </p:sp>
      <p:sp>
        <p:nvSpPr>
          <p:cNvPr id="5" name="TextBox 5"/>
          <p:cNvSpPr txBox="1"/>
          <p:nvPr/>
        </p:nvSpPr>
        <p:spPr>
          <a:xfrm>
            <a:off x="2403406" y="658796"/>
            <a:ext cx="13481188" cy="1273683"/>
          </a:xfrm>
          <a:prstGeom prst="rect">
            <a:avLst/>
          </a:prstGeom>
        </p:spPr>
        <p:txBody>
          <a:bodyPr lIns="0" tIns="0" rIns="0" bIns="0" rtlCol="0" anchor="t">
            <a:spAutoFit/>
          </a:bodyPr>
          <a:lstStyle/>
          <a:p>
            <a:pPr algn="l">
              <a:lnSpc>
                <a:spcPts val="10085"/>
              </a:lnSpc>
            </a:pPr>
            <a:r>
              <a:rPr lang="en-US" sz="8199">
                <a:solidFill>
                  <a:srgbClr val="000000"/>
                </a:solidFill>
                <a:latin typeface="League Spartan"/>
                <a:ea typeface="League Spartan"/>
                <a:cs typeface="League Spartan"/>
                <a:sym typeface="League Spartan"/>
              </a:rPr>
              <a:t>Embedded Systems (ES)</a:t>
            </a:r>
          </a:p>
        </p:txBody>
      </p:sp>
      <p:sp>
        <p:nvSpPr>
          <p:cNvPr id="6" name="TextBox 6"/>
          <p:cNvSpPr txBox="1"/>
          <p:nvPr/>
        </p:nvSpPr>
        <p:spPr>
          <a:xfrm>
            <a:off x="1028700" y="2146168"/>
            <a:ext cx="16663050" cy="2186940"/>
          </a:xfrm>
          <a:prstGeom prst="rect">
            <a:avLst/>
          </a:prstGeom>
        </p:spPr>
        <p:txBody>
          <a:bodyPr lIns="0" tIns="0" rIns="0" bIns="0" rtlCol="0" anchor="t">
            <a:spAutoFit/>
          </a:bodyPr>
          <a:lstStyle/>
          <a:p>
            <a:pPr algn="l">
              <a:lnSpc>
                <a:spcPts val="4305"/>
              </a:lnSpc>
            </a:pPr>
            <a:r>
              <a:rPr lang="en-US" sz="3500">
                <a:solidFill>
                  <a:srgbClr val="000000"/>
                </a:solidFill>
                <a:latin typeface="Josefin Sans"/>
                <a:ea typeface="Josefin Sans"/>
                <a:cs typeface="Josefin Sans"/>
                <a:sym typeface="Josefin Sans"/>
              </a:rPr>
              <a:t>An embedded system is a specialized computing system designed to perform dedicated functions within a larger mechanical or electrical system, often with real-time computing constraints. These systems are integral to devices, providing control, monitoring, and processing capabilities.</a:t>
            </a:r>
          </a:p>
        </p:txBody>
      </p:sp>
      <p:sp>
        <p:nvSpPr>
          <p:cNvPr id="7" name="TextBox 7"/>
          <p:cNvSpPr txBox="1"/>
          <p:nvPr/>
        </p:nvSpPr>
        <p:spPr>
          <a:xfrm>
            <a:off x="762107" y="4682286"/>
            <a:ext cx="7911243" cy="5380990"/>
          </a:xfrm>
          <a:prstGeom prst="rect">
            <a:avLst/>
          </a:prstGeom>
        </p:spPr>
        <p:txBody>
          <a:bodyPr lIns="0" tIns="0" rIns="0" bIns="0" rtlCol="0" anchor="t">
            <a:spAutoFit/>
          </a:bodyPr>
          <a:lstStyle/>
          <a:p>
            <a:pPr marL="734059" lvl="1" indent="-367030" algn="l">
              <a:lnSpc>
                <a:spcPts val="4759"/>
              </a:lnSpc>
              <a:buFont typeface="Arial"/>
              <a:buChar char="•"/>
            </a:pPr>
            <a:r>
              <a:rPr lang="en-US" sz="3399">
                <a:solidFill>
                  <a:srgbClr val="000000"/>
                </a:solidFill>
                <a:latin typeface="Canva Sans"/>
                <a:ea typeface="Canva Sans"/>
                <a:cs typeface="Canva Sans"/>
                <a:sym typeface="Canva Sans"/>
              </a:rPr>
              <a:t>Real-Time Operation: Embedded systems operate under strict timing constraints for real-time tasks.</a:t>
            </a:r>
          </a:p>
          <a:p>
            <a:pPr marL="734059" lvl="1" indent="-367030" algn="l">
              <a:lnSpc>
                <a:spcPts val="4759"/>
              </a:lnSpc>
              <a:buFont typeface="Arial"/>
              <a:buChar char="•"/>
            </a:pPr>
            <a:r>
              <a:rPr lang="en-US" sz="3399">
                <a:solidFill>
                  <a:srgbClr val="000000"/>
                </a:solidFill>
                <a:latin typeface="Canva Sans"/>
                <a:ea typeface="Canva Sans"/>
                <a:cs typeface="Canva Sans"/>
                <a:sym typeface="Canva Sans"/>
              </a:rPr>
              <a:t>Dedicated Functionality: Embedded systems are designed for specific tasks within a larger system.</a:t>
            </a:r>
          </a:p>
          <a:p>
            <a:pPr algn="l">
              <a:lnSpc>
                <a:spcPts val="4759"/>
              </a:lnSpc>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3728645">
            <a:off x="-4543812" y="-3151604"/>
            <a:ext cx="6303208" cy="6303208"/>
          </a:xfrm>
          <a:custGeom>
            <a:avLst/>
            <a:gdLst/>
            <a:ahLst/>
            <a:cxnLst/>
            <a:rect l="l" t="t" r="r" b="b"/>
            <a:pathLst>
              <a:path w="6303208" h="6303208">
                <a:moveTo>
                  <a:pt x="0" y="0"/>
                </a:moveTo>
                <a:lnTo>
                  <a:pt x="6303208" y="0"/>
                </a:lnTo>
                <a:lnTo>
                  <a:pt x="6303208" y="6303208"/>
                </a:lnTo>
                <a:lnTo>
                  <a:pt x="0" y="6303208"/>
                </a:lnTo>
                <a:lnTo>
                  <a:pt x="0" y="0"/>
                </a:lnTo>
                <a:close/>
              </a:path>
            </a:pathLst>
          </a:custGeom>
          <a:blipFill>
            <a:blip r:embed="rId2" cstate="print">
              <a:alphaModFix amt="96000"/>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6509347" y="-436691"/>
            <a:ext cx="1499906" cy="1746616"/>
          </a:xfrm>
          <a:custGeom>
            <a:avLst/>
            <a:gdLst/>
            <a:ahLst/>
            <a:cxnLst/>
            <a:rect l="l" t="t" r="r" b="b"/>
            <a:pathLst>
              <a:path w="1499906" h="1746616">
                <a:moveTo>
                  <a:pt x="0" y="0"/>
                </a:moveTo>
                <a:lnTo>
                  <a:pt x="1499906" y="0"/>
                </a:lnTo>
                <a:lnTo>
                  <a:pt x="1499906" y="1746616"/>
                </a:lnTo>
                <a:lnTo>
                  <a:pt x="0" y="1746616"/>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9639855" y="4258999"/>
            <a:ext cx="8051895" cy="5492044"/>
          </a:xfrm>
          <a:custGeom>
            <a:avLst/>
            <a:gdLst/>
            <a:ahLst/>
            <a:cxnLst/>
            <a:rect l="l" t="t" r="r" b="b"/>
            <a:pathLst>
              <a:path w="8051895" h="5492044">
                <a:moveTo>
                  <a:pt x="0" y="0"/>
                </a:moveTo>
                <a:lnTo>
                  <a:pt x="8051895" y="0"/>
                </a:lnTo>
                <a:lnTo>
                  <a:pt x="8051895" y="5492044"/>
                </a:lnTo>
                <a:lnTo>
                  <a:pt x="0" y="5492044"/>
                </a:lnTo>
                <a:lnTo>
                  <a:pt x="0" y="0"/>
                </a:lnTo>
                <a:close/>
              </a:path>
            </a:pathLst>
          </a:custGeom>
          <a:blipFill>
            <a:blip r:embed="rId6" cstate="print"/>
            <a:stretch>
              <a:fillRect/>
            </a:stretch>
          </a:blipFill>
        </p:spPr>
      </p:sp>
      <p:sp>
        <p:nvSpPr>
          <p:cNvPr id="5" name="TextBox 5"/>
          <p:cNvSpPr txBox="1"/>
          <p:nvPr/>
        </p:nvSpPr>
        <p:spPr>
          <a:xfrm>
            <a:off x="2403406" y="658796"/>
            <a:ext cx="13481188" cy="1273683"/>
          </a:xfrm>
          <a:prstGeom prst="rect">
            <a:avLst/>
          </a:prstGeom>
        </p:spPr>
        <p:txBody>
          <a:bodyPr lIns="0" tIns="0" rIns="0" bIns="0" rtlCol="0" anchor="t">
            <a:spAutoFit/>
          </a:bodyPr>
          <a:lstStyle/>
          <a:p>
            <a:pPr algn="ctr">
              <a:lnSpc>
                <a:spcPts val="10085"/>
              </a:lnSpc>
            </a:pPr>
            <a:r>
              <a:rPr lang="en-US" sz="8199">
                <a:solidFill>
                  <a:srgbClr val="000000"/>
                </a:solidFill>
                <a:latin typeface="League Spartan"/>
                <a:ea typeface="League Spartan"/>
                <a:cs typeface="League Spartan"/>
                <a:sym typeface="League Spartan"/>
              </a:rPr>
              <a:t>Microcontroller</a:t>
            </a:r>
          </a:p>
        </p:txBody>
      </p:sp>
      <p:sp>
        <p:nvSpPr>
          <p:cNvPr id="6" name="TextBox 6"/>
          <p:cNvSpPr txBox="1"/>
          <p:nvPr/>
        </p:nvSpPr>
        <p:spPr>
          <a:xfrm>
            <a:off x="1028700" y="2146168"/>
            <a:ext cx="16663050" cy="1644015"/>
          </a:xfrm>
          <a:prstGeom prst="rect">
            <a:avLst/>
          </a:prstGeom>
        </p:spPr>
        <p:txBody>
          <a:bodyPr lIns="0" tIns="0" rIns="0" bIns="0" rtlCol="0" anchor="t">
            <a:spAutoFit/>
          </a:bodyPr>
          <a:lstStyle/>
          <a:p>
            <a:pPr algn="l">
              <a:lnSpc>
                <a:spcPts val="4305"/>
              </a:lnSpc>
            </a:pPr>
            <a:r>
              <a:rPr lang="en-US" sz="3500">
                <a:solidFill>
                  <a:srgbClr val="000000"/>
                </a:solidFill>
                <a:latin typeface="Josefin Sans"/>
                <a:ea typeface="Josefin Sans"/>
                <a:cs typeface="Josefin Sans"/>
                <a:sym typeface="Josefin Sans"/>
              </a:rPr>
              <a:t>A microcontroller is a compact integrated circuit designed to govern specific operations in embedded systems. It combines a processor core, memory, and programmable input/output peripherals on a single chip.</a:t>
            </a:r>
          </a:p>
        </p:txBody>
      </p:sp>
      <p:sp>
        <p:nvSpPr>
          <p:cNvPr id="7" name="TextBox 7"/>
          <p:cNvSpPr txBox="1"/>
          <p:nvPr/>
        </p:nvSpPr>
        <p:spPr>
          <a:xfrm>
            <a:off x="745523" y="3961633"/>
            <a:ext cx="8894332" cy="6581140"/>
          </a:xfrm>
          <a:prstGeom prst="rect">
            <a:avLst/>
          </a:prstGeom>
        </p:spPr>
        <p:txBody>
          <a:bodyPr lIns="0" tIns="0" rIns="0" bIns="0" rtlCol="0" anchor="t">
            <a:spAutoFit/>
          </a:bodyPr>
          <a:lstStyle/>
          <a:p>
            <a:pPr marL="734059" lvl="1" indent="-367030" algn="l">
              <a:lnSpc>
                <a:spcPts val="4759"/>
              </a:lnSpc>
              <a:buFont typeface="Arial"/>
              <a:buChar char="•"/>
            </a:pPr>
            <a:r>
              <a:rPr lang="en-US" sz="3399">
                <a:solidFill>
                  <a:srgbClr val="000000"/>
                </a:solidFill>
                <a:latin typeface="Canva Sans"/>
                <a:ea typeface="Canva Sans"/>
                <a:cs typeface="Canva Sans"/>
                <a:sym typeface="Canva Sans"/>
              </a:rPr>
              <a:t>Integrated Components: Microcontrollers typically include a CPU, RAM, ROM, timers, and I/O ports, making them versatile for controlling various applications.</a:t>
            </a:r>
          </a:p>
          <a:p>
            <a:pPr marL="734059" lvl="1" indent="-367030" algn="l">
              <a:lnSpc>
                <a:spcPts val="4759"/>
              </a:lnSpc>
              <a:buFont typeface="Arial"/>
              <a:buChar char="•"/>
            </a:pPr>
            <a:r>
              <a:rPr lang="en-US" sz="3399">
                <a:solidFill>
                  <a:srgbClr val="000000"/>
                </a:solidFill>
                <a:latin typeface="Canva Sans"/>
                <a:ea typeface="Canva Sans"/>
                <a:cs typeface="Canva Sans"/>
                <a:sym typeface="Canva Sans"/>
              </a:rPr>
              <a:t>Programmability: Microcontrollers are programmable, allowing users to write and upload custom code to tailor their operation to specific tasks or applications.</a:t>
            </a:r>
          </a:p>
          <a:p>
            <a:pPr algn="l">
              <a:lnSpc>
                <a:spcPts val="4759"/>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984596">
            <a:off x="9094599" y="-773690"/>
            <a:ext cx="12484703" cy="12484703"/>
          </a:xfrm>
          <a:custGeom>
            <a:avLst/>
            <a:gdLst/>
            <a:ahLst/>
            <a:cxnLst/>
            <a:rect l="l" t="t" r="r" b="b"/>
            <a:pathLst>
              <a:path w="12484703" h="12484703">
                <a:moveTo>
                  <a:pt x="0" y="0"/>
                </a:moveTo>
                <a:lnTo>
                  <a:pt x="12484702" y="0"/>
                </a:lnTo>
                <a:lnTo>
                  <a:pt x="12484702" y="12484702"/>
                </a:lnTo>
                <a:lnTo>
                  <a:pt x="0" y="12484702"/>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1028700" y="990600"/>
            <a:ext cx="12963088" cy="2128750"/>
          </a:xfrm>
          <a:prstGeom prst="rect">
            <a:avLst/>
          </a:prstGeom>
        </p:spPr>
        <p:txBody>
          <a:bodyPr lIns="0" tIns="0" rIns="0" bIns="0" rtlCol="0" anchor="t">
            <a:spAutoFit/>
          </a:bodyPr>
          <a:lstStyle/>
          <a:p>
            <a:pPr algn="l">
              <a:lnSpc>
                <a:spcPts val="16940"/>
              </a:lnSpc>
            </a:pPr>
            <a:r>
              <a:rPr lang="en-US" sz="13772">
                <a:solidFill>
                  <a:srgbClr val="000000"/>
                </a:solidFill>
                <a:latin typeface="League Spartan"/>
                <a:ea typeface="League Spartan"/>
                <a:cs typeface="League Spartan"/>
                <a:sym typeface="League Spartan"/>
              </a:rPr>
              <a:t>Project </a:t>
            </a:r>
          </a:p>
        </p:txBody>
      </p:sp>
      <p:sp>
        <p:nvSpPr>
          <p:cNvPr id="4" name="TextBox 4"/>
          <p:cNvSpPr txBox="1"/>
          <p:nvPr/>
        </p:nvSpPr>
        <p:spPr>
          <a:xfrm>
            <a:off x="514350" y="3297079"/>
            <a:ext cx="17259300" cy="6530340"/>
          </a:xfrm>
          <a:prstGeom prst="rect">
            <a:avLst/>
          </a:prstGeom>
        </p:spPr>
        <p:txBody>
          <a:bodyPr lIns="0" tIns="0" rIns="0" bIns="0" rtlCol="0" anchor="t">
            <a:spAutoFit/>
          </a:bodyPr>
          <a:lstStyle/>
          <a:p>
            <a:pPr algn="l">
              <a:lnSpc>
                <a:spcPts val="4305"/>
              </a:lnSpc>
            </a:pPr>
            <a:r>
              <a:rPr lang="en-US" sz="3500">
                <a:solidFill>
                  <a:srgbClr val="000000"/>
                </a:solidFill>
                <a:latin typeface="Josefin Sans"/>
                <a:ea typeface="Josefin Sans"/>
                <a:cs typeface="Josefin Sans"/>
                <a:sym typeface="Josefin Sans"/>
              </a:rPr>
              <a:t>Overview :</a:t>
            </a:r>
          </a:p>
          <a:p>
            <a:pPr marL="755651" lvl="1" indent="-377825" algn="l">
              <a:lnSpc>
                <a:spcPts val="4305"/>
              </a:lnSpc>
              <a:buFont typeface="Arial"/>
              <a:buChar char="•"/>
            </a:pPr>
            <a:r>
              <a:rPr lang="en-US" sz="3500">
                <a:solidFill>
                  <a:srgbClr val="000000"/>
                </a:solidFill>
                <a:latin typeface="Josefin Sans"/>
                <a:ea typeface="Josefin Sans"/>
                <a:cs typeface="Josefin Sans"/>
                <a:sym typeface="Josefin Sans"/>
              </a:rPr>
              <a:t>Purpose of the Project: Develop a simulated home automation system that allows control over household devices (like lights, heaters, and water valves) through an IoT-based mobile application.</a:t>
            </a:r>
          </a:p>
          <a:p>
            <a:pPr marL="755651" lvl="1" indent="-377825" algn="l">
              <a:lnSpc>
                <a:spcPts val="4305"/>
              </a:lnSpc>
              <a:buFont typeface="Arial"/>
              <a:buChar char="•"/>
            </a:pPr>
            <a:r>
              <a:rPr lang="en-US" sz="3500">
                <a:solidFill>
                  <a:srgbClr val="000000"/>
                </a:solidFill>
                <a:latin typeface="Josefin Sans"/>
                <a:ea typeface="Josefin Sans"/>
                <a:cs typeface="Josefin Sans"/>
                <a:sym typeface="Josefin Sans"/>
              </a:rPr>
              <a:t>Scope of the Project:</a:t>
            </a:r>
          </a:p>
          <a:p>
            <a:pPr marL="1511301" lvl="2" indent="-503767" algn="l">
              <a:lnSpc>
                <a:spcPts val="4305"/>
              </a:lnSpc>
              <a:buFont typeface="Arial"/>
              <a:buChar char="⚬"/>
            </a:pPr>
            <a:r>
              <a:rPr lang="en-US" sz="3500">
                <a:solidFill>
                  <a:srgbClr val="000000"/>
                </a:solidFill>
                <a:latin typeface="Josefin Sans"/>
                <a:ea typeface="Josefin Sans"/>
                <a:cs typeface="Josefin Sans"/>
                <a:sym typeface="Josefin Sans"/>
              </a:rPr>
              <a:t>Simulation Environment: Use PicSimLab to emulate real-world hardware setups.</a:t>
            </a:r>
          </a:p>
          <a:p>
            <a:pPr marL="1511301" lvl="2" indent="-503767" algn="l">
              <a:lnSpc>
                <a:spcPts val="4305"/>
              </a:lnSpc>
              <a:buFont typeface="Arial"/>
              <a:buChar char="⚬"/>
            </a:pPr>
            <a:r>
              <a:rPr lang="en-US" sz="3500">
                <a:solidFill>
                  <a:srgbClr val="000000"/>
                </a:solidFill>
                <a:latin typeface="Josefin Sans"/>
                <a:ea typeface="Josefin Sans"/>
                <a:cs typeface="Josefin Sans"/>
                <a:sym typeface="Josefin Sans"/>
              </a:rPr>
              <a:t>Remote Control: Employ the Blynk IoT mobile app to manage devices such as lighting systems, temperature regulation, and water tank levels.</a:t>
            </a:r>
          </a:p>
          <a:p>
            <a:pPr marL="1511301" lvl="2" indent="-503767" algn="l">
              <a:lnSpc>
                <a:spcPts val="4305"/>
              </a:lnSpc>
              <a:buFont typeface="Arial"/>
              <a:buChar char="⚬"/>
            </a:pPr>
            <a:r>
              <a:rPr lang="en-US" sz="3500">
                <a:solidFill>
                  <a:srgbClr val="000000"/>
                </a:solidFill>
                <a:latin typeface="Josefin Sans"/>
                <a:ea typeface="Josefin Sans"/>
                <a:cs typeface="Josefin Sans"/>
                <a:sym typeface="Josefin Sans"/>
              </a:rPr>
              <a:t>Real-time Monitoring: Implement live status updates and control feedback on both the CLCD display and the mobile application.</a:t>
            </a:r>
          </a:p>
          <a:p>
            <a:pPr algn="l">
              <a:lnSpc>
                <a:spcPts val="4305"/>
              </a:lnSpc>
            </a:pPr>
            <a:endParaRPr/>
          </a:p>
        </p:txBody>
      </p:sp>
      <p:sp>
        <p:nvSpPr>
          <p:cNvPr id="5" name="Freeform 5"/>
          <p:cNvSpPr/>
          <p:nvPr/>
        </p:nvSpPr>
        <p:spPr>
          <a:xfrm rot="5400000">
            <a:off x="9307334" y="601085"/>
            <a:ext cx="1986022" cy="2312689"/>
          </a:xfrm>
          <a:custGeom>
            <a:avLst/>
            <a:gdLst/>
            <a:ahLst/>
            <a:cxnLst/>
            <a:rect l="l" t="t" r="r" b="b"/>
            <a:pathLst>
              <a:path w="1986022" h="2312689">
                <a:moveTo>
                  <a:pt x="0" y="0"/>
                </a:moveTo>
                <a:lnTo>
                  <a:pt x="1986022" y="0"/>
                </a:lnTo>
                <a:lnTo>
                  <a:pt x="1986022" y="2312689"/>
                </a:lnTo>
                <a:lnTo>
                  <a:pt x="0" y="2312689"/>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sp>
      <p:sp>
        <p:nvSpPr>
          <p:cNvPr id="6" name="AutoShape 6"/>
          <p:cNvSpPr/>
          <p:nvPr/>
        </p:nvSpPr>
        <p:spPr>
          <a:xfrm>
            <a:off x="-1036515" y="3133638"/>
            <a:ext cx="9432810" cy="14288"/>
          </a:xfrm>
          <a:prstGeom prst="line">
            <a:avLst/>
          </a:prstGeom>
          <a:ln w="28575" cap="rnd">
            <a:solidFill>
              <a:srgbClr val="000000"/>
            </a:solidFill>
            <a:prstDash val="solid"/>
            <a:headEnd type="none" w="sm" len="sm"/>
            <a:tailEnd type="none" w="sm" len="sm"/>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65493" y="657108"/>
            <a:ext cx="12167454" cy="1273646"/>
          </a:xfrm>
          <a:prstGeom prst="rect">
            <a:avLst/>
          </a:prstGeom>
        </p:spPr>
        <p:txBody>
          <a:bodyPr lIns="0" tIns="0" rIns="0" bIns="0" rtlCol="0" anchor="t">
            <a:spAutoFit/>
          </a:bodyPr>
          <a:lstStyle/>
          <a:p>
            <a:pPr algn="l">
              <a:lnSpc>
                <a:spcPts val="10097"/>
              </a:lnSpc>
            </a:pPr>
            <a:r>
              <a:rPr lang="en-US" sz="8209">
                <a:solidFill>
                  <a:srgbClr val="000000"/>
                </a:solidFill>
                <a:latin typeface="League Spartan"/>
                <a:ea typeface="League Spartan"/>
                <a:cs typeface="League Spartan"/>
                <a:sym typeface="League Spartan"/>
              </a:rPr>
              <a:t>Project Statement:</a:t>
            </a:r>
          </a:p>
        </p:txBody>
      </p:sp>
      <p:sp>
        <p:nvSpPr>
          <p:cNvPr id="3" name="Freeform 3"/>
          <p:cNvSpPr/>
          <p:nvPr/>
        </p:nvSpPr>
        <p:spPr>
          <a:xfrm>
            <a:off x="15759394" y="393689"/>
            <a:ext cx="1499906" cy="1746616"/>
          </a:xfrm>
          <a:custGeom>
            <a:avLst/>
            <a:gdLst/>
            <a:ahLst/>
            <a:cxnLst/>
            <a:rect l="l" t="t" r="r" b="b"/>
            <a:pathLst>
              <a:path w="1499906" h="1746616">
                <a:moveTo>
                  <a:pt x="0" y="0"/>
                </a:moveTo>
                <a:lnTo>
                  <a:pt x="1499906" y="0"/>
                </a:lnTo>
                <a:lnTo>
                  <a:pt x="1499906" y="1746615"/>
                </a:lnTo>
                <a:lnTo>
                  <a:pt x="0" y="1746615"/>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
        <p:nvSpPr>
          <p:cNvPr id="4" name="TextBox 4"/>
          <p:cNvSpPr txBox="1"/>
          <p:nvPr/>
        </p:nvSpPr>
        <p:spPr>
          <a:xfrm>
            <a:off x="265493" y="2696656"/>
            <a:ext cx="17507001" cy="6356985"/>
          </a:xfrm>
          <a:prstGeom prst="rect">
            <a:avLst/>
          </a:prstGeom>
        </p:spPr>
        <p:txBody>
          <a:bodyPr lIns="0" tIns="0" rIns="0" bIns="0" rtlCol="0" anchor="t">
            <a:spAutoFit/>
          </a:bodyPr>
          <a:lstStyle/>
          <a:p>
            <a:pPr marL="777240" lvl="1" indent="-388620" algn="l">
              <a:lnSpc>
                <a:spcPts val="5040"/>
              </a:lnSpc>
              <a:buFont typeface="Arial"/>
              <a:buChar char="•"/>
            </a:pPr>
            <a:r>
              <a:rPr lang="en-US" sz="3600">
                <a:solidFill>
                  <a:srgbClr val="000000"/>
                </a:solidFill>
                <a:latin typeface="Josefin Sans"/>
                <a:ea typeface="Josefin Sans"/>
                <a:cs typeface="Josefin Sans"/>
                <a:sym typeface="Josefin Sans"/>
              </a:rPr>
              <a:t>Challenges in Home Automation:</a:t>
            </a:r>
          </a:p>
          <a:p>
            <a:pPr marL="1554480" lvl="2" indent="-518160" algn="l">
              <a:lnSpc>
                <a:spcPts val="5040"/>
              </a:lnSpc>
              <a:buFont typeface="Arial"/>
              <a:buChar char="⚬"/>
            </a:pPr>
            <a:r>
              <a:rPr lang="en-US" sz="3600">
                <a:solidFill>
                  <a:srgbClr val="000000"/>
                </a:solidFill>
                <a:latin typeface="Josefin Sans"/>
                <a:ea typeface="Josefin Sans"/>
                <a:cs typeface="Josefin Sans"/>
                <a:sym typeface="Josefin Sans"/>
              </a:rPr>
              <a:t>Limited Remote Access: Traditional home automation systems lack seamless remote control, making it difficult for users to manage their home environment from a distance.</a:t>
            </a:r>
          </a:p>
          <a:p>
            <a:pPr marL="1554480" lvl="2" indent="-518160" algn="l">
              <a:lnSpc>
                <a:spcPts val="5040"/>
              </a:lnSpc>
              <a:buFont typeface="Arial"/>
              <a:buChar char="⚬"/>
            </a:pPr>
            <a:r>
              <a:rPr lang="en-US" sz="3600">
                <a:solidFill>
                  <a:srgbClr val="000000"/>
                </a:solidFill>
                <a:latin typeface="Josefin Sans"/>
                <a:ea typeface="Josefin Sans"/>
                <a:cs typeface="Josefin Sans"/>
                <a:sym typeface="Josefin Sans"/>
              </a:rPr>
              <a:t>Energy Inefficiency: Without automated control, energy resources like heating, cooling, and lighting are often wasted, leading to higher utility costs.</a:t>
            </a:r>
          </a:p>
          <a:p>
            <a:pPr marL="1554480" lvl="2" indent="-518160" algn="l">
              <a:lnSpc>
                <a:spcPts val="5040"/>
              </a:lnSpc>
              <a:buFont typeface="Arial"/>
              <a:buChar char="⚬"/>
            </a:pPr>
            <a:r>
              <a:rPr lang="en-US" sz="3600">
                <a:solidFill>
                  <a:srgbClr val="000000"/>
                </a:solidFill>
                <a:latin typeface="Josefin Sans"/>
                <a:ea typeface="Josefin Sans"/>
                <a:cs typeface="Josefin Sans"/>
                <a:sym typeface="Josefin Sans"/>
              </a:rPr>
              <a:t>Complexity in Implementation: Integrating various sensors, actuators, and control systems into a single, user-friendly platform presents significant technical challenges.</a:t>
            </a:r>
          </a:p>
          <a:p>
            <a:pPr algn="l">
              <a:lnSpc>
                <a:spcPts val="5040"/>
              </a:lnSpc>
            </a:pPr>
            <a:endParaRPr/>
          </a:p>
        </p:txBody>
      </p:sp>
      <p:grpSp>
        <p:nvGrpSpPr>
          <p:cNvPr id="5" name="Group 5"/>
          <p:cNvGrpSpPr/>
          <p:nvPr/>
        </p:nvGrpSpPr>
        <p:grpSpPr>
          <a:xfrm rot="-5400000">
            <a:off x="1392345" y="56919"/>
            <a:ext cx="413551" cy="4580320"/>
            <a:chOff x="0" y="0"/>
            <a:chExt cx="2354580" cy="26078363"/>
          </a:xfrm>
        </p:grpSpPr>
        <p:sp>
          <p:nvSpPr>
            <p:cNvPr id="6" name="Freeform 6"/>
            <p:cNvSpPr/>
            <p:nvPr/>
          </p:nvSpPr>
          <p:spPr>
            <a:xfrm>
              <a:off x="0" y="0"/>
              <a:ext cx="2353310" cy="26078362"/>
            </a:xfrm>
            <a:custGeom>
              <a:avLst/>
              <a:gdLst/>
              <a:ahLst/>
              <a:cxnLst/>
              <a:rect l="l" t="t" r="r" b="b"/>
              <a:pathLst>
                <a:path w="2353310" h="26078362">
                  <a:moveTo>
                    <a:pt x="784860" y="26011054"/>
                  </a:moveTo>
                  <a:cubicBezTo>
                    <a:pt x="905510" y="26051694"/>
                    <a:pt x="1042670" y="26078362"/>
                    <a:pt x="1177290" y="26078362"/>
                  </a:cubicBezTo>
                  <a:cubicBezTo>
                    <a:pt x="1311910" y="26078362"/>
                    <a:pt x="1441450" y="26055504"/>
                    <a:pt x="1560830" y="26014862"/>
                  </a:cubicBezTo>
                  <a:cubicBezTo>
                    <a:pt x="1563370" y="26013594"/>
                    <a:pt x="1565910" y="26013594"/>
                    <a:pt x="1568450" y="26012322"/>
                  </a:cubicBezTo>
                  <a:cubicBezTo>
                    <a:pt x="2016760" y="25849763"/>
                    <a:pt x="2346960" y="25420503"/>
                    <a:pt x="2353310" y="24847440"/>
                  </a:cubicBezTo>
                  <a:lnTo>
                    <a:pt x="2353310" y="0"/>
                  </a:lnTo>
                  <a:lnTo>
                    <a:pt x="0" y="0"/>
                  </a:lnTo>
                  <a:lnTo>
                    <a:pt x="0" y="24828316"/>
                  </a:lnTo>
                  <a:cubicBezTo>
                    <a:pt x="6350" y="25423042"/>
                    <a:pt x="331470" y="25852303"/>
                    <a:pt x="784860" y="26011054"/>
                  </a:cubicBezTo>
                  <a:close/>
                </a:path>
              </a:pathLst>
            </a:custGeom>
            <a:solidFill>
              <a:srgbClr val="000000"/>
            </a:solidFill>
          </p:spPr>
        </p:sp>
      </p:grpSp>
      <p:sp>
        <p:nvSpPr>
          <p:cNvPr id="7" name="Freeform 7"/>
          <p:cNvSpPr/>
          <p:nvPr/>
        </p:nvSpPr>
        <p:spPr>
          <a:xfrm rot="3728645">
            <a:off x="16866789" y="8016526"/>
            <a:ext cx="6303208" cy="6303208"/>
          </a:xfrm>
          <a:custGeom>
            <a:avLst/>
            <a:gdLst/>
            <a:ahLst/>
            <a:cxnLst/>
            <a:rect l="l" t="t" r="r" b="b"/>
            <a:pathLst>
              <a:path w="6303208" h="6303208">
                <a:moveTo>
                  <a:pt x="0" y="0"/>
                </a:moveTo>
                <a:lnTo>
                  <a:pt x="6303208" y="0"/>
                </a:lnTo>
                <a:lnTo>
                  <a:pt x="6303208" y="6303208"/>
                </a:lnTo>
                <a:lnTo>
                  <a:pt x="0" y="6303208"/>
                </a:lnTo>
                <a:lnTo>
                  <a:pt x="0" y="0"/>
                </a:lnTo>
                <a:close/>
              </a:path>
            </a:pathLst>
          </a:custGeom>
          <a:blipFill>
            <a:blip r:embed="rId4" cstate="print">
              <a:alphaModFix amt="96000"/>
              <a:extLst>
                <a:ext uri="{96DAC541-7B7A-43D3-8B79-37D633B846F1}">
                  <asvg:svgBlip xmlns:asvg="http://schemas.microsoft.com/office/drawing/2016/SVG/main" xmlns="" r:embed="rId5"/>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1049</Words>
  <Application>Microsoft Office PowerPoint</Application>
  <PresentationFormat>Custom</PresentationFormat>
  <Paragraphs>92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League Spartan</vt:lpstr>
      <vt:lpstr>Calibri</vt:lpstr>
      <vt:lpstr>Josefin Sans</vt:lpstr>
      <vt:lpstr>Canva Sans</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professional corporate Marketing Plan charts and graphs presentation</dc:title>
  <cp:lastModifiedBy>win10</cp:lastModifiedBy>
  <cp:revision>2</cp:revision>
  <dcterms:created xsi:type="dcterms:W3CDTF">2006-08-16T00:00:00Z</dcterms:created>
  <dcterms:modified xsi:type="dcterms:W3CDTF">2024-08-12T15:16:51Z</dcterms:modified>
  <dc:identifier>DAGNhE-_gw4</dc:identifier>
</cp:coreProperties>
</file>