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63" r:id="rId4"/>
    <p:sldId id="264" r:id="rId5"/>
    <p:sldId id="260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E95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709640"/>
            <a:ext cx="6787076" cy="3828128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LAPLACE TRANSFORM</a:t>
            </a:r>
            <a:br>
              <a:rPr lang="en-US" sz="5400" dirty="0"/>
            </a:br>
            <a:br>
              <a:rPr lang="en-US" sz="5400" dirty="0"/>
            </a:br>
            <a:r>
              <a:rPr lang="en-US" sz="4400" dirty="0"/>
              <a:t>Heaviside Step Function </a:t>
            </a:r>
            <a:br>
              <a:rPr lang="en-US" sz="5400" dirty="0"/>
            </a:b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8984" y="4537768"/>
            <a:ext cx="6269347" cy="1720157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Hitesh meta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Aaryan anil</a:t>
            </a: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Sanskruti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salve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Anshita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vairalkar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A8EB59-C449-4526-8F72-A73C383C2937}"/>
              </a:ext>
            </a:extLst>
          </p:cNvPr>
          <p:cNvSpPr txBox="1"/>
          <p:nvPr/>
        </p:nvSpPr>
        <p:spPr>
          <a:xfrm>
            <a:off x="5302658" y="3859649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tifakt Element Light" panose="020B0303050000020004" pitchFamily="34" charset="0"/>
                <a:ea typeface="Artifakt Element Light" panose="020B0303050000020004" pitchFamily="34" charset="0"/>
              </a:rPr>
              <a:t>Guided by</a:t>
            </a:r>
            <a:r>
              <a:rPr lang="en-US" dirty="0">
                <a:latin typeface="Artifakt Element Light" panose="020B0303050000020004" pitchFamily="34" charset="0"/>
                <a:ea typeface="Artifakt Element Light" panose="020B0303050000020004" pitchFamily="34" charset="0"/>
              </a:rPr>
              <a:t>: Prof. Suvarna Gaikwad</a:t>
            </a:r>
            <a:endParaRPr lang="en-IN" dirty="0">
              <a:latin typeface="Artifakt Element Light" panose="020B0303050000020004" pitchFamily="34" charset="0"/>
              <a:ea typeface="Artifakt Element Light" panose="020B03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873439-3017-4BC3-8EED-8E4C1F2139BB}"/>
              </a:ext>
            </a:extLst>
          </p:cNvPr>
          <p:cNvSpPr txBox="1"/>
          <p:nvPr/>
        </p:nvSpPr>
        <p:spPr>
          <a:xfrm>
            <a:off x="533400" y="457200"/>
            <a:ext cx="64960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SECOND SHIFTING PROPERTY</a:t>
            </a: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5CEC0-1F84-43EF-ABA4-81371A6284E9}"/>
              </a:ext>
            </a:extLst>
          </p:cNvPr>
          <p:cNvSpPr/>
          <p:nvPr/>
        </p:nvSpPr>
        <p:spPr>
          <a:xfrm>
            <a:off x="533400" y="1434163"/>
            <a:ext cx="7551821" cy="48511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7D2984-1BC5-488C-AA77-1AA38A54C935}"/>
                  </a:ext>
                </a:extLst>
              </p:cNvPr>
              <p:cNvSpPr txBox="1"/>
              <p:nvPr/>
            </p:nvSpPr>
            <p:spPr>
              <a:xfrm>
                <a:off x="666751" y="1697502"/>
                <a:ext cx="8487877" cy="4324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,then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IN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I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L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subSup"/>
                        <m:grow m:val="on"/>
                        <m:ctrlP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I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nary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𝑢𝑡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𝑇h𝑒𝑛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𝐴𝑛𝑑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=∞,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 </m:t>
                      </m:r>
                    </m:oMath>
                  </m:oMathPara>
                </a14:m>
                <a:endParaRPr lang="en-IN" sz="1050" dirty="0">
                  <a:solidFill>
                    <a:schemeClr val="bg1"/>
                  </a:solidFill>
                </a:endParaRPr>
              </a:p>
              <a:p>
                <a:r>
                  <a:rPr lang="en-IN" b="0" dirty="0">
                    <a:solidFill>
                      <a:schemeClr val="bg1"/>
                    </a:solidFill>
                  </a:rPr>
                  <a:t>               </a:t>
                </a:r>
              </a:p>
              <a:p>
                <a:r>
                  <a:rPr lang="en-IN" dirty="0">
                    <a:solidFill>
                      <a:schemeClr val="bg1"/>
                    </a:solidFill>
                  </a:rPr>
                  <a:t>                                  </a:t>
                </a:r>
                <a:r>
                  <a:rPr lang="en-IN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</m:t>
                        </m:r>
                      </m:sup>
                    </m:sSup>
                    <m:nary>
                      <m:nary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I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𝑠𝑢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solidFill>
                      <a:schemeClr val="bg1"/>
                    </a:solidFill>
                  </a:rPr>
                  <a:t>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IN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</m:t>
                        </m:r>
                      </m:sup>
                    </m:sSup>
                    <m:r>
                      <a:rPr lang="en-IN" i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I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I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7D2984-1BC5-488C-AA77-1AA38A54C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1" y="1697502"/>
                <a:ext cx="8487877" cy="4324454"/>
              </a:xfrm>
              <a:prstGeom prst="rect">
                <a:avLst/>
              </a:prstGeom>
              <a:blipFill>
                <a:blip r:embed="rId2"/>
                <a:stretch>
                  <a:fillRect l="-574" t="-423" b="-39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6C5A902F-B375-4983-81EC-87B989636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431" y="2378956"/>
            <a:ext cx="3552828" cy="230275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29660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C03B2-2DA3-4187-9147-CFAD8688CCEF}"/>
              </a:ext>
            </a:extLst>
          </p:cNvPr>
          <p:cNvSpPr txBox="1"/>
          <p:nvPr/>
        </p:nvSpPr>
        <p:spPr>
          <a:xfrm>
            <a:off x="400050" y="400049"/>
            <a:ext cx="6915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+mj-lt"/>
              </a:rPr>
              <a:t>EXAMPLE:</a:t>
            </a:r>
            <a:endParaRPr lang="en-IN" sz="2800" b="1" u="sng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90EFF-DBB9-4904-A627-A4E44ACAADA8}"/>
              </a:ext>
            </a:extLst>
          </p:cNvPr>
          <p:cNvSpPr txBox="1"/>
          <p:nvPr/>
        </p:nvSpPr>
        <p:spPr>
          <a:xfrm>
            <a:off x="400050" y="1091159"/>
            <a:ext cx="8839200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Express the following function in terms of Unit Step Function and find its Laplace Transform.</a:t>
            </a:r>
            <a:endParaRPr lang="en-IN" sz="28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130BEC-D1E9-40C0-AD46-4E7A6441B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925" y="2688660"/>
            <a:ext cx="4608274" cy="23717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DB348618-F212-41BD-933A-DE83EE056D95}"/>
              </a:ext>
            </a:extLst>
          </p:cNvPr>
          <p:cNvSpPr/>
          <p:nvPr/>
        </p:nvSpPr>
        <p:spPr>
          <a:xfrm>
            <a:off x="9239250" y="1317060"/>
            <a:ext cx="2105025" cy="2952750"/>
          </a:xfrm>
          <a:prstGeom prst="curvedLeftArrow">
            <a:avLst>
              <a:gd name="adj1" fmla="val 25000"/>
              <a:gd name="adj2" fmla="val 70136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2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C39DB-B0AF-420D-8541-F0E03B2B7F68}"/>
              </a:ext>
            </a:extLst>
          </p:cNvPr>
          <p:cNvSpPr txBox="1"/>
          <p:nvPr/>
        </p:nvSpPr>
        <p:spPr>
          <a:xfrm>
            <a:off x="785812" y="1749401"/>
            <a:ext cx="4695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We have f(t) </a:t>
            </a:r>
            <a:r>
              <a:rPr lang="en-US" sz="2400" dirty="0"/>
              <a:t>=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5004423-D6F7-4456-AD42-C422C3C4D06F}"/>
              </a:ext>
            </a:extLst>
          </p:cNvPr>
          <p:cNvSpPr/>
          <p:nvPr/>
        </p:nvSpPr>
        <p:spPr>
          <a:xfrm>
            <a:off x="3133725" y="1272853"/>
            <a:ext cx="381000" cy="152983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54BDF-D5E0-4474-9797-307C92E13EA2}"/>
              </a:ext>
            </a:extLst>
          </p:cNvPr>
          <p:cNvSpPr txBox="1"/>
          <p:nvPr/>
        </p:nvSpPr>
        <p:spPr>
          <a:xfrm>
            <a:off x="3533775" y="1318513"/>
            <a:ext cx="30003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0          ,0&lt;t&lt;1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t - 1      ,1&lt;t&lt;2</a:t>
            </a:r>
          </a:p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          ,t &gt;2</a:t>
            </a:r>
            <a:endParaRPr lang="en-I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E3C8A-9397-4BE1-9730-908B0A0EE779}"/>
              </a:ext>
            </a:extLst>
          </p:cNvPr>
          <p:cNvSpPr txBox="1"/>
          <p:nvPr/>
        </p:nvSpPr>
        <p:spPr>
          <a:xfrm>
            <a:off x="419100" y="302359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SOLUTION</a:t>
            </a:r>
            <a:r>
              <a:rPr lang="en-US" sz="2400" dirty="0"/>
              <a:t>: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0FE6FD-3FE7-4D69-A591-EC48C2A05B51}"/>
                  </a:ext>
                </a:extLst>
              </p:cNvPr>
              <p:cNvSpPr txBox="1"/>
              <p:nvPr/>
            </p:nvSpPr>
            <p:spPr>
              <a:xfrm>
                <a:off x="419100" y="3212337"/>
                <a:ext cx="9686925" cy="295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IN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N" sz="28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−2)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−2)</m:t>
                    </m:r>
                  </m:oMath>
                </a14:m>
                <a:endParaRPr lang="en-IN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IN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IN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Second Shifting property,</a:t>
                </a:r>
              </a:p>
              <a:p>
                <a:endParaRPr lang="en-IN" sz="2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IN" sz="2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𝑎𝑠</m:t>
                        </m:r>
                      </m:sup>
                    </m:sSup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endParaRPr lang="en-IN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0FE6FD-3FE7-4D69-A591-EC48C2A05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3212337"/>
                <a:ext cx="9686925" cy="2954655"/>
              </a:xfrm>
              <a:prstGeom prst="rect">
                <a:avLst/>
              </a:prstGeom>
              <a:blipFill>
                <a:blip r:embed="rId2"/>
                <a:stretch>
                  <a:fillRect l="-13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F03984B-B5FA-4BE0-B44E-A23DE7D53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626" y="370754"/>
            <a:ext cx="4608274" cy="23717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8744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2F4AE6-4C63-4ED2-B346-E1AAFE740208}"/>
              </a:ext>
            </a:extLst>
          </p:cNvPr>
          <p:cNvSpPr txBox="1"/>
          <p:nvPr/>
        </p:nvSpPr>
        <p:spPr>
          <a:xfrm>
            <a:off x="0" y="2376810"/>
            <a:ext cx="872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chemeClr val="tx1"/>
                </a:solidFill>
                <a:ea typeface="Cambria Math" panose="02040503050406030204" pitchFamily="18" charset="0"/>
              </a:rPr>
              <a:t> 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9D2968-4A78-4AA9-8193-024C343BA428}"/>
                  </a:ext>
                </a:extLst>
              </p:cNvPr>
              <p:cNvSpPr txBox="1"/>
              <p:nvPr/>
            </p:nvSpPr>
            <p:spPr>
              <a:xfrm>
                <a:off x="-1162048" y="31157"/>
                <a:ext cx="802005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𝐹𝑜𝑟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9D2968-4A78-4AA9-8193-024C343BA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2048" y="31157"/>
                <a:ext cx="8020050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ket 3">
            <a:extLst>
              <a:ext uri="{FF2B5EF4-FFF2-40B4-BE49-F238E27FC236}">
                <a16:creationId xmlns:a16="http://schemas.microsoft.com/office/drawing/2014/main" id="{8FECF926-E4CB-4AA5-A946-430F694B5D73}"/>
              </a:ext>
            </a:extLst>
          </p:cNvPr>
          <p:cNvSpPr/>
          <p:nvPr/>
        </p:nvSpPr>
        <p:spPr>
          <a:xfrm>
            <a:off x="804208" y="1916074"/>
            <a:ext cx="452388" cy="2358819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DA2D43-EF7B-4765-8136-35E14922082C}"/>
                  </a:ext>
                </a:extLst>
              </p:cNvPr>
              <p:cNvSpPr txBox="1"/>
              <p:nvPr/>
            </p:nvSpPr>
            <p:spPr>
              <a:xfrm>
                <a:off x="931746" y="2016803"/>
                <a:ext cx="4904072" cy="2532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400" i="0">
                        <a:latin typeface="Cambria Math" panose="02040503050406030204" pitchFamily="18" charset="0"/>
                      </a:rPr>
                      <m:t>ⅇ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IN" sz="2400" i="0">
                        <a:latin typeface="Cambria Math" panose="02040503050406030204" pitchFamily="18" charset="0"/>
                      </a:rPr>
                      <m:t>ⅇ,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sz="24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𝑊𝑒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𝐾𝑛𝑜𝑤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4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DA2D43-EF7B-4765-8136-35E149220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6" y="2016803"/>
                <a:ext cx="4904072" cy="2532809"/>
              </a:xfrm>
              <a:prstGeom prst="rect">
                <a:avLst/>
              </a:prstGeom>
              <a:blipFill>
                <a:blip r:embed="rId3"/>
                <a:stretch>
                  <a:fillRect l="-11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ket 6">
            <a:extLst>
              <a:ext uri="{FF2B5EF4-FFF2-40B4-BE49-F238E27FC236}">
                <a16:creationId xmlns:a16="http://schemas.microsoft.com/office/drawing/2014/main" id="{73E4A9C6-CD9C-46C2-9E42-54873473F44B}"/>
              </a:ext>
            </a:extLst>
          </p:cNvPr>
          <p:cNvSpPr/>
          <p:nvPr/>
        </p:nvSpPr>
        <p:spPr>
          <a:xfrm>
            <a:off x="5438274" y="1897345"/>
            <a:ext cx="320542" cy="2239396"/>
          </a:xfrm>
          <a:prstGeom prst="righ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2370F9-7D59-488F-997F-9B09A3FD7830}"/>
                  </a:ext>
                </a:extLst>
              </p:cNvPr>
              <p:cNvSpPr txBox="1"/>
              <p:nvPr/>
            </p:nvSpPr>
            <p:spPr>
              <a:xfrm>
                <a:off x="0" y="4784947"/>
                <a:ext cx="6376238" cy="117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2370F9-7D59-488F-997F-9B09A3FD7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84947"/>
                <a:ext cx="6376238" cy="1178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D803FA-6730-4E36-AC55-4D9FC9F4EF3B}"/>
              </a:ext>
            </a:extLst>
          </p:cNvPr>
          <p:cNvCxnSpPr>
            <a:cxnSpLocks/>
          </p:cNvCxnSpPr>
          <p:nvPr/>
        </p:nvCxnSpPr>
        <p:spPr>
          <a:xfrm>
            <a:off x="6010275" y="5238750"/>
            <a:ext cx="21812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E67877-01E3-4CE4-ACDE-E366D0E8EF9F}"/>
              </a:ext>
            </a:extLst>
          </p:cNvPr>
          <p:cNvSpPr txBox="1"/>
          <p:nvPr/>
        </p:nvSpPr>
        <p:spPr>
          <a:xfrm>
            <a:off x="8191500" y="4946362"/>
            <a:ext cx="704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(1)</a:t>
            </a:r>
            <a:endParaRPr lang="en-IN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F2A181-3BD0-4124-8736-CC90A1649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626" y="370754"/>
            <a:ext cx="4608274" cy="23717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1974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878181-933A-425B-A99C-0A92C5AB7A8D}"/>
              </a:ext>
            </a:extLst>
          </p:cNvPr>
          <p:cNvSpPr txBox="1"/>
          <p:nvPr/>
        </p:nvSpPr>
        <p:spPr>
          <a:xfrm>
            <a:off x="693020" y="4679293"/>
            <a:ext cx="84533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The conclusion </a:t>
            </a:r>
            <a:r>
              <a:rPr lang="en-US" sz="2400" dirty="0"/>
              <a:t>is The function is used in the mathematics of control theory to represent a signal that switches on at a specified time, and which stays switched on indefinitely.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E26AB-61B8-41E6-8F46-40BE49EF6DDB}"/>
              </a:ext>
            </a:extLst>
          </p:cNvPr>
          <p:cNvSpPr txBox="1"/>
          <p:nvPr/>
        </p:nvSpPr>
        <p:spPr>
          <a:xfrm>
            <a:off x="781796" y="4263795"/>
            <a:ext cx="328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Main Conclusion:</a:t>
            </a:r>
            <a:endParaRPr lang="en-IN" sz="2400" b="1" u="sng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DAAFA4-0407-498E-99E5-EBAFA62F5285}"/>
                  </a:ext>
                </a:extLst>
              </p:cNvPr>
              <p:cNvSpPr txBox="1"/>
              <p:nvPr/>
            </p:nvSpPr>
            <p:spPr>
              <a:xfrm>
                <a:off x="693020" y="282705"/>
                <a:ext cx="7440328" cy="4027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𝑆𝑖𝑚𝑖𝑙𝑎𝑟𝑙𝑦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𝑒𝑟𝑒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Adding Eq. 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1) and (2),</a:t>
                </a:r>
              </a:p>
              <a:p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 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IN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DAAFA4-0407-498E-99E5-EBAFA62F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20" y="282705"/>
                <a:ext cx="7440328" cy="4027256"/>
              </a:xfrm>
              <a:prstGeom prst="rect">
                <a:avLst/>
              </a:prstGeom>
              <a:blipFill>
                <a:blip r:embed="rId2"/>
                <a:stretch>
                  <a:fillRect l="-13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0F6D14-F0DB-4A59-9494-28A94E89D940}"/>
              </a:ext>
            </a:extLst>
          </p:cNvPr>
          <p:cNvCxnSpPr>
            <a:cxnSpLocks/>
          </p:cNvCxnSpPr>
          <p:nvPr/>
        </p:nvCxnSpPr>
        <p:spPr>
          <a:xfrm flipH="1">
            <a:off x="5305425" y="2178707"/>
            <a:ext cx="17049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4C9B3D-116A-4C3F-A37C-EE0919EEB280}"/>
              </a:ext>
            </a:extLst>
          </p:cNvPr>
          <p:cNvSpPr txBox="1"/>
          <p:nvPr/>
        </p:nvSpPr>
        <p:spPr>
          <a:xfrm>
            <a:off x="6943725" y="1947874"/>
            <a:ext cx="1037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725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E7481C-6BA1-4966-AB79-C7B801C5134E}"/>
              </a:ext>
            </a:extLst>
          </p:cNvPr>
          <p:cNvSpPr txBox="1"/>
          <p:nvPr/>
        </p:nvSpPr>
        <p:spPr>
          <a:xfrm>
            <a:off x="2162275" y="2445250"/>
            <a:ext cx="6819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THANKYOU!</a:t>
            </a:r>
            <a:endParaRPr lang="en-IN" sz="8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97D68B-4A67-4C68-9587-3C2095B3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23" y="1183187"/>
            <a:ext cx="55911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77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b="1" dirty="0">
                <a:solidFill>
                  <a:schemeClr val="tx1"/>
                </a:solidFill>
              </a:rPr>
              <a:t>Types of function in Laplace Transform are:</a:t>
            </a:r>
            <a:br>
              <a:rPr lang="en-US" sz="4800" b="1" dirty="0">
                <a:solidFill>
                  <a:schemeClr val="tx1"/>
                </a:solidFill>
              </a:rPr>
            </a:b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1)Periodic Function 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2)Heaviside Function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3)Dirac Delta Function 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DE9209-E85B-4446-9F3E-9E8D84FFE3C7}"/>
              </a:ext>
            </a:extLst>
          </p:cNvPr>
          <p:cNvSpPr/>
          <p:nvPr/>
        </p:nvSpPr>
        <p:spPr>
          <a:xfrm>
            <a:off x="300037" y="314325"/>
            <a:ext cx="11591925" cy="5876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C3244-7973-4249-A98F-2138F71A2B76}"/>
              </a:ext>
            </a:extLst>
          </p:cNvPr>
          <p:cNvSpPr txBox="1"/>
          <p:nvPr/>
        </p:nvSpPr>
        <p:spPr>
          <a:xfrm>
            <a:off x="714375" y="666750"/>
            <a:ext cx="79152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TYPES OF STEP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chemeClr val="bg1"/>
                </a:solidFill>
              </a:rPr>
              <a:t>Constant function</a:t>
            </a:r>
            <a:r>
              <a:rPr lang="en-US" sz="2400" b="1" u="sng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B1A60F69-A6B3-4FCA-9860-463FA4C2A3A4}"/>
              </a:ext>
            </a:extLst>
          </p:cNvPr>
          <p:cNvSpPr/>
          <p:nvPr/>
        </p:nvSpPr>
        <p:spPr>
          <a:xfrm>
            <a:off x="1314450" y="1713190"/>
            <a:ext cx="6780395" cy="954107"/>
          </a:xfrm>
          <a:prstGeom prst="bracePair">
            <a:avLst>
              <a:gd name="adj" fmla="val 10351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A constant function is a trivial example of a step function. The domain of this function is the set of all real numbers R.</a:t>
            </a: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f(x) = 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8FA181-09A5-47D7-B990-70B7A349D623}"/>
              </a:ext>
            </a:extLst>
          </p:cNvPr>
          <p:cNvSpPr txBox="1"/>
          <p:nvPr/>
        </p:nvSpPr>
        <p:spPr>
          <a:xfrm>
            <a:off x="714375" y="3252787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u="sng" dirty="0">
                <a:solidFill>
                  <a:schemeClr val="bg1"/>
                </a:solidFill>
              </a:rPr>
              <a:t>Sign function </a:t>
            </a:r>
          </a:p>
        </p:txBody>
      </p:sp>
      <p:sp>
        <p:nvSpPr>
          <p:cNvPr id="11" name="Double Brace 10">
            <a:extLst>
              <a:ext uri="{FF2B5EF4-FFF2-40B4-BE49-F238E27FC236}">
                <a16:creationId xmlns:a16="http://schemas.microsoft.com/office/drawing/2014/main" id="{B715833A-6C3B-450B-BCBD-646066ADF815}"/>
              </a:ext>
            </a:extLst>
          </p:cNvPr>
          <p:cNvSpPr/>
          <p:nvPr/>
        </p:nvSpPr>
        <p:spPr>
          <a:xfrm>
            <a:off x="1314451" y="4030278"/>
            <a:ext cx="6847772" cy="954107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The Value of Function is −1 for negative numbers and +1 for positive numbers, and is the simplest non-constant step function.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A3D34-CA0A-4B71-B887-3660EF025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817" y="3945928"/>
            <a:ext cx="3122550" cy="1756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E7D75-E925-4B37-885E-B8A844AD3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134" y="1039088"/>
            <a:ext cx="3235233" cy="159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5C4C6A-3C93-43C1-83B8-BD02C561C4FD}"/>
              </a:ext>
            </a:extLst>
          </p:cNvPr>
          <p:cNvSpPr/>
          <p:nvPr/>
        </p:nvSpPr>
        <p:spPr>
          <a:xfrm>
            <a:off x="242887" y="123825"/>
            <a:ext cx="11706225" cy="59817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E0324-FF15-48F9-8ED3-450ADAC91282}"/>
              </a:ext>
            </a:extLst>
          </p:cNvPr>
          <p:cNvSpPr txBox="1"/>
          <p:nvPr/>
        </p:nvSpPr>
        <p:spPr>
          <a:xfrm>
            <a:off x="714375" y="619125"/>
            <a:ext cx="6877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u="sng" dirty="0">
                <a:solidFill>
                  <a:schemeClr val="bg1"/>
                </a:solidFill>
              </a:rPr>
              <a:t>Heaviside function/Unit Step Function</a:t>
            </a:r>
          </a:p>
        </p:txBody>
      </p:sp>
      <p:sp>
        <p:nvSpPr>
          <p:cNvPr id="4" name="Double Brace 3">
            <a:extLst>
              <a:ext uri="{FF2B5EF4-FFF2-40B4-BE49-F238E27FC236}">
                <a16:creationId xmlns:a16="http://schemas.microsoft.com/office/drawing/2014/main" id="{82DEB962-A016-4983-B23E-1B477064E4E6}"/>
              </a:ext>
            </a:extLst>
          </p:cNvPr>
          <p:cNvSpPr/>
          <p:nvPr/>
        </p:nvSpPr>
        <p:spPr>
          <a:xfrm>
            <a:off x="1209674" y="1276350"/>
            <a:ext cx="6067025" cy="847725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Value of function is 0 for negative numbers and 1 for positive numbers</a:t>
            </a:r>
            <a:r>
              <a:rPr lang="en-US" sz="1600" dirty="0"/>
              <a:t>.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0CD2A-4972-460A-B1C6-3D41640283E1}"/>
              </a:ext>
            </a:extLst>
          </p:cNvPr>
          <p:cNvSpPr txBox="1"/>
          <p:nvPr/>
        </p:nvSpPr>
        <p:spPr>
          <a:xfrm flipH="1">
            <a:off x="714375" y="3059668"/>
            <a:ext cx="5269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u="sng" dirty="0">
                <a:solidFill>
                  <a:schemeClr val="bg1"/>
                </a:solidFill>
              </a:rPr>
              <a:t>Rectangular function</a:t>
            </a:r>
          </a:p>
        </p:txBody>
      </p:sp>
      <p:sp>
        <p:nvSpPr>
          <p:cNvPr id="8" name="Double Brace 7">
            <a:extLst>
              <a:ext uri="{FF2B5EF4-FFF2-40B4-BE49-F238E27FC236}">
                <a16:creationId xmlns:a16="http://schemas.microsoft.com/office/drawing/2014/main" id="{38AE31CB-0DD5-44FC-A790-D9E73F1EE6A7}"/>
              </a:ext>
            </a:extLst>
          </p:cNvPr>
          <p:cNvSpPr/>
          <p:nvPr/>
        </p:nvSpPr>
        <p:spPr>
          <a:xfrm>
            <a:off x="1209673" y="3907393"/>
            <a:ext cx="6548289" cy="721757"/>
          </a:xfrm>
          <a:prstGeom prst="brace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The rectangular function is a function that produces a rectangular-shaped pulse</a:t>
            </a:r>
            <a:r>
              <a:rPr lang="en-US" sz="2400" dirty="0"/>
              <a:t>. 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99CC1-98D5-4BDD-999F-2CB9139A0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913" y="619125"/>
            <a:ext cx="3171124" cy="1939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A47B0C-8F75-4EF2-9DF7-2B7EE3C1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912" y="3163202"/>
            <a:ext cx="3171123" cy="237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6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3041C-A96B-490E-8D0C-C7A22097AB9A}"/>
              </a:ext>
            </a:extLst>
          </p:cNvPr>
          <p:cNvSpPr txBox="1"/>
          <p:nvPr/>
        </p:nvSpPr>
        <p:spPr>
          <a:xfrm>
            <a:off x="647700" y="581025"/>
            <a:ext cx="11020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HEAVISIDE STEP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9B32D-F3BB-4FDF-B2C2-3E8BB91A6E87}"/>
              </a:ext>
            </a:extLst>
          </p:cNvPr>
          <p:cNvSpPr txBox="1"/>
          <p:nvPr/>
        </p:nvSpPr>
        <p:spPr>
          <a:xfrm>
            <a:off x="647700" y="2776537"/>
            <a:ext cx="87439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HEAVISIDE STEP FUNCTION IS SUBDIVIDED INTO TWO PARTS:</a:t>
            </a:r>
          </a:p>
          <a:p>
            <a:endParaRPr lang="en-US" sz="2400" b="1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US" sz="2700" dirty="0">
                <a:latin typeface="+mj-lt"/>
              </a:rPr>
              <a:t>Heaviside Function</a:t>
            </a:r>
          </a:p>
          <a:p>
            <a:pPr marL="342900" indent="-342900">
              <a:buAutoNum type="arabicParenR"/>
            </a:pPr>
            <a:r>
              <a:rPr lang="en-US" sz="2700" dirty="0">
                <a:latin typeface="+mj-lt"/>
              </a:rPr>
              <a:t>Inverse Heaviside Function</a:t>
            </a:r>
            <a:endParaRPr lang="en-IN" sz="27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F2754-592E-449E-92DB-9FEF35E7FD28}"/>
              </a:ext>
            </a:extLst>
          </p:cNvPr>
          <p:cNvSpPr txBox="1"/>
          <p:nvPr/>
        </p:nvSpPr>
        <p:spPr>
          <a:xfrm>
            <a:off x="647701" y="1478726"/>
            <a:ext cx="8943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The Heaviside step function, or the unit step function is a step function, named after Oliver Heaviside. 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D7E9D-35AB-4EF3-BFEF-9F6F7F78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8" y="2333100"/>
            <a:ext cx="2400301" cy="36916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4789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103264-EFAC-401A-889F-47F710FE328F}"/>
              </a:ext>
            </a:extLst>
          </p:cNvPr>
          <p:cNvSpPr txBox="1"/>
          <p:nvPr/>
        </p:nvSpPr>
        <p:spPr>
          <a:xfrm>
            <a:off x="550064" y="444222"/>
            <a:ext cx="10934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HEAVISIDE STEP FUNCTION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4BB3E42-FF69-4370-BE7D-7BAD5C66D8B0}"/>
              </a:ext>
            </a:extLst>
          </p:cNvPr>
          <p:cNvSpPr/>
          <p:nvPr/>
        </p:nvSpPr>
        <p:spPr>
          <a:xfrm>
            <a:off x="5567359" y="1028997"/>
            <a:ext cx="900113" cy="838200"/>
          </a:xfrm>
          <a:prstGeom prst="downArrow">
            <a:avLst>
              <a:gd name="adj1" fmla="val 25330"/>
              <a:gd name="adj2" fmla="val 5491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4A4ACE-4C0A-4DB7-9088-35346BC19FB1}"/>
              </a:ext>
            </a:extLst>
          </p:cNvPr>
          <p:cNvSpPr/>
          <p:nvPr/>
        </p:nvSpPr>
        <p:spPr>
          <a:xfrm>
            <a:off x="1633532" y="2044005"/>
            <a:ext cx="8767768" cy="29661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C75CF-8B6E-4DDC-808D-71137C5721CF}"/>
              </a:ext>
            </a:extLst>
          </p:cNvPr>
          <p:cNvSpPr txBox="1"/>
          <p:nvPr/>
        </p:nvSpPr>
        <p:spPr>
          <a:xfrm>
            <a:off x="1999058" y="2530390"/>
            <a:ext cx="8036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i="1" dirty="0">
                <a:solidFill>
                  <a:schemeClr val="bg1"/>
                </a:solidFill>
              </a:rPr>
              <a:t>The value of which is zero for negative arguments and one for positive arguments. Usually denoted by H or θ.</a:t>
            </a:r>
          </a:p>
          <a:p>
            <a:pPr algn="just"/>
            <a:endParaRPr lang="en-US" sz="1800" i="1" dirty="0">
              <a:solidFill>
                <a:schemeClr val="bg1"/>
              </a:solidFill>
            </a:endParaRPr>
          </a:p>
          <a:p>
            <a:pPr algn="just"/>
            <a:r>
              <a:rPr lang="en-US" sz="1800" i="1" dirty="0">
                <a:solidFill>
                  <a:schemeClr val="bg1"/>
                </a:solidFill>
              </a:rPr>
              <a:t>The function was originally developed in operational calculus for the solution of differential equations, where it represents a signal that switches on at a specified time and stays switched on indefinitely. </a:t>
            </a:r>
          </a:p>
          <a:p>
            <a:pPr algn="just"/>
            <a:endParaRPr lang="en-US" sz="1800" i="1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05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189BCA-9C96-4C41-B96C-103719C2DD92}"/>
              </a:ext>
            </a:extLst>
          </p:cNvPr>
          <p:cNvSpPr txBox="1"/>
          <p:nvPr/>
        </p:nvSpPr>
        <p:spPr>
          <a:xfrm>
            <a:off x="295276" y="37832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WHAT IS A UNIT STEP FUNCTION?</a:t>
            </a:r>
          </a:p>
          <a:p>
            <a:r>
              <a:rPr lang="en-US" sz="2400" b="1" dirty="0">
                <a:latin typeface="+mj-lt"/>
              </a:rPr>
              <a:t> </a:t>
            </a:r>
          </a:p>
          <a:p>
            <a:r>
              <a:rPr lang="en-US" sz="2400" u="sng" dirty="0"/>
              <a:t>UNIT STEP FUNCTION</a:t>
            </a:r>
            <a:endParaRPr lang="en-IN" sz="2400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2CA1E-3D40-4C6E-B969-4315E0EC4174}"/>
              </a:ext>
            </a:extLst>
          </p:cNvPr>
          <p:cNvSpPr txBox="1"/>
          <p:nvPr/>
        </p:nvSpPr>
        <p:spPr>
          <a:xfrm>
            <a:off x="295276" y="1836688"/>
            <a:ext cx="5562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One common example is when a voltage is switched on or off in an electrical circuit at a specified value of time t. </a:t>
            </a:r>
          </a:p>
          <a:p>
            <a:endParaRPr lang="en-US" dirty="0"/>
          </a:p>
          <a:p>
            <a:r>
              <a:rPr lang="en-US" dirty="0"/>
              <a:t>The value of t = 0 is usually taken as a convenient time to switch on or off the given voltage. </a:t>
            </a:r>
          </a:p>
          <a:p>
            <a:endParaRPr lang="en-US" dirty="0"/>
          </a:p>
          <a:p>
            <a:r>
              <a:rPr lang="en-US" dirty="0"/>
              <a:t>The switching process can be described mathematically by the function called the Unit Step Function. </a:t>
            </a:r>
          </a:p>
          <a:p>
            <a:endParaRPr lang="en-US" dirty="0"/>
          </a:p>
          <a:p>
            <a:r>
              <a:rPr lang="en-US" dirty="0"/>
              <a:t>U is a function of time t, and u has value zero when time is negative (before we flip the switch) and value one when time is positive (from when we flip the switch).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B334B0-599E-40F0-8729-D35BDD4F8887}"/>
              </a:ext>
            </a:extLst>
          </p:cNvPr>
          <p:cNvCxnSpPr>
            <a:cxnSpLocks/>
          </p:cNvCxnSpPr>
          <p:nvPr/>
        </p:nvCxnSpPr>
        <p:spPr>
          <a:xfrm>
            <a:off x="295275" y="1752600"/>
            <a:ext cx="58007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907026-98FB-4645-9BB2-84594E808812}"/>
              </a:ext>
            </a:extLst>
          </p:cNvPr>
          <p:cNvCxnSpPr>
            <a:cxnSpLocks/>
          </p:cNvCxnSpPr>
          <p:nvPr/>
        </p:nvCxnSpPr>
        <p:spPr>
          <a:xfrm>
            <a:off x="6096000" y="1752600"/>
            <a:ext cx="0" cy="40544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249EBE-1B6C-44B2-9396-98B093566BD7}"/>
              </a:ext>
            </a:extLst>
          </p:cNvPr>
          <p:cNvCxnSpPr>
            <a:cxnSpLocks/>
          </p:cNvCxnSpPr>
          <p:nvPr/>
        </p:nvCxnSpPr>
        <p:spPr>
          <a:xfrm flipH="1">
            <a:off x="295275" y="1752600"/>
            <a:ext cx="1" cy="40544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7D4D8E-52B3-4AF4-9CFD-73DD7AB09D0E}"/>
              </a:ext>
            </a:extLst>
          </p:cNvPr>
          <p:cNvCxnSpPr>
            <a:cxnSpLocks/>
          </p:cNvCxnSpPr>
          <p:nvPr/>
        </p:nvCxnSpPr>
        <p:spPr>
          <a:xfrm>
            <a:off x="295275" y="5807006"/>
            <a:ext cx="58007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Double Brace 31">
            <a:extLst>
              <a:ext uri="{FF2B5EF4-FFF2-40B4-BE49-F238E27FC236}">
                <a16:creationId xmlns:a16="http://schemas.microsoft.com/office/drawing/2014/main" id="{9B467211-9FD6-4C8D-8054-1C72294DC6F2}"/>
              </a:ext>
            </a:extLst>
          </p:cNvPr>
          <p:cNvSpPr/>
          <p:nvPr/>
        </p:nvSpPr>
        <p:spPr>
          <a:xfrm>
            <a:off x="7019925" y="1162050"/>
            <a:ext cx="4514848" cy="1295399"/>
          </a:xfrm>
          <a:prstGeom prst="brace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5A19F54-3831-426E-9F03-7F8EBC7D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536" y="935254"/>
            <a:ext cx="3857625" cy="1612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A4F0633-BFC8-4FD0-AFA8-62C887437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86" y="2706390"/>
            <a:ext cx="5324475" cy="320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1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367ED-0D91-45CD-8FFE-CB78341D068B}"/>
              </a:ext>
            </a:extLst>
          </p:cNvPr>
          <p:cNvSpPr txBox="1"/>
          <p:nvPr/>
        </p:nvSpPr>
        <p:spPr>
          <a:xfrm>
            <a:off x="276225" y="695325"/>
            <a:ext cx="89249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+mj-lt"/>
              </a:rPr>
              <a:t>SHIFTED UNIT STEP FUNCTION </a:t>
            </a:r>
          </a:p>
          <a:p>
            <a:endParaRPr lang="en-US" sz="2400" b="1" dirty="0">
              <a:latin typeface="+mj-lt"/>
            </a:endParaRPr>
          </a:p>
          <a:p>
            <a:r>
              <a:rPr lang="en-US" sz="2400" dirty="0"/>
              <a:t>A function which has value 0 up to the time t=a and thereafter has value 1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6F94A-6047-45C3-BFE6-8C6E3049A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2598360"/>
            <a:ext cx="5543550" cy="3390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278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FF8A7A-BA01-4061-B2C8-CBCED833AF6E}"/>
              </a:ext>
            </a:extLst>
          </p:cNvPr>
          <p:cNvSpPr txBox="1"/>
          <p:nvPr/>
        </p:nvSpPr>
        <p:spPr>
          <a:xfrm>
            <a:off x="447675" y="529709"/>
            <a:ext cx="60960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THEOREM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800" dirty="0"/>
              <a:t>FINDING TRANSFORM OF A UNIT FUNCTION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351ECB-3E02-4841-B507-6CDF3624C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5" y="318135"/>
            <a:ext cx="4285622" cy="25775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BAB238-356D-46AD-8239-674C4459E771}"/>
                  </a:ext>
                </a:extLst>
              </p:cNvPr>
              <p:cNvSpPr txBox="1"/>
              <p:nvPr/>
            </p:nvSpPr>
            <p:spPr>
              <a:xfrm>
                <a:off x="447675" y="5346053"/>
                <a:ext cx="4590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Thus L{(u(t-a)}=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𝑎𝑠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IN" sz="28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BAB238-356D-46AD-8239-674C4459E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5346053"/>
                <a:ext cx="4590422" cy="523220"/>
              </a:xfrm>
              <a:prstGeom prst="rect">
                <a:avLst/>
              </a:prstGeom>
              <a:blipFill>
                <a:blip r:embed="rId3"/>
                <a:stretch>
                  <a:fillRect l="-2656" t="-12791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4EE7A7-2C0E-439D-95C0-430DD7C9711B}"/>
                  </a:ext>
                </a:extLst>
              </p:cNvPr>
              <p:cNvSpPr txBox="1"/>
              <p:nvPr/>
            </p:nvSpPr>
            <p:spPr>
              <a:xfrm>
                <a:off x="447675" y="2736383"/>
                <a:ext cx="5984010" cy="2064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L{(u(t-a)}=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sz="28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IN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.0.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.1.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nary>
                  </m:oMath>
                </a14:m>
                <a:endParaRPr lang="en-US" sz="28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b>
                        <m:acc>
                          <m:accPr>
                            <m:chr m:val="̇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sub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endParaRPr lang="en-IN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4EE7A7-2C0E-439D-95C0-430DD7C97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2736383"/>
                <a:ext cx="5984010" cy="2064989"/>
              </a:xfrm>
              <a:prstGeom prst="rect">
                <a:avLst/>
              </a:prstGeom>
              <a:blipFill>
                <a:blip r:embed="rId4"/>
                <a:stretch>
                  <a:fillRect l="-2037" t="-8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6308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1476</TotalTime>
  <Words>723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Artifakt Element Light</vt:lpstr>
      <vt:lpstr>Bookman Old Style</vt:lpstr>
      <vt:lpstr>Calibri</vt:lpstr>
      <vt:lpstr>Cambria</vt:lpstr>
      <vt:lpstr>Cambria Math</vt:lpstr>
      <vt:lpstr>Franklin Gothic Book</vt:lpstr>
      <vt:lpstr>1_RetrospectVTI</vt:lpstr>
      <vt:lpstr>LAPLACE TRANSFORM  Heaviside Step Function   </vt:lpstr>
      <vt:lpstr>Types of function in Laplace Transform are:  1)Periodic Function  2)Heaviside Function 3)Dirac Delta Function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Laplace  Transform</dc:title>
  <dc:creator>Anshita</dc:creator>
  <cp:lastModifiedBy>hp india</cp:lastModifiedBy>
  <cp:revision>45</cp:revision>
  <dcterms:created xsi:type="dcterms:W3CDTF">2021-09-05T13:37:27Z</dcterms:created>
  <dcterms:modified xsi:type="dcterms:W3CDTF">2021-11-12T05:52:54Z</dcterms:modified>
</cp:coreProperties>
</file>