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712" y="-8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3FE4-88AD-43BF-AD0B-FB4A020EBBDA}" type="datetimeFigureOut">
              <a:rPr lang="de-DE" smtClean="0"/>
              <a:pPr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AF36-78FB-4E6A-A727-A9BFD795EEA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3FE4-88AD-43BF-AD0B-FB4A020EBBDA}" type="datetimeFigureOut">
              <a:rPr lang="de-DE" smtClean="0"/>
              <a:pPr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AF36-78FB-4E6A-A727-A9BFD795EEA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3FE4-88AD-43BF-AD0B-FB4A020EBBDA}" type="datetimeFigureOut">
              <a:rPr lang="de-DE" smtClean="0"/>
              <a:pPr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AF36-78FB-4E6A-A727-A9BFD795EEA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3FE4-88AD-43BF-AD0B-FB4A020EBBDA}" type="datetimeFigureOut">
              <a:rPr lang="de-DE" smtClean="0"/>
              <a:pPr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AF36-78FB-4E6A-A727-A9BFD795EEA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3FE4-88AD-43BF-AD0B-FB4A020EBBDA}" type="datetimeFigureOut">
              <a:rPr lang="de-DE" smtClean="0"/>
              <a:pPr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AF36-78FB-4E6A-A727-A9BFD795EEA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3FE4-88AD-43BF-AD0B-FB4A020EBBDA}" type="datetimeFigureOut">
              <a:rPr lang="de-DE" smtClean="0"/>
              <a:pPr/>
              <a:t>05.12.2015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AF36-78FB-4E6A-A727-A9BFD795EEA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3FE4-88AD-43BF-AD0B-FB4A020EBBDA}" type="datetimeFigureOut">
              <a:rPr lang="de-DE" smtClean="0"/>
              <a:pPr/>
              <a:t>05.12.2015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AF36-78FB-4E6A-A727-A9BFD795EEA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3FE4-88AD-43BF-AD0B-FB4A020EBBDA}" type="datetimeFigureOut">
              <a:rPr lang="de-DE" smtClean="0"/>
              <a:pPr/>
              <a:t>05.12.2015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AF36-78FB-4E6A-A727-A9BFD795EEA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3FE4-88AD-43BF-AD0B-FB4A020EBBDA}" type="datetimeFigureOut">
              <a:rPr lang="de-DE" smtClean="0"/>
              <a:pPr/>
              <a:t>05.12.2015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AF36-78FB-4E6A-A727-A9BFD795EEA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3FE4-88AD-43BF-AD0B-FB4A020EBBDA}" type="datetimeFigureOut">
              <a:rPr lang="de-DE" smtClean="0"/>
              <a:pPr/>
              <a:t>05.12.2015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AF36-78FB-4E6A-A727-A9BFD795EEA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3FE4-88AD-43BF-AD0B-FB4A020EBBDA}" type="datetimeFigureOut">
              <a:rPr lang="de-DE" smtClean="0"/>
              <a:pPr/>
              <a:t>05.12.2015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AF36-78FB-4E6A-A727-A9BFD795EEA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E3FE4-88AD-43BF-AD0B-FB4A020EBBDA}" type="datetimeFigureOut">
              <a:rPr lang="de-DE" smtClean="0"/>
              <a:pPr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FAF36-78FB-4E6A-A727-A9BFD795EEA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uppieren 54"/>
          <p:cNvGrpSpPr/>
          <p:nvPr/>
        </p:nvGrpSpPr>
        <p:grpSpPr>
          <a:xfrm>
            <a:off x="0" y="0"/>
            <a:ext cx="2411760" cy="2996952"/>
            <a:chOff x="0" y="0"/>
            <a:chExt cx="2411760" cy="2996952"/>
          </a:xfrm>
        </p:grpSpPr>
        <p:sp>
          <p:nvSpPr>
            <p:cNvPr id="53" name="Rechteck 52"/>
            <p:cNvSpPr/>
            <p:nvPr/>
          </p:nvSpPr>
          <p:spPr>
            <a:xfrm>
              <a:off x="0" y="0"/>
              <a:ext cx="2411760" cy="299695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 err="1" smtClean="0">
                  <a:solidFill>
                    <a:sysClr val="windowText" lastClr="000000"/>
                  </a:solidFill>
                </a:rPr>
                <a:t>Unveiled</a:t>
              </a:r>
              <a:r>
                <a:rPr lang="de-DE" dirty="0" smtClean="0">
                  <a:solidFill>
                    <a:sysClr val="windowText" lastClr="000000"/>
                  </a:solidFill>
                </a:rPr>
                <a:t> – </a:t>
              </a:r>
              <a:r>
                <a:rPr lang="de-DE" dirty="0" err="1" smtClean="0">
                  <a:solidFill>
                    <a:sysClr val="windowText" lastClr="000000"/>
                  </a:solidFill>
                </a:rPr>
                <a:t>Android</a:t>
              </a:r>
              <a:r>
                <a:rPr lang="de-DE" dirty="0" smtClean="0">
                  <a:solidFill>
                    <a:sysClr val="windowText" lastClr="000000"/>
                  </a:solidFill>
                </a:rPr>
                <a:t> </a:t>
              </a:r>
              <a:r>
                <a:rPr lang="de-DE" dirty="0" err="1" smtClean="0">
                  <a:solidFill>
                    <a:sysClr val="windowText" lastClr="000000"/>
                  </a:solidFill>
                </a:rPr>
                <a:t>App</a:t>
              </a:r>
              <a:endParaRPr lang="de-DE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1026" name="Picture 2" descr="https://cdn2.iconfinder.com/data/icons/color-svg-vector-icons-2/512/android_phone-512.png"/>
            <p:cNvPicPr>
              <a:picLocks noChangeAspect="1" noChangeArrowheads="1"/>
            </p:cNvPicPr>
            <p:nvPr/>
          </p:nvPicPr>
          <p:blipFill>
            <a:blip r:embed="rId2" cstate="print"/>
            <a:srcRect l="20000" r="20000"/>
            <a:stretch>
              <a:fillRect/>
            </a:stretch>
          </p:blipFill>
          <p:spPr bwMode="auto">
            <a:xfrm>
              <a:off x="395536" y="404664"/>
              <a:ext cx="1512168" cy="2520280"/>
            </a:xfrm>
            <a:prstGeom prst="rect">
              <a:avLst/>
            </a:prstGeom>
            <a:noFill/>
          </p:spPr>
        </p:pic>
      </p:grpSp>
      <p:grpSp>
        <p:nvGrpSpPr>
          <p:cNvPr id="56" name="Gruppieren 55"/>
          <p:cNvGrpSpPr/>
          <p:nvPr/>
        </p:nvGrpSpPr>
        <p:grpSpPr>
          <a:xfrm>
            <a:off x="0" y="3212976"/>
            <a:ext cx="4283968" cy="3096344"/>
            <a:chOff x="0" y="3212976"/>
            <a:chExt cx="4283968" cy="3096344"/>
          </a:xfrm>
        </p:grpSpPr>
        <p:sp>
          <p:nvSpPr>
            <p:cNvPr id="54" name="Rechteck 53"/>
            <p:cNvSpPr/>
            <p:nvPr/>
          </p:nvSpPr>
          <p:spPr>
            <a:xfrm>
              <a:off x="0" y="3212976"/>
              <a:ext cx="4283968" cy="309634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 err="1" smtClean="0">
                  <a:solidFill>
                    <a:sysClr val="windowText" lastClr="000000"/>
                  </a:solidFill>
                </a:rPr>
                <a:t>Unveiled</a:t>
              </a:r>
              <a:r>
                <a:rPr lang="de-DE" dirty="0" smtClean="0">
                  <a:solidFill>
                    <a:sysClr val="windowText" lastClr="000000"/>
                  </a:solidFill>
                </a:rPr>
                <a:t> – </a:t>
              </a:r>
              <a:r>
                <a:rPr lang="de-DE" dirty="0" smtClean="0">
                  <a:solidFill>
                    <a:schemeClr val="tx1"/>
                  </a:solidFill>
                </a:rPr>
                <a:t>Browser Client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grpSp>
          <p:nvGrpSpPr>
            <p:cNvPr id="23" name="Gruppieren 22"/>
            <p:cNvGrpSpPr/>
            <p:nvPr/>
          </p:nvGrpSpPr>
          <p:grpSpPr>
            <a:xfrm>
              <a:off x="107504" y="3645024"/>
              <a:ext cx="3981410" cy="2592288"/>
              <a:chOff x="251520" y="3789040"/>
              <a:chExt cx="4413458" cy="2876318"/>
            </a:xfrm>
          </p:grpSpPr>
          <p:pic>
            <p:nvPicPr>
              <p:cNvPr id="1028" name="Picture 4" descr="http://www.mstipps.de/grafik/chrome-iron-browser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51520" y="3789040"/>
                <a:ext cx="4413458" cy="2876318"/>
              </a:xfrm>
              <a:prstGeom prst="rect">
                <a:avLst/>
              </a:prstGeom>
              <a:noFill/>
            </p:spPr>
          </p:pic>
          <p:sp>
            <p:nvSpPr>
              <p:cNvPr id="11" name="Textfeld 10"/>
              <p:cNvSpPr txBox="1"/>
              <p:nvPr/>
            </p:nvSpPr>
            <p:spPr>
              <a:xfrm>
                <a:off x="323528" y="4365104"/>
                <a:ext cx="216024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JavaScript</a:t>
                </a:r>
                <a:br>
                  <a:rPr lang="de-DE" dirty="0" smtClean="0"/>
                </a:br>
                <a:r>
                  <a:rPr lang="de-DE" dirty="0" smtClean="0"/>
                  <a:t>HTML</a:t>
                </a:r>
                <a:br>
                  <a:rPr lang="de-DE" dirty="0" smtClean="0"/>
                </a:br>
                <a:r>
                  <a:rPr lang="de-DE" dirty="0" smtClean="0"/>
                  <a:t>CSS</a:t>
                </a:r>
                <a:br>
                  <a:rPr lang="de-DE" dirty="0" smtClean="0"/>
                </a:br>
                <a:r>
                  <a:rPr lang="de-DE" dirty="0" smtClean="0"/>
                  <a:t>(=&gt; Bootstrap)</a:t>
                </a:r>
                <a:endParaRPr lang="de-DE" dirty="0"/>
              </a:p>
            </p:txBody>
          </p:sp>
        </p:grpSp>
      </p:grpSp>
      <p:grpSp>
        <p:nvGrpSpPr>
          <p:cNvPr id="57" name="Gruppieren 56"/>
          <p:cNvGrpSpPr/>
          <p:nvPr/>
        </p:nvGrpSpPr>
        <p:grpSpPr>
          <a:xfrm>
            <a:off x="5292080" y="0"/>
            <a:ext cx="3851920" cy="6309320"/>
            <a:chOff x="5292080" y="0"/>
            <a:chExt cx="3851920" cy="6309320"/>
          </a:xfrm>
        </p:grpSpPr>
        <p:sp>
          <p:nvSpPr>
            <p:cNvPr id="6" name="Rechteck 5"/>
            <p:cNvSpPr/>
            <p:nvPr/>
          </p:nvSpPr>
          <p:spPr>
            <a:xfrm>
              <a:off x="5292080" y="0"/>
              <a:ext cx="3851920" cy="63093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 err="1" smtClean="0">
                  <a:solidFill>
                    <a:sysClr val="windowText" lastClr="000000"/>
                  </a:solidFill>
                </a:rPr>
                <a:t>Unveiled</a:t>
              </a:r>
              <a:r>
                <a:rPr lang="de-DE" dirty="0" smtClean="0">
                  <a:solidFill>
                    <a:sysClr val="windowText" lastClr="000000"/>
                  </a:solidFill>
                </a:rPr>
                <a:t> - Backend</a:t>
              </a:r>
              <a:endParaRPr lang="de-DE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22" name="Gruppieren 21"/>
            <p:cNvGrpSpPr/>
            <p:nvPr/>
          </p:nvGrpSpPr>
          <p:grpSpPr>
            <a:xfrm>
              <a:off x="6156176" y="548680"/>
              <a:ext cx="2808312" cy="1665476"/>
              <a:chOff x="5580112" y="548680"/>
              <a:chExt cx="2808312" cy="1665476"/>
            </a:xfrm>
          </p:grpSpPr>
          <p:sp>
            <p:nvSpPr>
              <p:cNvPr id="12" name="Rechteck 11"/>
              <p:cNvSpPr/>
              <p:nvPr/>
            </p:nvSpPr>
            <p:spPr>
              <a:xfrm>
                <a:off x="5580112" y="548680"/>
                <a:ext cx="2808312" cy="165618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Stern mit 12 Zacken 12"/>
              <p:cNvSpPr/>
              <p:nvPr/>
            </p:nvSpPr>
            <p:spPr>
              <a:xfrm rot="21169545">
                <a:off x="6363404" y="934888"/>
                <a:ext cx="1080000" cy="1080000"/>
              </a:xfrm>
              <a:prstGeom prst="star12">
                <a:avLst>
                  <a:gd name="adj" fmla="val 36389"/>
                </a:avLst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Stern mit 12 Zacken 14"/>
              <p:cNvSpPr/>
              <p:nvPr/>
            </p:nvSpPr>
            <p:spPr>
              <a:xfrm>
                <a:off x="7235836" y="692696"/>
                <a:ext cx="792088" cy="792000"/>
              </a:xfrm>
              <a:prstGeom prst="star12">
                <a:avLst>
                  <a:gd name="adj" fmla="val 36847"/>
                </a:avLst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" name="Ellipse 15"/>
              <p:cNvSpPr/>
              <p:nvPr/>
            </p:nvSpPr>
            <p:spPr>
              <a:xfrm>
                <a:off x="6867170" y="1438654"/>
                <a:ext cx="72008" cy="72008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Ellipse 16"/>
              <p:cNvSpPr/>
              <p:nvPr/>
            </p:nvSpPr>
            <p:spPr>
              <a:xfrm>
                <a:off x="7595876" y="1052736"/>
                <a:ext cx="72008" cy="72008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" name="Textfeld 17"/>
              <p:cNvSpPr txBox="1"/>
              <p:nvPr/>
            </p:nvSpPr>
            <p:spPr>
              <a:xfrm>
                <a:off x="5580112" y="1844824"/>
                <a:ext cx="12961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Java</a:t>
                </a:r>
                <a:endParaRPr lang="de-DE" dirty="0"/>
              </a:p>
            </p:txBody>
          </p:sp>
        </p:grpSp>
        <p:sp>
          <p:nvSpPr>
            <p:cNvPr id="19" name="Zylinder 18"/>
            <p:cNvSpPr/>
            <p:nvPr/>
          </p:nvSpPr>
          <p:spPr>
            <a:xfrm>
              <a:off x="6660232" y="5370590"/>
              <a:ext cx="2088232" cy="792000"/>
            </a:xfrm>
            <a:prstGeom prst="can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>
                  <a:solidFill>
                    <a:schemeClr val="tx1"/>
                  </a:solidFill>
                </a:rPr>
                <a:t>mySQL</a:t>
              </a:r>
              <a:r>
                <a:rPr lang="de-DE" dirty="0" smtClean="0">
                  <a:solidFill>
                    <a:schemeClr val="tx1"/>
                  </a:solidFill>
                </a:rPr>
                <a:t/>
              </a:r>
              <a:br>
                <a:rPr lang="de-DE" dirty="0" smtClean="0">
                  <a:solidFill>
                    <a:schemeClr val="tx1"/>
                  </a:solidFill>
                </a:rPr>
              </a:br>
              <a:r>
                <a:rPr lang="de-DE" dirty="0" err="1" smtClean="0">
                  <a:solidFill>
                    <a:schemeClr val="tx1"/>
                  </a:solidFill>
                </a:rPr>
                <a:t>FileSystem</a:t>
              </a:r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" name="Zylinder 19"/>
            <p:cNvSpPr/>
            <p:nvPr/>
          </p:nvSpPr>
          <p:spPr>
            <a:xfrm>
              <a:off x="6660232" y="4759648"/>
              <a:ext cx="2088232" cy="792000"/>
            </a:xfrm>
            <a:prstGeom prst="can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1" name="Zylinder 20"/>
            <p:cNvSpPr/>
            <p:nvPr/>
          </p:nvSpPr>
          <p:spPr>
            <a:xfrm>
              <a:off x="6660232" y="4149080"/>
              <a:ext cx="2088232" cy="792000"/>
            </a:xfrm>
            <a:prstGeom prst="can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6" name="Rechteck 25"/>
            <p:cNvSpPr/>
            <p:nvPr/>
          </p:nvSpPr>
          <p:spPr>
            <a:xfrm>
              <a:off x="5300706" y="548680"/>
              <a:ext cx="648072" cy="57606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API</a:t>
              </a:r>
              <a:endParaRPr lang="de-DE" dirty="0"/>
            </a:p>
          </p:txBody>
        </p:sp>
        <p:grpSp>
          <p:nvGrpSpPr>
            <p:cNvPr id="34" name="Gruppieren 33"/>
            <p:cNvGrpSpPr/>
            <p:nvPr/>
          </p:nvGrpSpPr>
          <p:grpSpPr>
            <a:xfrm>
              <a:off x="6156176" y="2348880"/>
              <a:ext cx="2124744" cy="1521460"/>
              <a:chOff x="6156176" y="2348880"/>
              <a:chExt cx="2124744" cy="1521460"/>
            </a:xfrm>
          </p:grpSpPr>
          <p:sp>
            <p:nvSpPr>
              <p:cNvPr id="28" name="Rechteck 27"/>
              <p:cNvSpPr/>
              <p:nvPr/>
            </p:nvSpPr>
            <p:spPr>
              <a:xfrm>
                <a:off x="6156176" y="2348880"/>
                <a:ext cx="2124744" cy="151216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Stern mit 12 Zacken 28"/>
              <p:cNvSpPr/>
              <p:nvPr/>
            </p:nvSpPr>
            <p:spPr>
              <a:xfrm rot="21169545">
                <a:off x="6426984" y="2582232"/>
                <a:ext cx="936000" cy="936000"/>
              </a:xfrm>
              <a:prstGeom prst="star12">
                <a:avLst>
                  <a:gd name="adj" fmla="val 36389"/>
                </a:avLst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0" name="Stern mit 12 Zacken 29"/>
              <p:cNvSpPr/>
              <p:nvPr/>
            </p:nvSpPr>
            <p:spPr>
              <a:xfrm>
                <a:off x="7200368" y="2350456"/>
                <a:ext cx="684000" cy="684000"/>
              </a:xfrm>
              <a:prstGeom prst="star12">
                <a:avLst>
                  <a:gd name="adj" fmla="val 36847"/>
                </a:avLst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Ellipse 30"/>
              <p:cNvSpPr/>
              <p:nvPr/>
            </p:nvSpPr>
            <p:spPr>
              <a:xfrm>
                <a:off x="6867630" y="3008578"/>
                <a:ext cx="72008" cy="72008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2" name="Ellipse 31"/>
              <p:cNvSpPr/>
              <p:nvPr/>
            </p:nvSpPr>
            <p:spPr>
              <a:xfrm>
                <a:off x="7507076" y="2662790"/>
                <a:ext cx="72008" cy="72008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" name="Textfeld 32"/>
              <p:cNvSpPr txBox="1"/>
              <p:nvPr/>
            </p:nvSpPr>
            <p:spPr>
              <a:xfrm>
                <a:off x="6156176" y="3501008"/>
                <a:ext cx="12961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PHP</a:t>
                </a:r>
                <a:endParaRPr lang="de-DE" dirty="0"/>
              </a:p>
            </p:txBody>
          </p:sp>
        </p:grpSp>
        <p:cxnSp>
          <p:nvCxnSpPr>
            <p:cNvPr id="36" name="Gerade Verbindung mit Pfeil 35"/>
            <p:cNvCxnSpPr/>
            <p:nvPr/>
          </p:nvCxnSpPr>
          <p:spPr>
            <a:xfrm>
              <a:off x="5940152" y="1340768"/>
              <a:ext cx="216024" cy="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Gerade Verbindung mit Pfeil 37"/>
            <p:cNvCxnSpPr/>
            <p:nvPr/>
          </p:nvCxnSpPr>
          <p:spPr>
            <a:xfrm>
              <a:off x="5940152" y="3140968"/>
              <a:ext cx="216024" cy="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Gerade Verbindung mit Pfeil 38"/>
            <p:cNvCxnSpPr/>
            <p:nvPr/>
          </p:nvCxnSpPr>
          <p:spPr>
            <a:xfrm>
              <a:off x="8532440" y="2204864"/>
              <a:ext cx="0" cy="205200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Gerade Verbindung mit Pfeil 42"/>
            <p:cNvCxnSpPr/>
            <p:nvPr/>
          </p:nvCxnSpPr>
          <p:spPr>
            <a:xfrm>
              <a:off x="8028384" y="3861048"/>
              <a:ext cx="0" cy="39600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9" name="Pfeil nach links und rechts 48"/>
          <p:cNvSpPr/>
          <p:nvPr/>
        </p:nvSpPr>
        <p:spPr>
          <a:xfrm>
            <a:off x="2411760" y="1196752"/>
            <a:ext cx="2880320" cy="432048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Pfeil nach links und rechts 49"/>
          <p:cNvSpPr/>
          <p:nvPr/>
        </p:nvSpPr>
        <p:spPr>
          <a:xfrm>
            <a:off x="4283968" y="4437112"/>
            <a:ext cx="1008112" cy="432048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Box 1"/>
          <p:cNvSpPr txBox="1"/>
          <p:nvPr/>
        </p:nvSpPr>
        <p:spPr>
          <a:xfrm>
            <a:off x="2987824" y="908720"/>
            <a:ext cx="1952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RTP (RTCP, RTSP)</a:t>
            </a:r>
            <a:endParaRPr lang="de-DE" dirty="0"/>
          </a:p>
        </p:txBody>
      </p:sp>
      <p:sp>
        <p:nvSpPr>
          <p:cNvPr id="37" name="TextBox 36"/>
          <p:cNvSpPr txBox="1"/>
          <p:nvPr/>
        </p:nvSpPr>
        <p:spPr>
          <a:xfrm>
            <a:off x="4463479" y="4149080"/>
            <a:ext cx="684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HTTP</a:t>
            </a:r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age.freepik.com/vektoren-kostenlos/strichmannchen--mannlich_17-227125523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48" y="1595901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mage.freepik.com/vektoren-kostenlos/strichmannchen--mannlich_17-227125523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48" y="2824522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image.freepik.com/vektoren-kostenlos/strichmannchen--mannlich_17-227125523.jp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49" y="404664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3649" y="1124744"/>
            <a:ext cx="1676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Sebastian</a:t>
            </a:r>
            <a:br>
              <a:rPr lang="de-DE" sz="1400" dirty="0" smtClean="0"/>
            </a:br>
            <a:r>
              <a:rPr lang="de-DE" sz="1400" dirty="0" smtClean="0"/>
              <a:t>Adams</a:t>
            </a:r>
            <a:endParaRPr lang="de-DE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303647" y="2319466"/>
            <a:ext cx="1676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Fabian Schäfer</a:t>
            </a:r>
            <a:endParaRPr lang="de-DE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97548" y="3501005"/>
            <a:ext cx="1676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Sebastian Schmidl</a:t>
            </a:r>
            <a:endParaRPr lang="de-DE" sz="1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289198072"/>
              </p:ext>
            </p:extLst>
          </p:nvPr>
        </p:nvGraphicFramePr>
        <p:xfrm>
          <a:off x="2771800" y="404664"/>
          <a:ext cx="7704856" cy="342387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52328"/>
                <a:gridCol w="4752528"/>
              </a:tblGrid>
              <a:tr h="339791">
                <a:tc>
                  <a:txBody>
                    <a:bodyPr/>
                    <a:lstStyle/>
                    <a:p>
                      <a:pPr algn="l"/>
                      <a:r>
                        <a:rPr lang="en-US" noProof="0" dirty="0" smtClean="0"/>
                        <a:t>Role</a:t>
                      </a:r>
                      <a:endParaRPr lang="en-US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noProof="0" dirty="0" smtClean="0"/>
                        <a:t>Description</a:t>
                      </a:r>
                      <a:endParaRPr lang="en-US" noProof="0" dirty="0"/>
                    </a:p>
                  </a:txBody>
                  <a:tcPr anchor="ctr"/>
                </a:tc>
              </a:tr>
              <a:tr h="339791">
                <a:tc>
                  <a:txBody>
                    <a:bodyPr/>
                    <a:lstStyle/>
                    <a:p>
                      <a:r>
                        <a:rPr lang="de-DE" sz="1400" dirty="0" err="1" smtClean="0"/>
                        <a:t>Deployment</a:t>
                      </a:r>
                      <a:r>
                        <a:rPr lang="de-DE" sz="1400" dirty="0" smtClean="0"/>
                        <a:t> / </a:t>
                      </a:r>
                      <a:r>
                        <a:rPr lang="de-DE" sz="1400" dirty="0" err="1" smtClean="0"/>
                        <a:t>Configuration</a:t>
                      </a:r>
                      <a:r>
                        <a:rPr lang="de-DE" sz="1400" dirty="0" smtClean="0"/>
                        <a:t> Manager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noProof="0" dirty="0" smtClean="0"/>
                        <a:t>Oversees deployment and sets</a:t>
                      </a:r>
                      <a:r>
                        <a:rPr lang="en-US" sz="1400" baseline="0" noProof="0" dirty="0" smtClean="0"/>
                        <a:t> up development environment</a:t>
                      </a:r>
                      <a:endParaRPr lang="en-US" sz="1400" noProof="0" dirty="0"/>
                    </a:p>
                  </a:txBody>
                  <a:tcPr anchor="ctr"/>
                </a:tc>
              </a:tr>
              <a:tr h="339791">
                <a:tc>
                  <a:txBody>
                    <a:bodyPr/>
                    <a:lstStyle/>
                    <a:p>
                      <a:pPr algn="l"/>
                      <a:r>
                        <a:rPr lang="en-US" sz="1400" noProof="0" dirty="0" smtClean="0"/>
                        <a:t>System Analyst</a:t>
                      </a:r>
                      <a:endParaRPr lang="en-US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noProof="0" dirty="0" smtClean="0"/>
                        <a:t>Discovers</a:t>
                      </a:r>
                      <a:r>
                        <a:rPr lang="en-US" sz="1400" baseline="0" noProof="0" dirty="0" smtClean="0"/>
                        <a:t> all requirement use cases</a:t>
                      </a:r>
                      <a:endParaRPr lang="en-US" sz="1400" noProof="0" dirty="0"/>
                    </a:p>
                  </a:txBody>
                  <a:tcPr anchor="ctr"/>
                </a:tc>
              </a:tr>
              <a:tr h="339791">
                <a:tc>
                  <a:txBody>
                    <a:bodyPr/>
                    <a:lstStyle/>
                    <a:p>
                      <a:pPr algn="l"/>
                      <a:r>
                        <a:rPr lang="en-US" sz="1400" noProof="0" dirty="0" smtClean="0"/>
                        <a:t>Software Architect Backend</a:t>
                      </a:r>
                      <a:endParaRPr lang="en-US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noProof="0" dirty="0" smtClean="0"/>
                        <a:t>Decides</a:t>
                      </a:r>
                      <a:r>
                        <a:rPr lang="en-US" sz="1400" baseline="0" noProof="0" dirty="0" smtClean="0"/>
                        <a:t> on technologies and patterns for the backend</a:t>
                      </a:r>
                      <a:endParaRPr lang="en-US" sz="1400" noProof="0" dirty="0"/>
                    </a:p>
                  </a:txBody>
                  <a:tcPr anchor="ctr"/>
                </a:tc>
              </a:tr>
              <a:tr h="339791">
                <a:tc>
                  <a:txBody>
                    <a:bodyPr/>
                    <a:lstStyle/>
                    <a:p>
                      <a:pPr algn="l"/>
                      <a:r>
                        <a:rPr lang="en-US" sz="1400" noProof="0" dirty="0" smtClean="0"/>
                        <a:t>Software Architect</a:t>
                      </a:r>
                      <a:r>
                        <a:rPr lang="en-US" sz="1400" baseline="0" noProof="0" dirty="0" smtClean="0"/>
                        <a:t> Frontend</a:t>
                      </a:r>
                      <a:endParaRPr lang="en-US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noProof="0" dirty="0" smtClean="0"/>
                        <a:t>Decides on technologies and</a:t>
                      </a:r>
                      <a:r>
                        <a:rPr lang="en-US" sz="1400" baseline="0" noProof="0" dirty="0" smtClean="0"/>
                        <a:t> patterns </a:t>
                      </a:r>
                      <a:r>
                        <a:rPr lang="en-US" sz="1400" noProof="0" dirty="0" smtClean="0"/>
                        <a:t>for</a:t>
                      </a:r>
                      <a:r>
                        <a:rPr lang="en-US" sz="1400" baseline="0" noProof="0" dirty="0" smtClean="0"/>
                        <a:t> the frontend</a:t>
                      </a:r>
                      <a:endParaRPr lang="en-US" sz="1400" noProof="0" dirty="0"/>
                    </a:p>
                  </a:txBody>
                  <a:tcPr anchor="ctr"/>
                </a:tc>
              </a:tr>
              <a:tr h="339791">
                <a:tc>
                  <a:txBody>
                    <a:bodyPr/>
                    <a:lstStyle/>
                    <a:p>
                      <a:pPr algn="l"/>
                      <a:r>
                        <a:rPr lang="en-US" sz="1400" noProof="0" dirty="0" smtClean="0"/>
                        <a:t>Business</a:t>
                      </a:r>
                      <a:r>
                        <a:rPr lang="en-US" sz="1400" baseline="0" noProof="0" dirty="0" smtClean="0"/>
                        <a:t> Process Analyst</a:t>
                      </a:r>
                      <a:endParaRPr lang="en-US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noProof="0" dirty="0" smtClean="0"/>
                        <a:t>Discovers all business</a:t>
                      </a:r>
                      <a:r>
                        <a:rPr lang="en-US" sz="1400" baseline="0" noProof="0" dirty="0" smtClean="0"/>
                        <a:t> use cases</a:t>
                      </a:r>
                      <a:endParaRPr lang="en-US" sz="1400" noProof="0" dirty="0"/>
                    </a:p>
                  </a:txBody>
                  <a:tcPr anchor="ctr"/>
                </a:tc>
              </a:tr>
              <a:tr h="3397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 smtClean="0"/>
                        <a:t>Designer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noProof="0" dirty="0" smtClean="0"/>
                        <a:t>Details the analysis and design for use cases</a:t>
                      </a:r>
                      <a:endParaRPr lang="en-US" sz="1400" noProof="0" dirty="0"/>
                    </a:p>
                  </a:txBody>
                  <a:tcPr anchor="ctr"/>
                </a:tc>
              </a:tr>
              <a:tr h="339791">
                <a:tc>
                  <a:txBody>
                    <a:bodyPr/>
                    <a:lstStyle/>
                    <a:p>
                      <a:pPr algn="l"/>
                      <a:r>
                        <a:rPr lang="en-US" sz="1400" noProof="0" dirty="0" smtClean="0"/>
                        <a:t>Test Manager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noProof="0" dirty="0" smtClean="0"/>
                        <a:t>Select</a:t>
                      </a:r>
                      <a:r>
                        <a:rPr lang="en-US" sz="1400" baseline="0" noProof="0" dirty="0" smtClean="0"/>
                        <a:t> tests and ensures that testing is complete</a:t>
                      </a:r>
                      <a:endParaRPr lang="en-US" sz="1400" noProof="0" dirty="0"/>
                    </a:p>
                  </a:txBody>
                  <a:tcPr anchor="ctr"/>
                </a:tc>
              </a:tr>
              <a:tr h="3397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 smtClean="0"/>
                        <a:t>Project</a:t>
                      </a:r>
                      <a:r>
                        <a:rPr lang="en-US" sz="1400" baseline="0" noProof="0" dirty="0" smtClean="0"/>
                        <a:t> Manager</a:t>
                      </a:r>
                      <a:endParaRPr lang="en-US" sz="1400" noProof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noProof="0" dirty="0" smtClean="0"/>
                        <a:t>Plan, tracks</a:t>
                      </a:r>
                      <a:r>
                        <a:rPr lang="en-US" sz="1400" baseline="0" noProof="0" dirty="0" smtClean="0"/>
                        <a:t> and manages project</a:t>
                      </a:r>
                      <a:endParaRPr lang="en-US" sz="1400" noProof="0" dirty="0"/>
                    </a:p>
                  </a:txBody>
                  <a:tcPr anchor="ctr"/>
                </a:tc>
              </a:tr>
              <a:tr h="339791">
                <a:tc>
                  <a:txBody>
                    <a:bodyPr/>
                    <a:lstStyle/>
                    <a:p>
                      <a:pPr algn="l"/>
                      <a:r>
                        <a:rPr lang="en-US" sz="1400" noProof="0" dirty="0" smtClean="0"/>
                        <a:t>Implementer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noProof="0" dirty="0" smtClean="0"/>
                        <a:t>Develop and implement</a:t>
                      </a:r>
                      <a:r>
                        <a:rPr lang="en-US" sz="1400" baseline="0" noProof="0" dirty="0" smtClean="0"/>
                        <a:t> specific functionalities</a:t>
                      </a:r>
                      <a:endParaRPr lang="en-US" sz="1400" noProof="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8" name="Straight Connector 7"/>
          <p:cNvCxnSpPr>
            <a:stCxn id="1030" idx="3"/>
          </p:cNvCxnSpPr>
          <p:nvPr/>
        </p:nvCxnSpPr>
        <p:spPr>
          <a:xfrm>
            <a:off x="1023729" y="764704"/>
            <a:ext cx="1748071" cy="52342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030" idx="3"/>
          </p:cNvCxnSpPr>
          <p:nvPr/>
        </p:nvCxnSpPr>
        <p:spPr>
          <a:xfrm>
            <a:off x="1023729" y="764704"/>
            <a:ext cx="1748071" cy="144016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030" idx="3"/>
          </p:cNvCxnSpPr>
          <p:nvPr/>
        </p:nvCxnSpPr>
        <p:spPr>
          <a:xfrm>
            <a:off x="1023729" y="764704"/>
            <a:ext cx="1748071" cy="288032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026" idx="3"/>
          </p:cNvCxnSpPr>
          <p:nvPr/>
        </p:nvCxnSpPr>
        <p:spPr>
          <a:xfrm>
            <a:off x="1023728" y="1955941"/>
            <a:ext cx="1748072" cy="353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026" idx="3"/>
          </p:cNvCxnSpPr>
          <p:nvPr/>
        </p:nvCxnSpPr>
        <p:spPr>
          <a:xfrm>
            <a:off x="1023728" y="1955941"/>
            <a:ext cx="1748072" cy="328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026" idx="3"/>
          </p:cNvCxnSpPr>
          <p:nvPr/>
        </p:nvCxnSpPr>
        <p:spPr>
          <a:xfrm>
            <a:off x="1023728" y="1955941"/>
            <a:ext cx="1748072" cy="6885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026" idx="3"/>
          </p:cNvCxnSpPr>
          <p:nvPr/>
        </p:nvCxnSpPr>
        <p:spPr>
          <a:xfrm>
            <a:off x="1023728" y="1955941"/>
            <a:ext cx="1748072" cy="16890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028" idx="3"/>
          </p:cNvCxnSpPr>
          <p:nvPr/>
        </p:nvCxnSpPr>
        <p:spPr>
          <a:xfrm>
            <a:off x="1023728" y="3184562"/>
            <a:ext cx="1748072" cy="122649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030" idx="3"/>
          </p:cNvCxnSpPr>
          <p:nvPr/>
        </p:nvCxnSpPr>
        <p:spPr>
          <a:xfrm>
            <a:off x="1023729" y="764704"/>
            <a:ext cx="1748071" cy="853424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028" idx="3"/>
          </p:cNvCxnSpPr>
          <p:nvPr/>
        </p:nvCxnSpPr>
        <p:spPr>
          <a:xfrm>
            <a:off x="1023728" y="3184562"/>
            <a:ext cx="1748072" cy="47016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028" idx="3"/>
          </p:cNvCxnSpPr>
          <p:nvPr/>
        </p:nvCxnSpPr>
        <p:spPr>
          <a:xfrm flipV="1">
            <a:off x="1023728" y="2996952"/>
            <a:ext cx="1748072" cy="18761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43"/>
          <p:cNvCxnSpPr>
            <a:stCxn id="1028" idx="3"/>
          </p:cNvCxnSpPr>
          <p:nvPr/>
        </p:nvCxnSpPr>
        <p:spPr>
          <a:xfrm flipV="1">
            <a:off x="1023728" y="908720"/>
            <a:ext cx="1748072" cy="2275842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950036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Sebastian\Documents\DHBW\Software Engineering\Unveiled\Unveiled-Documentation\Bilder\UML Class diagrams\UML_view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88640" y="5589240"/>
            <a:ext cx="10956278" cy="5832648"/>
          </a:xfrm>
          <a:prstGeom prst="rect">
            <a:avLst/>
          </a:prstGeom>
          <a:noFill/>
        </p:spPr>
      </p:pic>
      <p:pic>
        <p:nvPicPr>
          <p:cNvPr id="1027" name="Picture 3" descr="D:\Sebastian\Documents\DHBW\Software Engineering\Unveiled\Unveiled-Documentation\Bilder\UML Class diagrams\UML-PHP-Stack_ne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188640" y="-4203848"/>
            <a:ext cx="10963450" cy="9793088"/>
          </a:xfrm>
          <a:prstGeom prst="rect">
            <a:avLst/>
          </a:prstGeom>
          <a:noFill/>
        </p:spPr>
      </p:pic>
      <p:sp>
        <p:nvSpPr>
          <p:cNvPr id="6" name="Rechteck 5"/>
          <p:cNvSpPr/>
          <p:nvPr/>
        </p:nvSpPr>
        <p:spPr>
          <a:xfrm>
            <a:off x="-1188640" y="-4203848"/>
            <a:ext cx="10945216" cy="9721080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-1188640" y="5576540"/>
            <a:ext cx="10945216" cy="4464496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-1188640" y="10110886"/>
            <a:ext cx="10945216" cy="1332000"/>
          </a:xfrm>
          <a:prstGeom prst="rect">
            <a:avLst/>
          </a:prstGeom>
          <a:noFill/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</Words>
  <Application>Microsoft Office PowerPoint</Application>
  <PresentationFormat>Bildschirmpräsentation (4:3)</PresentationFormat>
  <Paragraphs>33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Larissa-Design</vt:lpstr>
      <vt:lpstr>Folie 1</vt:lpstr>
      <vt:lpstr>Folie 2</vt:lpstr>
      <vt:lpstr>Folie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Sebastian</dc:creator>
  <cp:lastModifiedBy>Sebastian</cp:lastModifiedBy>
  <cp:revision>9</cp:revision>
  <dcterms:created xsi:type="dcterms:W3CDTF">2015-10-02T16:21:02Z</dcterms:created>
  <dcterms:modified xsi:type="dcterms:W3CDTF">2015-12-05T13:48:37Z</dcterms:modified>
</cp:coreProperties>
</file>