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pPr/>
              <a:t>11.06.2016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pPr/>
              <a:t>11.06.2016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pPr/>
              <a:t>11.06.2016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pPr/>
              <a:t>11.06.2016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pPr/>
              <a:t>11.06.2016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pPr/>
              <a:t>11.06.2016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pPr/>
              <a:t>11.06.2016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pPr/>
              <a:t>11.06.2016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pPr/>
              <a:t>11.06.2016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pPr/>
              <a:t>11.06.2016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pPr/>
              <a:t>11.06.2016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E3FE4-88AD-43BF-AD0B-FB4A020EBBDA}" type="datetimeFigureOut">
              <a:rPr lang="de-DE" smtClean="0"/>
              <a:pPr/>
              <a:t>11.06.2016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FAF36-78FB-4E6A-A727-A9BFD795EEA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gif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uppieren 54"/>
          <p:cNvGrpSpPr/>
          <p:nvPr/>
        </p:nvGrpSpPr>
        <p:grpSpPr>
          <a:xfrm>
            <a:off x="0" y="0"/>
            <a:ext cx="2411760" cy="2996952"/>
            <a:chOff x="0" y="0"/>
            <a:chExt cx="2411760" cy="2996952"/>
          </a:xfrm>
        </p:grpSpPr>
        <p:sp>
          <p:nvSpPr>
            <p:cNvPr id="53" name="Rechteck 52"/>
            <p:cNvSpPr/>
            <p:nvPr/>
          </p:nvSpPr>
          <p:spPr>
            <a:xfrm>
              <a:off x="0" y="0"/>
              <a:ext cx="2411760" cy="29969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 err="1" smtClean="0">
                  <a:solidFill>
                    <a:sysClr val="windowText" lastClr="000000"/>
                  </a:solidFill>
                </a:rPr>
                <a:t>Unveiled</a:t>
              </a:r>
              <a:r>
                <a:rPr lang="de-DE" dirty="0" smtClean="0">
                  <a:solidFill>
                    <a:sysClr val="windowText" lastClr="000000"/>
                  </a:solidFill>
                </a:rPr>
                <a:t> – </a:t>
              </a:r>
              <a:r>
                <a:rPr lang="de-DE" dirty="0" err="1" smtClean="0">
                  <a:solidFill>
                    <a:sysClr val="windowText" lastClr="000000"/>
                  </a:solidFill>
                </a:rPr>
                <a:t>Android</a:t>
              </a:r>
              <a:r>
                <a:rPr lang="de-DE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de-DE" dirty="0" err="1" smtClean="0">
                  <a:solidFill>
                    <a:sysClr val="windowText" lastClr="000000"/>
                  </a:solidFill>
                </a:rPr>
                <a:t>App</a:t>
              </a:r>
              <a:endParaRPr lang="de-DE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026" name="Picture 2" descr="https://cdn2.iconfinder.com/data/icons/color-svg-vector-icons-2/512/android_phone-512.png"/>
            <p:cNvPicPr>
              <a:picLocks noChangeAspect="1" noChangeArrowheads="1"/>
            </p:cNvPicPr>
            <p:nvPr/>
          </p:nvPicPr>
          <p:blipFill>
            <a:blip r:embed="rId2" cstate="print"/>
            <a:srcRect l="20000" r="20000"/>
            <a:stretch>
              <a:fillRect/>
            </a:stretch>
          </p:blipFill>
          <p:spPr bwMode="auto">
            <a:xfrm>
              <a:off x="395536" y="404664"/>
              <a:ext cx="1512168" cy="2520280"/>
            </a:xfrm>
            <a:prstGeom prst="rect">
              <a:avLst/>
            </a:prstGeom>
            <a:noFill/>
          </p:spPr>
        </p:pic>
      </p:grpSp>
      <p:grpSp>
        <p:nvGrpSpPr>
          <p:cNvPr id="56" name="Gruppieren 55"/>
          <p:cNvGrpSpPr/>
          <p:nvPr/>
        </p:nvGrpSpPr>
        <p:grpSpPr>
          <a:xfrm>
            <a:off x="0" y="3212976"/>
            <a:ext cx="4283968" cy="3096344"/>
            <a:chOff x="0" y="3212976"/>
            <a:chExt cx="4283968" cy="3096344"/>
          </a:xfrm>
        </p:grpSpPr>
        <p:sp>
          <p:nvSpPr>
            <p:cNvPr id="54" name="Rechteck 53"/>
            <p:cNvSpPr/>
            <p:nvPr/>
          </p:nvSpPr>
          <p:spPr>
            <a:xfrm>
              <a:off x="0" y="3212976"/>
              <a:ext cx="4283968" cy="309634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 err="1" smtClean="0">
                  <a:solidFill>
                    <a:sysClr val="windowText" lastClr="000000"/>
                  </a:solidFill>
                </a:rPr>
                <a:t>Unveiled</a:t>
              </a:r>
              <a:r>
                <a:rPr lang="de-DE" dirty="0" smtClean="0">
                  <a:solidFill>
                    <a:sysClr val="windowText" lastClr="000000"/>
                  </a:solidFill>
                </a:rPr>
                <a:t> – </a:t>
              </a:r>
              <a:r>
                <a:rPr lang="de-DE" dirty="0" smtClean="0">
                  <a:solidFill>
                    <a:schemeClr val="tx1"/>
                  </a:solidFill>
                </a:rPr>
                <a:t>Browser Client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Gruppieren 22"/>
            <p:cNvGrpSpPr/>
            <p:nvPr/>
          </p:nvGrpSpPr>
          <p:grpSpPr>
            <a:xfrm>
              <a:off x="107504" y="3645024"/>
              <a:ext cx="3981410" cy="2592288"/>
              <a:chOff x="251520" y="3789040"/>
              <a:chExt cx="4413458" cy="2876318"/>
            </a:xfrm>
          </p:grpSpPr>
          <p:pic>
            <p:nvPicPr>
              <p:cNvPr id="1028" name="Picture 4" descr="http://www.mstipps.de/grafik/chrome-iron-browser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51520" y="3789040"/>
                <a:ext cx="4413458" cy="2876318"/>
              </a:xfrm>
              <a:prstGeom prst="rect">
                <a:avLst/>
              </a:prstGeom>
              <a:noFill/>
            </p:spPr>
          </p:pic>
          <p:sp>
            <p:nvSpPr>
              <p:cNvPr id="11" name="Textfeld 10"/>
              <p:cNvSpPr txBox="1"/>
              <p:nvPr/>
            </p:nvSpPr>
            <p:spPr>
              <a:xfrm>
                <a:off x="323528" y="4365104"/>
                <a:ext cx="216024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JavaScript</a:t>
                </a:r>
                <a:br>
                  <a:rPr lang="de-DE" dirty="0" smtClean="0"/>
                </a:br>
                <a:r>
                  <a:rPr lang="de-DE" dirty="0" smtClean="0"/>
                  <a:t>HTML</a:t>
                </a:r>
                <a:br>
                  <a:rPr lang="de-DE" dirty="0" smtClean="0"/>
                </a:br>
                <a:r>
                  <a:rPr lang="de-DE" dirty="0" smtClean="0"/>
                  <a:t>CSS</a:t>
                </a:r>
                <a:br>
                  <a:rPr lang="de-DE" dirty="0" smtClean="0"/>
                </a:br>
                <a:r>
                  <a:rPr lang="de-DE" dirty="0" smtClean="0"/>
                  <a:t>(=&gt; Bootstrap)</a:t>
                </a:r>
                <a:endParaRPr lang="de-DE" dirty="0"/>
              </a:p>
            </p:txBody>
          </p:sp>
        </p:grpSp>
      </p:grpSp>
      <p:grpSp>
        <p:nvGrpSpPr>
          <p:cNvPr id="57" name="Gruppieren 56"/>
          <p:cNvGrpSpPr/>
          <p:nvPr/>
        </p:nvGrpSpPr>
        <p:grpSpPr>
          <a:xfrm>
            <a:off x="5292080" y="0"/>
            <a:ext cx="3851920" cy="6309320"/>
            <a:chOff x="5292080" y="0"/>
            <a:chExt cx="3851920" cy="6309320"/>
          </a:xfrm>
        </p:grpSpPr>
        <p:sp>
          <p:nvSpPr>
            <p:cNvPr id="6" name="Rechteck 5"/>
            <p:cNvSpPr/>
            <p:nvPr/>
          </p:nvSpPr>
          <p:spPr>
            <a:xfrm>
              <a:off x="5292080" y="0"/>
              <a:ext cx="3851920" cy="6309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 err="1" smtClean="0">
                  <a:solidFill>
                    <a:sysClr val="windowText" lastClr="000000"/>
                  </a:solidFill>
                </a:rPr>
                <a:t>Unveiled</a:t>
              </a:r>
              <a:r>
                <a:rPr lang="de-DE" dirty="0" smtClean="0">
                  <a:solidFill>
                    <a:sysClr val="windowText" lastClr="000000"/>
                  </a:solidFill>
                </a:rPr>
                <a:t> - Backend</a:t>
              </a:r>
              <a:endParaRPr lang="de-DE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22" name="Gruppieren 21"/>
            <p:cNvGrpSpPr/>
            <p:nvPr/>
          </p:nvGrpSpPr>
          <p:grpSpPr>
            <a:xfrm>
              <a:off x="6156176" y="548680"/>
              <a:ext cx="2808312" cy="1665476"/>
              <a:chOff x="5580112" y="548680"/>
              <a:chExt cx="2808312" cy="1665476"/>
            </a:xfrm>
          </p:grpSpPr>
          <p:sp>
            <p:nvSpPr>
              <p:cNvPr id="12" name="Rechteck 11"/>
              <p:cNvSpPr/>
              <p:nvPr/>
            </p:nvSpPr>
            <p:spPr>
              <a:xfrm>
                <a:off x="5580112" y="548680"/>
                <a:ext cx="2808312" cy="165618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Stern mit 12 Zacken 12"/>
              <p:cNvSpPr/>
              <p:nvPr/>
            </p:nvSpPr>
            <p:spPr>
              <a:xfrm rot="21169545">
                <a:off x="6363404" y="934888"/>
                <a:ext cx="1080000" cy="1080000"/>
              </a:xfrm>
              <a:prstGeom prst="star12">
                <a:avLst>
                  <a:gd name="adj" fmla="val 36389"/>
                </a:avLst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Stern mit 12 Zacken 14"/>
              <p:cNvSpPr/>
              <p:nvPr/>
            </p:nvSpPr>
            <p:spPr>
              <a:xfrm>
                <a:off x="7235836" y="692696"/>
                <a:ext cx="792088" cy="792000"/>
              </a:xfrm>
              <a:prstGeom prst="star12">
                <a:avLst>
                  <a:gd name="adj" fmla="val 36847"/>
                </a:avLst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6867170" y="1438654"/>
                <a:ext cx="72008" cy="72008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Ellipse 16"/>
              <p:cNvSpPr/>
              <p:nvPr/>
            </p:nvSpPr>
            <p:spPr>
              <a:xfrm>
                <a:off x="7595876" y="1052736"/>
                <a:ext cx="72008" cy="72008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Textfeld 17"/>
              <p:cNvSpPr txBox="1"/>
              <p:nvPr/>
            </p:nvSpPr>
            <p:spPr>
              <a:xfrm>
                <a:off x="5580112" y="1844824"/>
                <a:ext cx="12961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Java</a:t>
                </a:r>
                <a:endParaRPr lang="de-DE" dirty="0"/>
              </a:p>
            </p:txBody>
          </p:sp>
        </p:grpSp>
        <p:sp>
          <p:nvSpPr>
            <p:cNvPr id="19" name="Zylinder 18"/>
            <p:cNvSpPr/>
            <p:nvPr/>
          </p:nvSpPr>
          <p:spPr>
            <a:xfrm>
              <a:off x="6660232" y="5370590"/>
              <a:ext cx="2088232" cy="792000"/>
            </a:xfrm>
            <a:prstGeom prst="can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chemeClr val="tx1"/>
                  </a:solidFill>
                </a:rPr>
                <a:t>mySQL</a:t>
              </a:r>
              <a:r>
                <a:rPr lang="de-DE" dirty="0" smtClean="0">
                  <a:solidFill>
                    <a:schemeClr val="tx1"/>
                  </a:solidFill>
                </a:rPr>
                <a:t/>
              </a:r>
              <a:br>
                <a:rPr lang="de-DE" dirty="0" smtClean="0">
                  <a:solidFill>
                    <a:schemeClr val="tx1"/>
                  </a:solidFill>
                </a:rPr>
              </a:br>
              <a:r>
                <a:rPr lang="de-DE" dirty="0" err="1" smtClean="0">
                  <a:solidFill>
                    <a:schemeClr val="tx1"/>
                  </a:solidFill>
                </a:rPr>
                <a:t>FileSystem</a:t>
              </a:r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Zylinder 19"/>
            <p:cNvSpPr/>
            <p:nvPr/>
          </p:nvSpPr>
          <p:spPr>
            <a:xfrm>
              <a:off x="6660232" y="4759648"/>
              <a:ext cx="2088232" cy="792000"/>
            </a:xfrm>
            <a:prstGeom prst="can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1" name="Zylinder 20"/>
            <p:cNvSpPr/>
            <p:nvPr/>
          </p:nvSpPr>
          <p:spPr>
            <a:xfrm>
              <a:off x="6660232" y="4149080"/>
              <a:ext cx="2088232" cy="792000"/>
            </a:xfrm>
            <a:prstGeom prst="can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Rechteck 25"/>
            <p:cNvSpPr/>
            <p:nvPr/>
          </p:nvSpPr>
          <p:spPr>
            <a:xfrm>
              <a:off x="5300706" y="548680"/>
              <a:ext cx="648072" cy="57606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API</a:t>
              </a:r>
              <a:endParaRPr lang="de-DE" dirty="0"/>
            </a:p>
          </p:txBody>
        </p:sp>
        <p:grpSp>
          <p:nvGrpSpPr>
            <p:cNvPr id="34" name="Gruppieren 33"/>
            <p:cNvGrpSpPr/>
            <p:nvPr/>
          </p:nvGrpSpPr>
          <p:grpSpPr>
            <a:xfrm>
              <a:off x="6156176" y="2348880"/>
              <a:ext cx="2124744" cy="1521460"/>
              <a:chOff x="6156176" y="2348880"/>
              <a:chExt cx="2124744" cy="1521460"/>
            </a:xfrm>
          </p:grpSpPr>
          <p:sp>
            <p:nvSpPr>
              <p:cNvPr id="28" name="Rechteck 27"/>
              <p:cNvSpPr/>
              <p:nvPr/>
            </p:nvSpPr>
            <p:spPr>
              <a:xfrm>
                <a:off x="6156176" y="2348880"/>
                <a:ext cx="2124744" cy="151216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Stern mit 12 Zacken 28"/>
              <p:cNvSpPr/>
              <p:nvPr/>
            </p:nvSpPr>
            <p:spPr>
              <a:xfrm rot="21169545">
                <a:off x="6426984" y="2582232"/>
                <a:ext cx="936000" cy="936000"/>
              </a:xfrm>
              <a:prstGeom prst="star12">
                <a:avLst>
                  <a:gd name="adj" fmla="val 36389"/>
                </a:avLst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Stern mit 12 Zacken 29"/>
              <p:cNvSpPr/>
              <p:nvPr/>
            </p:nvSpPr>
            <p:spPr>
              <a:xfrm>
                <a:off x="7200368" y="2350456"/>
                <a:ext cx="684000" cy="684000"/>
              </a:xfrm>
              <a:prstGeom prst="star12">
                <a:avLst>
                  <a:gd name="adj" fmla="val 36847"/>
                </a:avLst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Ellipse 30"/>
              <p:cNvSpPr/>
              <p:nvPr/>
            </p:nvSpPr>
            <p:spPr>
              <a:xfrm>
                <a:off x="6867630" y="3008578"/>
                <a:ext cx="72008" cy="72008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Ellipse 31"/>
              <p:cNvSpPr/>
              <p:nvPr/>
            </p:nvSpPr>
            <p:spPr>
              <a:xfrm>
                <a:off x="7507076" y="2662790"/>
                <a:ext cx="72008" cy="72008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Textfeld 32"/>
              <p:cNvSpPr txBox="1"/>
              <p:nvPr/>
            </p:nvSpPr>
            <p:spPr>
              <a:xfrm>
                <a:off x="6156176" y="3501008"/>
                <a:ext cx="12961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PHP</a:t>
                </a:r>
                <a:endParaRPr lang="de-DE" dirty="0"/>
              </a:p>
            </p:txBody>
          </p:sp>
        </p:grpSp>
        <p:cxnSp>
          <p:nvCxnSpPr>
            <p:cNvPr id="36" name="Gerade Verbindung mit Pfeil 35"/>
            <p:cNvCxnSpPr/>
            <p:nvPr/>
          </p:nvCxnSpPr>
          <p:spPr>
            <a:xfrm>
              <a:off x="5940152" y="1340768"/>
              <a:ext cx="216024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/>
            <p:nvPr/>
          </p:nvCxnSpPr>
          <p:spPr>
            <a:xfrm>
              <a:off x="5940152" y="3140968"/>
              <a:ext cx="216024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/>
            <p:cNvCxnSpPr/>
            <p:nvPr/>
          </p:nvCxnSpPr>
          <p:spPr>
            <a:xfrm>
              <a:off x="8532440" y="2204864"/>
              <a:ext cx="0" cy="205200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/>
            <p:nvPr/>
          </p:nvCxnSpPr>
          <p:spPr>
            <a:xfrm>
              <a:off x="8028384" y="3861048"/>
              <a:ext cx="0" cy="39600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9" name="Pfeil nach links und rechts 48"/>
          <p:cNvSpPr/>
          <p:nvPr/>
        </p:nvSpPr>
        <p:spPr>
          <a:xfrm>
            <a:off x="2411760" y="1196752"/>
            <a:ext cx="2880320" cy="432048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Pfeil nach links und rechts 49"/>
          <p:cNvSpPr/>
          <p:nvPr/>
        </p:nvSpPr>
        <p:spPr>
          <a:xfrm>
            <a:off x="4283968" y="4437112"/>
            <a:ext cx="1008112" cy="432048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Box 1"/>
          <p:cNvSpPr txBox="1"/>
          <p:nvPr/>
        </p:nvSpPr>
        <p:spPr>
          <a:xfrm>
            <a:off x="2987824" y="908720"/>
            <a:ext cx="195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RTP (RTCP, RTSP)</a:t>
            </a:r>
            <a:endParaRPr lang="de-DE" dirty="0"/>
          </a:p>
        </p:txBody>
      </p:sp>
      <p:sp>
        <p:nvSpPr>
          <p:cNvPr id="37" name="TextBox 36"/>
          <p:cNvSpPr txBox="1"/>
          <p:nvPr/>
        </p:nvSpPr>
        <p:spPr>
          <a:xfrm>
            <a:off x="4463479" y="4149080"/>
            <a:ext cx="684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HTTP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.freepik.com/vektoren-kostenlos/strichmannchen--mannlich_17-227125523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48" y="1595901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age.freepik.com/vektoren-kostenlos/strichmannchen--mannlich_17-227125523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48" y="2824522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mage.freepik.com/vektoren-kostenlos/strichmannchen--mannlich_17-227125523.jp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49" y="404664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3649" y="1124744"/>
            <a:ext cx="1676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Sebastian</a:t>
            </a:r>
            <a:br>
              <a:rPr lang="de-DE" sz="1400" dirty="0" smtClean="0"/>
            </a:br>
            <a:r>
              <a:rPr lang="de-DE" sz="1400" dirty="0" smtClean="0"/>
              <a:t>Adams</a:t>
            </a:r>
            <a:endParaRPr lang="de-D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03647" y="2319466"/>
            <a:ext cx="1676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Fabian Schäfer</a:t>
            </a:r>
            <a:endParaRPr lang="de-D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97548" y="3501005"/>
            <a:ext cx="1676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Sebastian Schmidl</a:t>
            </a:r>
            <a:endParaRPr lang="de-DE" sz="1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89198072"/>
              </p:ext>
            </p:extLst>
          </p:nvPr>
        </p:nvGraphicFramePr>
        <p:xfrm>
          <a:off x="2771800" y="404664"/>
          <a:ext cx="7704856" cy="34238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52328"/>
                <a:gridCol w="4752528"/>
              </a:tblGrid>
              <a:tr h="339791">
                <a:tc>
                  <a:txBody>
                    <a:bodyPr/>
                    <a:lstStyle/>
                    <a:p>
                      <a:pPr algn="l"/>
                      <a:r>
                        <a:rPr lang="en-US" noProof="0" dirty="0" smtClean="0"/>
                        <a:t>Role</a:t>
                      </a:r>
                      <a:endParaRPr lang="en-U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noProof="0" dirty="0" smtClean="0"/>
                        <a:t>Description</a:t>
                      </a:r>
                      <a:endParaRPr lang="en-US" noProof="0" dirty="0"/>
                    </a:p>
                  </a:txBody>
                  <a:tcPr anchor="ctr"/>
                </a:tc>
              </a:tr>
              <a:tr h="339791"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Deployment</a:t>
                      </a:r>
                      <a:r>
                        <a:rPr lang="de-DE" sz="1400" dirty="0" smtClean="0"/>
                        <a:t> / </a:t>
                      </a:r>
                      <a:r>
                        <a:rPr lang="de-DE" sz="1400" dirty="0" err="1" smtClean="0"/>
                        <a:t>Configuration</a:t>
                      </a:r>
                      <a:r>
                        <a:rPr lang="de-DE" sz="1400" dirty="0" smtClean="0"/>
                        <a:t> Manager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Oversees deployment and sets</a:t>
                      </a:r>
                      <a:r>
                        <a:rPr lang="en-US" sz="1400" baseline="0" noProof="0" dirty="0" smtClean="0"/>
                        <a:t> up development environment</a:t>
                      </a:r>
                      <a:endParaRPr lang="en-US" sz="1400" noProof="0" dirty="0"/>
                    </a:p>
                  </a:txBody>
                  <a:tcPr anchor="ctr"/>
                </a:tc>
              </a:tr>
              <a:tr h="339791"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System Analyst</a:t>
                      </a:r>
                      <a:endParaRPr lang="en-US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Discovers</a:t>
                      </a:r>
                      <a:r>
                        <a:rPr lang="en-US" sz="1400" baseline="0" noProof="0" dirty="0" smtClean="0"/>
                        <a:t> all requirement use cases</a:t>
                      </a:r>
                      <a:endParaRPr lang="en-US" sz="1400" noProof="0" dirty="0"/>
                    </a:p>
                  </a:txBody>
                  <a:tcPr anchor="ctr"/>
                </a:tc>
              </a:tr>
              <a:tr h="339791"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Software Architect Backend</a:t>
                      </a:r>
                      <a:endParaRPr lang="en-US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Decides</a:t>
                      </a:r>
                      <a:r>
                        <a:rPr lang="en-US" sz="1400" baseline="0" noProof="0" dirty="0" smtClean="0"/>
                        <a:t> on technologies and patterns for the backend</a:t>
                      </a:r>
                      <a:endParaRPr lang="en-US" sz="1400" noProof="0" dirty="0"/>
                    </a:p>
                  </a:txBody>
                  <a:tcPr anchor="ctr"/>
                </a:tc>
              </a:tr>
              <a:tr h="339791"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Software Architect</a:t>
                      </a:r>
                      <a:r>
                        <a:rPr lang="en-US" sz="1400" baseline="0" noProof="0" dirty="0" smtClean="0"/>
                        <a:t> Frontend</a:t>
                      </a:r>
                      <a:endParaRPr lang="en-US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Decides on technologies and</a:t>
                      </a:r>
                      <a:r>
                        <a:rPr lang="en-US" sz="1400" baseline="0" noProof="0" dirty="0" smtClean="0"/>
                        <a:t> patterns </a:t>
                      </a:r>
                      <a:r>
                        <a:rPr lang="en-US" sz="1400" noProof="0" dirty="0" smtClean="0"/>
                        <a:t>for</a:t>
                      </a:r>
                      <a:r>
                        <a:rPr lang="en-US" sz="1400" baseline="0" noProof="0" dirty="0" smtClean="0"/>
                        <a:t> the frontend</a:t>
                      </a:r>
                      <a:endParaRPr lang="en-US" sz="1400" noProof="0" dirty="0"/>
                    </a:p>
                  </a:txBody>
                  <a:tcPr anchor="ctr"/>
                </a:tc>
              </a:tr>
              <a:tr h="339791"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Business</a:t>
                      </a:r>
                      <a:r>
                        <a:rPr lang="en-US" sz="1400" baseline="0" noProof="0" dirty="0" smtClean="0"/>
                        <a:t> Process Analyst</a:t>
                      </a:r>
                      <a:endParaRPr lang="en-US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Discovers all business</a:t>
                      </a:r>
                      <a:r>
                        <a:rPr lang="en-US" sz="1400" baseline="0" noProof="0" dirty="0" smtClean="0"/>
                        <a:t> use cases</a:t>
                      </a:r>
                      <a:endParaRPr lang="en-US" sz="1400" noProof="0" dirty="0"/>
                    </a:p>
                  </a:txBody>
                  <a:tcPr anchor="ctr"/>
                </a:tc>
              </a:tr>
              <a:tr h="3397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smtClean="0"/>
                        <a:t>Designer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Details the analysis and design for use cases</a:t>
                      </a:r>
                      <a:endParaRPr lang="en-US" sz="1400" noProof="0" dirty="0"/>
                    </a:p>
                  </a:txBody>
                  <a:tcPr anchor="ctr"/>
                </a:tc>
              </a:tr>
              <a:tr h="339791"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Test Manager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Select</a:t>
                      </a:r>
                      <a:r>
                        <a:rPr lang="en-US" sz="1400" baseline="0" noProof="0" dirty="0" smtClean="0"/>
                        <a:t> tests and ensures that testing is complete</a:t>
                      </a:r>
                      <a:endParaRPr lang="en-US" sz="1400" noProof="0" dirty="0"/>
                    </a:p>
                  </a:txBody>
                  <a:tcPr anchor="ctr"/>
                </a:tc>
              </a:tr>
              <a:tr h="3397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smtClean="0"/>
                        <a:t>Project</a:t>
                      </a:r>
                      <a:r>
                        <a:rPr lang="en-US" sz="1400" baseline="0" noProof="0" dirty="0" smtClean="0"/>
                        <a:t> Manager</a:t>
                      </a:r>
                      <a:endParaRPr lang="en-US" sz="1400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Plan, tracks</a:t>
                      </a:r>
                      <a:r>
                        <a:rPr lang="en-US" sz="1400" baseline="0" noProof="0" dirty="0" smtClean="0"/>
                        <a:t> and manages project</a:t>
                      </a:r>
                      <a:endParaRPr lang="en-US" sz="1400" noProof="0" dirty="0"/>
                    </a:p>
                  </a:txBody>
                  <a:tcPr anchor="ctr"/>
                </a:tc>
              </a:tr>
              <a:tr h="339791"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Implementer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Develop and implement</a:t>
                      </a:r>
                      <a:r>
                        <a:rPr lang="en-US" sz="1400" baseline="0" noProof="0" dirty="0" smtClean="0"/>
                        <a:t> specific functionalities</a:t>
                      </a:r>
                      <a:endParaRPr lang="en-US" sz="1400" noProof="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8" name="Straight Connector 7"/>
          <p:cNvCxnSpPr>
            <a:stCxn id="1030" idx="3"/>
          </p:cNvCxnSpPr>
          <p:nvPr/>
        </p:nvCxnSpPr>
        <p:spPr>
          <a:xfrm>
            <a:off x="1023729" y="764704"/>
            <a:ext cx="1748071" cy="52342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30" idx="3"/>
          </p:cNvCxnSpPr>
          <p:nvPr/>
        </p:nvCxnSpPr>
        <p:spPr>
          <a:xfrm>
            <a:off x="1023729" y="764704"/>
            <a:ext cx="1748071" cy="14401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30" idx="3"/>
          </p:cNvCxnSpPr>
          <p:nvPr/>
        </p:nvCxnSpPr>
        <p:spPr>
          <a:xfrm>
            <a:off x="1023729" y="764704"/>
            <a:ext cx="1748071" cy="288032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26" idx="3"/>
          </p:cNvCxnSpPr>
          <p:nvPr/>
        </p:nvCxnSpPr>
        <p:spPr>
          <a:xfrm>
            <a:off x="1023728" y="1955941"/>
            <a:ext cx="1748072" cy="353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26" idx="3"/>
          </p:cNvCxnSpPr>
          <p:nvPr/>
        </p:nvCxnSpPr>
        <p:spPr>
          <a:xfrm>
            <a:off x="1023728" y="1955941"/>
            <a:ext cx="1748072" cy="328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026" idx="3"/>
          </p:cNvCxnSpPr>
          <p:nvPr/>
        </p:nvCxnSpPr>
        <p:spPr>
          <a:xfrm>
            <a:off x="1023728" y="1955941"/>
            <a:ext cx="1748072" cy="6885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26" idx="3"/>
          </p:cNvCxnSpPr>
          <p:nvPr/>
        </p:nvCxnSpPr>
        <p:spPr>
          <a:xfrm>
            <a:off x="1023728" y="1955941"/>
            <a:ext cx="1748072" cy="16890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28" idx="3"/>
          </p:cNvCxnSpPr>
          <p:nvPr/>
        </p:nvCxnSpPr>
        <p:spPr>
          <a:xfrm>
            <a:off x="1023728" y="3184562"/>
            <a:ext cx="1748072" cy="12264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030" idx="3"/>
          </p:cNvCxnSpPr>
          <p:nvPr/>
        </p:nvCxnSpPr>
        <p:spPr>
          <a:xfrm>
            <a:off x="1023729" y="764704"/>
            <a:ext cx="1748071" cy="85342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028" idx="3"/>
          </p:cNvCxnSpPr>
          <p:nvPr/>
        </p:nvCxnSpPr>
        <p:spPr>
          <a:xfrm>
            <a:off x="1023728" y="3184562"/>
            <a:ext cx="1748072" cy="47016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028" idx="3"/>
          </p:cNvCxnSpPr>
          <p:nvPr/>
        </p:nvCxnSpPr>
        <p:spPr>
          <a:xfrm flipV="1">
            <a:off x="1023728" y="2996952"/>
            <a:ext cx="1748072" cy="1876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43"/>
          <p:cNvCxnSpPr>
            <a:stCxn id="1028" idx="3"/>
          </p:cNvCxnSpPr>
          <p:nvPr/>
        </p:nvCxnSpPr>
        <p:spPr>
          <a:xfrm flipV="1">
            <a:off x="1023728" y="908720"/>
            <a:ext cx="1748072" cy="227584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950036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-1188640" y="-4203848"/>
            <a:ext cx="10956278" cy="15646734"/>
            <a:chOff x="-1188640" y="-4203848"/>
            <a:chExt cx="10956278" cy="15646734"/>
          </a:xfrm>
        </p:grpSpPr>
        <p:sp>
          <p:nvSpPr>
            <p:cNvPr id="6" name="Rechteck 5"/>
            <p:cNvSpPr/>
            <p:nvPr/>
          </p:nvSpPr>
          <p:spPr>
            <a:xfrm>
              <a:off x="-1188640" y="-4203848"/>
              <a:ext cx="10945216" cy="972108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26" name="Picture 2" descr="D:\Sebastian\Documents\DHBW\Software Engineering\Unveiled\Unveiled-Documentation\Bilder\UML Class diagrams\UML_view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640" y="5589240"/>
              <a:ext cx="10956278" cy="5832648"/>
            </a:xfrm>
            <a:prstGeom prst="rect">
              <a:avLst/>
            </a:prstGeom>
            <a:noFill/>
          </p:spPr>
        </p:pic>
        <p:pic>
          <p:nvPicPr>
            <p:cNvPr id="1027" name="Picture 3" descr="D:\Sebastian\Documents\DHBW\Software Engineering\Unveiled\Unveiled-Documentation\Bilder\UML Class diagrams\UML-PHP-Stack_new.png"/>
            <p:cNvPicPr>
              <a:picLocks noChangeAspect="1" noChangeArrowheads="1"/>
            </p:cNvPicPr>
            <p:nvPr/>
          </p:nvPicPr>
          <p:blipFill>
            <a:blip r:embed="rId3" cstate="print"/>
            <a:srcRect t="1124" b="736"/>
            <a:stretch>
              <a:fillRect/>
            </a:stretch>
          </p:blipFill>
          <p:spPr bwMode="auto">
            <a:xfrm>
              <a:off x="-976408" y="-4131840"/>
              <a:ext cx="10538986" cy="9610972"/>
            </a:xfrm>
            <a:prstGeom prst="rect">
              <a:avLst/>
            </a:prstGeom>
            <a:noFill/>
          </p:spPr>
        </p:pic>
        <p:sp>
          <p:nvSpPr>
            <p:cNvPr id="7" name="Rechteck 6"/>
            <p:cNvSpPr/>
            <p:nvPr/>
          </p:nvSpPr>
          <p:spPr>
            <a:xfrm>
              <a:off x="-1188640" y="5576540"/>
              <a:ext cx="10945216" cy="4464496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-1188640" y="10110886"/>
              <a:ext cx="10945216" cy="1332000"/>
            </a:xfrm>
            <a:prstGeom prst="rect">
              <a:avLst/>
            </a:prstGeom>
            <a:noFill/>
            <a:ln w="571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4971"/>
          <a:stretch/>
        </p:blipFill>
        <p:spPr>
          <a:xfrm>
            <a:off x="1812730" y="566240"/>
            <a:ext cx="7139741" cy="9691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075"/>
          <a:stretch/>
        </p:blipFill>
        <p:spPr>
          <a:xfrm>
            <a:off x="1852373" y="561975"/>
            <a:ext cx="7056849" cy="580431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815028" y="-304799"/>
            <a:ext cx="7136100" cy="0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687028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0/0b/Maven_logo.svg/512px-Maven_logo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2641132"/>
            <a:ext cx="2187321" cy="499836"/>
          </a:xfrm>
          <a:prstGeom prst="rect">
            <a:avLst/>
          </a:prstGeom>
          <a:noFill/>
        </p:spPr>
      </p:pic>
      <p:pic>
        <p:nvPicPr>
          <p:cNvPr id="1028" name="Picture 4" descr="http://gradle.wpengine.netdna-cdn.com/wp-content/uploads/2015/04/DV-Travis-CI.png"/>
          <p:cNvPicPr>
            <a:picLocks noChangeAspect="1" noChangeArrowheads="1"/>
          </p:cNvPicPr>
          <p:nvPr/>
        </p:nvPicPr>
        <p:blipFill>
          <a:blip r:embed="rId3" cstate="print"/>
          <a:srcRect l="34464" t="3263" r="33296"/>
          <a:stretch>
            <a:fillRect/>
          </a:stretch>
        </p:blipFill>
        <p:spPr bwMode="auto">
          <a:xfrm>
            <a:off x="2739215" y="3140132"/>
            <a:ext cx="1093655" cy="1080956"/>
          </a:xfrm>
          <a:prstGeom prst="rect">
            <a:avLst/>
          </a:prstGeom>
          <a:noFill/>
        </p:spPr>
      </p:pic>
      <p:pic>
        <p:nvPicPr>
          <p:cNvPr id="1030" name="Picture 6" descr="http://cdn.liviutudor.com/wp-content/uploads/2016/02/Jacoc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3789040"/>
            <a:ext cx="1440160" cy="553620"/>
          </a:xfrm>
          <a:prstGeom prst="rect">
            <a:avLst/>
          </a:prstGeom>
          <a:noFill/>
        </p:spPr>
      </p:pic>
      <p:pic>
        <p:nvPicPr>
          <p:cNvPr id="1032" name="Picture 8" descr="https://s3.amazonaws.com/assets.coveralls.io/assets/coveralls_logo-blue_wsha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68344" y="3356992"/>
            <a:ext cx="1800200" cy="345713"/>
          </a:xfrm>
          <a:prstGeom prst="rect">
            <a:avLst/>
          </a:prstGeom>
          <a:noFill/>
        </p:spPr>
      </p:pic>
      <p:pic>
        <p:nvPicPr>
          <p:cNvPr id="1038" name="Picture 14" descr="http://i0.wp.com/www.naturalborncoder.com/wp-content/uploads/2015/05/sonarqube_logo_720.png?resize=720%2C20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68344" y="3933056"/>
            <a:ext cx="1944216" cy="540060"/>
          </a:xfrm>
          <a:prstGeom prst="rect">
            <a:avLst/>
          </a:prstGeom>
          <a:noFill/>
        </p:spPr>
      </p:pic>
      <p:grpSp>
        <p:nvGrpSpPr>
          <p:cNvPr id="73" name="Gruppieren 72"/>
          <p:cNvGrpSpPr/>
          <p:nvPr/>
        </p:nvGrpSpPr>
        <p:grpSpPr>
          <a:xfrm>
            <a:off x="683568" y="5445224"/>
            <a:ext cx="2232248" cy="792088"/>
            <a:chOff x="755576" y="4977172"/>
            <a:chExt cx="2232248" cy="792088"/>
          </a:xfrm>
        </p:grpSpPr>
        <p:pic>
          <p:nvPicPr>
            <p:cNvPr id="1042" name="Picture 18" descr="http://1.bp.blogspot.com/-A3S1bRVLOVk/VQ3IVXbSCPI/AAAAAAAAEIo/hChJfT5VTbw/s1600/apachetomcat7-1.gif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55576" y="4977172"/>
              <a:ext cx="1584176" cy="792088"/>
            </a:xfrm>
            <a:prstGeom prst="rect">
              <a:avLst/>
            </a:prstGeom>
            <a:noFill/>
          </p:spPr>
        </p:pic>
        <p:pic>
          <p:nvPicPr>
            <p:cNvPr id="1044" name="Picture 20" descr="http://core0.staticworld.net/images/article/2014/08/logo-ubuntu-100372440-primary.idge.png"/>
            <p:cNvPicPr>
              <a:picLocks noChangeAspect="1" noChangeArrowheads="1"/>
            </p:cNvPicPr>
            <p:nvPr/>
          </p:nvPicPr>
          <p:blipFill>
            <a:blip r:embed="rId8" cstate="print"/>
            <a:srcRect l="15250" t="5491" r="19523" b="15798"/>
            <a:stretch>
              <a:fillRect/>
            </a:stretch>
          </p:blipFill>
          <p:spPr bwMode="auto">
            <a:xfrm>
              <a:off x="2267744" y="5154424"/>
              <a:ext cx="720080" cy="578832"/>
            </a:xfrm>
            <a:prstGeom prst="rect">
              <a:avLst/>
            </a:prstGeom>
            <a:noFill/>
          </p:spPr>
        </p:pic>
      </p:grpSp>
      <p:pic>
        <p:nvPicPr>
          <p:cNvPr id="1046" name="Picture 22" descr="http://astah.net/features/atlassian/jira-logo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067944" y="5510327"/>
            <a:ext cx="1584176" cy="726985"/>
          </a:xfrm>
          <a:prstGeom prst="rect">
            <a:avLst/>
          </a:prstGeom>
          <a:noFill/>
        </p:spPr>
      </p:pic>
      <p:pic>
        <p:nvPicPr>
          <p:cNvPr id="1050" name="Picture 26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743646" y="1556792"/>
            <a:ext cx="1108274" cy="921253"/>
          </a:xfrm>
          <a:prstGeom prst="rect">
            <a:avLst/>
          </a:prstGeom>
          <a:noFill/>
        </p:spPr>
      </p:pic>
      <p:grpSp>
        <p:nvGrpSpPr>
          <p:cNvPr id="22" name="Gruppieren 21"/>
          <p:cNvGrpSpPr>
            <a:grpSpLocks noChangeAspect="1"/>
          </p:cNvGrpSpPr>
          <p:nvPr/>
        </p:nvGrpSpPr>
        <p:grpSpPr>
          <a:xfrm>
            <a:off x="2339752" y="332656"/>
            <a:ext cx="1944216" cy="454080"/>
            <a:chOff x="-1946659" y="2492896"/>
            <a:chExt cx="6166277" cy="1440160"/>
          </a:xfrm>
        </p:grpSpPr>
        <p:pic>
          <p:nvPicPr>
            <p:cNvPr id="1054" name="Picture 30" descr="https://eclipse.org/artwork/images/v2/logo-800x188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-1908720" y="2492896"/>
              <a:ext cx="6128338" cy="1440160"/>
            </a:xfrm>
            <a:prstGeom prst="rect">
              <a:avLst/>
            </a:prstGeom>
            <a:noFill/>
          </p:spPr>
        </p:pic>
        <p:pic>
          <p:nvPicPr>
            <p:cNvPr id="1056" name="Picture 32" descr="https://wiki.eclipse.org/images/thumb/2/2d/EGit-logo-proposal-2.png/128px-EGit-logo-proposal-2.pn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-1946659" y="2492896"/>
              <a:ext cx="1521532" cy="1440000"/>
            </a:xfrm>
            <a:prstGeom prst="rect">
              <a:avLst/>
            </a:prstGeom>
            <a:noFill/>
          </p:spPr>
        </p:pic>
      </p:grpSp>
      <p:pic>
        <p:nvPicPr>
          <p:cNvPr id="1059" name="Picture 35" descr="https://p3.zdassets.com/hc/settings_assets/960438/200158055/j2MxqjmX2ar8LeC06jBR8g-S_B_Big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96336" y="1556792"/>
            <a:ext cx="936104" cy="936104"/>
          </a:xfrm>
          <a:prstGeom prst="rect">
            <a:avLst/>
          </a:prstGeom>
          <a:noFill/>
        </p:spPr>
      </p:pic>
      <p:pic>
        <p:nvPicPr>
          <p:cNvPr id="1063" name="Picture 39" descr="http://interiordesign.fsu.edu/wp-content/uploads/2013/12/programmer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99392"/>
            <a:ext cx="1383905" cy="1383905"/>
          </a:xfrm>
          <a:prstGeom prst="rect">
            <a:avLst/>
          </a:prstGeom>
          <a:noFill/>
        </p:spPr>
      </p:pic>
      <p:cxnSp>
        <p:nvCxnSpPr>
          <p:cNvPr id="28" name="Gerade Verbindung mit Pfeil 27"/>
          <p:cNvCxnSpPr/>
          <p:nvPr/>
        </p:nvCxnSpPr>
        <p:spPr>
          <a:xfrm>
            <a:off x="1403648" y="548680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>
            <a:off x="3275856" y="90872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>
            <a:off x="3275856" y="256490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V="1">
            <a:off x="3635896" y="2852936"/>
            <a:ext cx="648072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3923928" y="1988840"/>
            <a:ext cx="31683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1030" idx="3"/>
          </p:cNvCxnSpPr>
          <p:nvPr/>
        </p:nvCxnSpPr>
        <p:spPr>
          <a:xfrm>
            <a:off x="6444208" y="4065850"/>
            <a:ext cx="1152128" cy="155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1030" idx="3"/>
          </p:cNvCxnSpPr>
          <p:nvPr/>
        </p:nvCxnSpPr>
        <p:spPr>
          <a:xfrm flipV="1">
            <a:off x="6444208" y="3501008"/>
            <a:ext cx="1152128" cy="564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 flipV="1">
            <a:off x="5724128" y="4293096"/>
            <a:ext cx="1872208" cy="432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65" name="Picture 41" descr="https://marketplace-cdn.atlassian.com/files/com.marvelution.bamboo.plugins.sonar.tasks/icons/default/76aa1675-323b-4728-b1e6-72016c78e603_high.png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6056" y="4365104"/>
            <a:ext cx="576064" cy="576064"/>
          </a:xfrm>
          <a:prstGeom prst="rect">
            <a:avLst/>
          </a:prstGeom>
          <a:noFill/>
        </p:spPr>
      </p:pic>
      <p:cxnSp>
        <p:nvCxnSpPr>
          <p:cNvPr id="46" name="Form 45"/>
          <p:cNvCxnSpPr>
            <a:endCxn id="1030" idx="1"/>
          </p:cNvCxnSpPr>
          <p:nvPr/>
        </p:nvCxnSpPr>
        <p:spPr>
          <a:xfrm rot="16200000" flipH="1">
            <a:off x="4361587" y="3423389"/>
            <a:ext cx="924882" cy="36004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Form 46"/>
          <p:cNvCxnSpPr>
            <a:endCxn id="1065" idx="1"/>
          </p:cNvCxnSpPr>
          <p:nvPr/>
        </p:nvCxnSpPr>
        <p:spPr>
          <a:xfrm rot="16200000" flipH="1">
            <a:off x="4103948" y="3681028"/>
            <a:ext cx="1512168" cy="43204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>
            <a:stCxn id="1028" idx="2"/>
          </p:cNvCxnSpPr>
          <p:nvPr/>
        </p:nvCxnSpPr>
        <p:spPr>
          <a:xfrm flipH="1">
            <a:off x="1907704" y="4221088"/>
            <a:ext cx="1378339" cy="1152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1028" idx="2"/>
          </p:cNvCxnSpPr>
          <p:nvPr/>
        </p:nvCxnSpPr>
        <p:spPr>
          <a:xfrm>
            <a:off x="3286043" y="4221088"/>
            <a:ext cx="1285957" cy="108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6" name="Textfeld 85"/>
          <p:cNvSpPr txBox="1"/>
          <p:nvPr/>
        </p:nvSpPr>
        <p:spPr>
          <a:xfrm>
            <a:off x="5004048" y="321297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</a:t>
            </a:r>
            <a:endParaRPr lang="de-D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9" name="Form 88"/>
          <p:cNvCxnSpPr>
            <a:endCxn id="86" idx="1"/>
          </p:cNvCxnSpPr>
          <p:nvPr/>
        </p:nvCxnSpPr>
        <p:spPr>
          <a:xfrm>
            <a:off x="4644008" y="3140968"/>
            <a:ext cx="360040" cy="302841"/>
          </a:xfrm>
          <a:prstGeom prst="bentConnector3">
            <a:avLst>
              <a:gd name="adj1" fmla="val -26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feld 94"/>
          <p:cNvSpPr txBox="1"/>
          <p:nvPr/>
        </p:nvSpPr>
        <p:spPr>
          <a:xfrm>
            <a:off x="5004048" y="170080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 smtClean="0">
                <a:solidFill>
                  <a:schemeClr val="tx2"/>
                </a:solidFill>
              </a:rPr>
              <a:t>Metrics</a:t>
            </a:r>
            <a:endParaRPr lang="de-DE" sz="1400" b="1" dirty="0">
              <a:solidFill>
                <a:schemeClr val="tx2"/>
              </a:solidFill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6228184" y="4561383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solidFill>
                  <a:schemeClr val="tx2"/>
                </a:solidFill>
              </a:rPr>
              <a:t>Code Quality</a:t>
            </a:r>
            <a:endParaRPr lang="de-DE" sz="1400" b="1" dirty="0">
              <a:solidFill>
                <a:schemeClr val="tx2"/>
              </a:solidFill>
            </a:endParaRPr>
          </a:p>
        </p:txBody>
      </p:sp>
      <p:sp>
        <p:nvSpPr>
          <p:cNvPr id="100" name="Textfeld 99"/>
          <p:cNvSpPr txBox="1"/>
          <p:nvPr/>
        </p:nvSpPr>
        <p:spPr>
          <a:xfrm>
            <a:off x="1403648" y="4437112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 smtClean="0">
                <a:solidFill>
                  <a:schemeClr val="accent3"/>
                </a:solidFill>
              </a:rPr>
              <a:t>Build</a:t>
            </a:r>
            <a:r>
              <a:rPr lang="de-DE" sz="1400" b="1" dirty="0" smtClean="0">
                <a:solidFill>
                  <a:schemeClr val="accent3"/>
                </a:solidFill>
              </a:rPr>
              <a:t> </a:t>
            </a:r>
            <a:r>
              <a:rPr lang="de-DE" sz="1400" b="1" dirty="0" err="1" smtClean="0">
                <a:solidFill>
                  <a:schemeClr val="accent3"/>
                </a:solidFill>
              </a:rPr>
              <a:t>Success</a:t>
            </a:r>
            <a:r>
              <a:rPr lang="de-DE" sz="1400" b="1" dirty="0" smtClean="0">
                <a:solidFill>
                  <a:schemeClr val="accent3"/>
                </a:solidFill>
              </a:rPr>
              <a:t>:</a:t>
            </a:r>
            <a:br>
              <a:rPr lang="de-DE" sz="1400" b="1" dirty="0" smtClean="0">
                <a:solidFill>
                  <a:schemeClr val="accent3"/>
                </a:solidFill>
              </a:rPr>
            </a:br>
            <a:r>
              <a:rPr lang="de-DE" sz="1400" b="1" dirty="0" err="1" smtClean="0">
                <a:solidFill>
                  <a:schemeClr val="accent3"/>
                </a:solidFill>
              </a:rPr>
              <a:t>Deployment</a:t>
            </a:r>
            <a:endParaRPr lang="de-DE" sz="1400" b="1" dirty="0">
              <a:solidFill>
                <a:schemeClr val="accent3"/>
              </a:solidFill>
            </a:endParaRPr>
          </a:p>
        </p:txBody>
      </p:sp>
      <p:sp>
        <p:nvSpPr>
          <p:cNvPr id="101" name="Textfeld 100"/>
          <p:cNvSpPr txBox="1"/>
          <p:nvPr/>
        </p:nvSpPr>
        <p:spPr>
          <a:xfrm>
            <a:off x="2915816" y="47779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 smtClean="0">
                <a:solidFill>
                  <a:schemeClr val="accent2"/>
                </a:solidFill>
              </a:rPr>
              <a:t>Build</a:t>
            </a:r>
            <a:r>
              <a:rPr lang="de-DE" sz="1400" b="1" dirty="0" smtClean="0">
                <a:solidFill>
                  <a:schemeClr val="accent2"/>
                </a:solidFill>
              </a:rPr>
              <a:t> </a:t>
            </a:r>
            <a:r>
              <a:rPr lang="de-DE" sz="1400" b="1" dirty="0" err="1" smtClean="0">
                <a:solidFill>
                  <a:schemeClr val="accent2"/>
                </a:solidFill>
              </a:rPr>
              <a:t>Failure</a:t>
            </a:r>
            <a:r>
              <a:rPr lang="de-DE" sz="1400" b="1" dirty="0" smtClean="0">
                <a:solidFill>
                  <a:schemeClr val="accent2"/>
                </a:solidFill>
              </a:rPr>
              <a:t>:</a:t>
            </a:r>
            <a:br>
              <a:rPr lang="de-DE" sz="1400" b="1" dirty="0" smtClean="0">
                <a:solidFill>
                  <a:schemeClr val="accent2"/>
                </a:solidFill>
              </a:rPr>
            </a:br>
            <a:r>
              <a:rPr lang="de-DE" sz="1400" b="1" dirty="0" smtClean="0">
                <a:solidFill>
                  <a:schemeClr val="accent2"/>
                </a:solidFill>
              </a:rPr>
              <a:t>Ticket </a:t>
            </a:r>
            <a:r>
              <a:rPr lang="de-DE" sz="1400" b="1" dirty="0" err="1" smtClean="0">
                <a:solidFill>
                  <a:schemeClr val="accent2"/>
                </a:solidFill>
              </a:rPr>
              <a:t>Creation</a:t>
            </a:r>
            <a:endParaRPr lang="de-DE" sz="1400" b="1" dirty="0">
              <a:solidFill>
                <a:schemeClr val="accent2"/>
              </a:solidFill>
            </a:endParaRPr>
          </a:p>
        </p:txBody>
      </p:sp>
      <p:sp>
        <p:nvSpPr>
          <p:cNvPr id="102" name="Textfeld 101"/>
          <p:cNvSpPr txBox="1"/>
          <p:nvPr/>
        </p:nvSpPr>
        <p:spPr>
          <a:xfrm>
            <a:off x="3275856" y="980728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Push</a:t>
            </a:r>
            <a:endParaRPr lang="de-DE" sz="1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Bildschirmpräsentation (4:3)</PresentationFormat>
  <Paragraphs>39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Larissa-Design</vt:lpstr>
      <vt:lpstr>Folie 1</vt:lpstr>
      <vt:lpstr>Folie 2</vt:lpstr>
      <vt:lpstr>Folie 3</vt:lpstr>
      <vt:lpstr>Folie 4</vt:lpstr>
      <vt:lpstr>Folie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Sebastian</dc:creator>
  <cp:lastModifiedBy>Sebastian</cp:lastModifiedBy>
  <cp:revision>17</cp:revision>
  <dcterms:created xsi:type="dcterms:W3CDTF">2015-10-02T16:21:02Z</dcterms:created>
  <dcterms:modified xsi:type="dcterms:W3CDTF">2016-06-11T16:01:18Z</dcterms:modified>
</cp:coreProperties>
</file>