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3" r:id="rId27"/>
    <p:sldId id="282" r:id="rId28"/>
    <p:sldId id="284" r:id="rId29"/>
    <p:sldId id="259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BEA0B5A-A90D-4DAA-BA5C-9677C4715319}" type="presOf" srcId="{9BC09347-B33D-4979-9BDB-E36C7B30CBBA}" destId="{E63503F8-AAFE-4BAA-8D4E-448F984C98D8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2815016F-AA00-4522-9087-9EBE388F41D5}" type="presOf" srcId="{552DEA89-C539-4395-A106-B0D2CFAEC0C4}" destId="{60494F3F-B686-4940-983F-1C72649574BB}" srcOrd="0" destOrd="0" presId="urn:microsoft.com/office/officeart/2005/8/layout/vList5"/>
    <dgm:cxn modelId="{9DACFB29-D503-47DE-A112-9608887D92A1}" type="presOf" srcId="{9B094859-64CF-43E2-84E3-5C2C137C1AE4}" destId="{111A599B-EA97-4DC2-BF4C-8A6DA8FE7850}" srcOrd="0" destOrd="0" presId="urn:microsoft.com/office/officeart/2005/8/layout/vList5"/>
    <dgm:cxn modelId="{14099E3B-A0C4-4EE6-AED6-D3E228B8A8F7}" type="presOf" srcId="{A2B8A66F-00A2-489B-A4AD-A84E9CA6D163}" destId="{082BB027-6359-45A9-905C-ACA83F9E48B2}" srcOrd="0" destOrd="0" presId="urn:microsoft.com/office/officeart/2005/8/layout/vList5"/>
    <dgm:cxn modelId="{0D960763-A5E3-405B-899A-B575859CD7B8}" type="presOf" srcId="{19363DDF-615E-40BE-9E5E-4D3D9BB3CAA6}" destId="{87CD7CF8-79B5-416A-967B-F89FBA3DBED1}" srcOrd="0" destOrd="0" presId="urn:microsoft.com/office/officeart/2005/8/layout/vList5"/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3C1F2102-CD8A-4343-A860-5BE7B6C14B41}" type="presParOf" srcId="{111A599B-EA97-4DC2-BF4C-8A6DA8FE7850}" destId="{FB5F408D-1C69-4101-BD49-63EC282DF85D}" srcOrd="0" destOrd="0" presId="urn:microsoft.com/office/officeart/2005/8/layout/vList5"/>
    <dgm:cxn modelId="{0146E2F0-2E73-4B1D-87B6-71BD2EB64C2D}" type="presParOf" srcId="{FB5F408D-1C69-4101-BD49-63EC282DF85D}" destId="{082BB027-6359-45A9-905C-ACA83F9E48B2}" srcOrd="0" destOrd="0" presId="urn:microsoft.com/office/officeart/2005/8/layout/vList5"/>
    <dgm:cxn modelId="{6035159D-5BC2-47DE-8375-B10C07B88641}" type="presParOf" srcId="{111A599B-EA97-4DC2-BF4C-8A6DA8FE7850}" destId="{1C4285F0-7F7E-4417-BC38-6822BA52F0FF}" srcOrd="1" destOrd="0" presId="urn:microsoft.com/office/officeart/2005/8/layout/vList5"/>
    <dgm:cxn modelId="{B4941636-963A-4795-89C6-EB0A595E8581}" type="presParOf" srcId="{111A599B-EA97-4DC2-BF4C-8A6DA8FE7850}" destId="{BCE906E6-65BA-4A5C-9D91-FF2CEB30789A}" srcOrd="2" destOrd="0" presId="urn:microsoft.com/office/officeart/2005/8/layout/vList5"/>
    <dgm:cxn modelId="{E22251B2-0BBF-43A6-B64A-94EA92744424}" type="presParOf" srcId="{BCE906E6-65BA-4A5C-9D91-FF2CEB30789A}" destId="{87CD7CF8-79B5-416A-967B-F89FBA3DBED1}" srcOrd="0" destOrd="0" presId="urn:microsoft.com/office/officeart/2005/8/layout/vList5"/>
    <dgm:cxn modelId="{8D07C741-05D5-42CC-B60C-BBEFF9F460F1}" type="presParOf" srcId="{111A599B-EA97-4DC2-BF4C-8A6DA8FE7850}" destId="{8DD53816-F4CF-411E-AE79-8E3BA97722E8}" srcOrd="3" destOrd="0" presId="urn:microsoft.com/office/officeart/2005/8/layout/vList5"/>
    <dgm:cxn modelId="{EE3B5AFE-F081-41B2-B0AE-8C94DB1D177B}" type="presParOf" srcId="{111A599B-EA97-4DC2-BF4C-8A6DA8FE7850}" destId="{9D423088-4711-47F9-A525-9B29EB53B6BF}" srcOrd="4" destOrd="0" presId="urn:microsoft.com/office/officeart/2005/8/layout/vList5"/>
    <dgm:cxn modelId="{01A998CF-1B67-41A2-AA1B-BE4EE1553ED0}" type="presParOf" srcId="{9D423088-4711-47F9-A525-9B29EB53B6BF}" destId="{E63503F8-AAFE-4BAA-8D4E-448F984C98D8}" srcOrd="0" destOrd="0" presId="urn:microsoft.com/office/officeart/2005/8/layout/vList5"/>
    <dgm:cxn modelId="{6D2EADCB-C57A-42A5-9C9B-C81921F18B5B}" type="presParOf" srcId="{111A599B-EA97-4DC2-BF4C-8A6DA8FE7850}" destId="{B9CC5139-2C89-4808-ACFA-47FBC1A9C4BF}" srcOrd="5" destOrd="0" presId="urn:microsoft.com/office/officeart/2005/8/layout/vList5"/>
    <dgm:cxn modelId="{2690ABB1-E7DD-46A4-AC05-66BF5A752729}" type="presParOf" srcId="{111A599B-EA97-4DC2-BF4C-8A6DA8FE7850}" destId="{E5652D52-B77D-4CD2-AFEB-32D876A3F413}" srcOrd="6" destOrd="0" presId="urn:microsoft.com/office/officeart/2005/8/layout/vList5"/>
    <dgm:cxn modelId="{F016C6CC-8B52-46B2-81FA-22E49C8D65A2}" type="presParOf" srcId="{E5652D52-B77D-4CD2-AFEB-32D876A3F413}" destId="{60494F3F-B686-4940-983F-1C72649574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AA94DCE6-9613-4387-A2D5-632A9737BADF}">
      <dgm:prSet phldrT="[Text]" custT="1"/>
      <dgm:spPr/>
      <dgm:t>
        <a:bodyPr/>
        <a:lstStyle/>
        <a:p>
          <a:endParaRPr lang="en-US" sz="1200" noProof="0" dirty="0"/>
        </a:p>
      </dgm:t>
    </dgm:pt>
    <dgm:pt modelId="{16998827-5D9C-407F-AD34-E83863D575A6}" type="par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AEE6D3F-9838-4279-9EE3-704CEEEF7BDA}" type="sib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3E96148D-D17F-4733-B179-D5496FEB499F}">
      <dgm:prSet phldrT="[Text]" custT="1"/>
      <dgm:spPr/>
      <dgm:t>
        <a:bodyPr/>
        <a:lstStyle/>
        <a:p>
          <a:endParaRPr lang="en-US" sz="1200" noProof="0" dirty="0"/>
        </a:p>
      </dgm:t>
    </dgm:pt>
    <dgm:pt modelId="{C9943526-A6EC-4E5C-A1CC-CC84EBBB7DA9}" type="parTrans" cxnId="{D3E52FCE-6791-42F8-8BA3-A14ED795C0FF}">
      <dgm:prSet/>
      <dgm:spPr/>
      <dgm:t>
        <a:bodyPr/>
        <a:lstStyle/>
        <a:p>
          <a:endParaRPr lang="en-US" noProof="0"/>
        </a:p>
      </dgm:t>
    </dgm:pt>
    <dgm:pt modelId="{3601115B-4296-4145-87CC-E83BC373ECBB}" type="sibTrans" cxnId="{D3E52FCE-6791-42F8-8BA3-A14ED795C0FF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B6DB679C-C865-4F82-8C1F-D10AFF82174F}">
      <dgm:prSet phldrT="[Text]" custT="1"/>
      <dgm:spPr/>
      <dgm:t>
        <a:bodyPr/>
        <a:lstStyle/>
        <a:p>
          <a:endParaRPr lang="en-US" sz="1200" noProof="0" dirty="0"/>
        </a:p>
      </dgm:t>
    </dgm:pt>
    <dgm:pt modelId="{6A858F0D-FB09-4262-B0BC-A93F9ED5665B}" type="par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0B38557-20D0-4551-87B9-BE63C766CC2B}" type="sib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0FFFF5FF-ECD8-4251-967E-29766560BAB1}">
      <dgm:prSet phldrT="[Text]" custT="1"/>
      <dgm:spPr/>
      <dgm:t>
        <a:bodyPr/>
        <a:lstStyle/>
        <a:p>
          <a:endParaRPr lang="en-US" sz="1200" noProof="0" dirty="0"/>
        </a:p>
      </dgm:t>
    </dgm:pt>
    <dgm:pt modelId="{9F8A1712-A2E8-4AF2-A489-94AF313D43D8}" type="parTrans" cxnId="{D8507855-EDC0-4B24-8975-AA8ED513D6EA}">
      <dgm:prSet/>
      <dgm:spPr/>
      <dgm:t>
        <a:bodyPr/>
        <a:lstStyle/>
        <a:p>
          <a:endParaRPr lang="de-DE"/>
        </a:p>
      </dgm:t>
    </dgm:pt>
    <dgm:pt modelId="{26B373E8-6879-45CB-BE35-1AF6147F2A70}" type="sibTrans" cxnId="{D8507855-EDC0-4B24-8975-AA8ED513D6EA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2E3-6A35-43D7-9F44-D9F9BA74867A}" type="pres">
      <dgm:prSet presAssocID="{A2B8A66F-00A2-489B-A4AD-A84E9CA6D163}" presName="descendantText" presStyleLbl="alignAccFollowNode1" presStyleIdx="0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A3EF0F-E32F-4919-8FAD-A97203F6D04C}" type="pres">
      <dgm:prSet presAssocID="{19363DDF-615E-40BE-9E5E-4D3D9BB3CAA6}" presName="descendantText" presStyleLbl="alignAccFollowNode1" presStyleIdx="1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B0244-D2DB-48D7-866A-10FF9AEA5537}" type="pres">
      <dgm:prSet presAssocID="{9BC09347-B33D-4979-9BDB-E36C7B30CBBA}" presName="descendantText" presStyleLbl="alignAccFollowNode1" presStyleIdx="2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45088C-AE90-4831-A6ED-F041C588B53D}" type="pres">
      <dgm:prSet presAssocID="{552DEA89-C539-4395-A106-B0D2CFAEC0C4}" presName="descendantText" presStyleLbl="alignAccFollowNode1" presStyleIdx="3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1238CC98-DD3B-4BC5-8E64-E07E41C97C9D}" type="presOf" srcId="{9B094859-64CF-43E2-84E3-5C2C137C1AE4}" destId="{111A599B-EA97-4DC2-BF4C-8A6DA8FE7850}" srcOrd="0" destOrd="0" presId="urn:microsoft.com/office/officeart/2005/8/layout/vList5"/>
    <dgm:cxn modelId="{2FB3C88A-9F6A-4884-BD03-9BB760CC7590}" type="presOf" srcId="{3E96148D-D17F-4733-B179-D5496FEB499F}" destId="{CFA3EF0F-E32F-4919-8FAD-A97203F6D04C}" srcOrd="0" destOrd="0" presId="urn:microsoft.com/office/officeart/2005/8/layout/vList5"/>
    <dgm:cxn modelId="{D44312E4-74CF-4B2F-910B-7E06C9D55ABE}" srcId="{9BC09347-B33D-4979-9BDB-E36C7B30CBBA}" destId="{B6DB679C-C865-4F82-8C1F-D10AFF82174F}" srcOrd="0" destOrd="0" parTransId="{6A858F0D-FB09-4262-B0BC-A93F9ED5665B}" sibTransId="{50B38557-20D0-4551-87B9-BE63C766CC2B}"/>
    <dgm:cxn modelId="{07548154-88E8-498A-AA67-0666225A42F3}" type="presOf" srcId="{B6DB679C-C865-4F82-8C1F-D10AFF82174F}" destId="{E27B0244-D2DB-48D7-866A-10FF9AEA5537}" srcOrd="0" destOrd="0" presId="urn:microsoft.com/office/officeart/2005/8/layout/vList5"/>
    <dgm:cxn modelId="{5DBE8F18-B1E3-4C1C-B9C5-D6072DA8DAC6}" srcId="{A2B8A66F-00A2-489B-A4AD-A84E9CA6D163}" destId="{AA94DCE6-9613-4387-A2D5-632A9737BADF}" srcOrd="0" destOrd="0" parTransId="{16998827-5D9C-407F-AD34-E83863D575A6}" sibTransId="{1AEE6D3F-9838-4279-9EE3-704CEEEF7BDA}"/>
    <dgm:cxn modelId="{CFD02CDB-2973-4533-A1B6-42DD5AE69130}" type="presOf" srcId="{9BC09347-B33D-4979-9BDB-E36C7B30CBBA}" destId="{E63503F8-AAFE-4BAA-8D4E-448F984C98D8}" srcOrd="0" destOrd="0" presId="urn:microsoft.com/office/officeart/2005/8/layout/vList5"/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58F648DC-CBC0-4F7D-9463-921B95CC3EBD}" type="presOf" srcId="{AA94DCE6-9613-4387-A2D5-632A9737BADF}" destId="{748CF2E3-6A35-43D7-9F44-D9F9BA74867A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D3E52FCE-6791-42F8-8BA3-A14ED795C0FF}" srcId="{19363DDF-615E-40BE-9E5E-4D3D9BB3CAA6}" destId="{3E96148D-D17F-4733-B179-D5496FEB499F}" srcOrd="0" destOrd="0" parTransId="{C9943526-A6EC-4E5C-A1CC-CC84EBBB7DA9}" sibTransId="{3601115B-4296-4145-87CC-E83BC373ECBB}"/>
    <dgm:cxn modelId="{9DFE0D66-237A-43A5-96DF-5C339908DAEB}" type="presOf" srcId="{552DEA89-C539-4395-A106-B0D2CFAEC0C4}" destId="{60494F3F-B686-4940-983F-1C72649574BB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AF8074F0-6C38-48A7-805C-55687DF824B0}" type="presOf" srcId="{19363DDF-615E-40BE-9E5E-4D3D9BB3CAA6}" destId="{87CD7CF8-79B5-416A-967B-F89FBA3DBED1}" srcOrd="0" destOrd="0" presId="urn:microsoft.com/office/officeart/2005/8/layout/vList5"/>
    <dgm:cxn modelId="{3FBAE32D-5A06-464F-ABD0-A3B333C789B5}" type="presOf" srcId="{A2B8A66F-00A2-489B-A4AD-A84E9CA6D163}" destId="{082BB027-6359-45A9-905C-ACA83F9E48B2}" srcOrd="0" destOrd="0" presId="urn:microsoft.com/office/officeart/2005/8/layout/vList5"/>
    <dgm:cxn modelId="{D8507855-EDC0-4B24-8975-AA8ED513D6EA}" srcId="{552DEA89-C539-4395-A106-B0D2CFAEC0C4}" destId="{0FFFF5FF-ECD8-4251-967E-29766560BAB1}" srcOrd="0" destOrd="0" parTransId="{9F8A1712-A2E8-4AF2-A489-94AF313D43D8}" sibTransId="{26B373E8-6879-45CB-BE35-1AF6147F2A70}"/>
    <dgm:cxn modelId="{5CE65E79-61FC-4AF2-8D8E-41174F0D462E}" type="presOf" srcId="{0FFFF5FF-ECD8-4251-967E-29766560BAB1}" destId="{E245088C-AE90-4831-A6ED-F041C588B53D}" srcOrd="0" destOrd="0" presId="urn:microsoft.com/office/officeart/2005/8/layout/vList5"/>
    <dgm:cxn modelId="{FEB22461-8010-4025-BB89-E548578DD158}" type="presParOf" srcId="{111A599B-EA97-4DC2-BF4C-8A6DA8FE7850}" destId="{FB5F408D-1C69-4101-BD49-63EC282DF85D}" srcOrd="0" destOrd="0" presId="urn:microsoft.com/office/officeart/2005/8/layout/vList5"/>
    <dgm:cxn modelId="{275A771A-21D5-4DC7-9CAB-0A95300CE05A}" type="presParOf" srcId="{FB5F408D-1C69-4101-BD49-63EC282DF85D}" destId="{082BB027-6359-45A9-905C-ACA83F9E48B2}" srcOrd="0" destOrd="0" presId="urn:microsoft.com/office/officeart/2005/8/layout/vList5"/>
    <dgm:cxn modelId="{0416CEA8-FF54-4859-AB33-869C41B0E859}" type="presParOf" srcId="{FB5F408D-1C69-4101-BD49-63EC282DF85D}" destId="{748CF2E3-6A35-43D7-9F44-D9F9BA74867A}" srcOrd="1" destOrd="0" presId="urn:microsoft.com/office/officeart/2005/8/layout/vList5"/>
    <dgm:cxn modelId="{291AF7C6-6204-4652-BDEC-F36119962BB2}" type="presParOf" srcId="{111A599B-EA97-4DC2-BF4C-8A6DA8FE7850}" destId="{1C4285F0-7F7E-4417-BC38-6822BA52F0FF}" srcOrd="1" destOrd="0" presId="urn:microsoft.com/office/officeart/2005/8/layout/vList5"/>
    <dgm:cxn modelId="{4E210640-1F38-4A0A-B52F-85317EC1C594}" type="presParOf" srcId="{111A599B-EA97-4DC2-BF4C-8A6DA8FE7850}" destId="{BCE906E6-65BA-4A5C-9D91-FF2CEB30789A}" srcOrd="2" destOrd="0" presId="urn:microsoft.com/office/officeart/2005/8/layout/vList5"/>
    <dgm:cxn modelId="{1C355421-7E46-47CB-9B73-FD604D2DBFA5}" type="presParOf" srcId="{BCE906E6-65BA-4A5C-9D91-FF2CEB30789A}" destId="{87CD7CF8-79B5-416A-967B-F89FBA3DBED1}" srcOrd="0" destOrd="0" presId="urn:microsoft.com/office/officeart/2005/8/layout/vList5"/>
    <dgm:cxn modelId="{04B2D85A-36D2-44D4-86D6-3AC6524BD7EE}" type="presParOf" srcId="{BCE906E6-65BA-4A5C-9D91-FF2CEB30789A}" destId="{CFA3EF0F-E32F-4919-8FAD-A97203F6D04C}" srcOrd="1" destOrd="0" presId="urn:microsoft.com/office/officeart/2005/8/layout/vList5"/>
    <dgm:cxn modelId="{266CBC81-3994-4BC2-B699-937923ABB6DE}" type="presParOf" srcId="{111A599B-EA97-4DC2-BF4C-8A6DA8FE7850}" destId="{8DD53816-F4CF-411E-AE79-8E3BA97722E8}" srcOrd="3" destOrd="0" presId="urn:microsoft.com/office/officeart/2005/8/layout/vList5"/>
    <dgm:cxn modelId="{B2693496-3E19-4868-8938-C8CBF485F960}" type="presParOf" srcId="{111A599B-EA97-4DC2-BF4C-8A6DA8FE7850}" destId="{9D423088-4711-47F9-A525-9B29EB53B6BF}" srcOrd="4" destOrd="0" presId="urn:microsoft.com/office/officeart/2005/8/layout/vList5"/>
    <dgm:cxn modelId="{F37F8C98-32C4-4E91-919F-389E39215091}" type="presParOf" srcId="{9D423088-4711-47F9-A525-9B29EB53B6BF}" destId="{E63503F8-AAFE-4BAA-8D4E-448F984C98D8}" srcOrd="0" destOrd="0" presId="urn:microsoft.com/office/officeart/2005/8/layout/vList5"/>
    <dgm:cxn modelId="{BE07FC80-8BCC-468C-AAF3-56640F49E3DD}" type="presParOf" srcId="{9D423088-4711-47F9-A525-9B29EB53B6BF}" destId="{E27B0244-D2DB-48D7-866A-10FF9AEA5537}" srcOrd="1" destOrd="0" presId="urn:microsoft.com/office/officeart/2005/8/layout/vList5"/>
    <dgm:cxn modelId="{8A0D3805-7ABD-44DB-8429-CD2BBFF54809}" type="presParOf" srcId="{111A599B-EA97-4DC2-BF4C-8A6DA8FE7850}" destId="{B9CC5139-2C89-4808-ACFA-47FBC1A9C4BF}" srcOrd="5" destOrd="0" presId="urn:microsoft.com/office/officeart/2005/8/layout/vList5"/>
    <dgm:cxn modelId="{31C2CAD3-EDF4-4978-8F6F-5A3F765AECF6}" type="presParOf" srcId="{111A599B-EA97-4DC2-BF4C-8A6DA8FE7850}" destId="{E5652D52-B77D-4CD2-AFEB-32D876A3F413}" srcOrd="6" destOrd="0" presId="urn:microsoft.com/office/officeart/2005/8/layout/vList5"/>
    <dgm:cxn modelId="{972663EC-9EED-49DB-BD50-D9169C3B5870}" type="presParOf" srcId="{E5652D52-B77D-4CD2-AFEB-32D876A3F413}" destId="{60494F3F-B686-4940-983F-1C72649574BB}" srcOrd="0" destOrd="0" presId="urn:microsoft.com/office/officeart/2005/8/layout/vList5"/>
    <dgm:cxn modelId="{232BBED6-3DA6-45DA-AE5A-A4B5DC3CA91A}" type="presParOf" srcId="{E5652D52-B77D-4CD2-AFEB-32D876A3F413}" destId="{E245088C-AE90-4831-A6ED-F041C588B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3897" y="2301"/>
        <a:ext cx="8221804" cy="1440967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11922" y="1601238"/>
        <a:ext cx="974555" cy="1440967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11922" y="3200175"/>
        <a:ext cx="974555" cy="974497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068340" y="1601238"/>
        <a:ext cx="1990041" cy="1440967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68340" y="3200175"/>
        <a:ext cx="974555" cy="974497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083827" y="3200175"/>
        <a:ext cx="974555" cy="965347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40244" y="1601238"/>
        <a:ext cx="1990041" cy="1440967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40244" y="3200175"/>
        <a:ext cx="974555" cy="974497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55731" y="3200175"/>
        <a:ext cx="974555" cy="1001371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12149" y="1601238"/>
        <a:ext cx="3005527" cy="1440967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12149" y="3200175"/>
        <a:ext cx="974555" cy="974497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27635" y="3200175"/>
        <a:ext cx="974555" cy="974497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43121" y="3200175"/>
        <a:ext cx="974555" cy="974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027-6359-45A9-905C-ACA83F9E48B2}">
      <dsp:nvSpPr>
        <dsp:cNvPr id="0" name=""/>
        <dsp:cNvSpPr/>
      </dsp:nvSpPr>
      <dsp:spPr>
        <a:xfrm>
          <a:off x="209882" y="1333"/>
          <a:ext cx="3288138" cy="6413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Service Access and Configuration Patterns</a:t>
          </a:r>
          <a:endParaRPr lang="en-US" sz="1600" kern="1200" noProof="0" dirty="0"/>
        </a:p>
      </dsp:txBody>
      <dsp:txXfrm>
        <a:off x="209882" y="1333"/>
        <a:ext cx="3288138" cy="641356"/>
      </dsp:txXfrm>
    </dsp:sp>
    <dsp:sp modelId="{87CD7CF8-79B5-416A-967B-F89FBA3DBED1}">
      <dsp:nvSpPr>
        <dsp:cNvPr id="0" name=""/>
        <dsp:cNvSpPr/>
      </dsp:nvSpPr>
      <dsp:spPr>
        <a:xfrm>
          <a:off x="209882" y="674757"/>
          <a:ext cx="3288138" cy="6413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Event Handling Patterns</a:t>
          </a:r>
          <a:endParaRPr lang="en-US" sz="1500" kern="1200" noProof="0" dirty="0"/>
        </a:p>
      </dsp:txBody>
      <dsp:txXfrm>
        <a:off x="209882" y="674757"/>
        <a:ext cx="3288138" cy="641356"/>
      </dsp:txXfrm>
    </dsp:sp>
    <dsp:sp modelId="{E63503F8-AAFE-4BAA-8D4E-448F984C98D8}">
      <dsp:nvSpPr>
        <dsp:cNvPr id="0" name=""/>
        <dsp:cNvSpPr/>
      </dsp:nvSpPr>
      <dsp:spPr>
        <a:xfrm>
          <a:off x="209882" y="1348181"/>
          <a:ext cx="3288138" cy="6413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Synchronization Patterns</a:t>
          </a:r>
          <a:endParaRPr lang="en-US" sz="1500" kern="1200" noProof="0" dirty="0"/>
        </a:p>
      </dsp:txBody>
      <dsp:txXfrm>
        <a:off x="209882" y="1348181"/>
        <a:ext cx="3288138" cy="641356"/>
      </dsp:txXfrm>
    </dsp:sp>
    <dsp:sp modelId="{60494F3F-B686-4940-983F-1C72649574BB}">
      <dsp:nvSpPr>
        <dsp:cNvPr id="0" name=""/>
        <dsp:cNvSpPr/>
      </dsp:nvSpPr>
      <dsp:spPr>
        <a:xfrm>
          <a:off x="209882" y="2021606"/>
          <a:ext cx="3288138" cy="6413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Concurrency Patterns</a:t>
          </a:r>
          <a:endParaRPr lang="en-US" sz="1500" kern="1200" noProof="0" dirty="0"/>
        </a:p>
      </dsp:txBody>
      <dsp:txXfrm>
        <a:off x="209882" y="2021606"/>
        <a:ext cx="3288138" cy="64135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8CF2E3-6A35-43D7-9F44-D9F9BA74867A}">
      <dsp:nvSpPr>
        <dsp:cNvPr id="0" name=""/>
        <dsp:cNvSpPr/>
      </dsp:nvSpPr>
      <dsp:spPr>
        <a:xfrm rot="5400000">
          <a:off x="4961281" y="-2031729"/>
          <a:ext cx="947763" cy="5115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-2031729"/>
        <a:ext cx="947763" cy="5115448"/>
      </dsp:txXfrm>
    </dsp:sp>
    <dsp:sp modelId="{082BB027-6359-45A9-905C-ACA83F9E48B2}">
      <dsp:nvSpPr>
        <dsp:cNvPr id="0" name=""/>
        <dsp:cNvSpPr/>
      </dsp:nvSpPr>
      <dsp:spPr>
        <a:xfrm>
          <a:off x="0" y="2178"/>
          <a:ext cx="2877439" cy="10476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Service Access and Configuration Patterns</a:t>
          </a:r>
          <a:endParaRPr lang="en-US" sz="2200" kern="1200" noProof="0" dirty="0"/>
        </a:p>
      </dsp:txBody>
      <dsp:txXfrm>
        <a:off x="0" y="2178"/>
        <a:ext cx="2877439" cy="1047632"/>
      </dsp:txXfrm>
    </dsp:sp>
    <dsp:sp modelId="{CFA3EF0F-E32F-4919-8FAD-A97203F6D04C}">
      <dsp:nvSpPr>
        <dsp:cNvPr id="0" name=""/>
        <dsp:cNvSpPr/>
      </dsp:nvSpPr>
      <dsp:spPr>
        <a:xfrm rot="5400000">
          <a:off x="4961281" y="-931715"/>
          <a:ext cx="947763" cy="51154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-931715"/>
        <a:ext cx="947763" cy="5115448"/>
      </dsp:txXfrm>
    </dsp:sp>
    <dsp:sp modelId="{87CD7CF8-79B5-416A-967B-F89FBA3DBED1}">
      <dsp:nvSpPr>
        <dsp:cNvPr id="0" name=""/>
        <dsp:cNvSpPr/>
      </dsp:nvSpPr>
      <dsp:spPr>
        <a:xfrm>
          <a:off x="0" y="1102192"/>
          <a:ext cx="2877439" cy="10476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Event Handling Patterns</a:t>
          </a:r>
          <a:endParaRPr lang="en-US" sz="2200" kern="1200" noProof="0" dirty="0"/>
        </a:p>
      </dsp:txBody>
      <dsp:txXfrm>
        <a:off x="0" y="1102192"/>
        <a:ext cx="2877439" cy="1047632"/>
      </dsp:txXfrm>
    </dsp:sp>
    <dsp:sp modelId="{E27B0244-D2DB-48D7-866A-10FF9AEA5537}">
      <dsp:nvSpPr>
        <dsp:cNvPr id="0" name=""/>
        <dsp:cNvSpPr/>
      </dsp:nvSpPr>
      <dsp:spPr>
        <a:xfrm rot="5400000">
          <a:off x="4961281" y="168299"/>
          <a:ext cx="947763" cy="51154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168299"/>
        <a:ext cx="947763" cy="5115448"/>
      </dsp:txXfrm>
    </dsp:sp>
    <dsp:sp modelId="{E63503F8-AAFE-4BAA-8D4E-448F984C98D8}">
      <dsp:nvSpPr>
        <dsp:cNvPr id="0" name=""/>
        <dsp:cNvSpPr/>
      </dsp:nvSpPr>
      <dsp:spPr>
        <a:xfrm>
          <a:off x="0" y="2202206"/>
          <a:ext cx="2877439" cy="10476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Synchronization Patterns</a:t>
          </a:r>
          <a:endParaRPr lang="en-US" sz="2200" kern="1200" noProof="0" dirty="0"/>
        </a:p>
      </dsp:txBody>
      <dsp:txXfrm>
        <a:off x="0" y="2202206"/>
        <a:ext cx="2877439" cy="1047632"/>
      </dsp:txXfrm>
    </dsp:sp>
    <dsp:sp modelId="{E245088C-AE90-4831-A6ED-F041C588B53D}">
      <dsp:nvSpPr>
        <dsp:cNvPr id="0" name=""/>
        <dsp:cNvSpPr/>
      </dsp:nvSpPr>
      <dsp:spPr>
        <a:xfrm rot="5400000">
          <a:off x="4961281" y="1268313"/>
          <a:ext cx="947763" cy="51154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5400000">
        <a:off x="4961281" y="1268313"/>
        <a:ext cx="947763" cy="5115448"/>
      </dsp:txXfrm>
    </dsp:sp>
    <dsp:sp modelId="{60494F3F-B686-4940-983F-1C72649574BB}">
      <dsp:nvSpPr>
        <dsp:cNvPr id="0" name=""/>
        <dsp:cNvSpPr/>
      </dsp:nvSpPr>
      <dsp:spPr>
        <a:xfrm>
          <a:off x="0" y="3302221"/>
          <a:ext cx="2877439" cy="10476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Concurrency Patterns</a:t>
          </a:r>
          <a:endParaRPr lang="en-US" sz="2200" kern="1200" noProof="0" dirty="0"/>
        </a:p>
      </dsp:txBody>
      <dsp:txXfrm>
        <a:off x="0" y="3302221"/>
        <a:ext cx="2877439" cy="104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terns-kompakt.de/patterns/activeobject.html" TargetMode="External"/><Relationship Id="rId2" Type="http://schemas.openxmlformats.org/officeDocument/2006/relationships/hyperlink" Target="http://www.codeguru.com/images/article/18981/Classes.gi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 for networked applications developers: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Static and dynamic component configuration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Event handling and dispatching</a:t>
            </a:r>
          </a:p>
          <a:p>
            <a:pPr lvl="2"/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Synchronization</a:t>
            </a:r>
          </a:p>
          <a:p>
            <a:pPr lvl="2"/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Concurrency</a:t>
            </a:r>
          </a:p>
          <a:p>
            <a:pPr lvl="2"/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err="1" smtClean="0"/>
              <a:t>Interprocess</a:t>
            </a:r>
            <a:r>
              <a:rPr lang="en-US" dirty="0" smtClean="0"/>
              <a:t> communication (IPC) &amp; network protocols</a:t>
            </a:r>
          </a:p>
          <a:p>
            <a:pPr lvl="2"/>
            <a:r>
              <a:rPr lang="en-US" dirty="0" smtClean="0"/>
              <a:t>Primary and secondary storage management / caching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5436096" y="2636912"/>
          <a:ext cx="37079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4716016" y="2924944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88024" y="3645024"/>
            <a:ext cx="864096" cy="1440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275856" y="4293096"/>
            <a:ext cx="237626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15816" y="4941168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2132856"/>
            <a:ext cx="7992888" cy="4352032"/>
            <a:chOff x="539552" y="2060848"/>
            <a:chExt cx="7992888" cy="4352032"/>
          </a:xfrm>
        </p:grpSpPr>
        <p:graphicFrame>
          <p:nvGraphicFramePr>
            <p:cNvPr id="6" name="Diagramm 5"/>
            <p:cNvGraphicFramePr/>
            <p:nvPr/>
          </p:nvGraphicFramePr>
          <p:xfrm>
            <a:off x="539552" y="2060848"/>
            <a:ext cx="7992888" cy="43520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491880" y="213285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Wrapper Facade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Interceptor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Component </a:t>
              </a:r>
              <a:r>
                <a:rPr lang="en-US" sz="1400" dirty="0" err="1" smtClean="0"/>
                <a:t>Configurator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Extension Interface</a:t>
              </a:r>
              <a:endParaRPr lang="en-US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91880" y="321297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Reactor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Proactor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Asynchronous </a:t>
              </a:r>
              <a:br>
                <a:rPr lang="en-US" sz="1400" dirty="0" smtClean="0"/>
              </a:br>
              <a:r>
                <a:rPr lang="en-US" sz="1400" dirty="0" smtClean="0"/>
                <a:t>  Completion Token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Acceptor-Connector</a:t>
              </a:r>
              <a:endParaRPr lang="en-US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491880" y="4313192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Scoped Locking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Strategized Locking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Thread-Safe Interface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Double-Checked Locking</a:t>
              </a:r>
              <a:br>
                <a:rPr lang="en-US" sz="1400" dirty="0" smtClean="0"/>
              </a:br>
              <a:r>
                <a:rPr lang="en-US" sz="1400" dirty="0" smtClean="0"/>
                <a:t>   Optimization</a:t>
              </a:r>
              <a:endParaRPr lang="en-US" sz="1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91880" y="5425128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Active 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Monitor 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Half-Sync/Half-</a:t>
              </a:r>
              <a:r>
                <a:rPr lang="en-US" sz="1400" dirty="0" err="1" smtClean="0"/>
                <a:t>Async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Leader/Followers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Thread-Specific Storage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Wrapper Facade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Encapsulate low-level functions within OO class interfaces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Networking applications are often written using low-level functions.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This leads to: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Non-robust programs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Lack of portability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High maintenance effort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93096"/>
            <a:ext cx="4000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178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178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53319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Service Access and Configuration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Command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Reactor / Dispatcher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Handles concurrently arriving events in an synchronous way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Avoids the creation of a thread for each incoming request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=&gt; application only needs one thread for handling concurrently arriving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Separation of </a:t>
            </a:r>
            <a:r>
              <a:rPr lang="en-US" dirty="0" err="1" smtClean="0">
                <a:solidFill>
                  <a:schemeClr val="accent3"/>
                </a:solidFill>
              </a:rPr>
              <a:t>demultiplexing</a:t>
            </a:r>
            <a:r>
              <a:rPr lang="en-US" dirty="0" smtClean="0">
                <a:solidFill>
                  <a:schemeClr val="accent3"/>
                </a:solidFill>
              </a:rPr>
              <a:t> and handling of the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Simple integration of new or improved services/handlers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Java AWT listener concept is similar to the Reactor pattern</a:t>
            </a:r>
          </a:p>
          <a:p>
            <a:r>
              <a:rPr lang="en-US" dirty="0" err="1" smtClean="0"/>
              <a:t>Proactor</a:t>
            </a:r>
            <a:r>
              <a:rPr lang="en-US" dirty="0" smtClean="0"/>
              <a:t> is an asynchronous variant of the Reactor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9057" y="692696"/>
            <a:ext cx="2877439" cy="1047632"/>
            <a:chOff x="0" y="1102192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1102192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1153333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Event Handling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Double-Checked Locking Optimization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Applicable if a critical section of code must acquire locks in a thread-safe manner just once during program execution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It reduces locking and synchronization overhead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Best example: Singleton in a multi-threaded environment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Can be UNSAFE in some language/hardware combinations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202206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202206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2253347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Synchronization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638175"/>
            <a:ext cx="80391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2195736" y="162880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55576" y="3521104"/>
            <a:ext cx="698477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odeguru.com/images/article/18981/Class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33056"/>
            <a:ext cx="4032448" cy="305405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Active Object / Concurrent Object</a:t>
            </a:r>
          </a:p>
          <a:p>
            <a:pPr lvl="2"/>
            <a:r>
              <a:rPr lang="en-US" dirty="0" smtClean="0"/>
              <a:t>Decouples method execution from method invocation</a:t>
            </a:r>
          </a:p>
          <a:p>
            <a:pPr lvl="2"/>
            <a:r>
              <a:rPr lang="en-US" dirty="0" smtClean="0"/>
              <a:t>Enhances concurrency and simplifies synchronized access to an object in its own thread of control</a:t>
            </a:r>
          </a:p>
          <a:p>
            <a:pPr lvl="2"/>
            <a:endParaRPr lang="en-US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6156176" y="692696"/>
            <a:ext cx="2877439" cy="1047632"/>
            <a:chOff x="0" y="3302221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5" name="Abgerundetes Rechteck 4"/>
            <p:cNvSpPr/>
            <p:nvPr/>
          </p:nvSpPr>
          <p:spPr>
            <a:xfrm>
              <a:off x="0" y="3302221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Abgerundetes Rechteck 4"/>
            <p:cNvSpPr/>
            <p:nvPr/>
          </p:nvSpPr>
          <p:spPr>
            <a:xfrm>
              <a:off x="51141" y="3353362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Concurrency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image.slidesharecdn.com/activeobject-presentation-120301221004-phpapp02/95/active-object-design-pattern-4-638.jpg?cb=13698438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2431"/>
            <a:ext cx="9230928" cy="6930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E:\Sebastian\Documents\DHBW\eclipse-workspace\ActiveObjectDemo\uml\Synchron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74057"/>
            <a:ext cx="4295775" cy="254317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18856" cy="4325112"/>
          </a:xfrm>
        </p:spPr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Database </a:t>
            </a:r>
            <a:r>
              <a:rPr lang="de-DE" dirty="0" err="1" smtClean="0"/>
              <a:t>mockup</a:t>
            </a:r>
            <a:endParaRPr lang="de-DE" dirty="0" smtClean="0"/>
          </a:p>
          <a:p>
            <a:pPr lvl="2"/>
            <a:r>
              <a:rPr lang="de-DE" dirty="0" smtClean="0"/>
              <a:t>Client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queryData</a:t>
            </a:r>
            <a:r>
              <a:rPr lang="de-DE" dirty="0" smtClean="0"/>
              <a:t>()</a:t>
            </a:r>
          </a:p>
          <a:p>
            <a:pPr lvl="2"/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database</a:t>
            </a:r>
            <a:r>
              <a:rPr lang="de-DE" dirty="0" smtClean="0"/>
              <a:t>“ </a:t>
            </a:r>
            <a:r>
              <a:rPr lang="de-DE" dirty="0" err="1" smtClean="0"/>
              <a:t>takes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(~5s)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multiple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4788024" y="2902049"/>
            <a:ext cx="2016224" cy="10801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860032" y="3972877"/>
            <a:ext cx="11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Client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pic>
        <p:nvPicPr>
          <p:cNvPr id="43012" name="Picture 4" descr="E:\Sebastian\Documents\DHBW\eclipse-workspace\ActiveObjectDemo\uml\Asynchron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50285"/>
            <a:ext cx="9144000" cy="4047067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2492896"/>
            <a:ext cx="1763688" cy="11521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644008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Hidden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27784" y="21235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Visible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Client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72000" y="2132856"/>
            <a:ext cx="4572000" cy="4725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0" y="364502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Client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attantion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Alexander, Sara Ishikawa, </a:t>
            </a:r>
            <a:r>
              <a:rPr lang="en-US" dirty="0" err="1" smtClean="0"/>
              <a:t>MurraySilverstein</a:t>
            </a:r>
            <a:r>
              <a:rPr lang="en-US" dirty="0" smtClean="0"/>
              <a:t>, Max Jacobson, Ingrid </a:t>
            </a:r>
            <a:r>
              <a:rPr lang="en-US" dirty="0" err="1" smtClean="0"/>
              <a:t>Fiksdahl</a:t>
            </a:r>
            <a:r>
              <a:rPr lang="en-US" dirty="0" smtClean="0"/>
              <a:t>-King, and </a:t>
            </a:r>
            <a:r>
              <a:rPr lang="en-US" dirty="0" err="1" smtClean="0"/>
              <a:t>Shlomo</a:t>
            </a:r>
            <a:r>
              <a:rPr lang="en-US" dirty="0" smtClean="0"/>
              <a:t> </a:t>
            </a:r>
            <a:r>
              <a:rPr lang="en-US" dirty="0" err="1" smtClean="0"/>
              <a:t>Angel.</a:t>
            </a:r>
            <a:r>
              <a:rPr lang="en-US" i="1" dirty="0" err="1" smtClean="0"/>
              <a:t>A</a:t>
            </a:r>
            <a:r>
              <a:rPr lang="en-US" i="1" dirty="0" smtClean="0"/>
              <a:t> Pattern Language. Oxford University </a:t>
            </a:r>
            <a:r>
              <a:rPr lang="en-US" dirty="0" smtClean="0"/>
              <a:t>Press, </a:t>
            </a:r>
            <a:r>
              <a:rPr lang="en-US" dirty="0" err="1" smtClean="0"/>
              <a:t>NewYork</a:t>
            </a:r>
            <a:r>
              <a:rPr lang="en-US" dirty="0" smtClean="0"/>
              <a:t>, 1977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www.codeguru.com/images/article/18981/Classes.gif</a:t>
            </a:r>
            <a:endParaRPr lang="en-US" dirty="0" smtClean="0"/>
          </a:p>
          <a:p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www.patterns-kompakt.de/patterns/activeobject.html</a:t>
            </a:r>
            <a:endParaRPr lang="en-US" smtClean="0"/>
          </a:p>
          <a:p>
            <a:r>
              <a:rPr lang="en-US" smtClean="0"/>
              <a:t>All </a:t>
            </a:r>
            <a:r>
              <a:rPr lang="en-US" dirty="0" smtClean="0"/>
              <a:t>others are in the file: </a:t>
            </a:r>
            <a:r>
              <a:rPr lang="en-US" sz="2400" dirty="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 dirty="0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Christopher Alexander, Sara Ishikawa, Murray Silverstein, Max Jacobson, Ingrid Fiksdahl-King, and Shlomo Angel. </a:t>
            </a:r>
            <a:r>
              <a:rPr lang="en-US" sz="800" i="1" smtClean="0"/>
              <a:t>A Pattern Language. Oxford University </a:t>
            </a:r>
            <a:r>
              <a:rPr lang="en-US" sz="800" smtClean="0"/>
              <a:t>Press, NewYork, 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194095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“Each </a:t>
              </a:r>
              <a:r>
                <a:rPr lang="en-US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mtClean="0">
                  <a:solidFill>
                    <a:schemeClr val="bg1"/>
                  </a:solidFill>
                </a:rPr>
                <a:t>over and </a:t>
              </a:r>
              <a:r>
                <a:rPr lang="en-US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mtClean="0">
                  <a:solidFill>
                    <a:schemeClr val="bg1"/>
                  </a:solidFill>
                </a:rPr>
                <a:t>solution to </a:t>
              </a:r>
              <a:r>
                <a:rPr lang="en-US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mtClean="0">
                  <a:solidFill>
                    <a:schemeClr val="bg1"/>
                  </a:solidFill>
                </a:rPr>
                <a:t>million times over</a:t>
              </a:r>
              <a:r>
                <a:rPr lang="en-US">
                  <a:solidFill>
                    <a:schemeClr val="bg1"/>
                  </a:solidFill>
                </a:rPr>
                <a:t>, without ever doing it the same way </a:t>
              </a:r>
              <a:r>
                <a:rPr lang="en-US" smtClean="0">
                  <a:solidFill>
                    <a:schemeClr val="bg1"/>
                  </a:solidFill>
                </a:rPr>
                <a:t>twice”</a:t>
              </a:r>
              <a:r>
                <a:rPr lang="en-US" baseline="30000" smtClean="0">
                  <a:solidFill>
                    <a:schemeClr val="bg1"/>
                  </a:solidFill>
                </a:rPr>
                <a:t>1</a:t>
              </a:r>
              <a:endParaRPr lang="en-US" baseline="3000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we should use Design 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 for missing features in a programming language</a:t>
            </a:r>
          </a:p>
          <a:p>
            <a:r>
              <a:rPr lang="en-US" smtClean="0"/>
              <a:t>Inappropriate use increases complexity</a:t>
            </a:r>
          </a:p>
          <a:p>
            <a:r>
              <a:rPr lang="en-US" smtClean="0"/>
              <a:t>“once you begin to learn patterns you tend to over use them”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br>
                <a:rPr lang="en-US" sz="1100" b="1" smtClean="0"/>
              </a:br>
              <a:r>
                <a:rPr lang="en-US" sz="1100" b="1" smtClean="0"/>
                <a:t>Builder, </a:t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object</a:t>
            </a:r>
          </a:p>
          <a:p>
            <a:pPr lvl="2"/>
            <a:r>
              <a:rPr lang="en-US" smtClean="0"/>
              <a:t>Be careful -&gt; do not use it when in doubt</a:t>
            </a:r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647</Words>
  <Application>Microsoft Office PowerPoint</Application>
  <PresentationFormat>Bildschirmpräsentation (4:3)</PresentationFormat>
  <Paragraphs>166</Paragraphs>
  <Slides>29</Slides>
  <Notes>3</Notes>
  <HiddenSlides>9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Folie 9</vt:lpstr>
      <vt:lpstr>Important Design Patterns (for Java)</vt:lpstr>
      <vt:lpstr>Folie 11</vt:lpstr>
      <vt:lpstr>Important Design Patterns (for Java)</vt:lpstr>
      <vt:lpstr>Important Design Patterns (for Java)</vt:lpstr>
      <vt:lpstr>Folie 14</vt:lpstr>
      <vt:lpstr>Important Design Patterns (for Java)</vt:lpstr>
      <vt:lpstr>Folie 16</vt:lpstr>
      <vt:lpstr>Patterns for Concurrent and Networked Objects </vt:lpstr>
      <vt:lpstr>Patterns for Concurrent and Networked Objects </vt:lpstr>
      <vt:lpstr>Important Patterns</vt:lpstr>
      <vt:lpstr>Important Patterns</vt:lpstr>
      <vt:lpstr>Important Patterns</vt:lpstr>
      <vt:lpstr>Folie 22</vt:lpstr>
      <vt:lpstr>Folie 23</vt:lpstr>
      <vt:lpstr>Important Patterns</vt:lpstr>
      <vt:lpstr>Folie 25</vt:lpstr>
      <vt:lpstr>Active Object Pattern</vt:lpstr>
      <vt:lpstr>Active Object Pattern</vt:lpstr>
      <vt:lpstr>Thank you for your attantion!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64</cp:revision>
  <dcterms:created xsi:type="dcterms:W3CDTF">2016-04-25T19:06:46Z</dcterms:created>
  <dcterms:modified xsi:type="dcterms:W3CDTF">2016-04-29T16:34:26Z</dcterms:modified>
</cp:coreProperties>
</file>