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showSpecialPlsOnTitleSld="0" embedTrueTypeFonts="1" saveSubsetFonts="1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92" r:id="rId3"/>
    <p:sldId id="673" r:id="rId5"/>
    <p:sldId id="674" r:id="rId6"/>
    <p:sldId id="641" r:id="rId7"/>
    <p:sldId id="796" r:id="rId8"/>
    <p:sldId id="781" r:id="rId9"/>
    <p:sldId id="629" r:id="rId10"/>
    <p:sldId id="775" r:id="rId11"/>
    <p:sldId id="811" r:id="rId12"/>
    <p:sldId id="783" r:id="rId13"/>
    <p:sldId id="812" r:id="rId14"/>
    <p:sldId id="824" r:id="rId15"/>
    <p:sldId id="813" r:id="rId16"/>
    <p:sldId id="814" r:id="rId17"/>
    <p:sldId id="815" r:id="rId18"/>
    <p:sldId id="816" r:id="rId19"/>
    <p:sldId id="675" r:id="rId20"/>
    <p:sldId id="782" r:id="rId21"/>
    <p:sldId id="817" r:id="rId22"/>
    <p:sldId id="818" r:id="rId23"/>
    <p:sldId id="677" r:id="rId24"/>
    <p:sldId id="643" r:id="rId25"/>
  </p:sldIdLst>
  <p:sldSz cx="12192000" cy="6858000"/>
  <p:notesSz cx="6858000" cy="9144000"/>
  <p:embeddedFontLst>
    <p:embeddedFont>
      <p:font typeface="黑体" panose="02010609060101010101" pitchFamily="49" charset="-122"/>
      <p:regular r:id="rId30"/>
    </p:embeddedFont>
    <p:embeddedFont>
      <p:font typeface="微软雅黑" panose="020B0503020204020204" charset="-122"/>
      <p:regular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  <p:embeddedFont>
      <p:font typeface="Calibri Light" panose="020F0302020204030204" charset="0"/>
      <p:regular r:id="rId36"/>
      <p:italic r:id="rId37"/>
    </p:embeddedFont>
  </p:embeddedFont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19109"/>
    <a:srgbClr val="9ADD54"/>
    <a:srgbClr val="71A13D"/>
    <a:srgbClr val="7CB243"/>
    <a:srgbClr val="1BBC9D"/>
    <a:srgbClr val="E8AABE"/>
    <a:srgbClr val="E9ABBF"/>
    <a:srgbClr val="78D5C3"/>
    <a:srgbClr val="000000"/>
    <a:srgbClr val="77D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7454" autoAdjust="0"/>
  </p:normalViewPr>
  <p:slideViewPr>
    <p:cSldViewPr snapToGrid="0">
      <p:cViewPr varScale="1">
        <p:scale>
          <a:sx n="74" d="100"/>
          <a:sy n="74" d="100"/>
        </p:scale>
        <p:origin x="902" y="72"/>
      </p:cViewPr>
      <p:guideLst>
        <p:guide pos="3736"/>
        <p:guide orient="horz" pos="2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36"/>
    </p:cViewPr>
  </p:sorterViewPr>
  <p:notesViewPr>
    <p:cSldViewPr snapToGrid="0">
      <p:cViewPr varScale="1">
        <p:scale>
          <a:sx n="85" d="100"/>
          <a:sy n="85" d="100"/>
        </p:scale>
        <p:origin x="2292" y="66"/>
      </p:cViewPr>
      <p:guideLst>
        <p:guide orient="horz" pos="298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9F229-E8ED-42A6-B7AB-E32FCBB25E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D4653-6C0A-481F-9863-3F6C687E07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DE4A4-C0F2-488D-ABAD-4A22D7BD05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DE535-6558-4D4B-93B4-3B7E249AD6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DE535-6558-4D4B-93B4-3B7E249AD6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DE535-6558-4D4B-93B4-3B7E249AD6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可以提问，</a:t>
            </a:r>
            <a:r>
              <a:rPr lang="en-US" altLang="zh-CN" dirty="0"/>
              <a:t>battle</a:t>
            </a:r>
            <a:r>
              <a:rPr lang="zh-CN" altLang="en-US" dirty="0"/>
              <a:t>主动请求的优劣点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DE535-6558-4D4B-93B4-3B7E249AD6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DE535-6558-4D4B-93B4-3B7E249AD6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49956-C774-4CAC-9528-DBCC122186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10170" y="111777"/>
            <a:ext cx="11975333" cy="6602838"/>
          </a:xfrm>
          <a:prstGeom prst="rect">
            <a:avLst/>
          </a:prstGeom>
          <a:solidFill>
            <a:srgbClr val="F2F2F2">
              <a:alpha val="45000"/>
            </a:srgb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375" y="216264"/>
            <a:ext cx="9671345" cy="6577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/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1" name="流程图: 过程 10"/>
          <p:cNvSpPr/>
          <p:nvPr userDrawn="1"/>
        </p:nvSpPr>
        <p:spPr>
          <a:xfrm>
            <a:off x="331206" y="216264"/>
            <a:ext cx="100937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7" name="内容占位符 2"/>
          <p:cNvSpPr>
            <a:spLocks noGrp="1"/>
          </p:cNvSpPr>
          <p:nvPr>
            <p:ph sz="half" idx="1"/>
          </p:nvPr>
        </p:nvSpPr>
        <p:spPr>
          <a:xfrm>
            <a:off x="331206" y="1086416"/>
            <a:ext cx="9781514" cy="55678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过程 18"/>
          <p:cNvSpPr/>
          <p:nvPr userDrawn="1"/>
        </p:nvSpPr>
        <p:spPr>
          <a:xfrm>
            <a:off x="344033" y="232408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fld id="{C590A866-D4D8-4C99-99BA-A77F1D95FBA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10170" y="225318"/>
            <a:ext cx="6310932" cy="479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1" name="流程图: 过程 10"/>
          <p:cNvSpPr/>
          <p:nvPr userDrawn="1"/>
        </p:nvSpPr>
        <p:spPr>
          <a:xfrm>
            <a:off x="1" y="214301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0" y="654476"/>
            <a:ext cx="6310932" cy="1889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524" y="111777"/>
            <a:ext cx="1376979" cy="45167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87662" y="1408505"/>
            <a:ext cx="9320862" cy="40560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fld id="{C590A866-D4D8-4C99-99BA-A77F1D95FBA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10170" y="225318"/>
            <a:ext cx="6310932" cy="479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1"/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1" name="流程图: 过程 10"/>
          <p:cNvSpPr/>
          <p:nvPr userDrawn="1"/>
        </p:nvSpPr>
        <p:spPr>
          <a:xfrm>
            <a:off x="1" y="214301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0" y="654476"/>
            <a:ext cx="6310932" cy="1889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rgbClr val="FF0000"/>
                </a:solidFill>
              </a:defRPr>
            </a:lvl1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524" y="111777"/>
            <a:ext cx="1376979" cy="45167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87662" y="1408505"/>
            <a:ext cx="9320862" cy="40560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流程图: 过程 6"/>
          <p:cNvSpPr/>
          <p:nvPr userDrawn="1"/>
        </p:nvSpPr>
        <p:spPr>
          <a:xfrm>
            <a:off x="831851" y="3576118"/>
            <a:ext cx="91601" cy="986357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8" name="日期占位符 3"/>
          <p:cNvSpPr txBox="1"/>
          <p:nvPr userDrawn="1"/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A866-D4D8-4C99-99BA-A77F1D95FBA9}" type="datetimeFigureOut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流程图: 过程 7"/>
          <p:cNvSpPr/>
          <p:nvPr userDrawn="1"/>
        </p:nvSpPr>
        <p:spPr>
          <a:xfrm>
            <a:off x="340260" y="262288"/>
            <a:ext cx="109015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9" name="日期占位符 3"/>
          <p:cNvSpPr txBox="1"/>
          <p:nvPr userDrawn="1"/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A866-D4D8-4C99-99BA-A77F1D95FBA9}" type="datetimeFigureOut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流程图: 过程 7"/>
          <p:cNvSpPr/>
          <p:nvPr userDrawn="1"/>
        </p:nvSpPr>
        <p:spPr>
          <a:xfrm>
            <a:off x="838200" y="922938"/>
            <a:ext cx="109015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9" name="日期占位符 3"/>
          <p:cNvSpPr txBox="1"/>
          <p:nvPr userDrawn="1"/>
        </p:nvSpPr>
        <p:spPr>
          <a:xfrm>
            <a:off x="10894979" y="6439711"/>
            <a:ext cx="1190524" cy="418289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90A866-D4D8-4C99-99BA-A77F1D95FBA9}" type="datetimeFigureOut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2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pic>
        <p:nvPicPr>
          <p:cNvPr id="7" name="图片 6" descr="图片1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10262954" y="0"/>
            <a:ext cx="1888705" cy="629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>
            <a:off x="1792941" y="4636525"/>
            <a:ext cx="5301644" cy="2085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-664225" y="3804235"/>
            <a:ext cx="12192000" cy="15255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0" y="4636525"/>
            <a:ext cx="1792941" cy="8040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0" r="52556"/>
          <a:stretch>
            <a:fillRect/>
          </a:stretch>
        </p:blipFill>
        <p:spPr>
          <a:xfrm>
            <a:off x="6851551" y="978862"/>
            <a:ext cx="5408688" cy="4767908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 flipH="1">
            <a:off x="0" y="111777"/>
            <a:ext cx="113017" cy="742325"/>
          </a:xfrm>
          <a:prstGeom prst="flowChartProcess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grpSp>
        <p:nvGrpSpPr>
          <p:cNvPr id="18" name="组合 17"/>
          <p:cNvGrpSpPr/>
          <p:nvPr/>
        </p:nvGrpSpPr>
        <p:grpSpPr>
          <a:xfrm>
            <a:off x="134790" y="3907114"/>
            <a:ext cx="9339148" cy="750005"/>
            <a:chOff x="1753690" y="3581394"/>
            <a:chExt cx="7687225" cy="750005"/>
          </a:xfrm>
        </p:grpSpPr>
        <p:sp>
          <p:nvSpPr>
            <p:cNvPr id="6" name="文本占位符 21"/>
            <p:cNvSpPr txBox="1"/>
            <p:nvPr/>
          </p:nvSpPr>
          <p:spPr>
            <a:xfrm>
              <a:off x="4707522" y="3581394"/>
              <a:ext cx="4733393" cy="605647"/>
            </a:xfrm>
            <a:prstGeom prst="rect">
              <a:avLst/>
            </a:prstGeom>
          </p:spPr>
          <p:txBody>
            <a:bodyPr/>
            <a:lstStyle>
              <a:lvl1pPr marL="0" marR="0" indent="0" algn="l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3600" dirty="0"/>
            </a:p>
          </p:txBody>
        </p:sp>
        <p:sp>
          <p:nvSpPr>
            <p:cNvPr id="7" name="文本占位符 21"/>
            <p:cNvSpPr txBox="1"/>
            <p:nvPr/>
          </p:nvSpPr>
          <p:spPr>
            <a:xfrm>
              <a:off x="1753690" y="3626555"/>
              <a:ext cx="7384981" cy="704844"/>
            </a:xfrm>
            <a:prstGeom prst="rect">
              <a:avLst/>
            </a:prstGeom>
          </p:spPr>
          <p:txBody>
            <a:bodyPr/>
            <a:lstStyle>
              <a:lvl1pPr marL="0" marR="0" indent="0" algn="l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 sz="28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UGUI</a:t>
              </a:r>
              <a:r>
                <a:rPr lang="zh-CN" altLang="en-US" sz="4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优化及一些底层特性</a:t>
              </a:r>
              <a:endParaRPr lang="zh-CN" altLang="en-US" sz="4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798164" y="4716786"/>
            <a:ext cx="10740325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191164" y="4714985"/>
            <a:ext cx="834732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4620768" y="4157472"/>
            <a:ext cx="0" cy="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245" y="1538676"/>
            <a:ext cx="3918680" cy="2203998"/>
          </a:xfrm>
          <a:prstGeom prst="rect">
            <a:avLst/>
          </a:prstGeom>
        </p:spPr>
      </p:pic>
      <p:sp>
        <p:nvSpPr>
          <p:cNvPr id="10" name="等腰三角形 9"/>
          <p:cNvSpPr/>
          <p:nvPr/>
        </p:nvSpPr>
        <p:spPr>
          <a:xfrm>
            <a:off x="8612353" y="3176111"/>
            <a:ext cx="930525" cy="508790"/>
          </a:xfrm>
          <a:custGeom>
            <a:avLst/>
            <a:gdLst>
              <a:gd name="connsiteX0" fmla="*/ 0 w 1092528"/>
              <a:gd name="connsiteY0" fmla="*/ 734811 h 734811"/>
              <a:gd name="connsiteX1" fmla="*/ 546264 w 1092528"/>
              <a:gd name="connsiteY1" fmla="*/ 0 h 734811"/>
              <a:gd name="connsiteX2" fmla="*/ 1092528 w 1092528"/>
              <a:gd name="connsiteY2" fmla="*/ 734811 h 734811"/>
              <a:gd name="connsiteX3" fmla="*/ 0 w 1092528"/>
              <a:gd name="connsiteY3" fmla="*/ 734811 h 734811"/>
              <a:gd name="connsiteX0-1" fmla="*/ 23012 w 1115540"/>
              <a:gd name="connsiteY0-2" fmla="*/ 663652 h 663652"/>
              <a:gd name="connsiteX1-3" fmla="*/ 0 w 1115540"/>
              <a:gd name="connsiteY1-4" fmla="*/ 0 h 663652"/>
              <a:gd name="connsiteX2-5" fmla="*/ 1115540 w 1115540"/>
              <a:gd name="connsiteY2-6" fmla="*/ 663652 h 663652"/>
              <a:gd name="connsiteX3-7" fmla="*/ 23012 w 1115540"/>
              <a:gd name="connsiteY3-8" fmla="*/ 663652 h 663652"/>
              <a:gd name="connsiteX0-9" fmla="*/ 23012 w 926967"/>
              <a:gd name="connsiteY0-10" fmla="*/ 910842 h 910842"/>
              <a:gd name="connsiteX1-11" fmla="*/ 0 w 926967"/>
              <a:gd name="connsiteY1-12" fmla="*/ 247190 h 910842"/>
              <a:gd name="connsiteX2-13" fmla="*/ 926967 w 926967"/>
              <a:gd name="connsiteY2-14" fmla="*/ 0 h 910842"/>
              <a:gd name="connsiteX3-15" fmla="*/ 23012 w 926967"/>
              <a:gd name="connsiteY3-16" fmla="*/ 910842 h 910842"/>
              <a:gd name="connsiteX0-17" fmla="*/ 289861 w 926967"/>
              <a:gd name="connsiteY0-18" fmla="*/ 523022 h 523022"/>
              <a:gd name="connsiteX1-19" fmla="*/ 0 w 926967"/>
              <a:gd name="connsiteY1-20" fmla="*/ 247190 h 523022"/>
              <a:gd name="connsiteX2-21" fmla="*/ 926967 w 926967"/>
              <a:gd name="connsiteY2-22" fmla="*/ 0 h 523022"/>
              <a:gd name="connsiteX3-23" fmla="*/ 289861 w 926967"/>
              <a:gd name="connsiteY3-24" fmla="*/ 523022 h 523022"/>
              <a:gd name="connsiteX0-25" fmla="*/ 282745 w 926967"/>
              <a:gd name="connsiteY0-26" fmla="*/ 512348 h 512348"/>
              <a:gd name="connsiteX1-27" fmla="*/ 0 w 926967"/>
              <a:gd name="connsiteY1-28" fmla="*/ 247190 h 512348"/>
              <a:gd name="connsiteX2-29" fmla="*/ 926967 w 926967"/>
              <a:gd name="connsiteY2-30" fmla="*/ 0 h 512348"/>
              <a:gd name="connsiteX3-31" fmla="*/ 282745 w 926967"/>
              <a:gd name="connsiteY3-32" fmla="*/ 512348 h 512348"/>
              <a:gd name="connsiteX0-33" fmla="*/ 275629 w 926967"/>
              <a:gd name="connsiteY0-34" fmla="*/ 498116 h 498116"/>
              <a:gd name="connsiteX1-35" fmla="*/ 0 w 926967"/>
              <a:gd name="connsiteY1-36" fmla="*/ 247190 h 498116"/>
              <a:gd name="connsiteX2-37" fmla="*/ 926967 w 926967"/>
              <a:gd name="connsiteY2-38" fmla="*/ 0 h 498116"/>
              <a:gd name="connsiteX3-39" fmla="*/ 275629 w 926967"/>
              <a:gd name="connsiteY3-40" fmla="*/ 498116 h 498116"/>
              <a:gd name="connsiteX0-41" fmla="*/ 275629 w 934083"/>
              <a:gd name="connsiteY0-42" fmla="*/ 505232 h 505232"/>
              <a:gd name="connsiteX1-43" fmla="*/ 0 w 934083"/>
              <a:gd name="connsiteY1-44" fmla="*/ 254306 h 505232"/>
              <a:gd name="connsiteX2-45" fmla="*/ 934083 w 934083"/>
              <a:gd name="connsiteY2-46" fmla="*/ 0 h 505232"/>
              <a:gd name="connsiteX3-47" fmla="*/ 275629 w 934083"/>
              <a:gd name="connsiteY3-48" fmla="*/ 505232 h 505232"/>
              <a:gd name="connsiteX0-49" fmla="*/ 275629 w 930525"/>
              <a:gd name="connsiteY0-50" fmla="*/ 508790 h 508790"/>
              <a:gd name="connsiteX1-51" fmla="*/ 0 w 930525"/>
              <a:gd name="connsiteY1-52" fmla="*/ 257864 h 508790"/>
              <a:gd name="connsiteX2-53" fmla="*/ 930525 w 930525"/>
              <a:gd name="connsiteY2-54" fmla="*/ 0 h 508790"/>
              <a:gd name="connsiteX3-55" fmla="*/ 275629 w 930525"/>
              <a:gd name="connsiteY3-56" fmla="*/ 508790 h 5087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930525" h="508790">
                <a:moveTo>
                  <a:pt x="275629" y="508790"/>
                </a:moveTo>
                <a:lnTo>
                  <a:pt x="0" y="257864"/>
                </a:lnTo>
                <a:lnTo>
                  <a:pt x="930525" y="0"/>
                </a:lnTo>
                <a:lnTo>
                  <a:pt x="275629" y="50879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293466" y="4883520"/>
            <a:ext cx="1318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459470" y="5497195"/>
            <a:ext cx="3200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水润工作室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曾谷丰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63" y="86224"/>
            <a:ext cx="3940103" cy="4328264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1"/>
    </mc:Choice>
    <mc:Fallback>
      <p:transition spd="slow" advTm="24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合批过程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640" y="1003300"/>
            <a:ext cx="107638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UGUI的合批以Canvas为单位，不同的Canvas之间的UI组件是不能够合批的。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UGUI首先会根据一定的排序规则将所有的UI组件以一定的顺序存储，这个顺序是深度的降序顺序存储，然后按照</a:t>
            </a:r>
            <a:r>
              <a:rPr lang="zh-CN" altLang="en-US">
                <a:highlight>
                  <a:srgbClr val="FFFF00"/>
                </a:highlight>
              </a:rPr>
              <a:t>合批规则</a:t>
            </a:r>
            <a:r>
              <a:rPr lang="zh-CN" altLang="en-US"/>
              <a:t>，依照存储顺序依次判断他们存储顺序中相邻的UI组件是否能进行合批，所以能合批的UI一定是在存储顺序中连续相邻的两个或几个UI。</a:t>
            </a:r>
            <a:br>
              <a:rPr lang="zh-CN" altLang="en-US"/>
            </a:br>
            <a:endParaRPr lang="zh-CN" altLang="en-US"/>
          </a:p>
          <a:p>
            <a:r>
              <a:rPr lang="zh-CN" altLang="en-US">
                <a:highlight>
                  <a:srgbClr val="FFFF00"/>
                </a:highlight>
              </a:rPr>
              <a:t>合批规则</a:t>
            </a:r>
            <a:r>
              <a:rPr lang="zh-CN" altLang="en-US"/>
              <a:t>包括判定两个UI组件的材质id是否相等，texture id是否相等。一般来说，不同的组件之间不符合合批规则。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UGUI中合批的检测顺序是这样的，如图所示：将所有的UI的transform层级展开，然后依次从上到下挨个检测每个元素的深度值</a:t>
            </a:r>
            <a:endParaRPr lang="zh-CN" altLang="en-US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8640" y="4141153"/>
            <a:ext cx="3429000" cy="1323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合批过程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排序过程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640" y="1003300"/>
            <a:ext cx="107638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、不显示的UI组件（包括game.activeInHierarchy = false或者alpha = 0的组件）其深度值是-1，深度为-1的UI组件不会被考虑排序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、如果果UI的网格下没有</a:t>
            </a:r>
            <a:r>
              <a:rPr lang="zh-CN" altLang="en-US">
                <a:highlight>
                  <a:srgbClr val="FFFF00"/>
                </a:highlight>
              </a:rPr>
              <a:t>覆盖</a:t>
            </a:r>
            <a:r>
              <a:rPr lang="zh-CN" altLang="en-US"/>
              <a:t>其他UI的网格，则其深度是</a:t>
            </a:r>
            <a:r>
              <a:rPr lang="en-US" altLang="zh-CN"/>
              <a:t>0</a:t>
            </a:r>
            <a:r>
              <a:rPr lang="zh-CN" altLang="en-US"/>
              <a:t>，如果覆盖多个其他UI的网格，则其会与覆盖的多个其他UI中找出深度最大的，用合批规则判断是否能和他进行合批，如果能合批，则其深度与之相等，否则其深度为之深度</a:t>
            </a:r>
            <a:r>
              <a:rPr lang="zh-CN" altLang="en-US"/>
              <a:t>加一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、对于能合批的几个物体，即深度值一样的几个物体，其内部会按照material id texture id 以及 的transform的顺序排序，即如果material id一致，就会比较texture id ，如果 texture id也 一致，就会比较transform 顺序。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在排序完成之后，按照排序顺序，每相邻的两个UI组件之间会用上述的合批规则判断彼此之间是否能进行合批操作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4142105"/>
            <a:ext cx="4034790" cy="2507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合批过程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例子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997585"/>
            <a:ext cx="1943100" cy="1162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45" y="997585"/>
            <a:ext cx="3000375" cy="2562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690" y="997585"/>
            <a:ext cx="2886075" cy="952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5152390"/>
            <a:ext cx="1838325" cy="1095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345" y="4178935"/>
            <a:ext cx="2295525" cy="2276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4025" y="4912360"/>
            <a:ext cx="2828925" cy="809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Profiler</a:t>
            </a:r>
            <a:endParaRPr lang="en-US" altLang="zh-CN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8640" y="873760"/>
            <a:ext cx="1060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Profiler:Profiler可以指出当前批次与上一批次没有合批的原因，以及批次的细节。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1266190"/>
            <a:ext cx="9163050" cy="3609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260" y="3392805"/>
            <a:ext cx="3888740" cy="3465195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9825990" y="2287905"/>
            <a:ext cx="2366010" cy="1104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FrameDebugger</a:t>
            </a:r>
            <a:endParaRPr lang="en-US" altLang="zh-CN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8640" y="873760"/>
            <a:ext cx="1060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FrameDebugger:显示一帧如何绘制到屏幕上的，包括合批情况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1266190"/>
            <a:ext cx="4372610" cy="2013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3475990"/>
            <a:ext cx="3853180" cy="1992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820" y="3475990"/>
            <a:ext cx="3838575" cy="1819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395" y="3475990"/>
            <a:ext cx="3838575" cy="20288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0" y="1374140"/>
            <a:ext cx="7249160" cy="129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Mask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对合批的影响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495" y="990600"/>
            <a:ext cx="10544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Mask组件本身因为其材质的shader因为要做遮挡剔除的功能而和其他的不一样，本身的材质就占用了两个drawcall，并且因为不一样而导致外部的image不能与Mask本身的Image合批，Mask下面的I</a:t>
            </a:r>
            <a:r>
              <a:rPr lang="en-US" altLang="zh-CN"/>
              <a:t>ma</a:t>
            </a:r>
            <a:r>
              <a:rPr lang="zh-CN" altLang="en-US"/>
              <a:t>ge也不能和非Mask下的Image合批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1912620"/>
            <a:ext cx="7325360" cy="25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95" y="4452620"/>
            <a:ext cx="6807835" cy="2414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RectMask2D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495" y="990600"/>
            <a:ext cx="10544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RectMask2D实现剪裁是在c#和c++代码中通过将子物体的在RectMask2D的矩形区域外的部分的网格裁剪掉从而达到遮挡剔除的效果的，区域外是没有任何的顶点或者三角面产生的，这种做法完全不会产生任何的drawcall(或者说batch)，如果一个子物体因为和RectMask2D的矩形区域一点都没有覆盖关系而被完全裁剪掉，那么它也是不会产生任何drawcall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2189480"/>
            <a:ext cx="5572125" cy="4336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56730" y="3868420"/>
            <a:ext cx="4562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任意两个RectMask2D的子物体UI组件是不能进行合批的。但是同一个RectMask2D的子物体之间是可以合批的，并且RectMask2D物体之间的Image也是能合批的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914243" y="2370260"/>
            <a:ext cx="2397600" cy="23960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直接连接符 12"/>
          <p:cNvCxnSpPr>
            <a:stCxn id="12" idx="7"/>
            <a:endCxn id="12" idx="3"/>
          </p:cNvCxnSpPr>
          <p:nvPr/>
        </p:nvCxnSpPr>
        <p:spPr>
          <a:xfrm flipH="1">
            <a:off x="2265363" y="2721159"/>
            <a:ext cx="1695360" cy="169429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"/>
          <p:cNvSpPr txBox="1"/>
          <p:nvPr/>
        </p:nvSpPr>
        <p:spPr>
          <a:xfrm>
            <a:off x="4963538" y="1723595"/>
            <a:ext cx="7300636" cy="360849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优化着手点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2108363" y="2536118"/>
            <a:ext cx="2009359" cy="1983454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i="0" u="none" strike="noStrike" kern="1200" cap="none" spc="-50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kumimoji="0" lang="en-US" altLang="zh-CN" sz="8800" i="0" u="none" strike="noStrike" kern="1200" cap="none" spc="-50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699080" y="2442268"/>
            <a:ext cx="0" cy="217115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38100" dist="12700" dir="3000000" sx="97000" sy="97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降低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Overdraw</a:t>
            </a:r>
            <a:endParaRPr lang="zh-CN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8809" y="1111827"/>
            <a:ext cx="10449073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+mn-ea"/>
              </a:rPr>
              <a:t>1</a:t>
            </a:r>
            <a:r>
              <a:rPr lang="zh-CN" altLang="en-US" b="0" i="0" dirty="0">
                <a:effectLst/>
                <a:latin typeface="+mn-ea"/>
              </a:rPr>
              <a:t>、对于一些不会更改的图片并且这些图片有覆盖的关系，可以考虑让美术将这些图片合并成一张图来减少</a:t>
            </a:r>
            <a:r>
              <a:rPr lang="en-US" altLang="zh-CN" b="0" i="0" dirty="0">
                <a:effectLst/>
                <a:latin typeface="+mn-ea"/>
              </a:rPr>
              <a:t>Overdraw</a:t>
            </a:r>
            <a:r>
              <a:rPr lang="zh-CN" altLang="en-US" b="0" i="0" dirty="0">
                <a:effectLst/>
                <a:latin typeface="+mn-ea"/>
              </a:rPr>
              <a:t>。</a:t>
            </a:r>
            <a:endParaRPr lang="en-US" altLang="zh-CN" b="0" i="0" dirty="0">
              <a:effectLst/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、对于一些透明的但又接受点击的</a:t>
            </a:r>
            <a:r>
              <a:rPr lang="en-US" altLang="zh-CN" dirty="0">
                <a:latin typeface="+mn-ea"/>
              </a:rPr>
              <a:t>UI</a:t>
            </a:r>
            <a:r>
              <a:rPr lang="zh-CN" altLang="en-US" dirty="0">
                <a:latin typeface="+mn-ea"/>
              </a:rPr>
              <a:t>，可以在其上面添加一个脚本，这个脚本用于取消绘制这样的透明</a:t>
            </a:r>
            <a:r>
              <a:rPr lang="en-US" altLang="zh-CN" dirty="0">
                <a:latin typeface="+mn-ea"/>
              </a:rPr>
              <a:t>UI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、使用</a:t>
            </a:r>
            <a:r>
              <a:rPr lang="en-US" altLang="zh-CN" dirty="0" err="1">
                <a:latin typeface="+mn-ea"/>
              </a:rPr>
              <a:t>SpriteMesh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2365" y="4549140"/>
            <a:ext cx="3197225" cy="2157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3477895"/>
            <a:ext cx="2030730" cy="2460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15" y="3477895"/>
            <a:ext cx="2101215" cy="25647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75" y="2404110"/>
            <a:ext cx="2646045" cy="2049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875" y="4549140"/>
            <a:ext cx="2790825" cy="2124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降低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Batch</a:t>
            </a:r>
            <a:endParaRPr lang="zh-CN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8809" y="1111827"/>
            <a:ext cx="1044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+mn-ea"/>
              </a:rPr>
              <a:t>1</a:t>
            </a:r>
            <a:r>
              <a:rPr lang="zh-CN" altLang="en-US" b="0" i="0" dirty="0">
                <a:effectLst/>
                <a:latin typeface="+mn-ea"/>
              </a:rPr>
              <a:t>、在摆放</a:t>
            </a:r>
            <a:r>
              <a:rPr lang="en-US" altLang="zh-CN" b="0" i="0" dirty="0">
                <a:effectLst/>
                <a:latin typeface="+mn-ea"/>
              </a:rPr>
              <a:t>UI</a:t>
            </a:r>
            <a:r>
              <a:rPr lang="zh-CN" altLang="en-US" b="0" i="0" dirty="0">
                <a:effectLst/>
                <a:latin typeface="+mn-ea"/>
              </a:rPr>
              <a:t>的时候，尽量考虑是否符合</a:t>
            </a:r>
            <a:r>
              <a:rPr lang="en-US" altLang="zh-CN" b="0" i="0" dirty="0">
                <a:effectLst/>
                <a:latin typeface="+mn-ea"/>
              </a:rPr>
              <a:t>UGUI</a:t>
            </a:r>
            <a:r>
              <a:rPr lang="zh-CN" altLang="en-US" b="0" i="0" dirty="0">
                <a:effectLst/>
                <a:latin typeface="+mn-ea"/>
              </a:rPr>
              <a:t>合批规则，尽量多的减少</a:t>
            </a:r>
            <a:r>
              <a:rPr lang="en-US" altLang="zh-CN" b="0" i="0" dirty="0">
                <a:effectLst/>
                <a:latin typeface="+mn-ea"/>
              </a:rPr>
              <a:t>UI</a:t>
            </a:r>
            <a:r>
              <a:rPr lang="zh-CN" altLang="en-US" b="0" i="0" dirty="0">
                <a:effectLst/>
                <a:latin typeface="+mn-ea"/>
              </a:rPr>
              <a:t>的</a:t>
            </a:r>
            <a:r>
              <a:rPr lang="en-US" altLang="zh-CN" b="0" i="0" dirty="0" err="1">
                <a:effectLst/>
                <a:latin typeface="+mn-ea"/>
              </a:rPr>
              <a:t>drawcall</a:t>
            </a:r>
            <a:r>
              <a:rPr lang="zh-CN" altLang="en-US" b="0" i="0" dirty="0">
                <a:effectLst/>
                <a:latin typeface="+mn-ea"/>
              </a:rPr>
              <a:t>，可以通过改变</a:t>
            </a:r>
            <a:r>
              <a:rPr lang="en-US" altLang="zh-CN" b="0" i="0" dirty="0">
                <a:effectLst/>
                <a:latin typeface="+mn-ea"/>
              </a:rPr>
              <a:t>Hierarchy</a:t>
            </a:r>
            <a:r>
              <a:rPr lang="zh-CN" altLang="en-US" b="0" i="0" dirty="0">
                <a:effectLst/>
                <a:latin typeface="+mn-ea"/>
              </a:rPr>
              <a:t>层级，考虑更改覆盖关系，尽量使用相同材质，相同</a:t>
            </a:r>
            <a:r>
              <a:rPr lang="en-US" altLang="zh-CN" b="0" i="0" dirty="0">
                <a:effectLst/>
                <a:latin typeface="+mn-ea"/>
              </a:rPr>
              <a:t>texture</a:t>
            </a:r>
            <a:r>
              <a:rPr lang="zh-CN" altLang="en-US" b="0" i="0" dirty="0">
                <a:effectLst/>
                <a:latin typeface="+mn-ea"/>
              </a:rPr>
              <a:t>等手段。</a:t>
            </a:r>
            <a:endParaRPr lang="en-US" altLang="zh-CN" b="0" i="0" dirty="0">
              <a:effectLst/>
              <a:latin typeface="+mn-ea"/>
            </a:endParaRPr>
          </a:p>
          <a:p>
            <a:endParaRPr lang="en-US" altLang="zh-CN" b="0" i="0" dirty="0">
              <a:effectLst/>
              <a:latin typeface="+mn-ea"/>
            </a:endParaRPr>
          </a:p>
          <a:p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、打图集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6"/>
          <p:cNvSpPr txBox="1"/>
          <p:nvPr/>
        </p:nvSpPr>
        <p:spPr>
          <a:xfrm>
            <a:off x="6539397" y="1784100"/>
            <a:ext cx="3822942" cy="4253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一些底层特性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en-US" altLang="zh-CN" sz="1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en-US" altLang="zh-CN" sz="1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基础概念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0000"/>
              </a:lnSpc>
            </a:pPr>
            <a:endParaRPr lang="en-US" altLang="zh-CN" sz="1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1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优化着手点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endParaRPr lang="en-US" altLang="zh-CN" sz="1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sz="8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</a:pPr>
            <a:endParaRPr lang="en-US" altLang="zh-CN" sz="16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sz="6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zh-CN" sz="800" dirty="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885271" y="558826"/>
            <a:ext cx="0" cy="6153945"/>
          </a:xfrm>
          <a:prstGeom prst="line">
            <a:avLst/>
          </a:prstGeom>
          <a:ln w="6350">
            <a:solidFill>
              <a:srgbClr val="B7997B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>
            <a:spLocks noChangeAspect="1"/>
          </p:cNvSpPr>
          <p:nvPr/>
        </p:nvSpPr>
        <p:spPr>
          <a:xfrm>
            <a:off x="5615271" y="1784100"/>
            <a:ext cx="540000" cy="540000"/>
          </a:xfrm>
          <a:prstGeom prst="ellipse">
            <a:avLst/>
          </a:prstGeom>
          <a:solidFill>
            <a:srgbClr val="98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401115" y="2318181"/>
            <a:ext cx="2880000" cy="28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284341" y="2211175"/>
            <a:ext cx="2849245" cy="2849245"/>
          </a:xfrm>
          <a:prstGeom prst="ellipse">
            <a:avLst/>
          </a:prstGeom>
          <a:noFill/>
          <a:ln w="63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dirty="0">
                <a:solidFill>
                  <a:srgbClr val="B7997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目录</a:t>
            </a:r>
            <a:endParaRPr lang="zh-CN" altLang="en-US" sz="7200" dirty="0">
              <a:solidFill>
                <a:srgbClr val="B7997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椭圆 24"/>
          <p:cNvSpPr>
            <a:spLocks noChangeAspect="1"/>
          </p:cNvSpPr>
          <p:nvPr/>
        </p:nvSpPr>
        <p:spPr>
          <a:xfrm>
            <a:off x="5615271" y="2925982"/>
            <a:ext cx="540000" cy="540000"/>
          </a:xfrm>
          <a:prstGeom prst="ellipse">
            <a:avLst/>
          </a:prstGeom>
          <a:solidFill>
            <a:srgbClr val="98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椭圆 25"/>
          <p:cNvSpPr>
            <a:spLocks noChangeAspect="1"/>
          </p:cNvSpPr>
          <p:nvPr/>
        </p:nvSpPr>
        <p:spPr>
          <a:xfrm>
            <a:off x="5615271" y="4036352"/>
            <a:ext cx="540000" cy="540000"/>
          </a:xfrm>
          <a:prstGeom prst="ellipse">
            <a:avLst/>
          </a:prstGeom>
          <a:solidFill>
            <a:srgbClr val="98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椭圆 26"/>
          <p:cNvSpPr>
            <a:spLocks noChangeAspect="1"/>
          </p:cNvSpPr>
          <p:nvPr/>
        </p:nvSpPr>
        <p:spPr>
          <a:xfrm>
            <a:off x="5615271" y="5043667"/>
            <a:ext cx="540000" cy="540000"/>
          </a:xfrm>
          <a:prstGeom prst="ellipse">
            <a:avLst/>
          </a:prstGeom>
          <a:solidFill>
            <a:srgbClr val="987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降低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Rebuild</a:t>
            </a:r>
            <a:endParaRPr lang="zh-CN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8809" y="1111827"/>
            <a:ext cx="1044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+mn-ea"/>
              </a:rPr>
              <a:t>1</a:t>
            </a:r>
            <a:r>
              <a:rPr lang="zh-CN" altLang="en-US" b="0" i="0" dirty="0">
                <a:effectLst/>
                <a:latin typeface="+mn-ea"/>
              </a:rPr>
              <a:t>、</a:t>
            </a:r>
            <a:r>
              <a:rPr lang="zh-CN" altLang="en-US" dirty="0">
                <a:latin typeface="+mn-ea"/>
              </a:rPr>
              <a:t>动静分离，在运动的</a:t>
            </a:r>
            <a:r>
              <a:rPr lang="en-US" altLang="zh-CN" dirty="0">
                <a:latin typeface="+mn-ea"/>
              </a:rPr>
              <a:t>UI</a:t>
            </a:r>
            <a:r>
              <a:rPr lang="zh-CN" altLang="en-US" dirty="0">
                <a:latin typeface="+mn-ea"/>
              </a:rPr>
              <a:t>物体上面添加</a:t>
            </a:r>
            <a:r>
              <a:rPr lang="en-US" altLang="zh-CN" dirty="0">
                <a:latin typeface="+mn-ea"/>
              </a:rPr>
              <a:t>Canvas</a:t>
            </a:r>
            <a:r>
              <a:rPr lang="zh-CN" altLang="en-US" dirty="0">
                <a:latin typeface="+mn-ea"/>
              </a:rPr>
              <a:t>，这样重建就只会执行到当前添加的</a:t>
            </a:r>
            <a:r>
              <a:rPr lang="en-US" altLang="zh-CN" dirty="0">
                <a:latin typeface="+mn-ea"/>
              </a:rPr>
              <a:t>Canvas</a:t>
            </a:r>
            <a:r>
              <a:rPr lang="zh-CN" altLang="en-US" dirty="0">
                <a:latin typeface="+mn-ea"/>
              </a:rPr>
              <a:t>， 父物体的</a:t>
            </a:r>
            <a:r>
              <a:rPr lang="en-US" altLang="zh-CN" dirty="0">
                <a:latin typeface="+mn-ea"/>
              </a:rPr>
              <a:t>Canvas</a:t>
            </a:r>
            <a:r>
              <a:rPr lang="zh-CN" altLang="en-US" dirty="0">
                <a:latin typeface="+mn-ea"/>
              </a:rPr>
              <a:t>重绘不会考虑子物体的</a:t>
            </a:r>
            <a:r>
              <a:rPr lang="en-US" altLang="zh-CN" dirty="0">
                <a:latin typeface="+mn-ea"/>
              </a:rPr>
              <a:t>Canvas</a:t>
            </a:r>
            <a:r>
              <a:rPr lang="zh-CN" altLang="en-US" dirty="0">
                <a:latin typeface="+mn-ea"/>
              </a:rPr>
              <a:t>，子物体的</a:t>
            </a:r>
            <a:r>
              <a:rPr lang="en-US" altLang="zh-CN" dirty="0">
                <a:latin typeface="+mn-ea"/>
              </a:rPr>
              <a:t>Canvas</a:t>
            </a:r>
            <a:r>
              <a:rPr lang="zh-CN" altLang="en-US" dirty="0">
                <a:latin typeface="+mn-ea"/>
              </a:rPr>
              <a:t>重绘也不会影响到父物体</a:t>
            </a:r>
            <a:endParaRPr lang="en-US" altLang="zh-CN" dirty="0">
              <a:latin typeface="+mn-ea"/>
            </a:endParaRPr>
          </a:p>
          <a:p>
            <a:endParaRPr lang="en-US" altLang="zh-CN" b="0" i="0" dirty="0">
              <a:effectLst/>
              <a:latin typeface="+mn-ea"/>
            </a:endParaRPr>
          </a:p>
          <a:p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、如果要控制一个物体以及其所有子物体的显隐，可以给这个物体添加</a:t>
            </a:r>
            <a:r>
              <a:rPr lang="en-US" altLang="zh-CN" dirty="0">
                <a:latin typeface="+mn-ea"/>
              </a:rPr>
              <a:t>Canvas Group</a:t>
            </a:r>
            <a:r>
              <a:rPr lang="zh-CN" altLang="en-US" dirty="0">
                <a:latin typeface="+mn-ea"/>
              </a:rPr>
              <a:t>组件，通过</a:t>
            </a:r>
            <a:r>
              <a:rPr lang="en-US" altLang="zh-CN" dirty="0" err="1">
                <a:latin typeface="+mn-ea"/>
              </a:rPr>
              <a:t>CanvasGroup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alpha</a:t>
            </a:r>
            <a:r>
              <a:rPr lang="zh-CN" altLang="en-US" dirty="0">
                <a:latin typeface="+mn-ea"/>
              </a:rPr>
              <a:t>值来控制显隐以代替</a:t>
            </a:r>
            <a:r>
              <a:rPr lang="en-US" altLang="zh-CN" dirty="0" err="1">
                <a:latin typeface="+mn-ea"/>
              </a:rPr>
              <a:t>SetActive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914243" y="2370260"/>
            <a:ext cx="2397600" cy="23960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直接连接符 12"/>
          <p:cNvCxnSpPr>
            <a:stCxn id="12" idx="7"/>
            <a:endCxn id="12" idx="3"/>
          </p:cNvCxnSpPr>
          <p:nvPr/>
        </p:nvCxnSpPr>
        <p:spPr>
          <a:xfrm flipH="1">
            <a:off x="2265363" y="2721159"/>
            <a:ext cx="1695360" cy="169429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"/>
          <p:cNvSpPr txBox="1"/>
          <p:nvPr/>
        </p:nvSpPr>
        <p:spPr>
          <a:xfrm>
            <a:off x="4973063" y="1723595"/>
            <a:ext cx="7300636" cy="360849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其他</a:t>
            </a:r>
            <a:endParaRPr lang="en-US" altLang="zh-CN" sz="6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2108363" y="2536118"/>
            <a:ext cx="2009359" cy="1983454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i="0" u="none" strike="noStrike" kern="1200" cap="none" spc="-50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kumimoji="0" lang="en-US" altLang="zh-CN" sz="8800" i="0" u="none" strike="noStrike" kern="1200" cap="none" spc="-50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699080" y="2442268"/>
            <a:ext cx="0" cy="217115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38100" dist="12700" dir="3000000" sx="97000" sy="97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其他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8809" y="1132609"/>
            <a:ext cx="109207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、渲染</a:t>
            </a:r>
            <a:r>
              <a:rPr lang="en-US" altLang="zh-CN" dirty="0">
                <a:latin typeface="+mn-ea"/>
              </a:rPr>
              <a:t>UI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世界用不同的摄像机渲染，在</a:t>
            </a:r>
            <a:r>
              <a:rPr lang="en-US" altLang="zh-CN" dirty="0">
                <a:latin typeface="+mn-ea"/>
              </a:rPr>
              <a:t>UI</a:t>
            </a:r>
            <a:r>
              <a:rPr lang="zh-CN" altLang="en-US" dirty="0">
                <a:latin typeface="+mn-ea"/>
              </a:rPr>
              <a:t>部分是全屏的时候，可以关掉渲染</a:t>
            </a:r>
            <a:r>
              <a:rPr lang="en-US" altLang="zh-CN" dirty="0">
                <a:latin typeface="+mn-ea"/>
              </a:rPr>
              <a:t>3D</a:t>
            </a:r>
            <a:r>
              <a:rPr lang="zh-CN" altLang="en-US" dirty="0">
                <a:latin typeface="+mn-ea"/>
              </a:rPr>
              <a:t>世界的摄像机，这时可以极大提升性能。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、如果不需要用到天空盒，不要将</a:t>
            </a:r>
            <a:r>
              <a:rPr lang="en-US" altLang="zh-CN" dirty="0">
                <a:latin typeface="+mn-ea"/>
              </a:rPr>
              <a:t>Camera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Clear Flag</a:t>
            </a:r>
            <a:r>
              <a:rPr lang="zh-CN" altLang="en-US" dirty="0">
                <a:latin typeface="+mn-ea"/>
              </a:rPr>
              <a:t>设置成</a:t>
            </a:r>
            <a:r>
              <a:rPr lang="en-US" altLang="zh-CN" dirty="0" err="1">
                <a:latin typeface="+mn-ea"/>
              </a:rPr>
              <a:t>SkyBox</a:t>
            </a:r>
            <a:r>
              <a:rPr lang="zh-CN" altLang="en-US" dirty="0">
                <a:latin typeface="+mn-ea"/>
              </a:rPr>
              <a:t>，因为这会导致场景里面渲染的时候增加了天空盒的顶点和面片。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ext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组件上的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+mn-ea"/>
              </a:rPr>
              <a:t>BestFit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属性开启的时候，在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Text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的显示的字符串没有更改的情况下，更改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Text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的属性会重新生成关于当前显示字体的图片，在较多地方使用到这个属性的时候，容易增加内存，不是特殊的情况，不要开启</a:t>
            </a:r>
            <a:endParaRPr lang="en-US" altLang="zh-CN" b="0" i="0" dirty="0">
              <a:solidFill>
                <a:srgbClr val="4D4D4D"/>
              </a:solidFill>
              <a:effectLst/>
              <a:latin typeface="+mn-ea"/>
            </a:endParaRPr>
          </a:p>
          <a:p>
            <a:endParaRPr lang="en-US" altLang="zh-CN" dirty="0">
              <a:solidFill>
                <a:srgbClr val="4D4D4D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+mn-ea"/>
              </a:rPr>
              <a:t>4</a:t>
            </a:r>
            <a:r>
              <a:rPr lang="zh-CN" altLang="en-US" dirty="0">
                <a:solidFill>
                  <a:srgbClr val="4D4D4D"/>
                </a:solidFill>
                <a:latin typeface="+mn-ea"/>
              </a:rPr>
              <a:t>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如果图片的长宽是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n-ea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n-ea"/>
              </a:rPr>
              <a:t>的倍数，图片在内存中的大小会小一些</a:t>
            </a:r>
            <a:endParaRPr lang="en-US" altLang="zh-CN" dirty="0">
              <a:solidFill>
                <a:srgbClr val="4D4D4D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4271645"/>
            <a:ext cx="3695700" cy="2295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10" y="4269740"/>
            <a:ext cx="3542665" cy="2297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395" y="4460875"/>
            <a:ext cx="3543300" cy="1914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914243" y="2370260"/>
            <a:ext cx="2397600" cy="23960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直接连接符 12"/>
          <p:cNvCxnSpPr>
            <a:stCxn id="12" idx="7"/>
            <a:endCxn id="12" idx="3"/>
          </p:cNvCxnSpPr>
          <p:nvPr/>
        </p:nvCxnSpPr>
        <p:spPr>
          <a:xfrm flipH="1">
            <a:off x="2265363" y="2721159"/>
            <a:ext cx="1695360" cy="169429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"/>
          <p:cNvSpPr txBox="1"/>
          <p:nvPr/>
        </p:nvSpPr>
        <p:spPr>
          <a:xfrm>
            <a:off x="4973063" y="1723595"/>
            <a:ext cx="7300636" cy="360849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一些底层特性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2108363" y="2536118"/>
            <a:ext cx="2009359" cy="1983454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i="0" u="none" strike="noStrike" kern="1200" cap="none" spc="-50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kumimoji="0" lang="en-US" altLang="zh-CN" sz="8800" i="0" u="none" strike="noStrike" kern="1200" cap="none" spc="-50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699080" y="2442268"/>
            <a:ext cx="0" cy="217115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38100" dist="12700" dir="3000000" sx="97000" sy="97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1613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UGUI组件绘制原理</a:t>
            </a:r>
            <a:endParaRPr lang="zh-CN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996950"/>
            <a:ext cx="5869305" cy="559879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6795135" y="996950"/>
            <a:ext cx="4293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Canvas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组件的作用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95135" y="1518920"/>
            <a:ext cx="404495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Canvas组件用于绘制其所在物体的所有子物体上面的UI组件。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CanvasRenderer组件获得其所挂物体上的UI组件的渲染绘制信息反馈给Canvas，Canvas会对所有收集到的反馈信息进行批处理和合并，这个过程叫做Rebatch。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16767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UGUI的两种Mask</a:t>
            </a:r>
            <a:endParaRPr lang="zh-CN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873760"/>
            <a:ext cx="2901315" cy="2125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55365" y="917575"/>
            <a:ext cx="7983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RectMask2D</a:t>
            </a:r>
            <a:endParaRPr lang="en-US" altLang="zh-CN"/>
          </a:p>
          <a:p>
            <a:r>
              <a:rPr lang="en-US" altLang="zh-CN"/>
              <a:t>以其所在物体的RectTransform的矩形区域为边界进行剪切，RectMask2D会对子物体超出其 RectMask2D的边界部分的顶点直接舍弃掉。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3406140"/>
            <a:ext cx="3039110" cy="23444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21100" y="3406140"/>
            <a:ext cx="79838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Mask</a:t>
            </a:r>
            <a:endParaRPr lang="en-US" altLang="zh-CN"/>
          </a:p>
          <a:p>
            <a:r>
              <a:rPr lang="en-US" altLang="zh-CN"/>
              <a:t>Mask组件能显示其子物体与Mask所在物体的Image的不透明部分的重合部分，透明的部分则会剔除，它使用到了shader里面的模板缓冲（StencilBuffer）的原理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914243" y="2370260"/>
            <a:ext cx="2397600" cy="23960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直接连接符 12"/>
          <p:cNvCxnSpPr>
            <a:stCxn id="12" idx="7"/>
            <a:endCxn id="12" idx="3"/>
          </p:cNvCxnSpPr>
          <p:nvPr/>
        </p:nvCxnSpPr>
        <p:spPr>
          <a:xfrm flipH="1">
            <a:off x="2265363" y="2721159"/>
            <a:ext cx="1695360" cy="169429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8"/>
          <p:cNvSpPr txBox="1"/>
          <p:nvPr/>
        </p:nvSpPr>
        <p:spPr>
          <a:xfrm>
            <a:off x="4973063" y="1723595"/>
            <a:ext cx="7300636" cy="360849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lstStyle/>
          <a:p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基础概念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7"/>
          <p:cNvSpPr txBox="1"/>
          <p:nvPr/>
        </p:nvSpPr>
        <p:spPr>
          <a:xfrm>
            <a:off x="2108363" y="2536118"/>
            <a:ext cx="2009359" cy="1983454"/>
          </a:xfrm>
          <a:prstGeom prst="rect">
            <a:avLst/>
          </a:prstGeom>
          <a:noFill/>
        </p:spPr>
        <p:txBody>
          <a:bodyPr lIns="0" tIns="0" rIns="0" bIns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i="0" u="none" strike="noStrike" kern="1200" cap="none" spc="-50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kumimoji="0" lang="en-US" altLang="zh-CN" sz="8800" i="0" u="none" strike="noStrike" kern="1200" cap="none" spc="-50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699080" y="2442268"/>
            <a:ext cx="0" cy="2171154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38100" dist="12700" dir="3000000" sx="97000" sy="97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批处理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640" y="1132609"/>
            <a:ext cx="4405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UGUI</a:t>
            </a:r>
            <a:r>
              <a:rPr lang="zh-CN" altLang="en-US" dirty="0"/>
              <a:t>里面的所有</a:t>
            </a:r>
            <a:r>
              <a:rPr lang="en-US" altLang="zh-CN" dirty="0"/>
              <a:t>UI</a:t>
            </a:r>
            <a:r>
              <a:rPr lang="zh-CN" altLang="en-US" dirty="0"/>
              <a:t>其实都是由网格绘制的</a:t>
            </a:r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/>
              <a:t>Text</a:t>
            </a:r>
            <a:r>
              <a:rPr lang="zh-CN" altLang="en-US" dirty="0"/>
              <a:t>组件中的每个字都是由两个三角面片组成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4210" y="1132609"/>
            <a:ext cx="2787017" cy="236584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512" y="1132610"/>
            <a:ext cx="2704044" cy="234423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0261" y="2644350"/>
            <a:ext cx="4173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DrawCall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根据需要绘制的物体的各种信息（包括网格的顶点</a:t>
            </a:r>
            <a:r>
              <a:rPr lang="en-US" altLang="zh-CN" dirty="0"/>
              <a:t>,UV</a:t>
            </a:r>
            <a:r>
              <a:rPr lang="zh-CN" altLang="en-US" dirty="0"/>
              <a:t>等），生成底层图像调用命令，存储于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的交互命令缓冲区，等待</a:t>
            </a:r>
            <a:r>
              <a:rPr lang="en-US" altLang="zh-CN" dirty="0"/>
              <a:t>GPU</a:t>
            </a:r>
            <a:r>
              <a:rPr lang="zh-CN" altLang="en-US" dirty="0"/>
              <a:t>空闲时候取得执行，这个命令称为</a:t>
            </a:r>
            <a:r>
              <a:rPr lang="en-US" altLang="zh-CN" dirty="0" err="1"/>
              <a:t>DrawCall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48640" y="5004589"/>
            <a:ext cx="1004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所谓批处理，简单来说是将一些符合规则的物体合并到一个</a:t>
            </a:r>
            <a:r>
              <a:rPr lang="en-US" altLang="zh-CN" dirty="0" err="1"/>
              <a:t>drawcall</a:t>
            </a:r>
            <a:r>
              <a:rPr lang="zh-CN" altLang="en-US" dirty="0"/>
              <a:t>中去处理，这样绘制相同多的物体生成更少的</a:t>
            </a:r>
            <a:r>
              <a:rPr lang="en-US" altLang="zh-CN" dirty="0" err="1"/>
              <a:t>drawcall</a:t>
            </a:r>
            <a:r>
              <a:rPr lang="zh-CN" altLang="en-US" dirty="0"/>
              <a:t>，对于</a:t>
            </a:r>
            <a:r>
              <a:rPr lang="en-US" altLang="zh-CN" dirty="0"/>
              <a:t>CPU</a:t>
            </a:r>
            <a:r>
              <a:rPr lang="zh-CN" altLang="en-US" dirty="0"/>
              <a:t>来说负担减少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Overdraw</a:t>
            </a:r>
            <a:endParaRPr lang="zh-CN" altLang="en-US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8641" y="1184564"/>
            <a:ext cx="11047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指在一帧的时间内像素被绘制了多次，理论上一个像素每次只绘制一次是最优的，但是由于重叠的布局导致一些像素会被多次绘制。</a:t>
            </a:r>
            <a:r>
              <a:rPr lang="en-US" altLang="zh-CN" dirty="0"/>
              <a:t>UGUI</a:t>
            </a:r>
            <a:r>
              <a:rPr lang="zh-CN" altLang="en-US" dirty="0"/>
              <a:t>中，每个</a:t>
            </a:r>
            <a:r>
              <a:rPr lang="en-US" altLang="zh-CN" dirty="0"/>
              <a:t>UI</a:t>
            </a:r>
            <a:r>
              <a:rPr lang="zh-CN" altLang="en-US" dirty="0"/>
              <a:t>组件都是按照排序顺序从后往前绘制的。 每个</a:t>
            </a:r>
            <a:r>
              <a:rPr lang="en-US" altLang="zh-CN" dirty="0"/>
              <a:t>UI</a:t>
            </a:r>
            <a:r>
              <a:rPr lang="zh-CN" altLang="en-US" dirty="0"/>
              <a:t>都有其像素绘制区域，如果两个</a:t>
            </a:r>
            <a:r>
              <a:rPr lang="en-US" altLang="zh-CN" dirty="0"/>
              <a:t>UI</a:t>
            </a:r>
            <a:r>
              <a:rPr lang="zh-CN" altLang="en-US" dirty="0"/>
              <a:t>的像素绘制区域产生重叠，重叠的部分就会产生</a:t>
            </a:r>
            <a:r>
              <a:rPr lang="en-US" altLang="zh-CN" dirty="0"/>
              <a:t>Overdraw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2" y="2107894"/>
            <a:ext cx="4678163" cy="39712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557" y="2107894"/>
            <a:ext cx="4516747" cy="4037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1"/>
          <p:cNvSpPr/>
          <p:nvPr/>
        </p:nvSpPr>
        <p:spPr>
          <a:xfrm>
            <a:off x="548641" y="204754"/>
            <a:ext cx="110169" cy="668724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5"/>
          </a:p>
        </p:txBody>
      </p:sp>
      <p:sp>
        <p:nvSpPr>
          <p:cNvPr id="3" name="文本框 2"/>
          <p:cNvSpPr txBox="1"/>
          <p:nvPr/>
        </p:nvSpPr>
        <p:spPr>
          <a:xfrm>
            <a:off x="658809" y="204702"/>
            <a:ext cx="67506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重建</a:t>
            </a:r>
            <a:r>
              <a:rPr lang="en-US" altLang="zh-CN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Rebuild</a:t>
            </a:r>
            <a:endParaRPr lang="en-US" altLang="zh-CN" sz="36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8641" y="1194955"/>
            <a:ext cx="10974877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重建是指某个</a:t>
            </a:r>
            <a:r>
              <a:rPr lang="en-US" altLang="zh-CN" dirty="0"/>
              <a:t>UI</a:t>
            </a:r>
            <a:r>
              <a:rPr lang="zh-CN" altLang="en-US" dirty="0"/>
              <a:t>组件需要被重新绘制，在</a:t>
            </a:r>
            <a:r>
              <a:rPr lang="en-US" altLang="zh-CN" dirty="0"/>
              <a:t>UGUI</a:t>
            </a:r>
            <a:r>
              <a:rPr lang="zh-CN" altLang="en-US" dirty="0"/>
              <a:t>中，一般没有更改的组件不会每帧都进行重新计算并绘制，而是使用上一次计算好后缓存的计算数据。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UGUI</a:t>
            </a:r>
            <a:r>
              <a:rPr lang="zh-CN" altLang="en-US" dirty="0"/>
              <a:t>里面有个名词叫做脏标记</a:t>
            </a:r>
            <a:r>
              <a:rPr lang="en-US" altLang="zh-CN" dirty="0"/>
              <a:t>(Dirty)</a:t>
            </a:r>
            <a:r>
              <a:rPr lang="zh-CN" altLang="en-US" dirty="0"/>
              <a:t>，当组件有了显示上的更改需要被重新计算并绘制，设置成脏标记的</a:t>
            </a:r>
            <a:r>
              <a:rPr lang="en-US" altLang="zh-CN" dirty="0"/>
              <a:t>UI</a:t>
            </a:r>
            <a:r>
              <a:rPr lang="zh-CN" altLang="en-US" dirty="0"/>
              <a:t>组件将在下一帧执行完批处理的时候被重新计算</a:t>
            </a:r>
            <a:r>
              <a:rPr lang="zh-CN" altLang="en-US"/>
              <a:t>并绘制。</a:t>
            </a:r>
            <a:r>
              <a:rPr lang="zh-CN" altLang="en-US" dirty="0"/>
              <a:t>脏标记包括顶点脏标记，材质脏标记，布局脏标记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材质脏标记会在UI组件的材质替换的时候才会被UGUI系统设置，而不是改变UI组件的材质的某个属性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在很多设置UI组件的属性如颜色的时候 都会设置这个顶点脏标记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OnEnable调用的时候，SetAllDirty方法会被执行，也就是说当禁用或者启用某个显示类型的UI组件或者组件所在的物体的时候，它都会被重建一次。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Canvas对于其下的所有需要绘制的物体的合批，发生在Canvas下面有UI组件的显示发生了改变需要重新绘制的时候，因为合批是Canvas对其下的所有物体的统一处理，所以简单来说，一旦Canvas下面的某个UI组件的显示改变了，即需要重建（重新绘制）的时候，Canvas都需要对其下的所有显示的UI重新绘制一遍来尝试是否能与改变的UI组件合批处理， 这是个消耗性能的过程。所以性能优化要考虑降低Canvas下的重建次数或者重建步骤涉及到的UI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"/>
    </mc:Choice>
    <mc:Fallback>
      <p:transition spd="slow" advTm="37"/>
    </mc:Fallback>
  </mc:AlternateContent>
</p:sld>
</file>

<file path=ppt/tags/tag1.xml><?xml version="1.0" encoding="utf-8"?>
<p:tagLst xmlns:p="http://schemas.openxmlformats.org/presentationml/2006/main">
  <p:tag name="TIMING" val="|1.9"/>
</p:tagLst>
</file>

<file path=ppt/tags/tag2.xml><?xml version="1.0" encoding="utf-8"?>
<p:tagLst xmlns:p="http://schemas.openxmlformats.org/presentationml/2006/main">
  <p:tag name="KSO_WM_UNIT_PLACING_PICTURE_USER_VIEWPORT" val="{&quot;height&quot;:2085,&quot;width&quot;:5400}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3216</Words>
  <Application>WPS 演示</Application>
  <PresentationFormat>宽屏</PresentationFormat>
  <Paragraphs>161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game-netease</dc:creator>
  <cp:lastModifiedBy>69岁老同志</cp:lastModifiedBy>
  <cp:revision>1631</cp:revision>
  <dcterms:created xsi:type="dcterms:W3CDTF">2014-07-03T10:48:00Z</dcterms:created>
  <dcterms:modified xsi:type="dcterms:W3CDTF">2021-11-25T13:07:56Z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B33BA20DB9164094A009617FF97D0AFB</vt:lpwstr>
  </property>
</Properties>
</file>