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  <p:sldMasterId id="2147483696" r:id="rId3"/>
    <p:sldMasterId id="2147483714" r:id="rId4"/>
  </p:sldMasterIdLst>
  <p:notesMasterIdLst>
    <p:notesMasterId r:id="rId30"/>
  </p:notesMasterIdLst>
  <p:sldIdLst>
    <p:sldId id="256" r:id="rId5"/>
    <p:sldId id="257" r:id="rId6"/>
    <p:sldId id="258" r:id="rId7"/>
    <p:sldId id="259" r:id="rId8"/>
    <p:sldId id="260" r:id="rId9"/>
    <p:sldId id="273" r:id="rId10"/>
    <p:sldId id="276" r:id="rId11"/>
    <p:sldId id="272" r:id="rId12"/>
    <p:sldId id="261" r:id="rId13"/>
    <p:sldId id="262" r:id="rId14"/>
    <p:sldId id="263" r:id="rId15"/>
    <p:sldId id="280" r:id="rId16"/>
    <p:sldId id="266" r:id="rId17"/>
    <p:sldId id="270" r:id="rId18"/>
    <p:sldId id="271" r:id="rId19"/>
    <p:sldId id="278" r:id="rId20"/>
    <p:sldId id="277" r:id="rId21"/>
    <p:sldId id="279" r:id="rId22"/>
    <p:sldId id="274" r:id="rId23"/>
    <p:sldId id="267" r:id="rId24"/>
    <p:sldId id="268" r:id="rId25"/>
    <p:sldId id="269" r:id="rId26"/>
    <p:sldId id="281" r:id="rId27"/>
    <p:sldId id="282" r:id="rId28"/>
    <p:sldId id="275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shav KV" initials="KK" lastIdx="1" clrIdx="0">
    <p:extLst>
      <p:ext uri="{19B8F6BF-5375-455C-9EA6-DF929625EA0E}">
        <p15:presenceInfo xmlns:p15="http://schemas.microsoft.com/office/powerpoint/2012/main" userId="40de73e3cc0b3e5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529" autoAdjust="0"/>
  </p:normalViewPr>
  <p:slideViewPr>
    <p:cSldViewPr>
      <p:cViewPr varScale="1">
        <p:scale>
          <a:sx n="63" d="100"/>
          <a:sy n="63" d="100"/>
        </p:scale>
        <p:origin x="77" y="59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D18AE-8BA6-4236-81A2-2FF6FE553D6B}" type="datetimeFigureOut">
              <a:rPr lang="en-IN" smtClean="0"/>
              <a:t>12-02-2022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46F823-2A44-4E5A-BACE-BADD87D5AA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959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6F823-2A44-4E5A-BACE-BADD87D5AAED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969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6F823-2A44-4E5A-BACE-BADD87D5AAED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421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1" y="2733709"/>
            <a:ext cx="6108101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8A96-E5A1-40FC-BEB1-ECBFAD343064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1510" y="2750337"/>
            <a:ext cx="878916" cy="1356442"/>
          </a:xfrm>
        </p:spPr>
        <p:txBody>
          <a:bodyPr/>
          <a:lstStyle/>
          <a:p>
            <a:fld id="{F646D01D-0AE8-4551-8C82-A937FC6D6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4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4711617"/>
            <a:ext cx="7210394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0242" y="609598"/>
            <a:ext cx="721039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39" y="5169584"/>
            <a:ext cx="7210397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8A96-E5A1-40FC-BEB1-ECBFAD343064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4711310"/>
            <a:ext cx="865613" cy="1090789"/>
          </a:xfrm>
        </p:spPr>
        <p:txBody>
          <a:bodyPr/>
          <a:lstStyle/>
          <a:p>
            <a:fld id="{F646D01D-0AE8-4551-8C82-A937FC6D6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39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609597"/>
            <a:ext cx="721039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4711616"/>
            <a:ext cx="7210394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8A96-E5A1-40FC-BEB1-ECBFAD343064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4711616"/>
            <a:ext cx="865613" cy="1090789"/>
          </a:xfrm>
        </p:spPr>
        <p:txBody>
          <a:bodyPr/>
          <a:lstStyle/>
          <a:p>
            <a:fld id="{F646D01D-0AE8-4551-8C82-A937FC6D6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6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92" y="609599"/>
            <a:ext cx="6539158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1717" y="3653379"/>
            <a:ext cx="611743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4711616"/>
            <a:ext cx="7210394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8A96-E5A1-40FC-BEB1-ECBFAD343064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4709926"/>
            <a:ext cx="865613" cy="1090789"/>
          </a:xfrm>
        </p:spPr>
        <p:txBody>
          <a:bodyPr/>
          <a:lstStyle/>
          <a:p>
            <a:fld id="{F646D01D-0AE8-4551-8C82-A937FC6D6FA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995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39" y="4711616"/>
            <a:ext cx="7210397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0" y="5300150"/>
            <a:ext cx="7210397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8A96-E5A1-40FC-BEB1-ECBFAD343064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4709926"/>
            <a:ext cx="865613" cy="1090789"/>
          </a:xfrm>
        </p:spPr>
        <p:txBody>
          <a:bodyPr/>
          <a:lstStyle/>
          <a:p>
            <a:fld id="{F646D01D-0AE8-4551-8C82-A937FC6D6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0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01917" y="753228"/>
            <a:ext cx="721872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95709" y="2336873"/>
            <a:ext cx="230252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0241" y="3022674"/>
            <a:ext cx="2287277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7019" y="233687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9103" y="3022674"/>
            <a:ext cx="229743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18117" y="2336873"/>
            <a:ext cx="23025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418117" y="3022674"/>
            <a:ext cx="2302519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8A96-E5A1-40FC-BEB1-ECBFAD343064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6D01D-0AE8-4551-8C82-A937FC6D6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6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5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0239" y="4297503"/>
            <a:ext cx="228727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0239" y="2336873"/>
            <a:ext cx="22872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0239" y="4873765"/>
            <a:ext cx="228727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9103" y="429750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58088" y="4873764"/>
            <a:ext cx="230047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23009" y="4297503"/>
            <a:ext cx="229762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423008" y="2336873"/>
            <a:ext cx="229762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422915" y="4873762"/>
            <a:ext cx="2300672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8A96-E5A1-40FC-BEB1-ECBFAD343064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6D01D-0AE8-4551-8C82-A937FC6D6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1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8A96-E5A1-40FC-BEB1-ECBFAD343064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6D01D-0AE8-4551-8C82-A937FC6D6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4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448782" y="2040420"/>
            <a:ext cx="5106988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7200777" y="5543428"/>
            <a:ext cx="1602997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6923" y="609597"/>
            <a:ext cx="80535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652503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05344" y="5936188"/>
            <a:ext cx="2057400" cy="365125"/>
          </a:xfrm>
        </p:spPr>
        <p:txBody>
          <a:bodyPr/>
          <a:lstStyle/>
          <a:p>
            <a:fld id="{64D58A96-E5A1-40FC-BEB1-ECBFAD343064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951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73163" y="5398634"/>
            <a:ext cx="865613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646D01D-0AE8-4551-8C82-A937FC6D6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59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9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3" y="2733709"/>
            <a:ext cx="6108101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3" y="4394044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pPr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1510" y="2750337"/>
            <a:ext cx="878916" cy="1356442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pPr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8A96-E5A1-40FC-BEB1-ECBFAD343064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6D01D-0AE8-4551-8C82-A937FC6D6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99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7828359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4087901"/>
            <a:ext cx="1202248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2726267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2869895"/>
            <a:ext cx="7210395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2" y="4232176"/>
            <a:ext cx="7210395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pPr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7094" y="2869900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0242" y="2336873"/>
            <a:ext cx="352376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5594" y="2336873"/>
            <a:ext cx="3525044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pPr/>
              <a:t>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753234"/>
            <a:ext cx="7210397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9765" y="2336878"/>
            <a:ext cx="3354245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44" y="3030013"/>
            <a:ext cx="3523766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5116" y="2336873"/>
            <a:ext cx="3355521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5594" y="3030013"/>
            <a:ext cx="3525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pPr/>
              <a:t>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pPr/>
              <a:t>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pPr/>
              <a:t>2/12/2022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753227"/>
            <a:ext cx="721039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8"/>
            <a:ext cx="4206252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3" y="2336877"/>
            <a:ext cx="2842559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pPr/>
              <a:t>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5" y="753228"/>
            <a:ext cx="7210393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1252" y="2336874"/>
            <a:ext cx="406938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2336878"/>
            <a:ext cx="2907192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pPr/>
              <a:t>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4" y="4711621"/>
            <a:ext cx="7210394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0244" y="609602"/>
            <a:ext cx="721039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1" y="5169588"/>
            <a:ext cx="7210397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pPr/>
              <a:t>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4" y="4711314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609597"/>
            <a:ext cx="721039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4" y="4711620"/>
            <a:ext cx="7210394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pPr/>
              <a:t>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4" y="4711620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92" y="609603"/>
            <a:ext cx="6539158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1717" y="3653379"/>
            <a:ext cx="611743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4" y="4711620"/>
            <a:ext cx="7210394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pPr/>
              <a:t>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4" y="4709930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7828359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4087901"/>
            <a:ext cx="1202248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69" y="2726267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2869895"/>
            <a:ext cx="7210395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2" y="4232172"/>
            <a:ext cx="7210395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8A96-E5A1-40FC-BEB1-ECBFAD343064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7092" y="2869896"/>
            <a:ext cx="865613" cy="1090789"/>
          </a:xfrm>
        </p:spPr>
        <p:txBody>
          <a:bodyPr/>
          <a:lstStyle/>
          <a:p>
            <a:fld id="{F646D01D-0AE8-4551-8C82-A937FC6D6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1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4711620"/>
            <a:ext cx="7210397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5300154"/>
            <a:ext cx="7210397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pPr/>
              <a:t>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4" y="4709930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01917" y="753228"/>
            <a:ext cx="721872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95709" y="2336873"/>
            <a:ext cx="230252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0243" y="3022678"/>
            <a:ext cx="2287277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7019" y="233687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9103" y="3022678"/>
            <a:ext cx="229743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18119" y="2336873"/>
            <a:ext cx="23025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418119" y="3022678"/>
            <a:ext cx="2302519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pPr/>
              <a:t>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5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0241" y="4297503"/>
            <a:ext cx="228727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0241" y="2336873"/>
            <a:ext cx="22872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0241" y="4873765"/>
            <a:ext cx="228727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9103" y="429750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58090" y="4873764"/>
            <a:ext cx="230047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23011" y="4297503"/>
            <a:ext cx="229762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423010" y="2336873"/>
            <a:ext cx="229762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422915" y="4873762"/>
            <a:ext cx="2300672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pPr/>
              <a:t>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pPr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448782" y="2040424"/>
            <a:ext cx="5106988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7200779" y="5543432"/>
            <a:ext cx="1602997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6925" y="609597"/>
            <a:ext cx="80535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602"/>
            <a:ext cx="6652503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05344" y="5936192"/>
            <a:ext cx="20574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pPr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3" y="5936193"/>
            <a:ext cx="459510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73165" y="5398638"/>
            <a:ext cx="865613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9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4" y="2733709"/>
            <a:ext cx="6108101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4" y="4394046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pPr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1510" y="2750337"/>
            <a:ext cx="878916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68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pPr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46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7828359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4087901"/>
            <a:ext cx="1202248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2726267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2869895"/>
            <a:ext cx="7210395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2" y="4232178"/>
            <a:ext cx="7210395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pPr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7095" y="2869902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43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0243" y="2336873"/>
            <a:ext cx="352376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5594" y="2336873"/>
            <a:ext cx="3525044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pPr/>
              <a:t>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507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3" y="753236"/>
            <a:ext cx="7210397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9766" y="2336880"/>
            <a:ext cx="3354245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44" y="3030015"/>
            <a:ext cx="3523766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5116" y="2336873"/>
            <a:ext cx="3355521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5594" y="3030015"/>
            <a:ext cx="3525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pPr/>
              <a:t>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35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0240" y="2336873"/>
            <a:ext cx="352376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5592" y="2336873"/>
            <a:ext cx="3525044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8A96-E5A1-40FC-BEB1-ECBFAD343064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6D01D-0AE8-4551-8C82-A937FC6D6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7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pPr/>
              <a:t>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05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pPr/>
              <a:t>2/12/2022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13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753227"/>
            <a:ext cx="721039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80"/>
            <a:ext cx="4206252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4" y="2336878"/>
            <a:ext cx="2842559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pPr/>
              <a:t>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32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6" y="753228"/>
            <a:ext cx="7210393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1253" y="2336874"/>
            <a:ext cx="406938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2336879"/>
            <a:ext cx="2907192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pPr/>
              <a:t>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18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4" y="4711623"/>
            <a:ext cx="7210394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0244" y="609604"/>
            <a:ext cx="721039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5169590"/>
            <a:ext cx="7210397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pPr/>
              <a:t>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5" y="4711316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16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609597"/>
            <a:ext cx="721039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4" y="4711622"/>
            <a:ext cx="7210394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pPr/>
              <a:t>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5" y="4711622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11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92" y="609605"/>
            <a:ext cx="6539158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1717" y="3653379"/>
            <a:ext cx="611743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4" y="4711622"/>
            <a:ext cx="7210394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pPr/>
              <a:t>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5" y="4709932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342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4711622"/>
            <a:ext cx="7210397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3" y="5300156"/>
            <a:ext cx="7210397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pPr/>
              <a:t>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5" y="4709932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86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01917" y="753228"/>
            <a:ext cx="721872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95709" y="2336873"/>
            <a:ext cx="230252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0244" y="3022680"/>
            <a:ext cx="2287277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7019" y="233687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9103" y="3022680"/>
            <a:ext cx="229743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18120" y="2336873"/>
            <a:ext cx="23025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418120" y="3022680"/>
            <a:ext cx="2302519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pPr/>
              <a:t>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0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5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0242" y="4297503"/>
            <a:ext cx="228727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0242" y="2336873"/>
            <a:ext cx="22872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0242" y="4873765"/>
            <a:ext cx="228727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9103" y="429750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58091" y="4873764"/>
            <a:ext cx="230047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23012" y="4297503"/>
            <a:ext cx="229762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423011" y="2336873"/>
            <a:ext cx="229762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422915" y="4873762"/>
            <a:ext cx="2300672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pPr/>
              <a:t>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62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753230"/>
            <a:ext cx="7210397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9763" y="2336874"/>
            <a:ext cx="3354245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42" y="3030009"/>
            <a:ext cx="3523766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5116" y="2336873"/>
            <a:ext cx="3355521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5593" y="3030009"/>
            <a:ext cx="3525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8A96-E5A1-40FC-BEB1-ECBFAD343064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6D01D-0AE8-4551-8C82-A937FC6D6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32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pPr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59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448782" y="2040426"/>
            <a:ext cx="5106988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7200780" y="5543434"/>
            <a:ext cx="1602997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6925" y="609597"/>
            <a:ext cx="80535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604"/>
            <a:ext cx="6652503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05344" y="5936194"/>
            <a:ext cx="20574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pPr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3" y="5936195"/>
            <a:ext cx="459510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73166" y="5398640"/>
            <a:ext cx="865613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886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9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5" y="2733709"/>
            <a:ext cx="6108101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5" y="4394048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pPr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1510" y="2750337"/>
            <a:ext cx="878916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42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pPr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99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7828359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4087901"/>
            <a:ext cx="1202248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2726267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2869895"/>
            <a:ext cx="7210395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2" y="4232180"/>
            <a:ext cx="7210395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pPr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7096" y="2869904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8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0244" y="2336873"/>
            <a:ext cx="352376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5594" y="2336873"/>
            <a:ext cx="3525044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pPr/>
              <a:t>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9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4" y="753238"/>
            <a:ext cx="7210397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9767" y="2336882"/>
            <a:ext cx="3354245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44" y="3030017"/>
            <a:ext cx="3523766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5116" y="2336873"/>
            <a:ext cx="3355521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5594" y="3030017"/>
            <a:ext cx="3525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pPr/>
              <a:t>2/12/2022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5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pPr/>
              <a:t>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46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pPr/>
              <a:t>2/12/2022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37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753227"/>
            <a:ext cx="721039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80"/>
            <a:ext cx="4206252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5" y="2336878"/>
            <a:ext cx="2842559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pPr/>
              <a:t>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33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8A96-E5A1-40FC-BEB1-ECBFAD343064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6D01D-0AE8-4551-8C82-A937FC6D6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5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7" y="753228"/>
            <a:ext cx="7210393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1254" y="2336874"/>
            <a:ext cx="406938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2336879"/>
            <a:ext cx="2907192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pPr/>
              <a:t>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067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4" y="4711625"/>
            <a:ext cx="7210394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0244" y="609606"/>
            <a:ext cx="721039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3" y="5169592"/>
            <a:ext cx="7210397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smtClean="0"/>
              <a:pPr/>
              <a:t>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6" y="4711318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60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609597"/>
            <a:ext cx="721039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4" y="4711624"/>
            <a:ext cx="7210394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smtClean="0"/>
              <a:pPr/>
              <a:t>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6" y="4711624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52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92" y="609607"/>
            <a:ext cx="6539158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1717" y="3653379"/>
            <a:ext cx="611743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4" y="4711624"/>
            <a:ext cx="7210394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smtClean="0"/>
              <a:pPr/>
              <a:t>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6" y="4709934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702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928628"/>
            <a:ext cx="7828359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5929622"/>
            <a:ext cx="1202248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3" y="4711624"/>
            <a:ext cx="7210397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4" y="5300158"/>
            <a:ext cx="7210397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smtClean="0"/>
              <a:pPr/>
              <a:t>2/12/2022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6" y="4709934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646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01917" y="753228"/>
            <a:ext cx="721872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95709" y="2336873"/>
            <a:ext cx="230252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0245" y="3022682"/>
            <a:ext cx="2287277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7019" y="233687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9103" y="3022682"/>
            <a:ext cx="229743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18121" y="2336873"/>
            <a:ext cx="230251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418121" y="3022682"/>
            <a:ext cx="2302519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smtClean="0"/>
              <a:pPr/>
              <a:t>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1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5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0243" y="4297503"/>
            <a:ext cx="228727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0243" y="2336873"/>
            <a:ext cx="22872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0243" y="4873765"/>
            <a:ext cx="228727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9103" y="429750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58092" y="4873764"/>
            <a:ext cx="230047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23013" y="4297503"/>
            <a:ext cx="229762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423012" y="2336873"/>
            <a:ext cx="229762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422915" y="4873762"/>
            <a:ext cx="2300672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smtClean="0"/>
              <a:pPr/>
              <a:t>2/12/2022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72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828359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1" y="1971234"/>
            <a:ext cx="1202248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pPr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903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448782" y="2040428"/>
            <a:ext cx="5106988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7200781" y="5543436"/>
            <a:ext cx="1602997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6925" y="609597"/>
            <a:ext cx="80535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606"/>
            <a:ext cx="6652503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05344" y="5936196"/>
            <a:ext cx="2057400" cy="365125"/>
          </a:xfrm>
        </p:spPr>
        <p:txBody>
          <a:bodyPr/>
          <a:lstStyle/>
          <a:p>
            <a:fld id="{6178E61D-D431-422C-9764-11DAFE33AB63}" type="datetimeFigureOut">
              <a:rPr lang="en-US" smtClean="0"/>
              <a:pPr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3" y="5936197"/>
            <a:ext cx="459510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73167" y="5398642"/>
            <a:ext cx="865613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54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8A96-E5A1-40FC-BEB1-ECBFAD343064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6D01D-0AE8-4551-8C82-A937FC6D6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1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753227"/>
            <a:ext cx="721039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4206252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1" y="2336873"/>
            <a:ext cx="2842559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8A96-E5A1-40FC-BEB1-ECBFAD343064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6D01D-0AE8-4551-8C82-A937FC6D6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40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3" y="753228"/>
            <a:ext cx="7210393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1250" y="2336874"/>
            <a:ext cx="406938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2336874"/>
            <a:ext cx="2907192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58A96-E5A1-40FC-BEB1-ECBFAD343064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6D01D-0AE8-4551-8C82-A937FC6D6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0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1" y="2336873"/>
            <a:ext cx="721039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3236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58A96-E5A1-40FC-BEB1-ECBFAD343064}" type="datetimeFigureOut">
              <a:rPr lang="en-US" smtClean="0"/>
              <a:t>2/12/2022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241" y="5936189"/>
            <a:ext cx="5152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7092" y="753228"/>
            <a:ext cx="865613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6D01D-0AE8-4551-8C82-A937FC6D6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8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2" y="2336873"/>
            <a:ext cx="721039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3236" y="593619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pPr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242" y="5936191"/>
            <a:ext cx="5152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7093" y="753230"/>
            <a:ext cx="865613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243" y="75322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3" y="2336873"/>
            <a:ext cx="721039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3236" y="5936192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pPr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242" y="5936193"/>
            <a:ext cx="5152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7094" y="753232"/>
            <a:ext cx="865613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826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243" y="75322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3" y="2336873"/>
            <a:ext cx="721039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3236" y="593619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smtClean="0"/>
              <a:pPr/>
              <a:t>2/12/2022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242" y="5936195"/>
            <a:ext cx="5152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7095" y="753234"/>
            <a:ext cx="865613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897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edition.cnn.com/2022/02/01/investing/india-budget-digital-rupee/index.html" TargetMode="Externa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ebp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3.web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8000" b="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5029200"/>
            <a:ext cx="7210397" cy="588535"/>
          </a:xfrm>
        </p:spPr>
        <p:txBody>
          <a:bodyPr/>
          <a:lstStyle/>
          <a:p>
            <a:pPr algn="ctr"/>
            <a:r>
              <a:rPr lang="en-US" dirty="0"/>
              <a:t>BUILDING A NEWS SUMMARIZER</a:t>
            </a:r>
          </a:p>
        </p:txBody>
      </p:sp>
      <p:sp>
        <p:nvSpPr>
          <p:cNvPr id="74754" name="AutoShape 2" descr="Python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4756" name="AutoShape 4" descr="Python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F7071D-ADFB-427C-BAD6-9ACED95FA8B9}"/>
              </a:ext>
            </a:extLst>
          </p:cNvPr>
          <p:cNvSpPr txBox="1"/>
          <p:nvPr/>
        </p:nvSpPr>
        <p:spPr>
          <a:xfrm>
            <a:off x="-228600" y="20129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PyExpo 2021 - 22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DCFB2A-29F8-4BD7-90DF-843B3A7BAF83}"/>
              </a:ext>
            </a:extLst>
          </p:cNvPr>
          <p:cNvSpPr txBox="1"/>
          <p:nvPr/>
        </p:nvSpPr>
        <p:spPr>
          <a:xfrm>
            <a:off x="15240" y="180177"/>
            <a:ext cx="8229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Step 5: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Step 6: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Step 7: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Step 8: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928136-9CF1-4B81-9497-D39F3EB78FB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3" t="47032" r="83333" b="49999"/>
          <a:stretch/>
        </p:blipFill>
        <p:spPr>
          <a:xfrm>
            <a:off x="1371600" y="180177"/>
            <a:ext cx="2971800" cy="5943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8CCB0F-AEA6-4EBF-9AAE-2474722936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3" t="15308" r="58494" b="46640"/>
          <a:stretch/>
        </p:blipFill>
        <p:spPr>
          <a:xfrm>
            <a:off x="1383792" y="1066800"/>
            <a:ext cx="3962494" cy="32391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F8AD7B-918B-4768-9AD7-EBEC295825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 t="20315" r="80000" b="75232"/>
          <a:stretch/>
        </p:blipFill>
        <p:spPr>
          <a:xfrm>
            <a:off x="1383792" y="4648200"/>
            <a:ext cx="2959608" cy="5549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971FBA-4C4E-4636-BA35-80791D6627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3" t="53737" r="10834" b="35454"/>
          <a:stretch/>
        </p:blipFill>
        <p:spPr>
          <a:xfrm>
            <a:off x="1356360" y="5623174"/>
            <a:ext cx="7391400" cy="10546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6147FB-8C70-4CB5-9DAB-CB7BC801A54C}"/>
              </a:ext>
            </a:extLst>
          </p:cNvPr>
          <p:cNvSpPr txBox="1"/>
          <p:nvPr/>
        </p:nvSpPr>
        <p:spPr>
          <a:xfrm>
            <a:off x="304800" y="117693"/>
            <a:ext cx="77724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Step 9: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Step 10: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Step 11: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0A7A87-F5BB-4A11-92D6-A09BAF29C6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6" t="9926" r="76667" b="81169"/>
          <a:stretch/>
        </p:blipFill>
        <p:spPr>
          <a:xfrm>
            <a:off x="1770888" y="147584"/>
            <a:ext cx="3886200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D5CDF5-430F-4649-AAEF-4A84EF10FE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6" t="93982" r="83334" b="3672"/>
          <a:stretch/>
        </p:blipFill>
        <p:spPr>
          <a:xfrm>
            <a:off x="1770888" y="1582727"/>
            <a:ext cx="3886200" cy="5118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3852DB-6C58-4C78-9201-B9F439B9E6F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6" t="14379" r="64167" b="2505"/>
          <a:stretch/>
        </p:blipFill>
        <p:spPr>
          <a:xfrm>
            <a:off x="1770888" y="2529024"/>
            <a:ext cx="4800600" cy="41044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88E4E6-8EE2-4F81-8B8C-1A4DC08344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6" t="9787" r="10000" b="2504"/>
          <a:stretch/>
        </p:blipFill>
        <p:spPr>
          <a:xfrm>
            <a:off x="1371600" y="364943"/>
            <a:ext cx="7543800" cy="61281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2D12E3-1A38-4A1D-AEB6-E0A9DEB45131}"/>
              </a:ext>
            </a:extLst>
          </p:cNvPr>
          <p:cNvSpPr txBox="1"/>
          <p:nvPr/>
        </p:nvSpPr>
        <p:spPr>
          <a:xfrm>
            <a:off x="76200" y="224135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Step 12: </a:t>
            </a:r>
          </a:p>
        </p:txBody>
      </p:sp>
    </p:spTree>
    <p:extLst>
      <p:ext uri="{BB962C8B-B14F-4D97-AF65-F5344CB8AC3E}">
        <p14:creationId xmlns:p14="http://schemas.microsoft.com/office/powerpoint/2010/main" val="92327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F02DF1-9C05-47E4-84CA-07782D961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Final outcome 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42A2EC-B8B2-4ED9-B9A1-88707F658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hlinkClick r:id="rId2"/>
              </a:rPr>
              <a:t>Input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6DC2B19-938C-4BCA-8E6B-546CE47812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562"/>
          <a:stretch/>
        </p:blipFill>
        <p:spPr>
          <a:xfrm>
            <a:off x="-22185" y="1981200"/>
            <a:ext cx="9166185" cy="4876800"/>
          </a:xfrm>
        </p:spPr>
      </p:pic>
    </p:spTree>
    <p:extLst>
      <p:ext uri="{BB962C8B-B14F-4D97-AF65-F5344CB8AC3E}">
        <p14:creationId xmlns:p14="http://schemas.microsoft.com/office/powerpoint/2010/main" val="1295296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8AC1E-521A-4741-ABC4-F7F83690F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Output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04E78CD-F481-4E25-A7F6-4AA0BE713C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7065"/>
          <a:stretch/>
        </p:blipFill>
        <p:spPr>
          <a:xfrm>
            <a:off x="0" y="1988722"/>
            <a:ext cx="9144000" cy="4869278"/>
          </a:xfrm>
        </p:spPr>
      </p:pic>
    </p:spTree>
    <p:extLst>
      <p:ext uri="{BB962C8B-B14F-4D97-AF65-F5344CB8AC3E}">
        <p14:creationId xmlns:p14="http://schemas.microsoft.com/office/powerpoint/2010/main" val="320015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1B4274-2903-4162-B0BC-3CB4A12099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400" dirty="0"/>
              <a:t>Applications Of Natural Language Processing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24736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887E65-E35A-4DE8-B61C-91891945D1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33" b="8889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0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475FAA-EA71-4CC5-B706-FBF2729B98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98" b="7301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58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4A75FD-E8D2-4337-803E-9359B4D8F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Applications of Our News Summarizer In Real Life !!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186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TEAM NUMBER:19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57400"/>
            <a:ext cx="9144000" cy="2667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3600" dirty="0">
                <a:latin typeface="+mj-lt"/>
              </a:rPr>
              <a:t>TEAM MEMBERS:</a:t>
            </a:r>
          </a:p>
          <a:p>
            <a:pPr algn="ctr">
              <a:buNone/>
            </a:pPr>
            <a:endParaRPr lang="en-US" sz="3600" dirty="0">
              <a:latin typeface="+mj-lt"/>
            </a:endParaRPr>
          </a:p>
          <a:p>
            <a:pPr algn="ctr">
              <a:buNone/>
            </a:pPr>
            <a:r>
              <a:rPr lang="en-US" sz="3600" dirty="0">
                <a:latin typeface="+mj-lt"/>
              </a:rPr>
              <a:t>Keshav K V (1</a:t>
            </a:r>
            <a:r>
              <a:rPr lang="en-US" sz="3600" baseline="30000" dirty="0">
                <a:latin typeface="+mj-lt"/>
              </a:rPr>
              <a:t>st</a:t>
            </a:r>
            <a:r>
              <a:rPr lang="en-US" sz="3600" dirty="0">
                <a:latin typeface="+mj-lt"/>
              </a:rPr>
              <a:t> Year CSE </a:t>
            </a:r>
            <a:r>
              <a:rPr lang="en-IN" sz="3600" dirty="0">
                <a:latin typeface="+mj-lt"/>
              </a:rPr>
              <a:t>Department</a:t>
            </a:r>
            <a:r>
              <a:rPr lang="en-US" sz="3600" dirty="0">
                <a:latin typeface="+mj-lt"/>
              </a:rPr>
              <a:t>)</a:t>
            </a:r>
          </a:p>
          <a:p>
            <a:pPr algn="ctr">
              <a:buNone/>
            </a:pPr>
            <a:r>
              <a:rPr lang="en-US" sz="3600" dirty="0">
                <a:latin typeface="+mj-lt"/>
              </a:rPr>
              <a:t>Kavin Karkki P (1</a:t>
            </a:r>
            <a:r>
              <a:rPr lang="en-US" sz="3600" baseline="30000" dirty="0">
                <a:latin typeface="+mj-lt"/>
              </a:rPr>
              <a:t>st</a:t>
            </a:r>
            <a:r>
              <a:rPr lang="en-US" sz="3600" dirty="0">
                <a:latin typeface="+mj-lt"/>
              </a:rPr>
              <a:t> Year CSE </a:t>
            </a:r>
            <a:r>
              <a:rPr lang="en-IN" sz="3600" dirty="0">
                <a:latin typeface="+mj-lt"/>
              </a:rPr>
              <a:t>Department</a:t>
            </a:r>
            <a:r>
              <a:rPr lang="en-US" sz="3600" dirty="0">
                <a:latin typeface="+mj-lt"/>
              </a:rPr>
              <a:t>)</a:t>
            </a:r>
          </a:p>
          <a:p>
            <a:pPr algn="ctr">
              <a:buNone/>
            </a:pPr>
            <a:endParaRPr lang="en-US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33B000-E774-4A14-BA53-2BB9C232F8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4572000"/>
            <a:ext cx="3026980" cy="2057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9600" y="1219200"/>
            <a:ext cx="7467600" cy="525780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 (Body)"/>
              </a:rPr>
              <a:t>Important NLP task for years due to its diverse applications </a:t>
            </a:r>
          </a:p>
          <a:p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 (Body)"/>
              </a:rPr>
              <a:t>News headline generation, </a:t>
            </a:r>
          </a:p>
          <a:p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 (Body)"/>
              </a:rPr>
              <a:t>Weather forecasting,</a:t>
            </a:r>
          </a:p>
          <a:p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 (Body)"/>
              </a:rPr>
              <a:t>Emails filtering, </a:t>
            </a:r>
          </a:p>
          <a:p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 (Body)"/>
              </a:rPr>
              <a:t>Medical cases, </a:t>
            </a:r>
          </a:p>
          <a:p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 (Body)"/>
              </a:rPr>
              <a:t>Recommendation systems,</a:t>
            </a:r>
          </a:p>
          <a:p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 (Body)"/>
              </a:rPr>
              <a:t>Machine reading comprehension (MRC)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 t="3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5110163" y="2438399"/>
            <a:ext cx="4033837" cy="35988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abstracted. </a:t>
            </a:r>
          </a:p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 and specific task.</a:t>
            </a:r>
          </a:p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Unpredictable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228600" y="2438400"/>
            <a:ext cx="3886200" cy="35988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saving.</a:t>
            </a:r>
          </a:p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Streamline processes. </a:t>
            </a:r>
          </a:p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Sentiment analysis</a:t>
            </a:r>
          </a:p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Identify the information from large databases.</a:t>
            </a:r>
          </a:p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Faster customer service response times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597783-25B2-49C6-BCB9-FA246BF00E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114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2000"/>
            <a:lum/>
          </a:blip>
          <a:srcRect/>
          <a:stretch>
            <a:fillRect l="-26000" r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62200"/>
            <a:ext cx="7086600" cy="3599316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sz="31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In this project, we have brought a Python solution for those who want to read the news that is curious on news sites in a more brief way or who want to perform similar processes faster due to their work.</a:t>
            </a:r>
            <a:r>
              <a:rPr lang="en-US" sz="31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arter"/>
              </a:rPr>
              <a:t> </a:t>
            </a:r>
            <a:r>
              <a:rPr lang="en-US" sz="31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 (Body)"/>
              </a:rPr>
              <a:t>When we adopt automation to real life, we can undoubtedly have this fun more comfortable.</a:t>
            </a:r>
            <a:endParaRPr lang="en-US" sz="3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 (Body)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CD879-5165-4E9A-B5AD-242B09D9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This won’t be possible without you guys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F62E8-992C-4128-AC10-68B355BFB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2336873"/>
            <a:ext cx="9144000" cy="35993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800" dirty="0"/>
              <a:t>Thankyou </a:t>
            </a:r>
          </a:p>
          <a:p>
            <a:pPr marL="0" indent="0" algn="ctr">
              <a:buNone/>
            </a:pPr>
            <a:endParaRPr lang="en-IN" sz="2800" dirty="0"/>
          </a:p>
          <a:p>
            <a:pPr marL="0" indent="0" algn="ctr">
              <a:buNone/>
            </a:pPr>
            <a:r>
              <a:rPr lang="en-IN" sz="2800" dirty="0"/>
              <a:t>Our Mentor : </a:t>
            </a:r>
            <a:r>
              <a:rPr lang="en-IN" sz="2800" dirty="0">
                <a:latin typeface="Arial Rounded MT Bold" panose="020F0704030504030204" pitchFamily="34" charset="0"/>
              </a:rPr>
              <a:t>Mr. Prijesh Devanand </a:t>
            </a:r>
            <a:r>
              <a:rPr lang="en-IN" sz="2800" dirty="0"/>
              <a:t>(3</a:t>
            </a:r>
            <a:r>
              <a:rPr lang="en-IN" sz="2800" baseline="30000" dirty="0"/>
              <a:t>rd</a:t>
            </a:r>
            <a:r>
              <a:rPr lang="en-IN" sz="2800" dirty="0"/>
              <a:t> year IT department)</a:t>
            </a:r>
          </a:p>
          <a:p>
            <a:pPr marL="0" indent="0" algn="ctr">
              <a:buNone/>
            </a:pPr>
            <a:endParaRPr lang="en-IN" sz="2800" dirty="0"/>
          </a:p>
          <a:p>
            <a:pPr marL="0" indent="0">
              <a:buNone/>
            </a:pPr>
            <a:r>
              <a:rPr lang="en-IN" sz="2800" dirty="0"/>
              <a:t>Our Faculty Mentor : </a:t>
            </a:r>
            <a:r>
              <a:rPr lang="en-IN" sz="2800" dirty="0">
                <a:latin typeface="Arial Rounded MT Bold" panose="020F0704030504030204" pitchFamily="34" charset="0"/>
              </a:rPr>
              <a:t>Ms. V  Kamala </a:t>
            </a:r>
            <a:r>
              <a:rPr lang="en-IN" sz="2800" dirty="0"/>
              <a:t>(CSE department)</a:t>
            </a:r>
          </a:p>
        </p:txBody>
      </p:sp>
    </p:spTree>
    <p:extLst>
      <p:ext uri="{BB962C8B-B14F-4D97-AF65-F5344CB8AC3E}">
        <p14:creationId xmlns:p14="http://schemas.microsoft.com/office/powerpoint/2010/main" val="53598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75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7A8BEC-C6B0-455A-8D1D-950D556189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88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BDB7FB-C985-4272-A2F0-DFA75E2F17EA}"/>
              </a:ext>
            </a:extLst>
          </p:cNvPr>
          <p:cNvSpPr txBox="1"/>
          <p:nvPr/>
        </p:nvSpPr>
        <p:spPr>
          <a:xfrm>
            <a:off x="3962400" y="4419600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Thankyou All For Your Attention !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7685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6804958" cy="923172"/>
          </a:xfrm>
        </p:spPr>
        <p:txBody>
          <a:bodyPr/>
          <a:lstStyle/>
          <a:p>
            <a:r>
              <a:rPr lang="en-US" dirty="0"/>
              <a:t>Problem Statement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58221"/>
            <a:ext cx="7871758" cy="3878789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we’re going to do is convert information from any news source (we’ll basically use the news link on a website) into the short text to provide a superficial and multiple reading.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and Moto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33600"/>
            <a:ext cx="7696200" cy="43434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 fontAlgn="base"/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News summarization is the task of creating a short, accurate, and fluent summary of an article.</a:t>
            </a:r>
          </a:p>
          <a:p>
            <a:pPr algn="ctr" fontAlgn="base"/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popular and free dataset for use in text summarization experiments with deep learning methods.</a:t>
            </a:r>
          </a:p>
          <a:p>
            <a:pPr algn="ctr" fontAlgn="base"/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Automatic news summarization is the task of producing a concise and fluent summary while preserving key information content and overall meaning.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base"/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Libraries Used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819400"/>
            <a:ext cx="7210396" cy="35993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57DDFB-CEAE-49E4-9ED4-44D63A7F56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97" y="3091843"/>
            <a:ext cx="2188369" cy="23805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33541D-6DAD-4AD6-AE96-69B8D85046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64" t="26006" r="28730" b="62864"/>
          <a:stretch/>
        </p:blipFill>
        <p:spPr>
          <a:xfrm>
            <a:off x="2082962" y="2321071"/>
            <a:ext cx="4064955" cy="7707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FEF599-4DE0-4A5C-B5F0-200BA5592D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156" y="3942543"/>
            <a:ext cx="3131344" cy="28712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C712E76-F010-4849-9431-9B10361A057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7" t="5108" r="13202" b="13197"/>
          <a:stretch/>
        </p:blipFill>
        <p:spPr>
          <a:xfrm>
            <a:off x="6705600" y="3185438"/>
            <a:ext cx="1685896" cy="20873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6F0339-026D-4615-98A2-D6A767FABBA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12863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74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187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2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2211A9-13B2-4C54-8F06-FE5A62F73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2742465"/>
            <a:ext cx="6108101" cy="1373070"/>
          </a:xfrm>
        </p:spPr>
        <p:txBody>
          <a:bodyPr/>
          <a:lstStyle/>
          <a:p>
            <a:pPr algn="ctr"/>
            <a:r>
              <a:rPr lang="en-US" sz="3600" dirty="0"/>
              <a:t>Summarizing The News Data Using the Following Steps…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3470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" y="228600"/>
            <a:ext cx="8405812" cy="640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Functioning Steps :-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Step 1: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Step 2:</a:t>
            </a:r>
            <a:endParaRPr lang="en-IN" sz="24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Step 3: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2400" dirty="0"/>
              <a:t>Step 4: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CF85A2-AA62-408F-B9F6-0589C1F2DB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89" t="10087" r="76619" b="81154"/>
          <a:stretch/>
        </p:blipFill>
        <p:spPr>
          <a:xfrm>
            <a:off x="1286256" y="1126590"/>
            <a:ext cx="5824860" cy="17690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7661AC-B349-4628-9F4C-6AF43FA18F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0" t="34359" r="79166" b="63358"/>
          <a:stretch/>
        </p:blipFill>
        <p:spPr>
          <a:xfrm>
            <a:off x="1255776" y="3344213"/>
            <a:ext cx="4611624" cy="6017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14B3A1-D36B-405F-B79C-90EF37FCC4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3" t="38323" r="80000" b="58905"/>
          <a:stretch/>
        </p:blipFill>
        <p:spPr>
          <a:xfrm>
            <a:off x="1283208" y="4665802"/>
            <a:ext cx="4611624" cy="6382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E6CDFA-29BE-4EBD-8F1F-28715317E7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3" t="43276" r="81666" b="54572"/>
          <a:stretch/>
        </p:blipFill>
        <p:spPr>
          <a:xfrm>
            <a:off x="1246632" y="6023964"/>
            <a:ext cx="4620768" cy="5728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ppt/theme/theme2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3.xml><?xml version="1.0" encoding="utf-8"?>
<a:theme xmlns:a="http://schemas.openxmlformats.org/drawingml/2006/main" name="2_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4.xml><?xml version="1.0" encoding="utf-8"?>
<a:theme xmlns:a="http://schemas.openxmlformats.org/drawingml/2006/main" name="3_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tf00001054_wac</Template>
  <TotalTime>2003</TotalTime>
  <Words>365</Words>
  <Application>Microsoft Office PowerPoint</Application>
  <PresentationFormat>On-screen Show (4:3)</PresentationFormat>
  <Paragraphs>97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</vt:lpstr>
      <vt:lpstr>Arial Rounded MT Bold</vt:lpstr>
      <vt:lpstr>Calibri</vt:lpstr>
      <vt:lpstr>charter</vt:lpstr>
      <vt:lpstr>Trebuchet MS</vt:lpstr>
      <vt:lpstr>Trebuchet MS (Body)</vt:lpstr>
      <vt:lpstr>Wingdings</vt:lpstr>
      <vt:lpstr>1_Berlin</vt:lpstr>
      <vt:lpstr>Berlin</vt:lpstr>
      <vt:lpstr>2_Berlin</vt:lpstr>
      <vt:lpstr>3_Berlin</vt:lpstr>
      <vt:lpstr>BUILDING A NEWS SUMMARIZER</vt:lpstr>
      <vt:lpstr>TEAM NUMBER:19</vt:lpstr>
      <vt:lpstr>Problem Statement :</vt:lpstr>
      <vt:lpstr>Aim and Moto</vt:lpstr>
      <vt:lpstr>Libraries Used </vt:lpstr>
      <vt:lpstr>PowerPoint Presentation</vt:lpstr>
      <vt:lpstr>PowerPoint Presentation</vt:lpstr>
      <vt:lpstr>Summarizing The News Data Using the Following Steps…</vt:lpstr>
      <vt:lpstr>PowerPoint Presentation</vt:lpstr>
      <vt:lpstr>PowerPoint Presentation</vt:lpstr>
      <vt:lpstr>PowerPoint Presentation</vt:lpstr>
      <vt:lpstr>PowerPoint Presentation</vt:lpstr>
      <vt:lpstr>Final outcome !</vt:lpstr>
      <vt:lpstr>Input</vt:lpstr>
      <vt:lpstr>Output</vt:lpstr>
      <vt:lpstr>Applications Of Natural Language Processing</vt:lpstr>
      <vt:lpstr>PowerPoint Presentation</vt:lpstr>
      <vt:lpstr>PowerPoint Presentation</vt:lpstr>
      <vt:lpstr>Applications of Our News Summarizer In Real Life !!</vt:lpstr>
      <vt:lpstr>PowerPoint Presentation</vt:lpstr>
      <vt:lpstr>PowerPoint Presentation</vt:lpstr>
      <vt:lpstr>Conclusion</vt:lpstr>
      <vt:lpstr>This won’t be possible without you guys !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NEWS SUMARIZER</dc:title>
  <dc:creator>user</dc:creator>
  <cp:lastModifiedBy>Keshav KV</cp:lastModifiedBy>
  <cp:revision>32</cp:revision>
  <dcterms:created xsi:type="dcterms:W3CDTF">2022-02-07T13:49:18Z</dcterms:created>
  <dcterms:modified xsi:type="dcterms:W3CDTF">2022-02-12T09:45:27Z</dcterms:modified>
</cp:coreProperties>
</file>