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54kiI3KkxbFQGX5ts1sRLZXGWWv7wZeQ/view?usp=drive_link"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7"/>
          <p:cNvSpPr txBox="1">
            <a:spLocks noGrp="1"/>
          </p:cNvSpPr>
          <p:nvPr>
            <p:ph type="ctrTitle"/>
          </p:nvPr>
        </p:nvSpPr>
        <p:spPr>
          <a:xfrm>
            <a:off x="3195574" y="2067305"/>
            <a:ext cx="5800800" cy="5091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US" dirty="0"/>
              <a:t>Keshav KV</a:t>
            </a:r>
            <a:endParaRPr dirty="0"/>
          </a:p>
        </p:txBody>
      </p:sp>
      <p:sp>
        <p:nvSpPr>
          <p:cNvPr id="59" name="Google Shape;59;p7"/>
          <p:cNvSpPr txBox="1"/>
          <p:nvPr/>
        </p:nvSpPr>
        <p:spPr>
          <a:xfrm>
            <a:off x="6484620" y="2821622"/>
            <a:ext cx="185928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8" name="Google Shape;198;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9" name="Google Shape;199;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00" name="Google Shape;200;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02" name="Google Shape;202;p16"/>
          <p:cNvSpPr txBox="1">
            <a:spLocks noGrp="1"/>
          </p:cNvSpPr>
          <p:nvPr>
            <p:ph type="title"/>
          </p:nvPr>
        </p:nvSpPr>
        <p:spPr>
          <a:xfrm>
            <a:off x="755332" y="385444"/>
            <a:ext cx="2719388"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endParaRPr dirty="0"/>
          </a:p>
        </p:txBody>
      </p:sp>
      <p:sp>
        <p:nvSpPr>
          <p:cNvPr id="203" name="Google Shape;203;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latin typeface="Trebuchet MS"/>
              <a:ea typeface="Trebuchet MS"/>
              <a:cs typeface="Trebuchet MS"/>
              <a:sym typeface="Trebuchet MS"/>
            </a:endParaRPr>
          </a:p>
        </p:txBody>
      </p:sp>
      <p:sp>
        <p:nvSpPr>
          <p:cNvPr id="204" name="Google Shape;204;p16"/>
          <p:cNvSpPr txBox="1"/>
          <p:nvPr/>
        </p:nvSpPr>
        <p:spPr>
          <a:xfrm>
            <a:off x="683259" y="6111875"/>
            <a:ext cx="1230600" cy="3246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000" u="sng" dirty="0">
                <a:solidFill>
                  <a:schemeClr val="hlink"/>
                </a:solidFill>
                <a:latin typeface="Trebuchet MS"/>
                <a:ea typeface="Trebuchet MS"/>
                <a:cs typeface="Trebuchet MS"/>
                <a:sym typeface="Trebuchet MS"/>
                <a:hlinkClick r:id="rId3"/>
              </a:rPr>
              <a:t>Demo Link</a:t>
            </a:r>
            <a:endParaRPr sz="2000" dirty="0">
              <a:latin typeface="Trebuchet MS"/>
              <a:ea typeface="Trebuchet MS"/>
              <a:cs typeface="Trebuchet MS"/>
              <a:sym typeface="Trebuchet MS"/>
            </a:endParaRPr>
          </a:p>
        </p:txBody>
      </p:sp>
      <p:sp>
        <p:nvSpPr>
          <p:cNvPr id="205" name="Google Shape;205;p16"/>
          <p:cNvSpPr txBox="1"/>
          <p:nvPr/>
        </p:nvSpPr>
        <p:spPr>
          <a:xfrm>
            <a:off x="902625" y="2107200"/>
            <a:ext cx="3764700" cy="30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latin typeface="Calibri"/>
              <a:ea typeface="Calibri"/>
              <a:cs typeface="Calibri"/>
              <a:sym typeface="Calibri"/>
            </a:endParaRPr>
          </a:p>
        </p:txBody>
      </p:sp>
      <p:pic>
        <p:nvPicPr>
          <p:cNvPr id="11" name="Picture 10">
            <a:extLst>
              <a:ext uri="{FF2B5EF4-FFF2-40B4-BE49-F238E27FC236}">
                <a16:creationId xmlns:a16="http://schemas.microsoft.com/office/drawing/2014/main" id="{A39735F1-56A3-7B55-0466-8B0A74634E8A}"/>
              </a:ext>
            </a:extLst>
          </p:cNvPr>
          <p:cNvPicPr>
            <a:picLocks noChangeAspect="1"/>
          </p:cNvPicPr>
          <p:nvPr/>
        </p:nvPicPr>
        <p:blipFill>
          <a:blip r:embed="rId4"/>
          <a:stretch>
            <a:fillRect/>
          </a:stretch>
        </p:blipFill>
        <p:spPr>
          <a:xfrm>
            <a:off x="1870887" y="1353983"/>
            <a:ext cx="7711263" cy="44631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 name="Google Shape;70;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8" name="Google Shape;78;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8"/>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rgbClr val="000000"/>
              </a:buClr>
              <a:buFont typeface="Arial"/>
              <a:buNone/>
            </a:pPr>
            <a:r>
              <a:rPr lang="en-US" sz="4250"/>
              <a:t>PROJECT TITLE</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8" name="Google Shape;88;p8"/>
          <p:cNvSpPr txBox="1"/>
          <p:nvPr/>
        </p:nvSpPr>
        <p:spPr>
          <a:xfrm>
            <a:off x="3400275" y="2840625"/>
            <a:ext cx="5953200" cy="116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3200" dirty="0">
                <a:latin typeface="Calibri"/>
                <a:ea typeface="Calibri"/>
                <a:cs typeface="Calibri"/>
                <a:sym typeface="Calibri"/>
              </a:rPr>
              <a:t>Diabetes Prediction Machine  Learning System using Support Vector Machine (SVM) Algorithm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9"/>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4" name="Google Shape;94;p9"/>
          <p:cNvGrpSpPr/>
          <p:nvPr/>
        </p:nvGrpSpPr>
        <p:grpSpPr>
          <a:xfrm>
            <a:off x="7448612" y="0"/>
            <a:ext cx="4743796" cy="6858466"/>
            <a:chOff x="7448612" y="0"/>
            <a:chExt cx="4743796" cy="6858466"/>
          </a:xfrm>
        </p:grpSpPr>
        <p:sp>
          <p:nvSpPr>
            <p:cNvPr id="95" name="Google Shape;95;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 name="Google Shape;96;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Google Shape;97;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4" name="Google Shape;104;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8" name="Google Shape;108;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8"/>
            <a:chOff x="47625" y="3819523"/>
            <a:chExt cx="4124325" cy="3009898"/>
          </a:xfrm>
        </p:grpSpPr>
        <p:pic>
          <p:nvPicPr>
            <p:cNvPr id="110" name="Google Shape;110;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3" name="Google Shape;113;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4" name="Google Shape;114;p9"/>
          <p:cNvSpPr txBox="1"/>
          <p:nvPr/>
        </p:nvSpPr>
        <p:spPr>
          <a:xfrm>
            <a:off x="3625125" y="1441550"/>
            <a:ext cx="4734300" cy="45345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Font typeface="Calibri"/>
              <a:buChar char="●"/>
            </a:pPr>
            <a:r>
              <a:rPr lang="en-US" sz="2000">
                <a:latin typeface="Calibri"/>
                <a:ea typeface="Calibri"/>
                <a:cs typeface="Calibri"/>
                <a:sym typeface="Calibri"/>
              </a:rPr>
              <a:t>Introduction</a:t>
            </a:r>
            <a:endParaRPr sz="2000">
              <a:latin typeface="Calibri"/>
              <a:ea typeface="Calibri"/>
              <a:cs typeface="Calibri"/>
              <a:sym typeface="Calibri"/>
            </a:endParaRPr>
          </a:p>
          <a:p>
            <a:pPr marL="457200" lvl="0" indent="-355600" algn="l" rtl="0">
              <a:lnSpc>
                <a:spcPct val="150000"/>
              </a:lnSpc>
              <a:spcBef>
                <a:spcPts val="0"/>
              </a:spcBef>
              <a:spcAft>
                <a:spcPts val="0"/>
              </a:spcAft>
              <a:buSzPts val="2000"/>
              <a:buFont typeface="Calibri"/>
              <a:buChar char="●"/>
            </a:pPr>
            <a:r>
              <a:rPr lang="en-US" sz="2000">
                <a:latin typeface="Calibri"/>
                <a:ea typeface="Calibri"/>
                <a:cs typeface="Calibri"/>
                <a:sym typeface="Calibri"/>
              </a:rPr>
              <a:t>Problem Statement</a:t>
            </a:r>
            <a:endParaRPr sz="2000">
              <a:latin typeface="Calibri"/>
              <a:ea typeface="Calibri"/>
              <a:cs typeface="Calibri"/>
              <a:sym typeface="Calibri"/>
            </a:endParaRPr>
          </a:p>
          <a:p>
            <a:pPr marL="457200" lvl="0" indent="-355600" algn="l" rtl="0">
              <a:lnSpc>
                <a:spcPct val="150000"/>
              </a:lnSpc>
              <a:spcBef>
                <a:spcPts val="0"/>
              </a:spcBef>
              <a:spcAft>
                <a:spcPts val="0"/>
              </a:spcAft>
              <a:buSzPts val="2000"/>
              <a:buFont typeface="Calibri"/>
              <a:buChar char="●"/>
            </a:pPr>
            <a:r>
              <a:rPr lang="en-US" sz="2000">
                <a:latin typeface="Calibri"/>
                <a:ea typeface="Calibri"/>
                <a:cs typeface="Calibri"/>
                <a:sym typeface="Calibri"/>
              </a:rPr>
              <a:t>Project Overview</a:t>
            </a:r>
            <a:endParaRPr sz="2000">
              <a:latin typeface="Calibri"/>
              <a:ea typeface="Calibri"/>
              <a:cs typeface="Calibri"/>
              <a:sym typeface="Calibri"/>
            </a:endParaRPr>
          </a:p>
          <a:p>
            <a:pPr marL="457200" lvl="0" indent="-355600" algn="l" rtl="0">
              <a:lnSpc>
                <a:spcPct val="150000"/>
              </a:lnSpc>
              <a:spcBef>
                <a:spcPts val="0"/>
              </a:spcBef>
              <a:spcAft>
                <a:spcPts val="0"/>
              </a:spcAft>
              <a:buSzPts val="2000"/>
              <a:buFont typeface="Calibri"/>
              <a:buChar char="●"/>
            </a:pPr>
            <a:r>
              <a:rPr lang="en-US" sz="2000">
                <a:latin typeface="Calibri"/>
                <a:ea typeface="Calibri"/>
                <a:cs typeface="Calibri"/>
                <a:sym typeface="Calibri"/>
              </a:rPr>
              <a:t>End Users</a:t>
            </a:r>
            <a:endParaRPr sz="2000">
              <a:latin typeface="Calibri"/>
              <a:ea typeface="Calibri"/>
              <a:cs typeface="Calibri"/>
              <a:sym typeface="Calibri"/>
            </a:endParaRPr>
          </a:p>
          <a:p>
            <a:pPr marL="457200" lvl="0" indent="-355600" algn="l" rtl="0">
              <a:lnSpc>
                <a:spcPct val="150000"/>
              </a:lnSpc>
              <a:spcBef>
                <a:spcPts val="0"/>
              </a:spcBef>
              <a:spcAft>
                <a:spcPts val="0"/>
              </a:spcAft>
              <a:buSzPts val="2000"/>
              <a:buFont typeface="Calibri"/>
              <a:buChar char="●"/>
            </a:pPr>
            <a:r>
              <a:rPr lang="en-US" sz="2000">
                <a:latin typeface="Calibri"/>
                <a:ea typeface="Calibri"/>
                <a:cs typeface="Calibri"/>
                <a:sym typeface="Calibri"/>
              </a:rPr>
              <a:t>Solution Highlights</a:t>
            </a:r>
            <a:endParaRPr sz="2000">
              <a:latin typeface="Calibri"/>
              <a:ea typeface="Calibri"/>
              <a:cs typeface="Calibri"/>
              <a:sym typeface="Calibri"/>
            </a:endParaRPr>
          </a:p>
          <a:p>
            <a:pPr marL="457200" lvl="0" indent="-355600" algn="l" rtl="0">
              <a:lnSpc>
                <a:spcPct val="150000"/>
              </a:lnSpc>
              <a:spcBef>
                <a:spcPts val="0"/>
              </a:spcBef>
              <a:spcAft>
                <a:spcPts val="0"/>
              </a:spcAft>
              <a:buSzPts val="2000"/>
              <a:buFont typeface="Calibri"/>
              <a:buChar char="●"/>
            </a:pPr>
            <a:r>
              <a:rPr lang="en-US" sz="2000">
                <a:latin typeface="Calibri"/>
                <a:ea typeface="Calibri"/>
                <a:cs typeface="Calibri"/>
                <a:sym typeface="Calibri"/>
              </a:rPr>
              <a:t>Modeling Approach</a:t>
            </a:r>
            <a:endParaRPr sz="2000">
              <a:latin typeface="Calibri"/>
              <a:ea typeface="Calibri"/>
              <a:cs typeface="Calibri"/>
              <a:sym typeface="Calibri"/>
            </a:endParaRPr>
          </a:p>
          <a:p>
            <a:pPr marL="457200" lvl="0" indent="-355600" algn="l" rtl="0">
              <a:lnSpc>
                <a:spcPct val="150000"/>
              </a:lnSpc>
              <a:spcBef>
                <a:spcPts val="0"/>
              </a:spcBef>
              <a:spcAft>
                <a:spcPts val="0"/>
              </a:spcAft>
              <a:buSzPts val="2000"/>
              <a:buFont typeface="Calibri"/>
              <a:buChar char="●"/>
            </a:pPr>
            <a:r>
              <a:rPr lang="en-US" sz="2000">
                <a:latin typeface="Calibri"/>
                <a:ea typeface="Calibri"/>
                <a:cs typeface="Calibri"/>
                <a:sym typeface="Calibri"/>
              </a:rPr>
              <a:t>Results</a:t>
            </a:r>
            <a:endParaRPr sz="2000">
              <a:latin typeface="Calibri"/>
              <a:ea typeface="Calibri"/>
              <a:cs typeface="Calibri"/>
              <a:sym typeface="Calibri"/>
            </a:endParaRPr>
          </a:p>
          <a:p>
            <a:pPr marL="457200" lvl="0" indent="-355600" algn="l" rtl="0">
              <a:lnSpc>
                <a:spcPct val="150000"/>
              </a:lnSpc>
              <a:spcBef>
                <a:spcPts val="0"/>
              </a:spcBef>
              <a:spcAft>
                <a:spcPts val="0"/>
              </a:spcAft>
              <a:buSzPts val="2000"/>
              <a:buFont typeface="Calibri"/>
              <a:buChar char="●"/>
            </a:pPr>
            <a:r>
              <a:rPr lang="en-US" sz="2000">
                <a:latin typeface="Calibri"/>
                <a:ea typeface="Calibri"/>
                <a:cs typeface="Calibri"/>
                <a:sym typeface="Calibri"/>
              </a:rPr>
              <a:t>Conclusion</a:t>
            </a:r>
            <a:endParaRPr sz="20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10"/>
          <p:cNvGrpSpPr/>
          <p:nvPr/>
        </p:nvGrpSpPr>
        <p:grpSpPr>
          <a:xfrm>
            <a:off x="7991475" y="2933700"/>
            <a:ext cx="2762250" cy="3257550"/>
            <a:chOff x="7991475" y="2933700"/>
            <a:chExt cx="2762250" cy="3257550"/>
          </a:xfrm>
        </p:grpSpPr>
        <p:sp>
          <p:nvSpPr>
            <p:cNvPr id="120" name="Google Shape;120;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1" name="Google Shape;121;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2" name="Google Shape;122;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10"/>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rgbClr val="000000"/>
              </a:buClr>
              <a:buFont typeface="Arial"/>
              <a:buNone/>
            </a:pPr>
            <a:r>
              <a:rPr lang="en-US" sz="4250"/>
              <a:t>PROBLEM	STATEMENT</a:t>
            </a:r>
            <a:endParaRPr sz="4250"/>
          </a:p>
        </p:txBody>
      </p:sp>
      <p:pic>
        <p:nvPicPr>
          <p:cNvPr id="125" name="Google Shape;125;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10"/>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28" name="Google Shape;128;p10"/>
          <p:cNvSpPr txBox="1"/>
          <p:nvPr/>
        </p:nvSpPr>
        <p:spPr>
          <a:xfrm>
            <a:off x="2445857" y="2112769"/>
            <a:ext cx="5846100" cy="3135300"/>
          </a:xfrm>
          <a:prstGeom prst="rect">
            <a:avLst/>
          </a:prstGeom>
          <a:noFill/>
          <a:ln>
            <a:noFill/>
          </a:ln>
        </p:spPr>
        <p:txBody>
          <a:bodyPr spcFirstLastPara="1" wrap="square" lIns="91425" tIns="91425" rIns="91425" bIns="91425" anchor="t" anchorCtr="0">
            <a:noAutofit/>
          </a:bodyPr>
          <a:lstStyle/>
          <a:p>
            <a:pPr marL="457200" lvl="0" indent="-361950" algn="l" rtl="0">
              <a:spcBef>
                <a:spcPts val="0"/>
              </a:spcBef>
              <a:spcAft>
                <a:spcPts val="0"/>
              </a:spcAft>
              <a:buSzPts val="2100"/>
              <a:buFont typeface="Calibri"/>
              <a:buChar char="●"/>
            </a:pPr>
            <a:r>
              <a:rPr lang="en-US" sz="1700" dirty="0">
                <a:latin typeface="Calibri"/>
                <a:ea typeface="Calibri"/>
                <a:cs typeface="Calibri"/>
                <a:sym typeface="Calibri"/>
              </a:rPr>
              <a:t>Address the pressing need for early detection and proactive management of diabetes by developing a machine learning-based predictive system.</a:t>
            </a:r>
          </a:p>
          <a:p>
            <a:pPr marL="457200" lvl="0" indent="-361950" algn="l" rtl="0">
              <a:spcBef>
                <a:spcPts val="0"/>
              </a:spcBef>
              <a:spcAft>
                <a:spcPts val="0"/>
              </a:spcAft>
              <a:buSzPts val="2100"/>
              <a:buFont typeface="Calibri"/>
              <a:buChar char="●"/>
            </a:pPr>
            <a:r>
              <a:rPr lang="en-US" sz="1700" dirty="0">
                <a:latin typeface="Calibri"/>
                <a:ea typeface="Calibri"/>
                <a:cs typeface="Calibri"/>
                <a:sym typeface="Calibri"/>
              </a:rPr>
              <a:t>Utilize existing health data and machine learning algorithms such as SVM to accurately classify individuals as diabetic or non-diabetic based on their health parameters, thereby enabling timely interventions and improving health outcomes for at-risk populations.</a:t>
            </a:r>
            <a:endParaRPr sz="1700"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11"/>
          <p:cNvGrpSpPr/>
          <p:nvPr/>
        </p:nvGrpSpPr>
        <p:grpSpPr>
          <a:xfrm>
            <a:off x="8658225" y="2647950"/>
            <a:ext cx="3533775" cy="3810000"/>
            <a:chOff x="8658225" y="2647950"/>
            <a:chExt cx="3533775" cy="3810000"/>
          </a:xfrm>
        </p:grpSpPr>
        <p:sp>
          <p:nvSpPr>
            <p:cNvPr id="134" name="Google Shape;134;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5" name="Google Shape;135;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6" name="Google Shape;136;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11"/>
          <p:cNvSpPr/>
          <p:nvPr/>
        </p:nvSpPr>
        <p:spPr>
          <a:xfrm>
            <a:off x="8343900" y="7211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11"/>
          <p:cNvSpPr txBox="1">
            <a:spLocks noGrp="1"/>
          </p:cNvSpPr>
          <p:nvPr>
            <p:ph type="title"/>
          </p:nvPr>
        </p:nvSpPr>
        <p:spPr>
          <a:xfrm>
            <a:off x="739775" y="829625"/>
            <a:ext cx="61707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39" name="Google Shape;139;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0" name="Google Shape;140;p1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1" name="Google Shape;141;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2" name="Google Shape;142;p11"/>
          <p:cNvSpPr txBox="1"/>
          <p:nvPr/>
        </p:nvSpPr>
        <p:spPr>
          <a:xfrm>
            <a:off x="2337225" y="1991200"/>
            <a:ext cx="6321000" cy="2699672"/>
          </a:xfrm>
          <a:prstGeom prst="rect">
            <a:avLst/>
          </a:prstGeom>
          <a:noFill/>
          <a:ln>
            <a:noFill/>
          </a:ln>
        </p:spPr>
        <p:txBody>
          <a:bodyPr spcFirstLastPara="1" wrap="square" lIns="91425" tIns="91425" rIns="91425" bIns="91425" anchor="t" anchorCtr="0">
            <a:noAutofit/>
          </a:bodyPr>
          <a:lstStyle/>
          <a:p>
            <a:pPr marL="457200" lvl="0" indent="-361950" algn="l" rtl="0">
              <a:spcBef>
                <a:spcPts val="0"/>
              </a:spcBef>
              <a:spcAft>
                <a:spcPts val="0"/>
              </a:spcAft>
              <a:buSzPts val="2100"/>
              <a:buFont typeface="Calibri"/>
              <a:buChar char="●"/>
            </a:pPr>
            <a:r>
              <a:rPr lang="en-US" sz="1700" b="1" dirty="0">
                <a:latin typeface="Calibri"/>
                <a:ea typeface="Calibri"/>
                <a:cs typeface="Calibri"/>
                <a:sym typeface="Calibri"/>
              </a:rPr>
              <a:t>Problem Identification</a:t>
            </a:r>
            <a:r>
              <a:rPr lang="en-US" sz="1700" dirty="0">
                <a:latin typeface="Calibri"/>
                <a:ea typeface="Calibri"/>
                <a:cs typeface="Calibri"/>
                <a:sym typeface="Calibri"/>
              </a:rPr>
              <a:t>: Recognize the challenge of timely detection and management of diabetes, a prevalent and potentially severe health condition worldwide.</a:t>
            </a:r>
          </a:p>
          <a:p>
            <a:pPr marL="457200" lvl="0" indent="-361950" algn="l" rtl="0">
              <a:spcBef>
                <a:spcPts val="0"/>
              </a:spcBef>
              <a:spcAft>
                <a:spcPts val="0"/>
              </a:spcAft>
              <a:buSzPts val="2100"/>
              <a:buFont typeface="Calibri"/>
              <a:buChar char="●"/>
            </a:pPr>
            <a:r>
              <a:rPr lang="en-US" sz="1700" b="1" dirty="0">
                <a:latin typeface="Calibri"/>
                <a:ea typeface="Calibri"/>
                <a:cs typeface="Calibri"/>
                <a:sym typeface="Calibri"/>
              </a:rPr>
              <a:t>Machine Learning Integration </a:t>
            </a:r>
            <a:r>
              <a:rPr lang="en-US" sz="1700" dirty="0">
                <a:latin typeface="Calibri"/>
                <a:ea typeface="Calibri"/>
                <a:cs typeface="Calibri"/>
                <a:sym typeface="Calibri"/>
              </a:rPr>
              <a:t>: Integrate machine learning techniques, particularly Support Vector Machines (SVM), to analyze historical health data and develop a predictive model capable of identifying individuals at risk of diabetes based on their health parameters.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8" name="Google Shape;148;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9" name="Google Shape;149;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0" name="Google Shape;150;p12"/>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a:t>WHO ARE THE END USERS?</a:t>
            </a:r>
            <a:endParaRPr sz="3200" dirty="0"/>
          </a:p>
        </p:txBody>
      </p:sp>
      <p:pic>
        <p:nvPicPr>
          <p:cNvPr id="151" name="Google Shape;151;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1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3" name="Google Shape;15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12"/>
          <p:cNvSpPr txBox="1"/>
          <p:nvPr/>
        </p:nvSpPr>
        <p:spPr>
          <a:xfrm>
            <a:off x="1893213" y="2019300"/>
            <a:ext cx="5884200" cy="2692800"/>
          </a:xfrm>
          <a:prstGeom prst="rect">
            <a:avLst/>
          </a:prstGeom>
          <a:noFill/>
          <a:ln>
            <a:noFill/>
          </a:ln>
        </p:spPr>
        <p:txBody>
          <a:bodyPr spcFirstLastPara="1" wrap="square" lIns="91425" tIns="91425" rIns="91425" bIns="91425" anchor="t" anchorCtr="0">
            <a:noAutofit/>
          </a:bodyPr>
          <a:lstStyle/>
          <a:p>
            <a:pPr marL="457200" lvl="0" indent="-361950" algn="l" rtl="0">
              <a:spcBef>
                <a:spcPts val="0"/>
              </a:spcBef>
              <a:spcAft>
                <a:spcPts val="0"/>
              </a:spcAft>
              <a:buSzPts val="2100"/>
              <a:buFont typeface="Calibri"/>
              <a:buChar char="●"/>
            </a:pPr>
            <a:r>
              <a:rPr lang="en-US" sz="1700" b="1" dirty="0">
                <a:latin typeface="Calibri"/>
                <a:ea typeface="Calibri"/>
                <a:cs typeface="Calibri"/>
                <a:sym typeface="Calibri"/>
              </a:rPr>
              <a:t>Individuals</a:t>
            </a:r>
            <a:r>
              <a:rPr lang="en-US" sz="1700" dirty="0">
                <a:latin typeface="Calibri"/>
                <a:ea typeface="Calibri"/>
                <a:cs typeface="Calibri"/>
                <a:sym typeface="Calibri"/>
              </a:rPr>
              <a:t>: People who are concerned about their health status or have a family history of diabetes may use your system to assess their risk and take proactive measures to prevent or manage the disease.</a:t>
            </a:r>
          </a:p>
          <a:p>
            <a:pPr marL="457200" lvl="0" indent="-361950" algn="l" rtl="0">
              <a:spcBef>
                <a:spcPts val="0"/>
              </a:spcBef>
              <a:spcAft>
                <a:spcPts val="0"/>
              </a:spcAft>
              <a:buSzPts val="2100"/>
              <a:buFont typeface="Calibri"/>
              <a:buChar char="●"/>
            </a:pPr>
            <a:r>
              <a:rPr lang="en-US" sz="1700" b="1" dirty="0">
                <a:latin typeface="Calibri"/>
                <a:ea typeface="Calibri"/>
                <a:cs typeface="Calibri"/>
                <a:sym typeface="Calibri"/>
              </a:rPr>
              <a:t>Healthcare Professionals</a:t>
            </a:r>
            <a:r>
              <a:rPr lang="en-US" sz="1700" dirty="0">
                <a:latin typeface="Calibri"/>
                <a:ea typeface="Calibri"/>
                <a:cs typeface="Calibri"/>
                <a:sym typeface="Calibri"/>
              </a:rPr>
              <a:t>: Doctors, nurses, and other healthcare providers can utilize your system as a tool for early detection and intervention, allowing them to offer personalized care and advice to patients at risk of diabetes.</a:t>
            </a:r>
          </a:p>
          <a:p>
            <a:pPr marL="457200" lvl="0" indent="-361950" algn="l" rtl="0">
              <a:spcBef>
                <a:spcPts val="0"/>
              </a:spcBef>
              <a:spcAft>
                <a:spcPts val="0"/>
              </a:spcAft>
              <a:buSzPts val="2100"/>
              <a:buFont typeface="Calibri"/>
              <a:buChar char="●"/>
            </a:pPr>
            <a:r>
              <a:rPr lang="en-US" sz="1700" b="1" dirty="0">
                <a:latin typeface="Calibri"/>
                <a:ea typeface="Calibri"/>
                <a:cs typeface="Calibri"/>
                <a:sym typeface="Calibri"/>
              </a:rPr>
              <a:t>Public Health Organizations</a:t>
            </a:r>
            <a:r>
              <a:rPr lang="en-US" sz="1700" dirty="0">
                <a:latin typeface="Calibri"/>
                <a:ea typeface="Calibri"/>
                <a:cs typeface="Calibri"/>
                <a:sym typeface="Calibri"/>
              </a:rPr>
              <a:t>: Organizations focused on public health initiatives may leverage your system to identify high-risk populations and develop targeted interventions, such as community outreach programs or health education campaigns, aimed at reducing the prevalence of diabetes and its associated complications.</a:t>
            </a:r>
            <a:endParaRPr sz="1700"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13"/>
          <p:cNvPicPr preferRelativeResize="0"/>
          <p:nvPr/>
        </p:nvPicPr>
        <p:blipFill rotWithShape="1">
          <a:blip r:embed="rId3">
            <a:alphaModFix/>
          </a:blip>
          <a:srcRect/>
          <a:stretch/>
        </p:blipFill>
        <p:spPr>
          <a:xfrm>
            <a:off x="0" y="2775525"/>
            <a:ext cx="2695574" cy="3248025"/>
          </a:xfrm>
          <a:prstGeom prst="rect">
            <a:avLst/>
          </a:prstGeom>
          <a:noFill/>
          <a:ln>
            <a:noFill/>
          </a:ln>
        </p:spPr>
      </p:pic>
      <p:sp>
        <p:nvSpPr>
          <p:cNvPr id="160" name="Google Shape;160;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1" name="Google Shape;161;p1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2" name="Google Shape;162;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3" name="Google Shape;163;p13"/>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dirty="0"/>
              <a:t>YOUR SOLUTION AND ITS VALUE PROPOSITION</a:t>
            </a:r>
            <a:endParaRPr sz="3600" dirty="0"/>
          </a:p>
        </p:txBody>
      </p:sp>
      <p:pic>
        <p:nvPicPr>
          <p:cNvPr id="164" name="Google Shape;164;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5" name="Google Shape;165;p13"/>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6" name="Google Shape;166;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13"/>
          <p:cNvSpPr txBox="1"/>
          <p:nvPr/>
        </p:nvSpPr>
        <p:spPr>
          <a:xfrm>
            <a:off x="3071675" y="2079375"/>
            <a:ext cx="5350200" cy="3816600"/>
          </a:xfrm>
          <a:prstGeom prst="rect">
            <a:avLst/>
          </a:prstGeom>
          <a:noFill/>
          <a:ln>
            <a:noFill/>
          </a:ln>
        </p:spPr>
        <p:txBody>
          <a:bodyPr spcFirstLastPara="1" wrap="square" lIns="91425" tIns="91425" rIns="91425" bIns="91425" anchor="t" anchorCtr="0">
            <a:noAutofit/>
          </a:bodyPr>
          <a:lstStyle/>
          <a:p>
            <a:pPr marL="457200" lvl="0" indent="-325755" algn="l" rtl="0">
              <a:spcBef>
                <a:spcPts val="0"/>
              </a:spcBef>
              <a:spcAft>
                <a:spcPts val="0"/>
              </a:spcAft>
              <a:buSzPct val="100000"/>
              <a:buFont typeface="Calibri"/>
              <a:buChar char="●"/>
            </a:pPr>
            <a:r>
              <a:rPr lang="en-US" sz="1100" dirty="0">
                <a:latin typeface="Calibri"/>
                <a:ea typeface="Calibri"/>
                <a:cs typeface="Calibri"/>
                <a:sym typeface="Calibri"/>
              </a:rPr>
              <a:t>Early Detection: By analyzing individuals' health parameters, your system can identify those at risk of diabetes at an early stage, enabling timely intervention and preventive measures. Early detection is crucial for effective management and reducing the risk of complications associated with diabetes.</a:t>
            </a:r>
          </a:p>
          <a:p>
            <a:pPr marL="457200" lvl="0" indent="-325755" algn="l" rtl="0">
              <a:spcBef>
                <a:spcPts val="0"/>
              </a:spcBef>
              <a:spcAft>
                <a:spcPts val="0"/>
              </a:spcAft>
              <a:buSzPct val="100000"/>
              <a:buFont typeface="Calibri"/>
              <a:buChar char="●"/>
            </a:pPr>
            <a:endParaRPr lang="en-US" sz="1100" dirty="0">
              <a:latin typeface="Calibri"/>
              <a:ea typeface="Calibri"/>
              <a:cs typeface="Calibri"/>
              <a:sym typeface="Calibri"/>
            </a:endParaRPr>
          </a:p>
          <a:p>
            <a:pPr marL="457200" lvl="0" indent="-325755" algn="l" rtl="0">
              <a:spcBef>
                <a:spcPts val="0"/>
              </a:spcBef>
              <a:spcAft>
                <a:spcPts val="0"/>
              </a:spcAft>
              <a:buSzPct val="100000"/>
              <a:buFont typeface="Calibri"/>
              <a:buChar char="●"/>
            </a:pPr>
            <a:r>
              <a:rPr lang="en-US" sz="1100" dirty="0">
                <a:latin typeface="Calibri"/>
                <a:ea typeface="Calibri"/>
                <a:cs typeface="Calibri"/>
                <a:sym typeface="Calibri"/>
              </a:rPr>
              <a:t>Personalized Risk Assessment: Your system provides personalized risk assessment for each individual based on their unique health data. This tailored approach allows for targeted interventions and lifestyle modifications, optimizing the effectiveness of diabetes prevention strategies.</a:t>
            </a:r>
          </a:p>
          <a:p>
            <a:pPr marL="457200" lvl="0" indent="-325755" algn="l" rtl="0">
              <a:spcBef>
                <a:spcPts val="0"/>
              </a:spcBef>
              <a:spcAft>
                <a:spcPts val="0"/>
              </a:spcAft>
              <a:buSzPct val="100000"/>
              <a:buFont typeface="Calibri"/>
              <a:buChar char="●"/>
            </a:pPr>
            <a:endParaRPr lang="en-US" sz="1100" dirty="0">
              <a:latin typeface="Calibri"/>
              <a:ea typeface="Calibri"/>
              <a:cs typeface="Calibri"/>
              <a:sym typeface="Calibri"/>
            </a:endParaRPr>
          </a:p>
          <a:p>
            <a:pPr marL="457200" lvl="0" indent="-325755" algn="l" rtl="0">
              <a:spcBef>
                <a:spcPts val="0"/>
              </a:spcBef>
              <a:spcAft>
                <a:spcPts val="0"/>
              </a:spcAft>
              <a:buSzPct val="100000"/>
              <a:buFont typeface="Calibri"/>
              <a:buChar char="●"/>
            </a:pPr>
            <a:r>
              <a:rPr lang="en-US" sz="1100" dirty="0">
                <a:latin typeface="Calibri"/>
                <a:ea typeface="Calibri"/>
                <a:cs typeface="Calibri"/>
                <a:sym typeface="Calibri"/>
              </a:rPr>
              <a:t>Empowerment Through Knowledge: By informing individuals about their risk of diabetes, your solution empowers them to make informed decisions about their health. It fosters proactive behavior, such as adopting healthier lifestyles, monitoring blood sugar levels, and seeking medical advice when necessary.</a:t>
            </a:r>
          </a:p>
          <a:p>
            <a:pPr marL="457200" lvl="0" indent="-325755" algn="l" rtl="0">
              <a:spcBef>
                <a:spcPts val="0"/>
              </a:spcBef>
              <a:spcAft>
                <a:spcPts val="0"/>
              </a:spcAft>
              <a:buSzPct val="100000"/>
              <a:buFont typeface="Calibri"/>
              <a:buChar char="●"/>
            </a:pPr>
            <a:endParaRPr lang="en-US" sz="1100" dirty="0">
              <a:latin typeface="Calibri"/>
              <a:ea typeface="Calibri"/>
              <a:cs typeface="Calibri"/>
              <a:sym typeface="Calibri"/>
            </a:endParaRPr>
          </a:p>
          <a:p>
            <a:pPr marL="457200" lvl="0" indent="-325755" algn="l" rtl="0">
              <a:spcBef>
                <a:spcPts val="0"/>
              </a:spcBef>
              <a:spcAft>
                <a:spcPts val="0"/>
              </a:spcAft>
              <a:buSzPct val="100000"/>
              <a:buFont typeface="Calibri"/>
              <a:buChar char="●"/>
            </a:pPr>
            <a:r>
              <a:rPr lang="en-US" sz="1100" dirty="0">
                <a:latin typeface="Calibri"/>
                <a:ea typeface="Calibri"/>
                <a:cs typeface="Calibri"/>
                <a:sym typeface="Calibri"/>
              </a:rPr>
              <a:t>Support for Healthcare Professionals: Healthcare professionals can utilize your system as a decision support tool, aiding them in early diagnosis and personalized treatment planning for patients. It complements their expertise and enhances the quality of care provided to individuals at risk of or living with diabetes.</a:t>
            </a:r>
          </a:p>
          <a:p>
            <a:pPr marL="457200" lvl="0" indent="-325755" algn="l" rtl="0">
              <a:spcBef>
                <a:spcPts val="0"/>
              </a:spcBef>
              <a:spcAft>
                <a:spcPts val="0"/>
              </a:spcAft>
              <a:buSzPct val="100000"/>
              <a:buFont typeface="Calibri"/>
              <a:buChar char="●"/>
            </a:pPr>
            <a:endParaRPr lang="en-US" sz="1100" dirty="0">
              <a:latin typeface="Calibri"/>
              <a:ea typeface="Calibri"/>
              <a:cs typeface="Calibri"/>
              <a:sym typeface="Calibri"/>
            </a:endParaRPr>
          </a:p>
          <a:p>
            <a:pPr marL="457200" lvl="0" indent="-325755" algn="l" rtl="0">
              <a:spcBef>
                <a:spcPts val="0"/>
              </a:spcBef>
              <a:spcAft>
                <a:spcPts val="0"/>
              </a:spcAft>
              <a:buSzPct val="100000"/>
              <a:buFont typeface="Calibri"/>
              <a:buChar char="●"/>
            </a:pPr>
            <a:r>
              <a:rPr lang="en-US" sz="1100" dirty="0">
                <a:latin typeface="Calibri"/>
                <a:ea typeface="Calibri"/>
                <a:cs typeface="Calibri"/>
                <a:sym typeface="Calibri"/>
              </a:rPr>
              <a:t>Public Health Impact: On a broader scale, your solution contributes to public health initiatives by identifying high-risk populations and guiding targeted interventions. By reducing the prevalence of diabetes and its associated health complications, it helps alleviate the burden on healthcare systems and improves overall population health.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3" name="Google Shape;173;p1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4" name="Google Shape;174;p1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5" name="Google Shape;175;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76" name="Google Shape;176;p14"/>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77" name="Google Shape;177;p14"/>
          <p:cNvSpPr txBox="1">
            <a:spLocks noGrp="1"/>
          </p:cNvSpPr>
          <p:nvPr>
            <p:ph type="title"/>
          </p:nvPr>
        </p:nvSpPr>
        <p:spPr>
          <a:xfrm>
            <a:off x="739775" y="654938"/>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THE WOW IN YOUR SOLUTION</a:t>
            </a:r>
          </a:p>
        </p:txBody>
      </p:sp>
      <p:sp>
        <p:nvSpPr>
          <p:cNvPr id="178" name="Google Shape;178;p14"/>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latin typeface="Trebuchet MS"/>
              <a:ea typeface="Trebuchet MS"/>
              <a:cs typeface="Trebuchet MS"/>
              <a:sym typeface="Trebuchet MS"/>
            </a:endParaRPr>
          </a:p>
        </p:txBody>
      </p:sp>
      <p:sp>
        <p:nvSpPr>
          <p:cNvPr id="179" name="Google Shape;179;p14"/>
          <p:cNvSpPr txBox="1"/>
          <p:nvPr/>
        </p:nvSpPr>
        <p:spPr>
          <a:xfrm>
            <a:off x="2650005" y="2381632"/>
            <a:ext cx="5271600" cy="3060600"/>
          </a:xfrm>
          <a:prstGeom prst="rect">
            <a:avLst/>
          </a:prstGeom>
          <a:noFill/>
          <a:ln>
            <a:noFill/>
          </a:ln>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300" b="1" i="0" dirty="0">
                <a:solidFill>
                  <a:schemeClr val="tx1"/>
                </a:solidFill>
                <a:effectLst/>
                <a:latin typeface="Söhne"/>
              </a:rPr>
              <a:t>Precision Prediction</a:t>
            </a:r>
            <a:r>
              <a:rPr lang="en-US" sz="1300" b="0" i="0" dirty="0">
                <a:solidFill>
                  <a:schemeClr val="tx1"/>
                </a:solidFill>
                <a:effectLst/>
                <a:latin typeface="Söhne"/>
              </a:rPr>
              <a:t>: Your system goes beyond traditional risk assessment methods by harnessing the power of machine learning to deliver highly accurate and personalized predictions of diabetes risk. It analyzes a comprehensive set of health parameters to provide tailored insights for each individual, ensuring precision in identifying those at risk.</a:t>
            </a:r>
          </a:p>
          <a:p>
            <a:pPr algn="l">
              <a:buFont typeface="+mj-lt"/>
              <a:buAutoNum type="arabicPeriod"/>
            </a:pPr>
            <a:endParaRPr lang="en-US" sz="1300" b="0" i="0" dirty="0">
              <a:solidFill>
                <a:schemeClr val="tx1"/>
              </a:solidFill>
              <a:effectLst/>
              <a:latin typeface="Söhne"/>
            </a:endParaRPr>
          </a:p>
          <a:p>
            <a:pPr marL="285750" indent="-285750" algn="l">
              <a:buFont typeface="Arial" panose="020B0604020202020204" pitchFamily="34" charset="0"/>
              <a:buChar char="•"/>
            </a:pPr>
            <a:r>
              <a:rPr lang="en-US" sz="1300" b="1" i="0" dirty="0">
                <a:solidFill>
                  <a:schemeClr val="tx1"/>
                </a:solidFill>
                <a:effectLst/>
                <a:latin typeface="Söhne"/>
              </a:rPr>
              <a:t>Real-Time Monitoring and Feedback</a:t>
            </a:r>
            <a:r>
              <a:rPr lang="en-US" sz="1300" b="0" i="0" dirty="0">
                <a:solidFill>
                  <a:schemeClr val="tx1"/>
                </a:solidFill>
                <a:effectLst/>
                <a:latin typeface="Söhne"/>
              </a:rPr>
              <a:t>: In addition to predicting diabetes risk, your solution offers real-time monitoring and feedback capabilities. Individuals can track changes in their health status over time, receive timely alerts about potential risk factors, and access personalized recommendations for preventive actions, all through an intuitive user interface.</a:t>
            </a:r>
          </a:p>
          <a:p>
            <a:pPr marL="285750" indent="-285750" algn="l">
              <a:buFont typeface="Arial" panose="020B0604020202020204" pitchFamily="34" charset="0"/>
              <a:buChar char="•"/>
            </a:pPr>
            <a:endParaRPr lang="en-US" sz="1300" b="0" i="0" dirty="0">
              <a:solidFill>
                <a:schemeClr val="tx1"/>
              </a:solidFill>
              <a:effectLst/>
              <a:latin typeface="Söhne"/>
            </a:endParaRPr>
          </a:p>
          <a:p>
            <a:pPr marL="285750" indent="-285750" algn="l">
              <a:buFont typeface="Arial" panose="020B0604020202020204" pitchFamily="34" charset="0"/>
              <a:buChar char="•"/>
            </a:pPr>
            <a:r>
              <a:rPr lang="en-US" sz="1300" b="1" i="0" dirty="0">
                <a:solidFill>
                  <a:schemeClr val="tx1"/>
                </a:solidFill>
                <a:effectLst/>
                <a:latin typeface="Söhne"/>
              </a:rPr>
              <a:t>Continuous Learning and Improvement</a:t>
            </a:r>
            <a:r>
              <a:rPr lang="en-US" sz="1300" b="0" i="0" dirty="0">
                <a:solidFill>
                  <a:schemeClr val="tx1"/>
                </a:solidFill>
                <a:effectLst/>
                <a:latin typeface="Söhne"/>
              </a:rPr>
              <a:t>: Through iterative machine learning algorithms, your system continuously learns from new data and updates its predictive models accordingly. This dynamic approach ensures that the system remains up-to-date with the latest medical knowledge and adapts to changes in individuals' health profiles</a:t>
            </a:r>
          </a:p>
          <a:p>
            <a:pPr marL="0" lvl="0" indent="0" algn="l" rtl="0">
              <a:spcBef>
                <a:spcPts val="0"/>
              </a:spcBef>
              <a:spcAft>
                <a:spcPts val="0"/>
              </a:spcAft>
              <a:buNone/>
            </a:pPr>
            <a:endParaRPr sz="1300" dirty="0">
              <a:solidFill>
                <a:schemeClr val="tx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5"/>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7" name="Google Shape;187;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8" name="Google Shape;188;p15"/>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9" name="Google Shape;189;p15"/>
          <p:cNvSpPr txBox="1"/>
          <p:nvPr/>
        </p:nvSpPr>
        <p:spPr>
          <a:xfrm>
            <a:off x="739775" y="1367853"/>
            <a:ext cx="28119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190" name="Google Shape;190;p15"/>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sp>
        <p:nvSpPr>
          <p:cNvPr id="191" name="Google Shape;191;p15"/>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lvl="1"/>
            <a:r>
              <a:rPr lang="en-US" sz="4800" b="1" dirty="0">
                <a:latin typeface="Trebuchet MS"/>
                <a:ea typeface="Trebuchet MS"/>
                <a:cs typeface="Trebuchet MS"/>
                <a:sym typeface="Trebuchet MS"/>
              </a:rPr>
              <a:t>MODELLING</a:t>
            </a:r>
            <a:endParaRPr sz="4800" dirty="0">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7F5A9613-B1FC-8BD0-839E-0626017DD3F5}"/>
              </a:ext>
            </a:extLst>
          </p:cNvPr>
          <p:cNvSpPr txBox="1"/>
          <p:nvPr/>
        </p:nvSpPr>
        <p:spPr>
          <a:xfrm>
            <a:off x="2391725" y="1213839"/>
            <a:ext cx="7074789" cy="5047536"/>
          </a:xfrm>
          <a:prstGeom prst="rect">
            <a:avLst/>
          </a:prstGeom>
          <a:noFill/>
        </p:spPr>
        <p:txBody>
          <a:bodyPr wrap="square" rtlCol="0">
            <a:spAutoFit/>
          </a:bodyPr>
          <a:lstStyle/>
          <a:p>
            <a:pPr algn="l">
              <a:buFont typeface="+mj-lt"/>
              <a:buAutoNum type="arabicPeriod"/>
            </a:pPr>
            <a:r>
              <a:rPr lang="en-US" b="1" i="0" dirty="0">
                <a:solidFill>
                  <a:schemeClr val="tx1"/>
                </a:solidFill>
                <a:effectLst/>
                <a:latin typeface="Söhne"/>
              </a:rPr>
              <a:t>Data Preparation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Describe the initial step of data collection and preprocessing.</a:t>
            </a:r>
          </a:p>
          <a:p>
            <a:pPr marL="742950" lvl="1" indent="-285750" algn="l">
              <a:buFont typeface="+mj-lt"/>
              <a:buAutoNum type="arabicPeriod"/>
            </a:pPr>
            <a:r>
              <a:rPr lang="en-US" b="0" i="0" dirty="0">
                <a:solidFill>
                  <a:schemeClr val="tx1"/>
                </a:solidFill>
                <a:effectLst/>
                <a:latin typeface="Söhne"/>
              </a:rPr>
              <a:t>Mention that you used the "diabetes.csv" dataset, which contains various health parameters.</a:t>
            </a:r>
          </a:p>
          <a:p>
            <a:pPr marL="742950" lvl="1" indent="-285750" algn="l">
              <a:buFont typeface="+mj-lt"/>
              <a:buAutoNum type="arabicPeriod"/>
            </a:pPr>
            <a:r>
              <a:rPr lang="en-US" b="0" i="0" dirty="0">
                <a:solidFill>
                  <a:schemeClr val="tx1"/>
                </a:solidFill>
                <a:effectLst/>
                <a:latin typeface="Söhne"/>
              </a:rPr>
              <a:t>Highlight the importance of data cleaning, handling missing values, and ensuring data quality.</a:t>
            </a:r>
          </a:p>
          <a:p>
            <a:pPr algn="l">
              <a:buFont typeface="+mj-lt"/>
              <a:buAutoNum type="arabicPeriod"/>
            </a:pPr>
            <a:r>
              <a:rPr lang="en-US" b="1" i="0" dirty="0">
                <a:solidFill>
                  <a:schemeClr val="tx1"/>
                </a:solidFill>
                <a:effectLst/>
                <a:latin typeface="Söhne"/>
              </a:rPr>
              <a:t>Model Selection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Explain that you chose the Support Vector Machine (SVM) algorithm for modelling.</a:t>
            </a:r>
          </a:p>
          <a:p>
            <a:pPr marL="742950" lvl="1" indent="-285750" algn="l">
              <a:buFont typeface="+mj-lt"/>
              <a:buAutoNum type="arabicPeriod"/>
            </a:pPr>
            <a:r>
              <a:rPr lang="en-US" b="0" i="0" dirty="0">
                <a:solidFill>
                  <a:schemeClr val="tx1"/>
                </a:solidFill>
                <a:effectLst/>
                <a:latin typeface="Söhne"/>
              </a:rPr>
              <a:t>Briefly mention the characteristics of SVM, such as its effectiveness in handling high-dimensional data and its ability to find the optimal hyperplane for classification.</a:t>
            </a:r>
          </a:p>
          <a:p>
            <a:pPr algn="l">
              <a:buFont typeface="+mj-lt"/>
              <a:buAutoNum type="arabicPeriod"/>
            </a:pPr>
            <a:r>
              <a:rPr lang="en-US" b="1" i="0" dirty="0">
                <a:solidFill>
                  <a:schemeClr val="tx1"/>
                </a:solidFill>
                <a:effectLst/>
                <a:latin typeface="Söhne"/>
              </a:rPr>
              <a:t>Training the Model</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Walk through the process of splitting the dataset into training and testing sets using the </a:t>
            </a:r>
            <a:r>
              <a:rPr lang="en-US" b="0" i="0" dirty="0" err="1">
                <a:solidFill>
                  <a:schemeClr val="tx1"/>
                </a:solidFill>
                <a:effectLst/>
                <a:latin typeface="Söhne"/>
              </a:rPr>
              <a:t>train_test_split</a:t>
            </a:r>
            <a:r>
              <a:rPr lang="en-US" b="0" i="0" dirty="0">
                <a:solidFill>
                  <a:schemeClr val="tx1"/>
                </a:solidFill>
                <a:effectLst/>
                <a:latin typeface="Söhne"/>
              </a:rPr>
              <a:t> function.</a:t>
            </a:r>
          </a:p>
          <a:p>
            <a:pPr marL="742950" lvl="1" indent="-285750" algn="l">
              <a:buFont typeface="+mj-lt"/>
              <a:buAutoNum type="arabicPeriod"/>
            </a:pPr>
            <a:r>
              <a:rPr lang="en-US" b="0" i="0" dirty="0">
                <a:solidFill>
                  <a:schemeClr val="tx1"/>
                </a:solidFill>
                <a:effectLst/>
                <a:latin typeface="Söhne"/>
              </a:rPr>
              <a:t>Explain how you trained the SVM classifier using the training data and evaluated its performance on both the training and testing sets.</a:t>
            </a:r>
          </a:p>
          <a:p>
            <a:pPr algn="l">
              <a:buFont typeface="+mj-lt"/>
              <a:buAutoNum type="arabicPeriod"/>
            </a:pPr>
            <a:r>
              <a:rPr lang="en-US" b="1" i="0" dirty="0">
                <a:solidFill>
                  <a:schemeClr val="tx1"/>
                </a:solidFill>
                <a:effectLst/>
                <a:latin typeface="Söhne"/>
              </a:rPr>
              <a:t>Model Evaluation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Discuss the accuracy scores obtained on both the training and testing data.</a:t>
            </a:r>
          </a:p>
          <a:p>
            <a:pPr marL="742950" lvl="1" indent="-285750" algn="l">
              <a:buFont typeface="+mj-lt"/>
              <a:buAutoNum type="arabicPeriod"/>
            </a:pPr>
            <a:r>
              <a:rPr lang="en-US" b="0" i="0" dirty="0">
                <a:solidFill>
                  <a:schemeClr val="tx1"/>
                </a:solidFill>
                <a:effectLst/>
                <a:latin typeface="Söhne"/>
              </a:rPr>
              <a:t>Emphasize the importance of assessing model performance on unseen data to ensure generalization and avoid overfitting.</a:t>
            </a:r>
          </a:p>
          <a:p>
            <a:pPr algn="l">
              <a:buFont typeface="+mj-lt"/>
              <a:buAutoNum type="arabicPeriod"/>
            </a:pPr>
            <a:r>
              <a:rPr lang="en-US" b="1" i="0" dirty="0">
                <a:solidFill>
                  <a:schemeClr val="tx1"/>
                </a:solidFill>
                <a:effectLst/>
                <a:latin typeface="Söhne"/>
              </a:rPr>
              <a:t>Saving the Trained Model</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Explain the process of saving the trained model to disk using the pickle library.</a:t>
            </a:r>
          </a:p>
          <a:p>
            <a:pPr marL="742950" lvl="1" indent="-285750" algn="l">
              <a:buFont typeface="+mj-lt"/>
              <a:buAutoNum type="arabicPeriod"/>
            </a:pPr>
            <a:r>
              <a:rPr lang="en-US" b="0" i="0" dirty="0">
                <a:solidFill>
                  <a:schemeClr val="tx1"/>
                </a:solidFill>
                <a:effectLst/>
                <a:latin typeface="Söhne"/>
              </a:rPr>
              <a:t>Mention that the saved model can be later loaded and used for making predictions on new data without the need for retraining.</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947</Words>
  <Application>Microsoft Office PowerPoint</Application>
  <PresentationFormat>Widescreen</PresentationFormat>
  <Paragraphs>78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Keshav KV</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Keshav KV</dc:title>
  <cp:lastModifiedBy>Keshav KV</cp:lastModifiedBy>
  <cp:revision>3</cp:revision>
  <dcterms:modified xsi:type="dcterms:W3CDTF">2024-05-07T09:20:28Z</dcterms:modified>
</cp:coreProperties>
</file>