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38"/>
  </p:notesMasterIdLst>
  <p:sldIdLst>
    <p:sldId id="256" r:id="rId3"/>
    <p:sldId id="264" r:id="rId4"/>
    <p:sldId id="257" r:id="rId5"/>
    <p:sldId id="263" r:id="rId6"/>
    <p:sldId id="259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62" r:id="rId19"/>
    <p:sldId id="277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4" r:id="rId31"/>
    <p:sldId id="293" r:id="rId32"/>
    <p:sldId id="295" r:id="rId33"/>
    <p:sldId id="296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anninh0101@hotmail.com" initials="l" lastIdx="1" clrIdx="0">
    <p:extLst>
      <p:ext uri="{19B8F6BF-5375-455C-9EA6-DF929625EA0E}">
        <p15:presenceInfo xmlns:p15="http://schemas.microsoft.com/office/powerpoint/2012/main" userId="levanninh0101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5.17647" units="1/cm"/>
          <inkml:channelProperty channel="T" name="resolution" value="1" units="1/dev"/>
        </inkml:channelProperties>
      </inkml:inkSource>
      <inkml:timestamp xml:id="ts0" timeString="2014-05-21T02:09:36.8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12254 8930 0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34DF3-F249-45CD-8077-3A2BAA3B9ECA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910BA-05C5-4CCD-99BE-79FDDC5DD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818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486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36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77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75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45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0355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944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921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20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45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08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0505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4540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846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445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7116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87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7357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22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564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253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43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205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54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748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25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157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2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520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910BA-05C5-4CCD-99BE-79FDDC5DD3E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188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003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3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662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07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6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20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938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579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7076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449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2871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169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790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42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70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5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3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0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77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059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59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68B04-69BF-4848-AA53-7D3E6D7E6C9F}" type="datetimeFigureOut">
              <a:rPr lang="vi-VN" smtClean="0"/>
              <a:t>21/05/2014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19974B-3BE9-48E8-818D-2DEE7EEC0337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endParaRPr lang="vi-VN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042735" y="294482"/>
            <a:ext cx="10483517" cy="63169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HỌC VIỆN CÔNG NGHỆ BƯU CHÍNH VIỄN THÔNG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8669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 SỞ TẠI THÀNH PHỐ HỒ CHÍ </a:t>
            </a:r>
            <a:r>
              <a:rPr lang="vi-VN" sz="1600" b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MINH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8669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b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KHOA </a:t>
            </a:r>
            <a:r>
              <a:rPr lang="vi-VN" sz="16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CÔNG NGHỆ THÔNG TIN </a:t>
            </a:r>
            <a:r>
              <a:rPr lang="vi-VN" sz="1600" b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II</a:t>
            </a:r>
          </a:p>
          <a:p>
            <a:pPr marL="18669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-----</a:t>
            </a:r>
            <a:r>
              <a: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</a:t>
            </a:r>
            <a:r>
              <a:rPr lang="vi-VN" sz="140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-----</a:t>
            </a:r>
          </a:p>
          <a:p>
            <a:pPr marL="18669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b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NIÊN </a:t>
            </a:r>
            <a:r>
              <a:rPr lang="vi-VN" sz="1600" b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KHÓA: 2012-2017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300" b="1" i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300" b="1" i="1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Đề </a:t>
            </a:r>
            <a:r>
              <a:rPr lang="vi-VN" sz="1300" b="1" i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vi-VN" sz="1400" b="1" i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LẬP TRÌNH GAME </a:t>
            </a:r>
            <a:r>
              <a:rPr lang="en-US" sz="1800" b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CARO MẠNG </a:t>
            </a:r>
            <a:r>
              <a:rPr lang="en-US" sz="1800" b="1" smtClean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</a:t>
            </a:r>
            <a:endParaRPr lang="vi-VN" sz="1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 smtClean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 </a:t>
            </a:r>
            <a:r>
              <a:rPr lang="vi-VN" sz="1800" b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NGÔN NGỮ JAVA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581150" algn="l"/>
              </a:tabLst>
            </a:pPr>
            <a:r>
              <a:rPr lang="vi-VN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581150" algn="l"/>
              </a:tabLst>
            </a:pPr>
            <a:r>
              <a:rPr lang="vi-VN" sz="16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581150" algn="l"/>
              </a:tabLst>
            </a:pPr>
            <a:r>
              <a:rPr lang="vi-VN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828800" algn="l"/>
                <a:tab pos="2430780" algn="l"/>
                <a:tab pos="3060700" algn="l"/>
              </a:tabLst>
            </a:pPr>
            <a:r>
              <a:rPr lang="vi-VN" sz="16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NHÓM </a:t>
            </a:r>
            <a:r>
              <a:rPr lang="en-US" sz="16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7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885950" algn="l"/>
                <a:tab pos="2430780" algn="l"/>
                <a:tab pos="3060700" algn="l"/>
              </a:tabLst>
            </a:pPr>
            <a:r>
              <a:rPr lang="vi-VN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Sinh viên: Lê Văn Ninh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885950" algn="l"/>
                <a:tab pos="2430780" algn="l"/>
                <a:tab pos="3060700" algn="l"/>
              </a:tabLst>
            </a:pPr>
            <a:r>
              <a:rPr lang="vi-VN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Lớp : D12CQCN01-N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tabLst>
                <a:tab pos="1885950" algn="l"/>
                <a:tab pos="2430780" algn="l"/>
                <a:tab pos="3060700" algn="l"/>
              </a:tabLst>
            </a:pPr>
            <a:r>
              <a:rPr lang="vi-VN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 SV: N12DCCN032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428750" marR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428750" algn="l"/>
                <a:tab pos="2457450" algn="l"/>
              </a:tabLst>
            </a:pPr>
            <a:r>
              <a:rPr lang="en-US" sz="13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Giáo viên HD: TS. Nguyễn Văn Mùi</a:t>
            </a:r>
            <a:endParaRPr lang="vi-VN" sz="140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84" y="294482"/>
            <a:ext cx="1231900" cy="1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3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[2,0] đến [2,4] có 3 quân ta nên mỗi ô còn trống được cộng thêm AScore[3]  = 162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10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59710"/>
              </p:ext>
            </p:extLst>
          </p:nvPr>
        </p:nvGraphicFramePr>
        <p:xfrm>
          <a:off x="1278137" y="2598653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84913"/>
              </p:ext>
            </p:extLst>
          </p:nvPr>
        </p:nvGraphicFramePr>
        <p:xfrm>
          <a:off x="6494755" y="2609617"/>
          <a:ext cx="331025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403860"/>
                <a:gridCol w="357505"/>
                <a:gridCol w="357505"/>
                <a:gridCol w="357505"/>
                <a:gridCol w="403860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[2,1] đến [2,5] có 3 quân ta nên mỗi ô còn trống được cộng thêm AScore[3]  = 162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11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95597"/>
              </p:ext>
            </p:extLst>
          </p:nvPr>
        </p:nvGraphicFramePr>
        <p:xfrm>
          <a:off x="1505899" y="2609617"/>
          <a:ext cx="331025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403860"/>
                <a:gridCol w="357505"/>
                <a:gridCol w="357505"/>
                <a:gridCol w="357505"/>
                <a:gridCol w="403860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36924"/>
              </p:ext>
            </p:extLst>
          </p:nvPr>
        </p:nvGraphicFramePr>
        <p:xfrm>
          <a:off x="6438468" y="2652442"/>
          <a:ext cx="340296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403860"/>
                <a:gridCol w="357505"/>
                <a:gridCol w="403860"/>
                <a:gridCol w="357505"/>
                <a:gridCol w="403860"/>
                <a:gridCol w="403860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6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[2,1] đến [2,5] có 3 quân ta nên mỗi ô còn trống được cộng thêm AScore[3]  = 162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12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5069"/>
              </p:ext>
            </p:extLst>
          </p:nvPr>
        </p:nvGraphicFramePr>
        <p:xfrm>
          <a:off x="1505899" y="2609617"/>
          <a:ext cx="331025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403860"/>
                <a:gridCol w="357505"/>
                <a:gridCol w="357505"/>
                <a:gridCol w="357505"/>
                <a:gridCol w="403860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36924"/>
              </p:ext>
            </p:extLst>
          </p:nvPr>
        </p:nvGraphicFramePr>
        <p:xfrm>
          <a:off x="6438468" y="2652442"/>
          <a:ext cx="340296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403860"/>
                <a:gridCol w="357505"/>
                <a:gridCol w="403860"/>
                <a:gridCol w="357505"/>
                <a:gridCol w="403860"/>
                <a:gridCol w="403860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65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[2,2] đến [2,6] có 2 quân ta nên mỗi ô còn trống được cộng thêm AScore[2]  = 18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13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06113"/>
              </p:ext>
            </p:extLst>
          </p:nvPr>
        </p:nvGraphicFramePr>
        <p:xfrm>
          <a:off x="1247898" y="2652439"/>
          <a:ext cx="3754411" cy="3057576"/>
        </p:xfrm>
        <a:graphic>
          <a:graphicData uri="http://schemas.openxmlformats.org/drawingml/2006/table">
            <a:tbl>
              <a:tblPr firstRow="1" firstCol="1" bandRow="1"/>
              <a:tblGrid>
                <a:gridCol w="394427"/>
                <a:gridCol w="445569"/>
                <a:gridCol w="394427"/>
                <a:gridCol w="445569"/>
                <a:gridCol w="394427"/>
                <a:gridCol w="445569"/>
                <a:gridCol w="445569"/>
                <a:gridCol w="394427"/>
                <a:gridCol w="394427"/>
              </a:tblGrid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50086"/>
              </p:ext>
            </p:extLst>
          </p:nvPr>
        </p:nvGraphicFramePr>
        <p:xfrm>
          <a:off x="6740311" y="2487705"/>
          <a:ext cx="3842522" cy="3139502"/>
        </p:xfrm>
        <a:graphic>
          <a:graphicData uri="http://schemas.openxmlformats.org/drawingml/2006/table">
            <a:tbl>
              <a:tblPr firstRow="1" firstCol="1" bandRow="1"/>
              <a:tblGrid>
                <a:gridCol w="414989"/>
                <a:gridCol w="414989"/>
                <a:gridCol w="414989"/>
                <a:gridCol w="399974"/>
                <a:gridCol w="431668"/>
                <a:gridCol w="431668"/>
                <a:gridCol w="405506"/>
                <a:gridCol w="444749"/>
                <a:gridCol w="483990"/>
              </a:tblGrid>
              <a:tr h="35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[2,3] đến [2,7] có 1 quân ta nên mỗi ô còn trống được cộng thêm AScore[2]  = 2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14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67113"/>
              </p:ext>
            </p:extLst>
          </p:nvPr>
        </p:nvGraphicFramePr>
        <p:xfrm>
          <a:off x="958066" y="2487709"/>
          <a:ext cx="3950100" cy="2935215"/>
        </p:xfrm>
        <a:graphic>
          <a:graphicData uri="http://schemas.openxmlformats.org/drawingml/2006/table">
            <a:tbl>
              <a:tblPr firstRow="1" firstCol="1" bandRow="1"/>
              <a:tblGrid>
                <a:gridCol w="426608"/>
                <a:gridCol w="426608"/>
                <a:gridCol w="426608"/>
                <a:gridCol w="481922"/>
                <a:gridCol w="426608"/>
                <a:gridCol w="481922"/>
                <a:gridCol w="426608"/>
                <a:gridCol w="426608"/>
                <a:gridCol w="426608"/>
              </a:tblGrid>
              <a:tr h="32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6421"/>
              </p:ext>
            </p:extLst>
          </p:nvPr>
        </p:nvGraphicFramePr>
        <p:xfrm>
          <a:off x="6444477" y="2447363"/>
          <a:ext cx="3802176" cy="2966171"/>
        </p:xfrm>
        <a:graphic>
          <a:graphicData uri="http://schemas.openxmlformats.org/drawingml/2006/table">
            <a:tbl>
              <a:tblPr firstRow="1" firstCol="1" bandRow="1"/>
              <a:tblGrid>
                <a:gridCol w="410632"/>
                <a:gridCol w="410632"/>
                <a:gridCol w="410632"/>
                <a:gridCol w="463876"/>
                <a:gridCol w="410632"/>
                <a:gridCol w="463876"/>
                <a:gridCol w="410632"/>
                <a:gridCol w="410632"/>
                <a:gridCol w="410632"/>
              </a:tblGrid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411440" y="32148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5240" y="3151080"/>
                <a:ext cx="324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3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[3,0] đến [3,5] có 1 quân địch nên mỗi ô còn trống được cộng thêm AScore[2]  = 1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15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875"/>
              </p:ext>
            </p:extLst>
          </p:nvPr>
        </p:nvGraphicFramePr>
        <p:xfrm>
          <a:off x="1213572" y="2447363"/>
          <a:ext cx="3802176" cy="2869585"/>
        </p:xfrm>
        <a:graphic>
          <a:graphicData uri="http://schemas.openxmlformats.org/drawingml/2006/table">
            <a:tbl>
              <a:tblPr firstRow="1" firstCol="1" bandRow="1"/>
              <a:tblGrid>
                <a:gridCol w="410632"/>
                <a:gridCol w="410632"/>
                <a:gridCol w="410632"/>
                <a:gridCol w="463876"/>
                <a:gridCol w="410632"/>
                <a:gridCol w="463876"/>
                <a:gridCol w="410632"/>
                <a:gridCol w="410632"/>
                <a:gridCol w="410632"/>
              </a:tblGrid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91767"/>
              </p:ext>
            </p:extLst>
          </p:nvPr>
        </p:nvGraphicFramePr>
        <p:xfrm>
          <a:off x="6368146" y="2447364"/>
          <a:ext cx="3746526" cy="2888470"/>
        </p:xfrm>
        <a:graphic>
          <a:graphicData uri="http://schemas.openxmlformats.org/drawingml/2006/table">
            <a:tbl>
              <a:tblPr firstRow="1" firstCol="1" bandRow="1"/>
              <a:tblGrid>
                <a:gridCol w="404622"/>
                <a:gridCol w="404622"/>
                <a:gridCol w="404622"/>
                <a:gridCol w="457086"/>
                <a:gridCol w="404622"/>
                <a:gridCol w="457086"/>
                <a:gridCol w="404622"/>
                <a:gridCol w="404622"/>
                <a:gridCol w="404622"/>
              </a:tblGrid>
              <a:tr h="291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9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Ô [2,4</a:t>
            </a:r>
            <a:r>
              <a:rPr lang="en-US"/>
              <a:t>] có điểm cao nhất nên nước đi tiếp theo là ô [2,4]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16</a:t>
            </a:fld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64541"/>
              </p:ext>
            </p:extLst>
          </p:nvPr>
        </p:nvGraphicFramePr>
        <p:xfrm>
          <a:off x="1191025" y="2377439"/>
          <a:ext cx="3746526" cy="2914873"/>
        </p:xfrm>
        <a:graphic>
          <a:graphicData uri="http://schemas.openxmlformats.org/drawingml/2006/table">
            <a:tbl>
              <a:tblPr firstRow="1" firstCol="1" bandRow="1"/>
              <a:tblGrid>
                <a:gridCol w="404622"/>
                <a:gridCol w="404622"/>
                <a:gridCol w="404622"/>
                <a:gridCol w="457086"/>
                <a:gridCol w="404622"/>
                <a:gridCol w="457086"/>
                <a:gridCol w="404622"/>
                <a:gridCol w="404622"/>
                <a:gridCol w="404622"/>
              </a:tblGrid>
              <a:tr h="31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8882"/>
              </p:ext>
            </p:extLst>
          </p:nvPr>
        </p:nvGraphicFramePr>
        <p:xfrm>
          <a:off x="6463945" y="2544667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/>
          <a:lstStyle/>
          <a:p>
            <a:pPr marL="0" indent="0" algn="just">
              <a:buNone/>
            </a:pPr>
            <a:r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– Thuật toán kiểm tra chiến thắng: </a:t>
            </a:r>
          </a:p>
          <a:p>
            <a:pPr marL="0" indent="0" algn="just">
              <a:buNone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17</a:t>
            </a:fld>
            <a:endParaRPr lang="vi-VN"/>
          </a:p>
        </p:txBody>
      </p:sp>
      <p:grpSp>
        <p:nvGrpSpPr>
          <p:cNvPr id="27" name="Group 26"/>
          <p:cNvGrpSpPr/>
          <p:nvPr/>
        </p:nvGrpSpPr>
        <p:grpSpPr>
          <a:xfrm>
            <a:off x="3029803" y="2156346"/>
            <a:ext cx="5782101" cy="3235894"/>
            <a:chOff x="0" y="0"/>
            <a:chExt cx="5486400" cy="2889250"/>
          </a:xfrm>
        </p:grpSpPr>
        <p:sp>
          <p:nvSpPr>
            <p:cNvPr id="28" name="Right Arrow Callout 27"/>
            <p:cNvSpPr/>
            <p:nvPr/>
          </p:nvSpPr>
          <p:spPr>
            <a:xfrm>
              <a:off x="0" y="1657350"/>
              <a:ext cx="590550" cy="23812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6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row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Down Arrow Callout 28"/>
            <p:cNvSpPr/>
            <p:nvPr/>
          </p:nvSpPr>
          <p:spPr>
            <a:xfrm>
              <a:off x="1622425" y="79375"/>
              <a:ext cx="390525" cy="428625"/>
            </a:xfrm>
            <a:prstGeom prst="downArrowCallout">
              <a:avLst>
                <a:gd name="adj1" fmla="val 13235"/>
                <a:gd name="adj2" fmla="val 25000"/>
                <a:gd name="adj3" fmla="val 25000"/>
                <a:gd name="adj4" fmla="val 6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col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7"/>
            <p:cNvSpPr txBox="1"/>
            <p:nvPr/>
          </p:nvSpPr>
          <p:spPr>
            <a:xfrm>
              <a:off x="4086225" y="0"/>
              <a:ext cx="1400175" cy="14954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70AD47"/>
                  </a:solidFill>
                  <a:effectLst/>
                  <a:latin typeface="Wide Latin" panose="020A0A07050505020404" pitchFamily="18" charset="0"/>
                  <a:ea typeface="Arial" panose="020B0604020202020204" pitchFamily="34" charset="0"/>
                  <a:cs typeface="Times New Roman" panose="02020603050405020304" pitchFamily="18" charset="0"/>
                  <a:sym typeface="Webdings" panose="05030102010509060703" pitchFamily="18" charset="2"/>
                </a:rPr>
                <a:t></a:t>
              </a:r>
              <a:r>
                <a:rPr lang="en-US" sz="1400">
                  <a:solidFill>
                    <a:srgbClr val="70AD47"/>
                  </a:solidFill>
                  <a:effectLst/>
                  <a:latin typeface="Wide Latin" panose="020A0A070505050204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>
                  <a:solidFill>
                    <a:srgbClr val="70AD47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rowCheck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ED7D31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  <a:sym typeface="Webdings" panose="05030102010509060703" pitchFamily="18" charset="2"/>
                </a:rPr>
                <a:t></a:t>
              </a:r>
              <a:r>
                <a:rPr lang="en-US" sz="1400">
                  <a:solidFill>
                    <a:srgbClr val="ED7D31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columCheck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  <a:sym typeface="Webdings" panose="05030102010509060703" pitchFamily="18" charset="2"/>
                </a:rPr>
                <a:t></a:t>
              </a:r>
              <a:r>
                <a:rPr lang="en-US" sz="1400"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leftCheck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80808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  <a:sym typeface="Webdings" panose="05030102010509060703" pitchFamily="18" charset="2"/>
                </a:rPr>
                <a:t></a:t>
              </a:r>
              <a:r>
                <a:rPr lang="en-US" sz="1400">
                  <a:solidFill>
                    <a:srgbClr val="80808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rightCheck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ED7D31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 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0" y="546100"/>
              <a:ext cx="2724150" cy="23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</a:t>
            </a:r>
            <a:r>
              <a:rPr lang="vi-VN" b="1" smtClean="0">
                <a:solidFill>
                  <a:schemeClr val="accent1"/>
                </a:solidFill>
              </a:rPr>
              <a:t>xây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2.3.1: Xây dựng Server.java và Client.java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18</a:t>
            </a:fld>
            <a:endParaRPr lang="vi-VN"/>
          </a:p>
        </p:txBody>
      </p:sp>
      <p:sp>
        <p:nvSpPr>
          <p:cNvPr id="35" name="Rectangle 34"/>
          <p:cNvSpPr/>
          <p:nvPr/>
        </p:nvSpPr>
        <p:spPr>
          <a:xfrm>
            <a:off x="4715760" y="6102925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smtClean="0">
                <a:solidFill>
                  <a:srgbClr val="4454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Server </a:t>
            </a:r>
            <a:r>
              <a:rPr lang="en-US" i="1">
                <a:solidFill>
                  <a:srgbClr val="4454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giao tiếp với </a:t>
            </a:r>
            <a:r>
              <a:rPr lang="en-US" i="1" smtClean="0">
                <a:solidFill>
                  <a:srgbClr val="44546A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Client X</a:t>
            </a:r>
            <a:endParaRPr lang="vi-VN" sz="1200" i="1">
              <a:solidFill>
                <a:srgbClr val="44546A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01854" y="1829656"/>
            <a:ext cx="6877050" cy="4170680"/>
            <a:chOff x="38100" y="2290"/>
            <a:chExt cx="6877050" cy="2387502"/>
          </a:xfrm>
        </p:grpSpPr>
        <p:grpSp>
          <p:nvGrpSpPr>
            <p:cNvPr id="39" name="Group 38"/>
            <p:cNvGrpSpPr/>
            <p:nvPr/>
          </p:nvGrpSpPr>
          <p:grpSpPr>
            <a:xfrm>
              <a:off x="38100" y="2290"/>
              <a:ext cx="6877050" cy="2387502"/>
              <a:chOff x="38100" y="2290"/>
              <a:chExt cx="6877050" cy="238750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8100" y="2290"/>
                <a:ext cx="6877050" cy="2001017"/>
                <a:chOff x="38100" y="2290"/>
                <a:chExt cx="6877050" cy="2001017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38100" y="2290"/>
                  <a:ext cx="6877050" cy="2617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Sever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333375" y="1147205"/>
                  <a:ext cx="647700" cy="856102"/>
                  <a:chOff x="-66675" y="-148264"/>
                  <a:chExt cx="647700" cy="856502"/>
                </a:xfrm>
              </p:grpSpPr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260537" y="-148264"/>
                    <a:ext cx="6163" cy="8565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66675" y="62646"/>
                    <a:ext cx="647700" cy="31410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Vị trí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5" name="Rectangle 44"/>
                <p:cNvSpPr/>
                <p:nvPr/>
              </p:nvSpPr>
              <p:spPr>
                <a:xfrm>
                  <a:off x="390525" y="600024"/>
                  <a:ext cx="723900" cy="53090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Vị trí hợp lệ?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247775" y="609498"/>
                  <a:ext cx="723900" cy="510527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Kết thúc?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1209681" y="1141738"/>
                  <a:ext cx="687093" cy="807046"/>
                  <a:chOff x="200717" y="-194058"/>
                  <a:chExt cx="695325" cy="710793"/>
                </a:xfrm>
              </p:grpSpPr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538098" y="-194058"/>
                    <a:ext cx="8869" cy="710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0717" y="-3601"/>
                    <a:ext cx="695325" cy="27654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Kết quả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8" name="Rectangle 47"/>
                <p:cNvSpPr/>
                <p:nvPr/>
              </p:nvSpPr>
              <p:spPr>
                <a:xfrm>
                  <a:off x="2038350" y="609498"/>
                  <a:ext cx="723900" cy="488717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Thông báo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2009776" y="1158129"/>
                  <a:ext cx="687079" cy="807010"/>
                  <a:chOff x="94718" y="-204845"/>
                  <a:chExt cx="695325" cy="71109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451379" y="-204845"/>
                    <a:ext cx="7420" cy="7110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718" y="-28621"/>
                    <a:ext cx="695325" cy="27667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Hiển thị 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2857500" y="618966"/>
                  <a:ext cx="723900" cy="490153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Kết thúc Server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2857501" y="1158141"/>
                  <a:ext cx="647700" cy="747023"/>
                  <a:chOff x="219076" y="-137362"/>
                  <a:chExt cx="647700" cy="747714"/>
                </a:xfrm>
              </p:grpSpPr>
              <p:cxnSp>
                <p:nvCxnSpPr>
                  <p:cNvPr id="54" name="Straight Arrow Connector 53"/>
                  <p:cNvCxnSpPr/>
                  <p:nvPr/>
                </p:nvCxnSpPr>
                <p:spPr>
                  <a:xfrm flipV="1">
                    <a:off x="571500" y="-137362"/>
                    <a:ext cx="0" cy="7477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9076" y="71288"/>
                    <a:ext cx="647700" cy="298939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Thoát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114301" y="291519"/>
                  <a:ext cx="3505200" cy="22327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Player X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648075" y="291752"/>
                  <a:ext cx="3267074" cy="22327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Player 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85750" y="2003343"/>
                <a:ext cx="3295650" cy="38644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Client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1019175" y="847725"/>
              <a:ext cx="409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7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X</a:t>
            </a:r>
            <a:r>
              <a:rPr lang="vi-VN" b="1" smtClean="0">
                <a:solidFill>
                  <a:schemeClr val="accent1"/>
                </a:solidFill>
              </a:rPr>
              <a:t>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</a:t>
            </a: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	2.3.1</a:t>
            </a:r>
            <a:r>
              <a:rPr lang="en-US" b="1">
                <a:solidFill>
                  <a:schemeClr val="accent1"/>
                </a:solidFill>
              </a:rPr>
              <a:t>: Xây dựng Server.java và Client.java</a:t>
            </a:r>
            <a:endParaRPr lang="vi-VN" b="1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19</a:t>
            </a:fld>
            <a:endParaRPr lang="vi-VN"/>
          </a:p>
        </p:txBody>
      </p:sp>
      <p:sp>
        <p:nvSpPr>
          <p:cNvPr id="61" name="Text Box 258"/>
          <p:cNvSpPr txBox="1"/>
          <p:nvPr/>
        </p:nvSpPr>
        <p:spPr>
          <a:xfrm>
            <a:off x="2666365" y="6167416"/>
            <a:ext cx="6859270" cy="246221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600" i="1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Server giao </a:t>
            </a:r>
            <a:r>
              <a:rPr lang="en-US" sz="16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 </a:t>
            </a:r>
            <a:r>
              <a:rPr lang="en-US" sz="1600" i="1" smtClean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 Client O</a:t>
            </a:r>
            <a:endParaRPr lang="vi-VN" sz="1100" i="1">
              <a:solidFill>
                <a:srgbClr val="44546A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736215" y="1945223"/>
            <a:ext cx="6719570" cy="3954145"/>
            <a:chOff x="38100" y="2290"/>
            <a:chExt cx="6953570" cy="2342365"/>
          </a:xfrm>
        </p:grpSpPr>
        <p:grpSp>
          <p:nvGrpSpPr>
            <p:cNvPr id="85" name="Group 84"/>
            <p:cNvGrpSpPr/>
            <p:nvPr/>
          </p:nvGrpSpPr>
          <p:grpSpPr>
            <a:xfrm>
              <a:off x="38100" y="2290"/>
              <a:ext cx="6953570" cy="2342365"/>
              <a:chOff x="38100" y="2290"/>
              <a:chExt cx="6953570" cy="2342365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8100" y="2290"/>
                <a:ext cx="6953570" cy="1955879"/>
                <a:chOff x="38100" y="2290"/>
                <a:chExt cx="6953570" cy="1955879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38100" y="2290"/>
                  <a:ext cx="6877050" cy="2617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Sever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3714074" y="1102067"/>
                  <a:ext cx="647700" cy="856102"/>
                  <a:chOff x="3314024" y="-193423"/>
                  <a:chExt cx="647700" cy="85650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3641238" y="-193423"/>
                    <a:ext cx="6163" cy="8565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4024" y="17487"/>
                    <a:ext cx="647700" cy="31410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Vị trí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1" name="Rectangle 90"/>
                <p:cNvSpPr/>
                <p:nvPr/>
              </p:nvSpPr>
              <p:spPr>
                <a:xfrm>
                  <a:off x="3771227" y="554886"/>
                  <a:ext cx="723900" cy="53090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Vị trí hợp lệ?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4628476" y="564361"/>
                  <a:ext cx="723900" cy="510527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Kết thúc?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4590497" y="1096601"/>
                  <a:ext cx="687093" cy="807046"/>
                  <a:chOff x="3622037" y="-233812"/>
                  <a:chExt cx="695325" cy="710793"/>
                </a:xfrm>
              </p:grpSpPr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3959420" y="-233812"/>
                    <a:ext cx="8869" cy="710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2037" y="-43355"/>
                    <a:ext cx="695325" cy="276543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Kết quả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5419052" y="564361"/>
                  <a:ext cx="723900" cy="488717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Thông báo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5390522" y="1112991"/>
                  <a:ext cx="687079" cy="807010"/>
                  <a:chOff x="3516038" y="-244618"/>
                  <a:chExt cx="695325" cy="71109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3872700" y="-244618"/>
                    <a:ext cx="7420" cy="7110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6038" y="-68394"/>
                    <a:ext cx="695325" cy="27667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Hiển thị 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6" name="Rectangle 95"/>
                <p:cNvSpPr/>
                <p:nvPr/>
              </p:nvSpPr>
              <p:spPr>
                <a:xfrm>
                  <a:off x="6267770" y="545617"/>
                  <a:ext cx="723900" cy="490153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Kết thúc Server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6238203" y="1113004"/>
                  <a:ext cx="647701" cy="747023"/>
                  <a:chOff x="3599778" y="-182541"/>
                  <a:chExt cx="647701" cy="747714"/>
                </a:xfrm>
              </p:grpSpPr>
              <p:cxnSp>
                <p:nvCxnSpPr>
                  <p:cNvPr id="100" name="Straight Arrow Connector 99"/>
                  <p:cNvCxnSpPr/>
                  <p:nvPr/>
                </p:nvCxnSpPr>
                <p:spPr>
                  <a:xfrm flipV="1">
                    <a:off x="3952199" y="-182541"/>
                    <a:ext cx="0" cy="7477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9778" y="26109"/>
                    <a:ext cx="647701" cy="298939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Thoát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8" name="Rectangle 97"/>
                <p:cNvSpPr/>
                <p:nvPr/>
              </p:nvSpPr>
              <p:spPr>
                <a:xfrm>
                  <a:off x="114301" y="291519"/>
                  <a:ext cx="3505200" cy="22327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Player X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48075" y="291752"/>
                  <a:ext cx="3267074" cy="22327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Player 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8" name="Rounded Rectangle 87"/>
              <p:cNvSpPr/>
              <p:nvPr/>
            </p:nvSpPr>
            <p:spPr>
              <a:xfrm>
                <a:off x="3666451" y="1958206"/>
                <a:ext cx="3295650" cy="38644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Client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>
              <a:off x="4394244" y="909789"/>
              <a:ext cx="4095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56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3113" y="2122713"/>
            <a:ext cx="6172201" cy="313932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 1 : </a:t>
            </a:r>
          </a:p>
          <a:p>
            <a:r>
              <a:rPr lang="en-US" sz="6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chung</a:t>
            </a:r>
          </a:p>
          <a:p>
            <a:endParaRPr lang="en-US" sz="66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57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013431"/>
            <a:ext cx="10515600" cy="5159532"/>
          </a:xfrm>
          <a:ln>
            <a:noFill/>
          </a:ln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</a:t>
            </a:r>
            <a:r>
              <a:rPr lang="vi-VN" b="1" smtClean="0">
                <a:solidFill>
                  <a:schemeClr val="accent1"/>
                </a:solidFill>
              </a:rPr>
              <a:t>xây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</a:t>
            </a:r>
          </a:p>
          <a:p>
            <a:pPr marL="914400" lvl="2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2.3.2. Mô </a:t>
            </a:r>
            <a:r>
              <a:rPr lang="en-US" b="1">
                <a:solidFill>
                  <a:schemeClr val="accent1"/>
                </a:solidFill>
              </a:rPr>
              <a:t>tả hoạt động của Server và Client: </a:t>
            </a:r>
            <a:endParaRPr lang="en-US" b="1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b="1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kết nối với </a:t>
            </a:r>
            <a:r>
              <a:rPr lang="en-US" b="1" i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b="1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</a:t>
            </a:r>
            <a:endParaRPr lang="vi-VN" b="1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vi-VN" b="1"/>
          </a:p>
          <a:p>
            <a:pPr marL="0" indent="0">
              <a:buNone/>
            </a:pPr>
            <a:endParaRPr lang="vi-V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20</a:t>
            </a:fld>
            <a:endParaRPr lang="vi-VN"/>
          </a:p>
        </p:txBody>
      </p:sp>
      <p:grpSp>
        <p:nvGrpSpPr>
          <p:cNvPr id="86" name="Group 85"/>
          <p:cNvGrpSpPr/>
          <p:nvPr/>
        </p:nvGrpSpPr>
        <p:grpSpPr>
          <a:xfrm>
            <a:off x="1546558" y="2296778"/>
            <a:ext cx="8255167" cy="3767901"/>
            <a:chOff x="38100" y="2290"/>
            <a:chExt cx="6877050" cy="2048089"/>
          </a:xfrm>
        </p:grpSpPr>
        <p:grpSp>
          <p:nvGrpSpPr>
            <p:cNvPr id="87" name="Group 86"/>
            <p:cNvGrpSpPr/>
            <p:nvPr/>
          </p:nvGrpSpPr>
          <p:grpSpPr>
            <a:xfrm>
              <a:off x="38100" y="2290"/>
              <a:ext cx="6877050" cy="2048089"/>
              <a:chOff x="38100" y="2290"/>
              <a:chExt cx="6877050" cy="2048089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8100" y="2290"/>
                <a:ext cx="6877050" cy="2617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Sever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87177" y="428393"/>
                <a:ext cx="2989037" cy="807010"/>
                <a:chOff x="-1446154" y="-847851"/>
                <a:chExt cx="3024908" cy="711097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-1089452" y="-847851"/>
                  <a:ext cx="7421" cy="7110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1446154" y="-671723"/>
                  <a:ext cx="1199558" cy="27667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WELCOME X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604941" y="-847851"/>
                  <a:ext cx="7421" cy="7110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24390" y="-671723"/>
                  <a:ext cx="1603144" cy="27667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MESSAGE Wait another connects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vi-VN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 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237403" y="1314435"/>
                <a:ext cx="2969737" cy="735944"/>
                <a:chOff x="-2401022" y="19076"/>
                <a:chExt cx="2969737" cy="736624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-1798769" y="19076"/>
                  <a:ext cx="1" cy="466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2401022" y="499779"/>
                  <a:ext cx="1195800" cy="25592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Khởi tạo gane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-24832" y="19076"/>
                  <a:ext cx="1" cy="466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-627085" y="499779"/>
                  <a:ext cx="1195800" cy="25592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Hiện thông báo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114301" y="291519"/>
                <a:ext cx="3505200" cy="22327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Player X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648075" y="291752"/>
                <a:ext cx="3267074" cy="22327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Player O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138499" y="1279262"/>
              <a:ext cx="3295649" cy="3318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Client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0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  <a:ln>
            <a:noFill/>
          </a:ln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x</a:t>
            </a:r>
            <a:r>
              <a:rPr lang="vi-VN" b="1" smtClean="0">
                <a:solidFill>
                  <a:schemeClr val="accent1"/>
                </a:solidFill>
              </a:rPr>
              <a:t>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</a:t>
            </a:r>
          </a:p>
          <a:p>
            <a:pPr marL="914400" lvl="2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2.3.2. Mô </a:t>
            </a:r>
            <a:r>
              <a:rPr lang="en-US" b="1">
                <a:solidFill>
                  <a:schemeClr val="accent1"/>
                </a:solidFill>
              </a:rPr>
              <a:t>tả hoạt động của Server và Client: </a:t>
            </a:r>
            <a:endParaRPr lang="en-US" b="1" smtClean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b="1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kết nối với </a:t>
            </a:r>
            <a:r>
              <a:rPr lang="en-US" b="1" i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 O:</a:t>
            </a:r>
            <a:endParaRPr lang="vi-VN" b="1" i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vi-VN" b="1"/>
          </a:p>
          <a:p>
            <a:pPr marL="914400" lvl="2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vi-V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21</a:t>
            </a:fld>
            <a:endParaRPr lang="vi-VN"/>
          </a:p>
        </p:txBody>
      </p:sp>
      <p:grpSp>
        <p:nvGrpSpPr>
          <p:cNvPr id="29" name="Group 28"/>
          <p:cNvGrpSpPr/>
          <p:nvPr/>
        </p:nvGrpSpPr>
        <p:grpSpPr>
          <a:xfrm>
            <a:off x="2177716" y="2418347"/>
            <a:ext cx="7335252" cy="4114147"/>
            <a:chOff x="38100" y="2290"/>
            <a:chExt cx="6877050" cy="2034135"/>
          </a:xfrm>
        </p:grpSpPr>
        <p:grpSp>
          <p:nvGrpSpPr>
            <p:cNvPr id="31" name="Group 30"/>
            <p:cNvGrpSpPr/>
            <p:nvPr/>
          </p:nvGrpSpPr>
          <p:grpSpPr>
            <a:xfrm>
              <a:off x="38100" y="2290"/>
              <a:ext cx="6877050" cy="2034135"/>
              <a:chOff x="38100" y="2290"/>
              <a:chExt cx="6877050" cy="203413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8100" y="2290"/>
                <a:ext cx="6877050" cy="2617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Sever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05880" y="414438"/>
                <a:ext cx="2989037" cy="807010"/>
                <a:chOff x="1912377" y="-860147"/>
                <a:chExt cx="3024908" cy="711097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269078" y="-860147"/>
                  <a:ext cx="7421" cy="7110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912377" y="-684019"/>
                  <a:ext cx="1199558" cy="27667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WELCOME 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963471" y="-860147"/>
                  <a:ext cx="7421" cy="7110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334141" y="-684019"/>
                  <a:ext cx="1603144" cy="27667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MESSAGE Wait another connects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vi-VN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 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3556062" y="1300481"/>
                <a:ext cx="2969736" cy="735944"/>
                <a:chOff x="917637" y="5109"/>
                <a:chExt cx="2969736" cy="736624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19890" y="5109"/>
                  <a:ext cx="1" cy="466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17637" y="485812"/>
                  <a:ext cx="1195800" cy="25592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Khởi tạo gane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3293826" y="5109"/>
                  <a:ext cx="1" cy="466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691573" y="485812"/>
                  <a:ext cx="1195800" cy="25592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Hiện thông báo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114301" y="291519"/>
                <a:ext cx="3505200" cy="22327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Player X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48075" y="291752"/>
                <a:ext cx="3267074" cy="22327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Thread: Player O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3457158" y="1265308"/>
              <a:ext cx="3295649" cy="3318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Client</a:t>
              </a:r>
              <a:endParaRPr lang="vi-VN" sz="14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8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  <a:ln>
            <a:noFill/>
          </a:ln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x</a:t>
            </a:r>
            <a:r>
              <a:rPr lang="vi-VN" b="1" smtClean="0">
                <a:solidFill>
                  <a:schemeClr val="accent1"/>
                </a:solidFill>
              </a:rPr>
              <a:t>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</a:t>
            </a:r>
          </a:p>
          <a:p>
            <a:pPr marL="914400" lvl="2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2.3.2. Mô </a:t>
            </a:r>
            <a:r>
              <a:rPr lang="en-US" b="1">
                <a:solidFill>
                  <a:schemeClr val="accent1"/>
                </a:solidFill>
              </a:rPr>
              <a:t>tả hoạt động của Server và Client: </a:t>
            </a:r>
            <a:endParaRPr lang="en-US" b="1" smtClean="0">
              <a:solidFill>
                <a:schemeClr val="accent1"/>
              </a:solidFill>
            </a:endParaRPr>
          </a:p>
          <a:p>
            <a:pPr marL="1371600" lvl="3" indent="0">
              <a:buNone/>
            </a:pPr>
            <a:r>
              <a:rPr lang="vi-VN" b="1" i="1"/>
              <a:t>Tất cả người chơi kết nối</a:t>
            </a:r>
            <a:r>
              <a:rPr lang="en-US" b="1" i="1"/>
              <a:t>:</a:t>
            </a:r>
            <a:endParaRPr lang="vi-VN" b="1" i="1"/>
          </a:p>
          <a:p>
            <a:pPr marL="914400" lvl="2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vi-V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22</a:t>
            </a:fld>
            <a:endParaRPr lang="vi-VN"/>
          </a:p>
        </p:txBody>
      </p:sp>
      <p:grpSp>
        <p:nvGrpSpPr>
          <p:cNvPr id="29" name="Group 28"/>
          <p:cNvGrpSpPr/>
          <p:nvPr/>
        </p:nvGrpSpPr>
        <p:grpSpPr>
          <a:xfrm>
            <a:off x="2295525" y="2443163"/>
            <a:ext cx="8013506" cy="2910889"/>
            <a:chOff x="-85725" y="0"/>
            <a:chExt cx="6686550" cy="2428875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0"/>
              <a:ext cx="6600825" cy="2372755"/>
              <a:chOff x="-1" y="0"/>
              <a:chExt cx="6600825" cy="23727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085975" y="1734580"/>
                <a:ext cx="1019175" cy="638175"/>
                <a:chOff x="-57150" y="162955"/>
                <a:chExt cx="1019175" cy="638175"/>
              </a:xfrm>
            </p:grpSpPr>
            <p:sp>
              <p:nvSpPr>
                <p:cNvPr id="5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19100" y="162955"/>
                  <a:ext cx="542925" cy="6381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play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-57150" y="400050"/>
                  <a:ext cx="5429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-1" y="0"/>
                <a:ext cx="6600825" cy="1685925"/>
                <a:chOff x="-1" y="0"/>
                <a:chExt cx="6600825" cy="1685925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-1" y="0"/>
                  <a:ext cx="6600825" cy="4286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Thread: Sever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95250" y="628650"/>
                  <a:ext cx="1276350" cy="1057275"/>
                  <a:chOff x="-47625" y="247650"/>
                  <a:chExt cx="1276350" cy="1057275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609600" y="247650"/>
                    <a:ext cx="0" cy="10572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7625" y="523875"/>
                    <a:ext cx="1276350" cy="513715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MESSAGE First turn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6" name="Group 35"/>
            <p:cNvGrpSpPr/>
            <p:nvPr/>
          </p:nvGrpSpPr>
          <p:grpSpPr>
            <a:xfrm>
              <a:off x="-85725" y="464218"/>
              <a:ext cx="6657974" cy="1964657"/>
              <a:chOff x="-3419475" y="454693"/>
              <a:chExt cx="6657974" cy="196465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43125" y="1696995"/>
                <a:ext cx="1062424" cy="638175"/>
                <a:chOff x="0" y="125370"/>
                <a:chExt cx="1062424" cy="638175"/>
              </a:xfrm>
            </p:grpSpPr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9499" y="125370"/>
                  <a:ext cx="542925" cy="6381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wait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0" y="419100"/>
                  <a:ext cx="5429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-3419475" y="454693"/>
                <a:ext cx="6657974" cy="1964657"/>
                <a:chOff x="-3419475" y="454693"/>
                <a:chExt cx="6657974" cy="19646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-3419475" y="1724025"/>
                  <a:ext cx="2438400" cy="6953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Client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95250" y="800100"/>
                  <a:ext cx="2324100" cy="885825"/>
                  <a:chOff x="-47625" y="419100"/>
                  <a:chExt cx="2324100" cy="885825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600075" y="419100"/>
                    <a:ext cx="9527" cy="8858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7625" y="542925"/>
                    <a:ext cx="2324100" cy="513715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MESSAGE All player connected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-133348" y="1676400"/>
                  <a:ext cx="2438400" cy="6953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Client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-3318078" y="454693"/>
                  <a:ext cx="3175203" cy="2952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 : Player X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-114300" y="457201"/>
                  <a:ext cx="3352799" cy="2927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Thread : Player 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322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  <a:ln>
            <a:noFill/>
          </a:ln>
        </p:spPr>
        <p:txBody>
          <a:bodyPr/>
          <a:lstStyle/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 Thuật toán x</a:t>
            </a:r>
            <a:r>
              <a:rPr lang="vi-VN" b="1" smtClean="0">
                <a:solidFill>
                  <a:schemeClr val="accent1"/>
                </a:solidFill>
              </a:rPr>
              <a:t>ây</a:t>
            </a:r>
            <a:r>
              <a:rPr lang="en-US" b="1" smtClean="0">
                <a:solidFill>
                  <a:schemeClr val="accent1"/>
                </a:solidFill>
              </a:rPr>
              <a:t> dựng kết nối mạng LAN:</a:t>
            </a:r>
          </a:p>
          <a:p>
            <a:pPr marL="914400" lvl="2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2.3.2. Mô </a:t>
            </a:r>
            <a:r>
              <a:rPr lang="en-US" b="1">
                <a:solidFill>
                  <a:schemeClr val="accent1"/>
                </a:solidFill>
              </a:rPr>
              <a:t>tả hoạt động của Server và Client: </a:t>
            </a:r>
          </a:p>
          <a:p>
            <a:pPr marL="914400" lvl="2" indent="0">
              <a:buNone/>
            </a:pPr>
            <a:r>
              <a:rPr lang="en-US" b="1" i="1" smtClean="0"/>
              <a:t>Client gửi </a:t>
            </a:r>
            <a:r>
              <a:rPr lang="en-US" b="1" i="1"/>
              <a:t>thông tin </a:t>
            </a:r>
            <a:endParaRPr lang="en-US" b="1" i="1" smtClean="0"/>
          </a:p>
          <a:p>
            <a:pPr marL="914400" lvl="2" indent="0">
              <a:buNone/>
            </a:pPr>
            <a:r>
              <a:rPr lang="en-US" b="1" i="1" smtClean="0"/>
              <a:t>nước </a:t>
            </a:r>
            <a:r>
              <a:rPr lang="en-US" b="1" i="1"/>
              <a:t>đi đến </a:t>
            </a:r>
            <a:r>
              <a:rPr lang="en-US" b="1" i="1" smtClean="0"/>
              <a:t>Server:</a:t>
            </a:r>
            <a:endParaRPr lang="vi-VN" b="1" i="1"/>
          </a:p>
          <a:p>
            <a:pPr marL="0" indent="0">
              <a:buNone/>
            </a:pPr>
            <a:endParaRPr lang="vi-V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vi-VN" b="1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vi-VN" b="1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23</a:t>
            </a:fld>
            <a:endParaRPr lang="vi-VN"/>
          </a:p>
        </p:txBody>
      </p:sp>
      <p:grpSp>
        <p:nvGrpSpPr>
          <p:cNvPr id="59" name="Group 58"/>
          <p:cNvGrpSpPr/>
          <p:nvPr/>
        </p:nvGrpSpPr>
        <p:grpSpPr>
          <a:xfrm>
            <a:off x="4369779" y="1668995"/>
            <a:ext cx="6394474" cy="5052480"/>
            <a:chOff x="0" y="-28573"/>
            <a:chExt cx="6791687" cy="5366388"/>
          </a:xfrm>
        </p:grpSpPr>
        <p:grpSp>
          <p:nvGrpSpPr>
            <p:cNvPr id="60" name="Group 59"/>
            <p:cNvGrpSpPr/>
            <p:nvPr/>
          </p:nvGrpSpPr>
          <p:grpSpPr>
            <a:xfrm>
              <a:off x="0" y="-28573"/>
              <a:ext cx="6791687" cy="5366388"/>
              <a:chOff x="0" y="-28573"/>
              <a:chExt cx="6791687" cy="5366388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>
                <a:off x="3238500" y="3886200"/>
                <a:ext cx="9525" cy="822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0" y="-28573"/>
                <a:ext cx="6791687" cy="5366388"/>
                <a:chOff x="0" y="-28573"/>
                <a:chExt cx="6791687" cy="5366388"/>
              </a:xfrm>
            </p:grpSpPr>
            <p:sp>
              <p:nvSpPr>
                <p:cNvPr id="65" name="Flowchart: Decision 64"/>
                <p:cNvSpPr/>
                <p:nvPr/>
              </p:nvSpPr>
              <p:spPr>
                <a:xfrm>
                  <a:off x="2647950" y="-28573"/>
                  <a:ext cx="1114425" cy="990599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Hợp lệ ?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vi-VN" sz="12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 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340"/>
                <p:cNvSpPr txBox="1"/>
                <p:nvPr/>
              </p:nvSpPr>
              <p:spPr>
                <a:xfrm>
                  <a:off x="2371725" y="781035"/>
                  <a:ext cx="381127" cy="2860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rPr>
                    <a:t>no</a:t>
                  </a:r>
                  <a:endParaRPr lang="vi-VN" sz="14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0" y="85725"/>
                  <a:ext cx="6791687" cy="5252090"/>
                  <a:chOff x="0" y="0"/>
                  <a:chExt cx="6791687" cy="525209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0" y="0"/>
                    <a:ext cx="6791687" cy="5252090"/>
                    <a:chOff x="0" y="0"/>
                    <a:chExt cx="6791687" cy="5252090"/>
                  </a:xfrm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0" y="0"/>
                      <a:ext cx="6791687" cy="5252090"/>
                      <a:chOff x="-66675" y="0"/>
                      <a:chExt cx="6791687" cy="5252693"/>
                    </a:xfrm>
                  </p:grpSpPr>
                  <p:sp>
                    <p:nvSpPr>
                      <p:cNvPr id="89" name="Rounded Rectangle 88"/>
                      <p:cNvSpPr/>
                      <p:nvPr/>
                    </p:nvSpPr>
                    <p:spPr>
                      <a:xfrm>
                        <a:off x="0" y="0"/>
                        <a:ext cx="2419350" cy="50482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a:t>Thread: Sever</a:t>
                        </a:r>
                        <a:endParaRPr lang="vi-VN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-66675" y="2068929"/>
                        <a:ext cx="6791687" cy="1569915"/>
                        <a:chOff x="-76200" y="554454"/>
                        <a:chExt cx="6791687" cy="1569915"/>
                      </a:xfrm>
                    </p:grpSpPr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-76200" y="554454"/>
                          <a:ext cx="2438399" cy="695325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Client </a:t>
                          </a:r>
                          <a:r>
                            <a:rPr lang="en-US" sz="1400" smtClean="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4277087" y="1429044"/>
                          <a:ext cx="2438400" cy="695325"/>
                        </a:xfrm>
                        <a:prstGeom prst="rect">
                          <a:avLst/>
                        </a:prstGeom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Client </a:t>
                          </a:r>
                          <a:r>
                            <a:rPr lang="en-US" sz="1400"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95250" y="390526"/>
                        <a:ext cx="4962525" cy="4862167"/>
                        <a:chOff x="-47625" y="9526"/>
                        <a:chExt cx="4962525" cy="4862167"/>
                      </a:xfrm>
                    </p:grpSpPr>
                    <p:cxnSp>
                      <p:nvCxnSpPr>
                        <p:cNvPr id="92" name="Straight Arrow Connector 91"/>
                        <p:cNvCxnSpPr/>
                        <p:nvPr/>
                      </p:nvCxnSpPr>
                      <p:spPr>
                        <a:xfrm flipV="1">
                          <a:off x="666750" y="9526"/>
                          <a:ext cx="1" cy="164592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3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47625" y="419100"/>
                          <a:ext cx="1276350" cy="513715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MOVE location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4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66950" y="1009811"/>
                          <a:ext cx="1447800" cy="3327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headEnd/>
                          <a:tailEnd/>
                        </a:ln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VALID_MOVE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5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43350" y="1933567"/>
                          <a:ext cx="971550" cy="409899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Hiện thị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6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90775" y="3400425"/>
                          <a:ext cx="1276350" cy="513715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Hiện thị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97" name="Text Box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00300" y="4251983"/>
                          <a:ext cx="1276350" cy="619710"/>
                        </a:xfrm>
                        <a:prstGeom prst="rect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 Win or Lose or Tie ?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2257425" y="190500"/>
                      <a:ext cx="571499" cy="952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 Box 339"/>
                    <p:cNvSpPr txBox="1"/>
                    <p:nvPr/>
                  </p:nvSpPr>
                  <p:spPr>
                    <a:xfrm>
                      <a:off x="3290872" y="1019184"/>
                      <a:ext cx="441304" cy="28600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5" name="Straight Arrow Connector 74"/>
                    <p:cNvCxnSpPr/>
                    <p:nvPr/>
                  </p:nvCxnSpPr>
                  <p:spPr>
                    <a:xfrm flipH="1">
                      <a:off x="1381125" y="1019175"/>
                      <a:ext cx="18288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Flowchart: Decision 75"/>
                    <p:cNvSpPr/>
                    <p:nvPr/>
                  </p:nvSpPr>
                  <p:spPr>
                    <a:xfrm>
                      <a:off x="2657475" y="2105025"/>
                      <a:ext cx="1114425" cy="962025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Kết thúc?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3228975" y="2914650"/>
                      <a:ext cx="9525" cy="82296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Text Box 346"/>
                    <p:cNvSpPr txBox="1"/>
                    <p:nvPr/>
                  </p:nvSpPr>
                  <p:spPr>
                    <a:xfrm>
                      <a:off x="2676525" y="3238439"/>
                      <a:ext cx="441304" cy="28600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3514725" y="2581275"/>
                      <a:ext cx="66675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9" name="Text Box 353"/>
                  <p:cNvSpPr txBox="1"/>
                  <p:nvPr/>
                </p:nvSpPr>
                <p:spPr>
                  <a:xfrm>
                    <a:off x="3743325" y="2209758"/>
                    <a:ext cx="381127" cy="28600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no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0" name="Elbow Connector 69"/>
                  <p:cNvCxnSpPr/>
                  <p:nvPr/>
                </p:nvCxnSpPr>
                <p:spPr>
                  <a:xfrm>
                    <a:off x="5162550" y="2476500"/>
                    <a:ext cx="952500" cy="400050"/>
                  </a:xfrm>
                  <a:prstGeom prst="bentConnector3">
                    <a:avLst>
                      <a:gd name="adj1" fmla="val 10017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 Box 358"/>
                  <p:cNvSpPr txBox="1"/>
                  <p:nvPr/>
                </p:nvSpPr>
                <p:spPr>
                  <a:xfrm>
                    <a:off x="5229225" y="2104985"/>
                    <a:ext cx="1103261" cy="28536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Chuyển lượt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61" name="Straight Arrow Connector 60"/>
            <p:cNvCxnSpPr/>
            <p:nvPr/>
          </p:nvCxnSpPr>
          <p:spPr>
            <a:xfrm>
              <a:off x="3209925" y="1819275"/>
              <a:ext cx="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200400" y="885825"/>
              <a:ext cx="9525" cy="590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2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3113" y="2122713"/>
            <a:ext cx="6580415" cy="280076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 3 : </a:t>
            </a:r>
          </a:p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 họa</a:t>
            </a:r>
            <a:endParaRPr lang="vi-VN" sz="8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490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2400" smtClean="0">
                <a:solidFill>
                  <a:schemeClr val="accent5"/>
                </a:solidFill>
              </a:rPr>
              <a:t>3.1. Xây dựng </a:t>
            </a:r>
            <a:r>
              <a:rPr lang="vi-VN" sz="2400">
                <a:solidFill>
                  <a:schemeClr val="accent5"/>
                </a:solidFill>
              </a:rPr>
              <a:t>đối tượng JPanel có khả năng chén </a:t>
            </a:r>
            <a:r>
              <a:rPr lang="vi-VN" sz="2400" smtClean="0">
                <a:solidFill>
                  <a:schemeClr val="accent5"/>
                </a:solidFill>
              </a:rPr>
              <a:t>ảnh:</a:t>
            </a: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25</a:t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44176"/>
              </p:ext>
            </p:extLst>
          </p:nvPr>
        </p:nvGraphicFramePr>
        <p:xfrm>
          <a:off x="5102747" y="1978104"/>
          <a:ext cx="5719928" cy="265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28"/>
              </a:tblGrid>
              <a:tr h="667049">
                <a:tc>
                  <a:txBody>
                    <a:bodyPr/>
                    <a:lstStyle/>
                    <a:p>
                      <a:pPr algn="ctr"/>
                      <a:r>
                        <a:rPr lang="vi-VN" sz="1800" smtClean="0"/>
                        <a:t>ImagePanel.java</a:t>
                      </a:r>
                      <a:endParaRPr lang="vi-VN" sz="1800"/>
                    </a:p>
                  </a:txBody>
                  <a:tcPr anchor="ctr"/>
                </a:tc>
              </a:tr>
              <a:tr h="10698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vi-VN" smtClean="0"/>
                        <a:t>width : 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mtClean="0"/>
                        <a:t>height</a:t>
                      </a:r>
                      <a:r>
                        <a:rPr lang="vi-VN" baseline="0" smtClean="0"/>
                        <a:t> :int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myImage : Image</a:t>
                      </a:r>
                      <a:endParaRPr lang="vi-VN"/>
                    </a:p>
                  </a:txBody>
                  <a:tcPr/>
                </a:tc>
              </a:tr>
              <a:tr h="667049">
                <a:tc>
                  <a:txBody>
                    <a:bodyPr/>
                    <a:lstStyle/>
                    <a:p>
                      <a:r>
                        <a:rPr lang="vi-VN" smtClean="0"/>
                        <a:t>+ 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ImagePanel(String, int, int, int, int) </a:t>
                      </a:r>
                    </a:p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setPicture(String) : void</a:t>
                      </a:r>
                    </a:p>
                    <a:p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vi-VN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paintComponent(Graphics) : void</a:t>
                      </a:r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828799" y="2006221"/>
            <a:ext cx="2019868" cy="1590976"/>
            <a:chOff x="2088108" y="2006221"/>
            <a:chExt cx="2019868" cy="1590976"/>
          </a:xfrm>
        </p:grpSpPr>
        <p:sp>
          <p:nvSpPr>
            <p:cNvPr id="7" name="Rectangle 6"/>
            <p:cNvSpPr/>
            <p:nvPr/>
          </p:nvSpPr>
          <p:spPr>
            <a:xfrm>
              <a:off x="2088108" y="2006221"/>
              <a:ext cx="2019868" cy="5868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JPanel</a:t>
              </a:r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8108" y="3010343"/>
              <a:ext cx="2019868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mtClean="0"/>
            </a:p>
            <a:p>
              <a:pPr algn="ctr"/>
              <a:r>
                <a:rPr lang="vi-VN" smtClean="0"/>
                <a:t>ImagePanel.java</a:t>
              </a:r>
              <a:endParaRPr lang="vi-VN"/>
            </a:p>
            <a:p>
              <a:pPr algn="ctr"/>
              <a:endParaRPr lang="vi-VN"/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3098042" y="2593075"/>
              <a:ext cx="0" cy="4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7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2400" smtClean="0">
                <a:solidFill>
                  <a:schemeClr val="accent5"/>
                </a:solidFill>
              </a:rPr>
              <a:t>3.2. </a:t>
            </a:r>
            <a:r>
              <a:rPr lang="en-US" sz="2400">
                <a:solidFill>
                  <a:schemeClr val="accent5"/>
                </a:solidFill>
              </a:rPr>
              <a:t>Xây dựng giao diện menu chính của </a:t>
            </a:r>
            <a:r>
              <a:rPr lang="en-US" sz="2400" smtClean="0">
                <a:solidFill>
                  <a:schemeClr val="accent5"/>
                </a:solidFill>
              </a:rPr>
              <a:t>game</a:t>
            </a:r>
            <a:r>
              <a:rPr lang="vi-VN" sz="2400" smtClean="0">
                <a:solidFill>
                  <a:schemeClr val="accent5"/>
                </a:solidFill>
              </a:rPr>
              <a:t>:</a:t>
            </a: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26</a:t>
            </a:fld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1023580" y="1815150"/>
            <a:ext cx="2019868" cy="1590976"/>
            <a:chOff x="2088108" y="2006221"/>
            <a:chExt cx="2019868" cy="1590976"/>
          </a:xfrm>
        </p:grpSpPr>
        <p:sp>
          <p:nvSpPr>
            <p:cNvPr id="7" name="Rectangle 6"/>
            <p:cNvSpPr/>
            <p:nvPr/>
          </p:nvSpPr>
          <p:spPr>
            <a:xfrm>
              <a:off x="2088108" y="2006221"/>
              <a:ext cx="2019868" cy="5868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JPanel</a:t>
              </a:r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8108" y="3010343"/>
              <a:ext cx="2019868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mtClean="0">
                <a:latin typeface="+mj-lt"/>
              </a:endParaRPr>
            </a:p>
            <a:p>
              <a:pPr algn="ctr"/>
              <a:r>
                <a:rPr lang="en-US" b="1">
                  <a:latin typeface="+mj-lt"/>
                </a:rPr>
                <a:t>StartPanel.java</a:t>
              </a:r>
              <a:r>
                <a:rPr lang="en-US">
                  <a:latin typeface="+mj-lt"/>
                </a:rPr>
                <a:t> </a:t>
              </a:r>
              <a:endParaRPr lang="vi-VN">
                <a:latin typeface="+mj-lt"/>
              </a:endParaRPr>
            </a:p>
            <a:p>
              <a:pPr algn="ctr"/>
              <a:endParaRPr lang="vi-VN">
                <a:latin typeface="+mj-lt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3098042" y="2593075"/>
              <a:ext cx="0" cy="4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854890" y="1610436"/>
            <a:ext cx="5335314" cy="42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vi-VN" sz="2400" smtClean="0">
                <a:solidFill>
                  <a:schemeClr val="accent5"/>
                </a:solidFill>
              </a:rPr>
              <a:t>3.3. </a:t>
            </a:r>
            <a:r>
              <a:rPr lang="en-US" b="1">
                <a:solidFill>
                  <a:schemeClr val="accent5"/>
                </a:solidFill>
              </a:rPr>
              <a:t>Xây dựng giao diện chơi game:</a:t>
            </a:r>
            <a:endParaRPr lang="vi-VN" b="1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27</a:t>
            </a:fld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955344" y="1651376"/>
            <a:ext cx="2019868" cy="1590976"/>
            <a:chOff x="2088108" y="2006221"/>
            <a:chExt cx="2019868" cy="1590976"/>
          </a:xfrm>
        </p:grpSpPr>
        <p:sp>
          <p:nvSpPr>
            <p:cNvPr id="7" name="Rectangle 6"/>
            <p:cNvSpPr/>
            <p:nvPr/>
          </p:nvSpPr>
          <p:spPr>
            <a:xfrm>
              <a:off x="2088108" y="2006221"/>
              <a:ext cx="2019868" cy="5868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JPanel</a:t>
              </a:r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8108" y="3010343"/>
              <a:ext cx="2019868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mtClean="0">
                <a:latin typeface="+mj-lt"/>
              </a:endParaRPr>
            </a:p>
            <a:p>
              <a:pPr algn="ctr"/>
              <a:r>
                <a:rPr lang="en-US" b="1" smtClean="0">
                  <a:latin typeface="+mj-lt"/>
                </a:rPr>
                <a:t>GamePanel.java</a:t>
              </a:r>
              <a:endParaRPr lang="vi-VN">
                <a:latin typeface="+mj-lt"/>
              </a:endParaRPr>
            </a:p>
            <a:p>
              <a:pPr algn="ctr"/>
              <a:endParaRPr lang="vi-VN">
                <a:latin typeface="+mj-lt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3098042" y="2593075"/>
              <a:ext cx="0" cy="4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65" y="1514851"/>
            <a:ext cx="6591799" cy="49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z="2400" smtClean="0">
                <a:solidFill>
                  <a:schemeClr val="accent5"/>
                </a:solidFill>
              </a:rPr>
              <a:t>3.4. </a:t>
            </a:r>
            <a:r>
              <a:rPr lang="en-US" b="1">
                <a:solidFill>
                  <a:schemeClr val="accent5"/>
                </a:solidFill>
              </a:rPr>
              <a:t>Xây dựng giao diện kết nối mạng LAN: </a:t>
            </a:r>
            <a:endParaRPr lang="vi-VN" b="1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28</a:t>
            </a:fld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955344" y="1651376"/>
            <a:ext cx="2019868" cy="1590976"/>
            <a:chOff x="2088108" y="2006221"/>
            <a:chExt cx="2019868" cy="1590976"/>
          </a:xfrm>
        </p:grpSpPr>
        <p:sp>
          <p:nvSpPr>
            <p:cNvPr id="7" name="Rectangle 6"/>
            <p:cNvSpPr/>
            <p:nvPr/>
          </p:nvSpPr>
          <p:spPr>
            <a:xfrm>
              <a:off x="2088108" y="2006221"/>
              <a:ext cx="2019868" cy="5868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JPanel</a:t>
              </a:r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8108" y="3010343"/>
              <a:ext cx="2019868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mtClean="0">
                <a:latin typeface="+mj-lt"/>
              </a:endParaRPr>
            </a:p>
            <a:p>
              <a:pPr algn="ctr"/>
              <a:r>
                <a:rPr lang="en-US" b="1" smtClean="0">
                  <a:latin typeface="+mj-lt"/>
                </a:rPr>
                <a:t>NetworkPanel.java</a:t>
              </a:r>
              <a:endParaRPr lang="vi-VN">
                <a:latin typeface="+mj-lt"/>
              </a:endParaRPr>
            </a:p>
            <a:p>
              <a:pPr algn="ctr"/>
              <a:endParaRPr lang="vi-VN">
                <a:latin typeface="+mj-lt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3098042" y="2593075"/>
              <a:ext cx="0" cy="4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186149" y="1651376"/>
            <a:ext cx="6007631" cy="46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z="2400" smtClean="0">
                <a:solidFill>
                  <a:schemeClr val="accent5"/>
                </a:solidFill>
              </a:rPr>
              <a:t>3.5. </a:t>
            </a:r>
            <a:r>
              <a:rPr lang="vi-VN" b="1">
                <a:solidFill>
                  <a:schemeClr val="accent5"/>
                </a:solidFill>
              </a:rPr>
              <a:t>Xây dựng giao điện chơi game qua mạng LAN:</a:t>
            </a:r>
          </a:p>
          <a:p>
            <a:pPr marL="457200" lvl="1" indent="0">
              <a:buNone/>
            </a:pPr>
            <a:r>
              <a:rPr lang="en-US" b="1" smtClean="0">
                <a:solidFill>
                  <a:schemeClr val="accent5"/>
                </a:solidFill>
              </a:rPr>
              <a:t>: </a:t>
            </a:r>
            <a:endParaRPr lang="vi-VN" b="1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29</a:t>
            </a:fld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955344" y="1651376"/>
            <a:ext cx="2019868" cy="1590976"/>
            <a:chOff x="2088108" y="2006221"/>
            <a:chExt cx="2019868" cy="1590976"/>
          </a:xfrm>
        </p:grpSpPr>
        <p:sp>
          <p:nvSpPr>
            <p:cNvPr id="7" name="Rectangle 6"/>
            <p:cNvSpPr/>
            <p:nvPr/>
          </p:nvSpPr>
          <p:spPr>
            <a:xfrm>
              <a:off x="2088108" y="2006221"/>
              <a:ext cx="2019868" cy="5868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mtClean="0"/>
                <a:t>JPanel</a:t>
              </a:r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8108" y="3010343"/>
              <a:ext cx="2019868" cy="58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mtClean="0">
                <a:latin typeface="+mj-lt"/>
              </a:endParaRPr>
            </a:p>
            <a:p>
              <a:pPr algn="ctr"/>
              <a:r>
                <a:rPr lang="en-US" b="1" smtClean="0">
                  <a:latin typeface="+mj-lt"/>
                </a:rPr>
                <a:t>Client.java</a:t>
              </a:r>
              <a:endParaRPr lang="vi-VN">
                <a:latin typeface="+mj-lt"/>
              </a:endParaRPr>
            </a:p>
            <a:p>
              <a:pPr algn="ctr"/>
              <a:endParaRPr lang="vi-VN">
                <a:latin typeface="+mj-lt"/>
              </a:endParaRPr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3098042" y="2593075"/>
              <a:ext cx="0" cy="4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522" y="1651376"/>
            <a:ext cx="5656622" cy="42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CHUNG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/>
          <a:lstStyle/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caro thuộc thể loại game đối kháng giữa 2 người chơi. Hai người chơi sẽ đi theo lượt, mỗi lượt đi một quân cờ vào ô còn trống. Người chơi chơi có 5 quân cờ liên tiếp theo hàng ngang, hàng dọc hoặc hàng chéo sẽ chiến thắng.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đề tài này, game caro được lập trình bao gồm 3 chế độ chơi game khác nhau : 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−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Player : Người chơi đầu cờ với máy tính.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−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 Player: Hai người chơi đấu cờ với nhau trên cùng một máy tính.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−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LAN: Hai người chơi kết nối mạng LAN đánh cờ với nhau. 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85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ĐỒ HỌA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373" y="1017431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z="2400" smtClean="0">
                <a:solidFill>
                  <a:schemeClr val="accent5"/>
                </a:solidFill>
              </a:rPr>
              <a:t>3.6. </a:t>
            </a:r>
            <a:r>
              <a:rPr lang="en-US" b="1">
                <a:solidFill>
                  <a:schemeClr val="accent5"/>
                </a:solidFill>
              </a:rPr>
              <a:t>Xây dựng đối tượng </a:t>
            </a:r>
            <a:r>
              <a:rPr lang="vi-VN" b="1">
                <a:solidFill>
                  <a:schemeClr val="accent5"/>
                </a:solidFill>
              </a:rPr>
              <a:t>kết nối các cảnh game lại</a:t>
            </a:r>
            <a:r>
              <a:rPr lang="en-US" b="1">
                <a:solidFill>
                  <a:schemeClr val="accent5"/>
                </a:solidFill>
              </a:rPr>
              <a:t>:</a:t>
            </a:r>
            <a:endParaRPr lang="vi-VN" b="1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vi-VN" b="1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30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75" y="1416394"/>
            <a:ext cx="3099948" cy="233168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43687" y="4238808"/>
            <a:ext cx="2255041" cy="168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41" y="4259184"/>
            <a:ext cx="2213967" cy="166394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5776996" y="4238808"/>
            <a:ext cx="2257697" cy="173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721" y="4238808"/>
            <a:ext cx="2297050" cy="1715627"/>
          </a:xfrm>
          <a:prstGeom prst="rect">
            <a:avLst/>
          </a:prstGeom>
        </p:spPr>
      </p:pic>
      <p:sp>
        <p:nvSpPr>
          <p:cNvPr id="16" name="Line Callout 2 15"/>
          <p:cNvSpPr/>
          <p:nvPr/>
        </p:nvSpPr>
        <p:spPr>
          <a:xfrm>
            <a:off x="7511666" y="2889402"/>
            <a:ext cx="1510078" cy="352306"/>
          </a:xfrm>
          <a:prstGeom prst="border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JFrame</a:t>
            </a:r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561273" y="6028808"/>
            <a:ext cx="201986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mtClean="0">
              <a:latin typeface="+mj-lt"/>
            </a:endParaRPr>
          </a:p>
          <a:p>
            <a:pPr algn="ctr"/>
            <a:r>
              <a:rPr lang="en-US" b="1">
                <a:latin typeface="+mj-lt"/>
              </a:rPr>
              <a:t>StartPanel.java</a:t>
            </a:r>
            <a:r>
              <a:rPr lang="en-US">
                <a:latin typeface="+mj-lt"/>
              </a:rPr>
              <a:t> </a:t>
            </a:r>
            <a:endParaRPr lang="vi-VN">
              <a:latin typeface="+mj-lt"/>
            </a:endParaRPr>
          </a:p>
          <a:p>
            <a:pPr algn="ctr"/>
            <a:endParaRPr lang="vi-VN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61481" y="6042456"/>
            <a:ext cx="201986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mtClean="0">
              <a:latin typeface="+mj-lt"/>
            </a:endParaRPr>
          </a:p>
          <a:p>
            <a:pPr algn="ctr"/>
            <a:r>
              <a:rPr lang="en-US" b="1" smtClean="0">
                <a:latin typeface="+mj-lt"/>
              </a:rPr>
              <a:t>GamePanel.java</a:t>
            </a:r>
            <a:endParaRPr lang="vi-VN">
              <a:latin typeface="+mj-lt"/>
            </a:endParaRPr>
          </a:p>
          <a:p>
            <a:pPr algn="ctr"/>
            <a:endParaRPr lang="vi-VN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1920" y="6055365"/>
            <a:ext cx="201986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mtClean="0">
              <a:latin typeface="+mj-lt"/>
            </a:endParaRPr>
          </a:p>
          <a:p>
            <a:pPr algn="ctr"/>
            <a:r>
              <a:rPr lang="en-US" b="1" smtClean="0">
                <a:latin typeface="+mj-lt"/>
              </a:rPr>
              <a:t>NetworkPanel.java</a:t>
            </a:r>
            <a:endParaRPr lang="vi-VN">
              <a:latin typeface="+mj-lt"/>
            </a:endParaRPr>
          </a:p>
          <a:p>
            <a:pPr algn="ctr"/>
            <a:endParaRPr lang="vi-VN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10599" y="6080839"/>
            <a:ext cx="201986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mtClean="0">
              <a:latin typeface="+mj-lt"/>
            </a:endParaRPr>
          </a:p>
          <a:p>
            <a:pPr algn="ctr"/>
            <a:r>
              <a:rPr lang="en-US" b="1" smtClean="0">
                <a:latin typeface="+mj-lt"/>
              </a:rPr>
              <a:t>Client.java</a:t>
            </a:r>
            <a:endParaRPr lang="vi-VN">
              <a:latin typeface="+mj-lt"/>
            </a:endParaRPr>
          </a:p>
          <a:p>
            <a:pPr algn="ctr"/>
            <a:endParaRPr lang="vi-VN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33182" y="1658246"/>
            <a:ext cx="2019868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mtClean="0">
              <a:latin typeface="+mj-lt"/>
            </a:endParaRPr>
          </a:p>
          <a:p>
            <a:pPr algn="ctr"/>
            <a:r>
              <a:rPr lang="en-US" b="1" smtClean="0">
                <a:latin typeface="+mj-lt"/>
              </a:rPr>
              <a:t>Main.java</a:t>
            </a:r>
            <a:endParaRPr lang="vi-VN">
              <a:latin typeface="+mj-lt"/>
            </a:endParaRPr>
          </a:p>
          <a:p>
            <a:pPr algn="ctr"/>
            <a:endParaRPr lang="vi-VN">
              <a:latin typeface="+mj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483893" y="3597197"/>
            <a:ext cx="1364776" cy="423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" idx="0"/>
          </p:cNvCxnSpPr>
          <p:nvPr/>
        </p:nvCxnSpPr>
        <p:spPr>
          <a:xfrm>
            <a:off x="4200224" y="3768454"/>
            <a:ext cx="1" cy="490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39101" y="3826018"/>
            <a:ext cx="1" cy="490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578608" y="3601450"/>
            <a:ext cx="1325657" cy="470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3113" y="2122713"/>
            <a:ext cx="6580415" cy="280076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 4 : </a:t>
            </a:r>
          </a:p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Âm thanh</a:t>
            </a:r>
            <a:endParaRPr lang="vi-VN" sz="8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37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ÂM THANH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009594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mtClean="0">
                <a:solidFill>
                  <a:schemeClr val="accent5"/>
                </a:solidFill>
              </a:rPr>
              <a:t>4.1</a:t>
            </a:r>
            <a:r>
              <a:rPr lang="vi-VN" sz="2400" smtClean="0">
                <a:solidFill>
                  <a:schemeClr val="accent5"/>
                </a:solidFill>
              </a:rPr>
              <a:t>. </a:t>
            </a:r>
            <a:r>
              <a:rPr lang="en-US">
                <a:solidFill>
                  <a:schemeClr val="accent5"/>
                </a:solidFill>
              </a:rPr>
              <a:t>Xây dựng đối tượng phát âm </a:t>
            </a:r>
            <a:r>
              <a:rPr lang="en-US" smtClean="0">
                <a:solidFill>
                  <a:schemeClr val="accent5"/>
                </a:solidFill>
              </a:rPr>
              <a:t>thanh:</a:t>
            </a:r>
          </a:p>
          <a:p>
            <a:pPr algn="just">
              <a:buFont typeface="Calibri" panose="020F0502020204030204" pitchFamily="34" charset="0"/>
              <a:buChar char="–"/>
            </a:pPr>
            <a:r>
              <a:rPr lang="en-US" sz="2400"/>
              <a:t>Xây </a:t>
            </a:r>
            <a:r>
              <a:rPr lang="en-US" sz="2400" smtClean="0"/>
              <a:t>dựng </a:t>
            </a:r>
            <a:r>
              <a:rPr lang="en-US" sz="2400"/>
              <a:t>class </a:t>
            </a:r>
            <a:r>
              <a:rPr lang="en-US" sz="2400" b="1"/>
              <a:t>SoundPlayer.java</a:t>
            </a:r>
            <a:r>
              <a:rPr lang="en-US" sz="2400"/>
              <a:t> có chức năng phát âm thanh (không có chức năng lặp lại)</a:t>
            </a:r>
            <a:r>
              <a:rPr lang="vi-VN" sz="2400"/>
              <a:t> từ một đường dẫn đến file </a:t>
            </a:r>
            <a:r>
              <a:rPr lang="vi-VN" sz="2400" smtClean="0"/>
              <a:t>nhạc </a:t>
            </a:r>
            <a:r>
              <a:rPr lang="vi-VN" sz="2400"/>
              <a:t>cho </a:t>
            </a:r>
            <a:r>
              <a:rPr lang="vi-VN" sz="2400" smtClean="0"/>
              <a:t>trước.</a:t>
            </a:r>
            <a:endParaRPr lang="en-US" sz="2400" smtClean="0"/>
          </a:p>
          <a:p>
            <a:pPr algn="just">
              <a:buFont typeface="Calibri" panose="020F0502020204030204" pitchFamily="34" charset="0"/>
              <a:buChar char="–"/>
            </a:pPr>
            <a:r>
              <a:rPr lang="en-US" sz="2400" smtClean="0"/>
              <a:t>Thêm </a:t>
            </a:r>
            <a:r>
              <a:rPr lang="en-US" sz="2400"/>
              <a:t>thư viện phát nhạc là JPlayer. </a:t>
            </a:r>
            <a:endParaRPr lang="en-US" sz="2400" smtClean="0"/>
          </a:p>
          <a:p>
            <a:pPr algn="just">
              <a:buFont typeface="Calibri" panose="020F0502020204030204" pitchFamily="34" charset="0"/>
              <a:buChar char="–"/>
            </a:pPr>
            <a:r>
              <a:rPr lang="en-US" sz="2400" smtClean="0"/>
              <a:t>Sử </a:t>
            </a:r>
            <a:r>
              <a:rPr lang="en-US" sz="2400"/>
              <a:t>dụng </a:t>
            </a:r>
            <a:r>
              <a:rPr lang="en-US" sz="2400" smtClean="0"/>
              <a:t>Thread.</a:t>
            </a: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32</a:t>
            </a:fld>
            <a:endParaRPr lang="vi-VN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62411"/>
              </p:ext>
            </p:extLst>
          </p:nvPr>
        </p:nvGraphicFramePr>
        <p:xfrm>
          <a:off x="709411" y="3274641"/>
          <a:ext cx="5719928" cy="240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28"/>
              </a:tblGrid>
              <a:tr h="667049">
                <a:tc>
                  <a:txBody>
                    <a:bodyPr/>
                    <a:lstStyle/>
                    <a:p>
                      <a:pPr algn="ctr"/>
                      <a:r>
                        <a:rPr lang="vi-VN" sz="1800" smtClean="0"/>
                        <a:t>SoundPlayer.java</a:t>
                      </a:r>
                      <a:endParaRPr lang="vi-VN" sz="1800"/>
                    </a:p>
                  </a:txBody>
                  <a:tcPr anchor="ctr"/>
                </a:tc>
              </a:tr>
              <a:tr h="10698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vi-VN" sz="1800" i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;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myPlayer</a:t>
                      </a:r>
                      <a:r>
                        <a:rPr lang="vi-V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Player ; </a:t>
                      </a:r>
                      <a:endParaRPr lang="vi-VN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7049">
                <a:tc>
                  <a:txBody>
                    <a:bodyPr/>
                    <a:lstStyle/>
                    <a:p>
                      <a:endParaRPr lang="vi-VN" sz="18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ÂM THANH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009594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mtClean="0">
                <a:solidFill>
                  <a:schemeClr val="accent5"/>
                </a:solidFill>
              </a:rPr>
              <a:t>4.2</a:t>
            </a:r>
            <a:r>
              <a:rPr lang="vi-VN" sz="2400" smtClean="0">
                <a:solidFill>
                  <a:schemeClr val="accent5"/>
                </a:solidFill>
              </a:rPr>
              <a:t>. </a:t>
            </a:r>
            <a:r>
              <a:rPr lang="en-US" b="1">
                <a:solidFill>
                  <a:schemeClr val="accent5"/>
                </a:solidFill>
              </a:rPr>
              <a:t>Xây dựng nút tắt/ mở âm thanh trong game</a:t>
            </a:r>
            <a:r>
              <a:rPr lang="en-US" b="1" smtClean="0">
                <a:solidFill>
                  <a:schemeClr val="accent5"/>
                </a:solidFill>
              </a:rPr>
              <a:t>:</a:t>
            </a:r>
            <a:endParaRPr lang="en-US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33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59" y="2015498"/>
            <a:ext cx="5234439" cy="39307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04939" y="2147608"/>
            <a:ext cx="500405" cy="63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Line Callout 2 11"/>
          <p:cNvSpPr/>
          <p:nvPr/>
        </p:nvSpPr>
        <p:spPr>
          <a:xfrm>
            <a:off x="8946678" y="1542011"/>
            <a:ext cx="1709738" cy="313373"/>
          </a:xfrm>
          <a:prstGeom prst="borderCallout2">
            <a:avLst>
              <a:gd name="adj1" fmla="val 43834"/>
              <a:gd name="adj2" fmla="val 89272"/>
              <a:gd name="adj3" fmla="val 52194"/>
              <a:gd name="adj4" fmla="val 121758"/>
              <a:gd name="adj5" fmla="val 255685"/>
              <a:gd name="adj6" fmla="val 131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Tắt âm thanh</a:t>
            </a:r>
            <a:endParaRPr lang="vi-V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1" y="2029502"/>
            <a:ext cx="5307568" cy="39307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92055" y="2166913"/>
            <a:ext cx="500405" cy="63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Line Callout 2 14"/>
          <p:cNvSpPr/>
          <p:nvPr/>
        </p:nvSpPr>
        <p:spPr>
          <a:xfrm>
            <a:off x="3739487" y="1514900"/>
            <a:ext cx="1709738" cy="313373"/>
          </a:xfrm>
          <a:prstGeom prst="borderCallout2">
            <a:avLst>
              <a:gd name="adj1" fmla="val 43834"/>
              <a:gd name="adj2" fmla="val 89272"/>
              <a:gd name="adj3" fmla="val 52194"/>
              <a:gd name="adj4" fmla="val 121758"/>
              <a:gd name="adj5" fmla="val 255685"/>
              <a:gd name="adj6" fmla="val 131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Mở âm thanh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4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ÂM THANH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009594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mtClean="0">
                <a:solidFill>
                  <a:schemeClr val="accent5"/>
                </a:solidFill>
              </a:rPr>
              <a:t>4.</a:t>
            </a:r>
            <a:r>
              <a:rPr lang="en-US" smtClean="0">
                <a:solidFill>
                  <a:schemeClr val="accent5"/>
                </a:solidFill>
              </a:rPr>
              <a:t>3. </a:t>
            </a:r>
            <a:r>
              <a:rPr lang="en-US" b="1" smtClean="0">
                <a:solidFill>
                  <a:schemeClr val="accent5"/>
                </a:solidFill>
              </a:rPr>
              <a:t>Xây </a:t>
            </a:r>
            <a:r>
              <a:rPr lang="en-US" b="1">
                <a:solidFill>
                  <a:schemeClr val="accent5"/>
                </a:solidFill>
              </a:rPr>
              <a:t>dựng đối tượng chơi nhạc nền</a:t>
            </a:r>
            <a:r>
              <a:rPr lang="en-US" b="1" smtClean="0">
                <a:solidFill>
                  <a:schemeClr val="accent5"/>
                </a:solidFill>
              </a:rPr>
              <a:t>: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/>
              <a:t>Ta xây dựng đối tượng </a:t>
            </a:r>
            <a:r>
              <a:rPr lang="en-US" b="1"/>
              <a:t>BackgroundMusic.java </a:t>
            </a:r>
            <a:r>
              <a:rPr lang="en-US"/>
              <a:t>có khả năng phát ra một đoạn nhạc nền Nhạc nền sẽ được tự động lặp lại và có thể tắt hoặc mở tùy ý. </a:t>
            </a:r>
            <a:endParaRPr lang="vi-VN"/>
          </a:p>
          <a:p>
            <a:pPr lvl="1">
              <a:buFont typeface="Calibri" panose="020F0502020204030204" pitchFamily="34" charset="0"/>
              <a:buChar char="–"/>
            </a:pPr>
            <a:r>
              <a:rPr lang="en-US" smtClean="0"/>
              <a:t>Thêm vào </a:t>
            </a:r>
            <a:r>
              <a:rPr lang="en-US"/>
              <a:t>thư viện </a:t>
            </a:r>
            <a:r>
              <a:rPr lang="en-US" smtClean="0"/>
              <a:t>JPlayer. 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/>
              <a:t>T</a:t>
            </a:r>
            <a:r>
              <a:rPr lang="en-US" smtClean="0"/>
              <a:t>ạo Thread.</a:t>
            </a:r>
            <a:endParaRPr lang="vi-VN"/>
          </a:p>
          <a:p>
            <a:pPr lvl="1">
              <a:buFont typeface="Calibri" panose="020F0502020204030204" pitchFamily="34" charset="0"/>
              <a:buChar char="–"/>
            </a:pPr>
            <a:endParaRPr lang="vi-VN" b="1">
              <a:solidFill>
                <a:schemeClr val="accent5"/>
              </a:solidFill>
            </a:endParaRPr>
          </a:p>
          <a:p>
            <a:pPr algn="just">
              <a:buFont typeface="Calibri" panose="020F0502020204030204" pitchFamily="34" charset="0"/>
              <a:buChar char="–"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34</a:t>
            </a:fld>
            <a:endParaRPr lang="vi-V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04057"/>
              </p:ext>
            </p:extLst>
          </p:nvPr>
        </p:nvGraphicFramePr>
        <p:xfrm>
          <a:off x="5059587" y="2106871"/>
          <a:ext cx="5719928" cy="445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928"/>
              </a:tblGrid>
              <a:tr h="428932">
                <a:tc>
                  <a:txBody>
                    <a:bodyPr/>
                    <a:lstStyle/>
                    <a:p>
                      <a:pPr algn="ctr"/>
                      <a:r>
                        <a:rPr lang="vi-VN" sz="1800" smtClean="0"/>
                        <a:t>BackgroundMusic.java</a:t>
                      </a:r>
                      <a:endParaRPr lang="vi-VN" sz="1800"/>
                    </a:p>
                  </a:txBody>
                  <a:tcPr anchor="ctr"/>
                </a:tc>
              </a:tr>
              <a:tr h="2550547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stop: 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;  </a:t>
                      </a:r>
                      <a:endParaRPr lang="vi-VN" sz="1200" smtClean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FIS : FileInputStream;</a:t>
                      </a:r>
                      <a:endParaRPr lang="vi-VN" sz="1200" smtClean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myPlayer: Player;</a:t>
                      </a:r>
                      <a:endParaRPr lang="vi-VN" sz="1200" smtClean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isStopping </a:t>
                      </a:r>
                      <a:r>
                        <a:rPr lang="vi-VN" sz="1200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vi-VN" sz="1200" kern="120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vi-VN" sz="1200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vi-VN" sz="1200" smtClean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isPlay : </a:t>
                      </a:r>
                      <a:r>
                        <a:rPr lang="vi-VN" sz="1200" kern="120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vi-VN" sz="1200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total: </a:t>
                      </a:r>
                      <a:r>
                        <a:rPr lang="vi-VN" sz="1200" b="1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  </a:t>
                      </a:r>
                      <a:endParaRPr lang="vi-VN" sz="1200" smtClean="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ts val="132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stop:</a:t>
                      </a:r>
                      <a:r>
                        <a:rPr lang="vi-VN" sz="1200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b="1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vi-VN" sz="12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playMusic( 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b="1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pos) : </a:t>
                      </a:r>
                      <a:r>
                        <a:rPr lang="vi-VN" sz="1200" b="1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resumeMusic() : </a:t>
                      </a:r>
                      <a:r>
                        <a:rPr lang="vi-VN" sz="1200" b="1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vi-VN" sz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 b="1" kern="1200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1200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stopMusic() : </a:t>
                      </a:r>
                      <a:r>
                        <a:rPr lang="vi-VN" sz="1200" b="1" kern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vi-VN" sz="1200" kern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 b="1" kern="1200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vi-VN" sz="1200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repeatMusic() : </a:t>
                      </a:r>
                      <a:r>
                        <a:rPr lang="vi-VN" sz="1200" b="1" kern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vi-VN" sz="1200" kern="120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200" smtClean="0">
                        <a:solidFill>
                          <a:schemeClr val="accent5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200" b="1" smtClean="0">
                          <a:solidFill>
                            <a:srgbClr val="0033CC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BackgrondMusic() </a:t>
                      </a:r>
                      <a:endParaRPr lang="vi-VN" sz="1200">
                        <a:effectLst/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09411" y="3902449"/>
            <a:ext cx="3962403" cy="1123947"/>
            <a:chOff x="0" y="-114013"/>
            <a:chExt cx="4791075" cy="1494854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381250" y="257175"/>
              <a:ext cx="4572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0" y="-114013"/>
              <a:ext cx="4791075" cy="1494854"/>
              <a:chOff x="0" y="-114013"/>
              <a:chExt cx="4791075" cy="149485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-114013"/>
                <a:ext cx="4791075" cy="1494854"/>
                <a:chOff x="0" y="-114013"/>
                <a:chExt cx="4791075" cy="1494854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2914650" y="314325"/>
                  <a:ext cx="1876425" cy="952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0" y="-114013"/>
                  <a:ext cx="4781550" cy="1494854"/>
                  <a:chOff x="0" y="-114013"/>
                  <a:chExt cx="4781550" cy="1494854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419100"/>
                    <a:ext cx="4781550" cy="323850"/>
                    <a:chOff x="0" y="0"/>
                    <a:chExt cx="4781550" cy="238125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0" y="0"/>
                      <a:ext cx="2828925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vi-VN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838450" y="0"/>
                      <a:ext cx="1943100" cy="2381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2314575" y="970888"/>
                    <a:ext cx="752475" cy="409953"/>
                  </a:xfrm>
                  <a:prstGeom prst="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total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467100" y="-114013"/>
                    <a:ext cx="752475" cy="409289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a:t>stop</a:t>
                    </a:r>
                    <a:endParaRPr lang="vi-VN" sz="1400">
                      <a:effectLst/>
                      <a:latin typeface="Times New Roman" panose="02020603050405020304" pitchFamily="18" charset="0"/>
                      <a:ea typeface="Arial" panose="020B06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57585" y="833724"/>
                  <a:ext cx="4629837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/>
              <p:cNvSpPr/>
              <p:nvPr/>
            </p:nvSpPr>
            <p:spPr>
              <a:xfrm>
                <a:off x="1370524" y="-101353"/>
                <a:ext cx="944051" cy="42492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resume</a:t>
                </a:r>
                <a:endParaRPr lang="vi-VN" sz="140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7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ÂM THANH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009594"/>
            <a:ext cx="10515600" cy="5159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vi-VN" smtClean="0">
                <a:solidFill>
                  <a:schemeClr val="accent5"/>
                </a:solidFill>
              </a:rPr>
              <a:t>4.</a:t>
            </a:r>
            <a:r>
              <a:rPr lang="en-US">
                <a:solidFill>
                  <a:schemeClr val="accent5"/>
                </a:solidFill>
              </a:rPr>
              <a:t>4</a:t>
            </a:r>
            <a:r>
              <a:rPr lang="en-US" smtClean="0">
                <a:solidFill>
                  <a:schemeClr val="accent5"/>
                </a:solidFill>
              </a:rPr>
              <a:t>. </a:t>
            </a:r>
            <a:r>
              <a:rPr lang="en-US">
                <a:solidFill>
                  <a:schemeClr val="accent5"/>
                </a:solidFill>
              </a:rPr>
              <a:t>Xây dựng đối tượng tắt mở nhạc </a:t>
            </a:r>
            <a:r>
              <a:rPr lang="en-US" smtClean="0">
                <a:solidFill>
                  <a:schemeClr val="accent5"/>
                </a:solidFill>
              </a:rPr>
              <a:t>nền:</a:t>
            </a:r>
            <a:endParaRPr lang="vi-VN">
              <a:solidFill>
                <a:schemeClr val="accent5"/>
              </a:solidFill>
            </a:endParaRPr>
          </a:p>
          <a:p>
            <a:pPr lvl="1">
              <a:buFont typeface="Calibri" panose="020F0502020204030204" pitchFamily="34" charset="0"/>
              <a:buChar char="–"/>
            </a:pPr>
            <a:endParaRPr lang="vi-VN" b="1">
              <a:solidFill>
                <a:schemeClr val="accent5"/>
              </a:solidFill>
            </a:endParaRPr>
          </a:p>
          <a:p>
            <a:pPr algn="just">
              <a:buFont typeface="Calibri" panose="020F0502020204030204" pitchFamily="34" charset="0"/>
              <a:buChar char="–"/>
            </a:pPr>
            <a:endParaRPr lang="vi-VN" sz="240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endParaRPr lang="vi-VN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35</a:t>
            </a:fld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1" y="1830106"/>
            <a:ext cx="5219902" cy="3919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572" y="1830106"/>
            <a:ext cx="5264979" cy="3945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84820" y="1985210"/>
            <a:ext cx="529389" cy="577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10393981" y="1985210"/>
            <a:ext cx="529389" cy="577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Line Callout 2 8"/>
          <p:cNvSpPr/>
          <p:nvPr/>
        </p:nvSpPr>
        <p:spPr>
          <a:xfrm flipH="1">
            <a:off x="3416968" y="1410912"/>
            <a:ext cx="1323472" cy="361139"/>
          </a:xfrm>
          <a:prstGeom prst="borderCallout2">
            <a:avLst>
              <a:gd name="adj1" fmla="val 25413"/>
              <a:gd name="adj2" fmla="val -6515"/>
              <a:gd name="adj3" fmla="val 42071"/>
              <a:gd name="adj4" fmla="val -18485"/>
              <a:gd name="adj5" fmla="val 175720"/>
              <a:gd name="adj6" fmla="val -28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Mở nhạc</a:t>
            </a:r>
            <a:endParaRPr lang="vi-VN"/>
          </a:p>
        </p:txBody>
      </p:sp>
      <p:sp>
        <p:nvSpPr>
          <p:cNvPr id="12" name="Line Callout 2 11"/>
          <p:cNvSpPr/>
          <p:nvPr/>
        </p:nvSpPr>
        <p:spPr>
          <a:xfrm flipH="1">
            <a:off x="8851061" y="1410912"/>
            <a:ext cx="1323472" cy="361139"/>
          </a:xfrm>
          <a:prstGeom prst="borderCallout2">
            <a:avLst>
              <a:gd name="adj1" fmla="val 25413"/>
              <a:gd name="adj2" fmla="val -6515"/>
              <a:gd name="adj3" fmla="val 42071"/>
              <a:gd name="adj4" fmla="val -18485"/>
              <a:gd name="adj5" fmla="val 175720"/>
              <a:gd name="adj6" fmla="val -28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Tắt nhạc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89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3113" y="2122713"/>
            <a:ext cx="6580415" cy="280076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 2 : </a:t>
            </a:r>
          </a:p>
          <a:p>
            <a:r>
              <a:rPr lang="en-US" sz="8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 toán</a:t>
            </a:r>
            <a:endParaRPr lang="vi-VN" sz="8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US" b="1" smtClean="0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toán: </a:t>
            </a:r>
            <a:r>
              <a:rPr lang="vi-VN"/>
              <a:t>Tiến hành quét một </a:t>
            </a:r>
            <a:r>
              <a:rPr lang="en-US"/>
              <a:t>bộ</a:t>
            </a:r>
            <a:r>
              <a:rPr lang="vi-VN"/>
              <a:t> 5 ô theo 4 hướng là dọc, ngang, chéo lên, chéo xuống, đếm số quân cờ mỗi bên và tiến hành cộng điểm cho các ô trống khi trong </a:t>
            </a:r>
            <a:r>
              <a:rPr lang="en-US"/>
              <a:t>bộ </a:t>
            </a:r>
            <a:r>
              <a:rPr lang="vi-VN"/>
              <a:t>5 ô đó chỉ có toàn quân ta, hoặc toàn quân địch.</a:t>
            </a: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5</a:t>
            </a:fld>
            <a:endParaRPr lang="vi-V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57996" y="1940377"/>
            <a:ext cx="10147217" cy="89250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[ ] 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DScore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[5] { 0, 1, 9, 81, 729 };</a:t>
            </a:r>
            <a:r>
              <a:rPr kumimoji="0" lang="vi-VN" altLang="vi-VN" sz="2400" b="0" i="1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//Mảng điểm chặn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public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[ ] 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AScore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new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vi-VN" sz="2400" b="1" i="0" u="none" strike="noStrike" cap="none" normalizeH="0" baseline="0" smtClean="0">
                <a:ln>
                  <a:noFill/>
                </a:ln>
                <a:solidFill>
                  <a:srgbClr val="4472C4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int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[5] { 0, 2, 18, 162, 1458 };</a:t>
            </a:r>
            <a:r>
              <a:rPr kumimoji="0" lang="vi-VN" altLang="vi-VN" sz="2400" b="0" i="1" u="none" strike="noStrike" cap="none" normalizeH="0" baseline="0" smtClean="0">
                <a:ln>
                  <a:noFill/>
                </a:ln>
                <a:solidFill>
                  <a:srgbClr val="669933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//Mảng điểm tấn công</a:t>
            </a:r>
            <a:r>
              <a:rPr kumimoji="0" lang="vi-VN" altLang="vi-V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/>
              <a:t>Ví dụ: </a:t>
            </a:r>
            <a:r>
              <a:rPr lang="en-US" smtClean="0"/>
              <a:t>Ta </a:t>
            </a:r>
            <a:r>
              <a:rPr lang="en-US"/>
              <a:t>có bàn cờ </a:t>
            </a:r>
            <a:r>
              <a:rPr lang="en-US" smtClean="0"/>
              <a:t>8x8 như bên dưới. Tính nước đi tối ưu tiếp theo của quân O.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en-US" b="1" smtClean="0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6</a:t>
            </a:fld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34715"/>
              </p:ext>
            </p:extLst>
          </p:nvPr>
        </p:nvGraphicFramePr>
        <p:xfrm>
          <a:off x="4487227" y="2665889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4091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/>
              <a:t>Khối các ô ngang từ [1,0] đến [1,4] có 1 quân địch nên mỗi ô còn trống được công DScore[1]  = 1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en-US" b="1" smtClean="0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56574"/>
              </p:ext>
            </p:extLst>
          </p:nvPr>
        </p:nvGraphicFramePr>
        <p:xfrm>
          <a:off x="6540337" y="2737850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5B9BD5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5B9BD5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79490"/>
              </p:ext>
            </p:extLst>
          </p:nvPr>
        </p:nvGraphicFramePr>
        <p:xfrm>
          <a:off x="1576508" y="2732925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5155842" y="3686889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94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mtClean="0"/>
              <a:t>Khối </a:t>
            </a:r>
            <a:r>
              <a:rPr lang="en-US"/>
              <a:t>các ô ngang từ [1,1] đến [1,5] có 1 quân địch nên mỗi ô còn trống được cộng thêm DScore[1]  = 1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20832"/>
              </p:ext>
            </p:extLst>
          </p:nvPr>
        </p:nvGraphicFramePr>
        <p:xfrm>
          <a:off x="6652204" y="2813806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52205"/>
              </p:ext>
            </p:extLst>
          </p:nvPr>
        </p:nvGraphicFramePr>
        <p:xfrm>
          <a:off x="1671916" y="2797162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5B9BD5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5B9BD5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5155842" y="3686889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97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133306"/>
            <a:ext cx="10644389" cy="716700"/>
          </a:xfrm>
          <a:solidFill>
            <a:schemeClr val="accent1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THUẬT TOÁN</a:t>
            </a:r>
            <a:endParaRPr lang="vi-VN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338919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b="1" smtClean="0">
                <a:solidFill>
                  <a:srgbClr val="0070C0"/>
                </a:solidFill>
              </a:rPr>
              <a:t>2.1. Thuật </a:t>
            </a:r>
            <a:r>
              <a:rPr lang="en-US" b="1">
                <a:solidFill>
                  <a:srgbClr val="0070C0"/>
                </a:solidFill>
              </a:rPr>
              <a:t>toán tìm đường đi của máy tính</a:t>
            </a:r>
            <a:r>
              <a:rPr lang="en-US" b="1" smtClean="0">
                <a:solidFill>
                  <a:srgbClr val="0070C0"/>
                </a:solidFill>
              </a:rPr>
              <a:t>: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/>
              <a:t>Khối các ô ngang từ [1,2] đến [1,6] có 1 quân địch nên mỗi ô còn trống được cộng thêm DScore[1]  = 1 điểm. </a:t>
            </a:r>
            <a:endParaRPr lang="vi-VN"/>
          </a:p>
          <a:p>
            <a:pPr marL="0" lvl="1" indent="0" algn="just">
              <a:spcBef>
                <a:spcPts val="1000"/>
              </a:spcBef>
              <a:buNone/>
            </a:pPr>
            <a:endParaRPr lang="vi-VN" b="1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vi-VN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974B-3BE9-48E8-818D-2DEE7EEC0337}" type="slidenum">
              <a:rPr lang="vi-VN" smtClean="0"/>
              <a:t>9</a:t>
            </a:fld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7447209" y="571001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DScore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0, 1, 9, 81, </a:t>
            </a:r>
            <a:r>
              <a:rPr lang="vi-VN" altLang="vi-VN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729}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vi-VN" smtClean="0"/>
              <a:t>AScore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/>
              <a:t>=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{ </a:t>
            </a:r>
            <a:r>
              <a:rPr lang="vi-VN" altLang="vi-VN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0, 2, 18, 162, </a:t>
            </a:r>
            <a:r>
              <a:rPr lang="vi-VN" altLang="vi-VN" smtClean="0">
                <a:solidFill>
                  <a:srgbClr val="00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1458}</a:t>
            </a:r>
            <a:endParaRPr lang="vi-VN" alt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4462"/>
              </p:ext>
            </p:extLst>
          </p:nvPr>
        </p:nvGraphicFramePr>
        <p:xfrm>
          <a:off x="6961486" y="2598653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49447"/>
              </p:ext>
            </p:extLst>
          </p:nvPr>
        </p:nvGraphicFramePr>
        <p:xfrm>
          <a:off x="1394403" y="2638995"/>
          <a:ext cx="3217545" cy="2670810"/>
        </p:xfrm>
        <a:graphic>
          <a:graphicData uri="http://schemas.openxmlformats.org/drawingml/2006/table">
            <a:tbl>
              <a:tblPr firstRow="1" firstCol="1" bandRow="1"/>
              <a:tblGrid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  <a:gridCol w="357505"/>
              </a:tblGrid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i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179642" y="3493706"/>
            <a:ext cx="87576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2424</Words>
  <Application>Microsoft Office PowerPoint</Application>
  <PresentationFormat>Widescreen</PresentationFormat>
  <Paragraphs>2071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Webdings</vt:lpstr>
      <vt:lpstr>Wide Latin</vt:lpstr>
      <vt:lpstr>Wingdings</vt:lpstr>
      <vt:lpstr>Office Theme</vt:lpstr>
      <vt:lpstr>Retrospect</vt:lpstr>
      <vt:lpstr> </vt:lpstr>
      <vt:lpstr>PowerPoint Presentation</vt:lpstr>
      <vt:lpstr>1. GIỚI THIỆU CHUNG</vt:lpstr>
      <vt:lpstr>PowerPoint Presentation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2. THUẬT TOÁN</vt:lpstr>
      <vt:lpstr>PowerPoint Presentation</vt:lpstr>
      <vt:lpstr>3- ĐỒ HỌA</vt:lpstr>
      <vt:lpstr>3- ĐỒ HỌA</vt:lpstr>
      <vt:lpstr>3- ĐỒ HỌA</vt:lpstr>
      <vt:lpstr>3- ĐỒ HỌA</vt:lpstr>
      <vt:lpstr>3- ĐỒ HỌA</vt:lpstr>
      <vt:lpstr>3- ĐỒ HỌA</vt:lpstr>
      <vt:lpstr>PowerPoint Presentation</vt:lpstr>
      <vt:lpstr>4- ÂM THANH</vt:lpstr>
      <vt:lpstr>4- ÂM THANH</vt:lpstr>
      <vt:lpstr>4- ÂM THANH</vt:lpstr>
      <vt:lpstr>4- ÂM THANH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levanninh0101@hotmail.com</dc:creator>
  <cp:lastModifiedBy>levanninh0101@hotmail.com</cp:lastModifiedBy>
  <cp:revision>67</cp:revision>
  <dcterms:created xsi:type="dcterms:W3CDTF">2014-05-20T01:51:44Z</dcterms:created>
  <dcterms:modified xsi:type="dcterms:W3CDTF">2014-05-21T06:12:05Z</dcterms:modified>
</cp:coreProperties>
</file>